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7" r:id="rId2"/>
    <p:sldId id="256" r:id="rId3"/>
    <p:sldId id="260" r:id="rId4"/>
    <p:sldId id="262" r:id="rId5"/>
    <p:sldId id="263" r:id="rId6"/>
    <p:sldId id="285" r:id="rId7"/>
    <p:sldId id="267" r:id="rId8"/>
    <p:sldId id="286" r:id="rId9"/>
    <p:sldId id="271" r:id="rId10"/>
    <p:sldId id="287" r:id="rId11"/>
    <p:sldId id="276" r:id="rId12"/>
    <p:sldId id="279" r:id="rId13"/>
    <p:sldId id="265" r:id="rId14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701" autoAdjust="0"/>
    <p:restoredTop sz="94660"/>
  </p:normalViewPr>
  <p:slideViewPr>
    <p:cSldViewPr>
      <p:cViewPr>
        <p:scale>
          <a:sx n="75" d="100"/>
          <a:sy n="75" d="100"/>
        </p:scale>
        <p:origin x="-4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8EE44-1597-464D-A054-5C31D4B0ABD2}" type="datetimeFigureOut">
              <a:rPr lang="en-US" smtClean="0"/>
              <a:pPr/>
              <a:t>22-Nov-12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F31DBA-05E8-414B-97ED-261DE1A67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D45EB-6E6F-4225-95FA-311A6BBA9D25}" type="datetimeFigureOut">
              <a:rPr lang="en-US" smtClean="0"/>
              <a:pPr/>
              <a:t>22-Nov-12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FB731-66D0-434E-ABCA-1D7D19210B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hyperlink" Target="mailto:vuksan.vuksanovic@ckb.me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latin typeface="Cambria" pitchFamily="18" charset="0"/>
              </a:rPr>
              <a:t>M O N T E N E G R O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 dirty="0" smtClean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 smtClean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x-none" sz="1600" b="1" i="1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3</a:t>
            </a:r>
            <a:r>
              <a:rPr lang="x-none" sz="1600" b="1" i="1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-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Freedom to Provide Services</a:t>
            </a:r>
            <a:endParaRPr kumimoji="0" lang="en-US" sz="36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76200"/>
            <a:ext cx="1612387" cy="1597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Bilateral screening: </a:t>
            </a:r>
            <a:r>
              <a:rPr lang="en-GB" sz="2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</a:t>
            </a:r>
            <a:r>
              <a:rPr lang="x-none" sz="260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3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/>
            <a:r>
              <a:rPr lang="en-GB" sz="2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PRESENTATION OF  </a:t>
            </a:r>
            <a:r>
              <a:rPr lang="sr-Latn-CS" sz="2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 rot="165688">
            <a:off x="-77000" y="5163150"/>
            <a:ext cx="1019475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287338" y="26670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LAWYERS</a:t>
            </a:r>
            <a:endParaRPr lang="en-US" sz="4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sz="4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/>
            <a:endParaRPr lang="en-US" sz="44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7904658" y="-5258"/>
            <a:ext cx="1210767" cy="386258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381000" y="4495800"/>
            <a:ext cx="838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388" indent="-450850"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Vuksan Vuksanovic</a:t>
            </a:r>
          </a:p>
          <a:p>
            <a:pPr marL="814388" indent="-450850"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Chamber of Economy </a:t>
            </a:r>
          </a:p>
          <a:p>
            <a:pPr marL="814388" indent="-450850"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E-mail:</a:t>
            </a:r>
            <a:r>
              <a:rPr lang="sr-Latn-ME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hlinkClick r:id="rId2"/>
              </a:rPr>
              <a:t>vuksan.vuksanovic@ckb.me</a:t>
            </a:r>
            <a:endParaRPr lang="sr-Latn-ME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9206" y="6414350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43" y="6362700"/>
            <a:ext cx="508645" cy="503904"/>
          </a:xfrm>
          <a:prstGeom prst="rect">
            <a:avLst/>
          </a:prstGeom>
          <a:noFill/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885608" y="-5258"/>
            <a:ext cx="1210767" cy="386258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Relevant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Acquis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/>
            <a:r>
              <a:rPr lang="en-US" sz="5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Council Directive of 22 March 1977 to facilitate the effective exercise by lawyers of freedom to provide services (</a:t>
            </a:r>
            <a:r>
              <a:rPr lang="en-US" sz="5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77/249/EEC</a:t>
            </a:r>
            <a:r>
              <a:rPr lang="en-US" sz="5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</a:t>
            </a:r>
            <a:endParaRPr lang="sr-Latn-CS" sz="51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/>
            <a:r>
              <a:rPr lang="en-US" sz="5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Directive </a:t>
            </a:r>
            <a:r>
              <a:rPr lang="en-US" sz="5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98/5/EC</a:t>
            </a:r>
            <a:r>
              <a:rPr lang="en-US" sz="5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of the European Parliament and of the Council of 16 February 1998 to facilitate practice of the profession of lawyer on a permanent basis in a Member State other than that in which the qualification was obtained</a:t>
            </a:r>
          </a:p>
          <a:p>
            <a:pPr algn="just"/>
            <a:r>
              <a:rPr lang="en-US" sz="5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Directive </a:t>
            </a:r>
            <a:r>
              <a:rPr lang="en-US" sz="5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2005/36/EC</a:t>
            </a:r>
            <a:r>
              <a:rPr lang="en-US" sz="5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of the European Parliament and of the Council of 7 September 2005 on the recognition of professional qualifications</a:t>
            </a:r>
          </a:p>
          <a:p>
            <a:pPr algn="just"/>
            <a:r>
              <a:rPr lang="en-US" sz="5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Directive </a:t>
            </a:r>
            <a:r>
              <a:rPr lang="en-US" sz="5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2006/123/EC</a:t>
            </a:r>
            <a:r>
              <a:rPr lang="en-US" sz="5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of the European Parliament and of the Council of 12 December 2006 on services in the internal market</a:t>
            </a:r>
            <a:r>
              <a:rPr lang="sr-Latn-CS" sz="5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endParaRPr lang="en-U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endParaRPr lang="sr-Latn-C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endParaRPr lang="en-U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9206" y="6414350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43" y="6362700"/>
            <a:ext cx="508645" cy="503904"/>
          </a:xfrm>
          <a:prstGeom prst="rect">
            <a:avLst/>
          </a:prstGeom>
          <a:noFill/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79388" y="2590800"/>
            <a:ext cx="8583612" cy="36576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>
              <a:buFont typeface="Arial" pitchFamily="34" charset="0"/>
              <a:buChar char="•"/>
            </a:pPr>
            <a:endParaRPr lang="en-US" sz="1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762000"/>
            <a:ext cx="85344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885608" y="-5258"/>
            <a:ext cx="1210767" cy="386258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7200" y="1447801"/>
            <a:ext cx="8153400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indent="42863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indent="42863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indent="42863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indent="42863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indent="42863">
              <a:spcAft>
                <a:spcPct val="40000"/>
              </a:spcAft>
              <a:buClr>
                <a:srgbClr val="FF0000"/>
              </a:buClr>
              <a:buFont typeface="Arial" pitchFamily="34" charset="0"/>
              <a:buChar char="•"/>
            </a:pPr>
            <a:endParaRPr lang="sr-Latn-CS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indent="42863">
              <a:spcAft>
                <a:spcPct val="40000"/>
              </a:spcAft>
              <a:buClr>
                <a:srgbClr val="FF0000"/>
              </a:buClr>
              <a:buFont typeface="Arial" pitchFamily="34" charset="0"/>
              <a:buChar char="•"/>
            </a:pPr>
            <a:endParaRPr lang="sr-Latn-CS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National Legislation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Constitution </a:t>
            </a:r>
            <a: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of Montenegro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(“Official Gazette of Montenegro”, no. 1/07)</a:t>
            </a:r>
            <a:endParaRPr lang="sr-Latn-C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Law on Lawyer Profession (“Official Gazette of Montenegro”, no. 79/06)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Law on Judiciary Exam (“Official Gazette of Montenegro”, no. 52/04)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Statute of the Bar Chamber (“Official Gazette of Montenegro”, no. 34/05 and 50/07)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Codex of Lawyers P</a:t>
            </a:r>
            <a:r>
              <a:rPr lang="hr-HR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rofes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</a:t>
            </a:r>
            <a:r>
              <a:rPr lang="hr-HR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ional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</a:t>
            </a:r>
            <a:r>
              <a:rPr lang="hr-HR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</a:t>
            </a:r>
            <a:r>
              <a:rPr lang="hr-HR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</a:t>
            </a:r>
            <a:endParaRPr lang="sr-Latn-C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80000"/>
              </a:lnSpc>
              <a:buNone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9206" y="6414350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43" y="6362700"/>
            <a:ext cx="508645" cy="503904"/>
          </a:xfrm>
          <a:prstGeom prst="rect">
            <a:avLst/>
          </a:prstGeom>
          <a:noFill/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79388" y="2362200"/>
            <a:ext cx="8569325" cy="3886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14388" indent="-450850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>
              <a:buFont typeface="Arial" pitchFamily="34" charset="0"/>
              <a:buChar char="•"/>
            </a:pPr>
            <a:endParaRPr lang="en-US" sz="1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7620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885608" y="-5258"/>
            <a:ext cx="1210767" cy="386258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Legal Aid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Constitution provides by Article 21</a:t>
            </a:r>
            <a: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sr-Latn-C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  <a: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“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Everyone shall have the right to legal aid. </a:t>
            </a:r>
          </a:p>
          <a:p>
            <a:pPr algn="just">
              <a:buNone/>
            </a:pPr>
            <a:endParaRPr lang="sr-Latn-C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Legal aid shall be provided by the Bar, as an independent and autonomous profession, and by other services</a:t>
            </a:r>
            <a: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”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</a:p>
          <a:p>
            <a:pPr>
              <a:buNone/>
            </a:pPr>
            <a:endParaRPr lang="sr-Latn-C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endParaRPr lang="sr-Latn-C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80000"/>
              </a:lnSpc>
              <a:buNone/>
            </a:pPr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sr-Latn-C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9206" y="6414350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43" y="6362700"/>
            <a:ext cx="508645" cy="503904"/>
          </a:xfrm>
          <a:prstGeom prst="rect">
            <a:avLst/>
          </a:prstGeom>
          <a:noFill/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79388" y="2362200"/>
            <a:ext cx="8569325" cy="3886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14388" indent="-450850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>
              <a:buFont typeface="Arial" pitchFamily="34" charset="0"/>
              <a:buChar char="•"/>
            </a:pPr>
            <a:endParaRPr lang="en-US" sz="1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885608" y="-5258"/>
            <a:ext cx="1210767" cy="386258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Notion of Legal Aid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  <a:buNone/>
            </a:pPr>
            <a:endParaRPr lang="en-U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According to the Law on Lawyer Profession, legal aid means:</a:t>
            </a:r>
            <a:endParaRPr lang="sr-Latn-C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endParaRPr lang="en-U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1) giving legal advices and opinions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2) making claims, appeals, complaints etc.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3) making contracts, testaments and other legal acts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4) representing before the courts natural and legal persons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5) representing natural and legal persons in all their legal activities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6) conducting other tasks on behalf and for account of natural and legal persons</a:t>
            </a:r>
          </a:p>
          <a:p>
            <a:pPr>
              <a:lnSpc>
                <a:spcPct val="80000"/>
              </a:lnSpc>
              <a:buNone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9206" y="6414350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43" y="6362700"/>
            <a:ext cx="508645" cy="503904"/>
          </a:xfrm>
          <a:prstGeom prst="rect">
            <a:avLst/>
          </a:prstGeom>
          <a:noFill/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79388" y="2362200"/>
            <a:ext cx="8569325" cy="3886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14388" indent="-450850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>
              <a:buFont typeface="Arial" pitchFamily="34" charset="0"/>
              <a:buChar char="•"/>
            </a:pPr>
            <a:endParaRPr lang="en-US" sz="1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885608" y="-5258"/>
            <a:ext cx="1210767" cy="386258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CONDITIONS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Lawyer acquires the right to practice law as a lawyer after registration in the List (Directory) of Lawyers and the oath ceremony.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Access to the Directory of Lawyers is granted to a person who meets the following conditions:</a:t>
            </a:r>
            <a:endParaRPr lang="sr-Latn-C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</a:t>
            </a:r>
            <a:r>
              <a:rPr lang="sr-Latn-ME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 be a citizen of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Montenegr</a:t>
            </a:r>
            <a:r>
              <a:rPr lang="sr-Latn-ME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be a graduate from a law school or a law school degree earned in a</a:t>
            </a:r>
            <a:r>
              <a:rPr lang="sr-Latn-ME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foreign country recognized in accordance with the regulations governing the field of higher education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has passed the judiciary exam and bar exam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</a:t>
            </a:r>
            <a:r>
              <a:rPr lang="sr-Latn-ME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that is not employed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not to pursue another registered business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it is worthy for the practice of law in accordance with the Code of Lawyer Professional Ethics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not be convicted for a criminal offense which makes him/her non appropriate</a:t>
            </a:r>
            <a:endParaRPr lang="sr-Latn-ME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endParaRPr lang="vi-VN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9206" y="6414350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43" y="6362700"/>
            <a:ext cx="508645" cy="503904"/>
          </a:xfrm>
          <a:prstGeom prst="rect">
            <a:avLst/>
          </a:prstGeom>
          <a:noFill/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79388" y="2362200"/>
            <a:ext cx="8569325" cy="3886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14388" indent="-450850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>
              <a:buFont typeface="Arial" pitchFamily="34" charset="0"/>
              <a:buChar char="•"/>
            </a:pPr>
            <a:endParaRPr lang="en-US" sz="1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885608" y="-5258"/>
            <a:ext cx="1210767" cy="386258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FORMS OF PROVIDING LAWYER SERVICE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Attorney (lawyer) may practice independently, in Joint Lawyer's Office and in Law Firm Partnership.</a:t>
            </a:r>
          </a:p>
          <a:p>
            <a:pPr algn="just"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 algn="just"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Two or more lawyers may have a Joint Lawyer's Office.</a:t>
            </a:r>
            <a:b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Joint Lawyer's Office may be founded by a contract governing the mutual business and property relations. Joint Lawyer's Office is registered in the List of Joint Lawyer's Office.</a:t>
            </a:r>
          </a:p>
          <a:p>
            <a:pPr algn="just"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Two or more lawyers may establish Law Firm Partnerships. The Law Firm is a legal entity. The company is established by contract. The contract on the establishment of the Law Firm is subject to revision of the Bar Chamber. </a:t>
            </a:r>
            <a:endParaRPr lang="en-U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9206" y="6414350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43" y="6362700"/>
            <a:ext cx="508645" cy="503904"/>
          </a:xfrm>
          <a:prstGeom prst="rect">
            <a:avLst/>
          </a:prstGeom>
          <a:noFill/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79388" y="2362200"/>
            <a:ext cx="8569325" cy="3886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14388" indent="-450850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>
              <a:buFont typeface="Arial" pitchFamily="34" charset="0"/>
              <a:buChar char="•"/>
            </a:pPr>
            <a:endParaRPr lang="en-US" sz="1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7620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885608" y="-5258"/>
            <a:ext cx="1210767" cy="386258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INSTITUCIONAL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FRAMEWORK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1295400" y="2362200"/>
            <a:ext cx="7086600" cy="2667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Char char="-"/>
            </a:pPr>
            <a: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Ministry of Justice and Human Rights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  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Bar Association </a:t>
            </a:r>
            <a: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>
              <a:lnSpc>
                <a:spcPct val="80000"/>
              </a:lnSpc>
            </a:pPr>
            <a:endParaRPr lang="sr-Latn-C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9206" y="6414350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43" y="6362700"/>
            <a:ext cx="508645" cy="503904"/>
          </a:xfrm>
          <a:prstGeom prst="rect">
            <a:avLst/>
          </a:prstGeom>
          <a:noFill/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79388" y="2362200"/>
            <a:ext cx="8569325" cy="3886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14388" indent="-450850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>
              <a:buFont typeface="Arial" pitchFamily="34" charset="0"/>
              <a:buChar char="•"/>
            </a:pPr>
            <a:endParaRPr lang="en-US" sz="1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7620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885608" y="-5258"/>
            <a:ext cx="1210767" cy="386258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The Bar Association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  <a:buNone/>
            </a:pPr>
            <a:endParaRPr lang="sr-Latn-ME" sz="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sr-Latn-ME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</a:t>
            </a:r>
            <a: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Bar Association is mandatory, independent and professional organization of lawyers who are based in Montenegro.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Composition of Bar Association: Assembly, Board, President and one vice president, Audit Committee, Disciplinary Prosecutor, Disciplinary Court, Higher Disciplinary Court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sr-Latn-CS" sz="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>
              <a:lnSpc>
                <a:spcPct val="80000"/>
              </a:lnSpc>
            </a:pPr>
            <a:endParaRPr lang="sr-Latn-C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9206" y="6414350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43" y="6362700"/>
            <a:ext cx="508645" cy="503904"/>
          </a:xfrm>
          <a:prstGeom prst="rect">
            <a:avLst/>
          </a:prstGeom>
          <a:noFill/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79388" y="2362200"/>
            <a:ext cx="8569325" cy="3886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14388" indent="-450850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>
              <a:buFont typeface="Arial" pitchFamily="34" charset="0"/>
              <a:buChar char="•"/>
            </a:pPr>
            <a:endParaRPr lang="en-US" sz="1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" y="533400"/>
            <a:ext cx="85344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885608" y="-5258"/>
            <a:ext cx="1210767" cy="386258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457200" y="21336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214313" algn="just"/>
            <a:endParaRPr lang="sr-Latn-CS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25963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GB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Remarks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Lawyer from other state is entitled to appear before the court and other authorities in Montenegro, under the condition of reciprocity.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Access to the List (Directory) of Lawyers is granted only for lawyers who have Montenegrin citizenship.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9206" y="6414350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43" y="6362700"/>
            <a:ext cx="508645" cy="503904"/>
          </a:xfrm>
          <a:prstGeom prst="rect">
            <a:avLst/>
          </a:prstGeom>
          <a:noFill/>
        </p:spPr>
      </p:pic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79388" y="2362200"/>
            <a:ext cx="8569325" cy="3886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14388" indent="-450850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indent="214313"/>
            <a:endParaRPr lang="sr-Latn-CS" sz="1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>
              <a:buFont typeface="Arial" pitchFamily="34" charset="0"/>
              <a:buChar char="•"/>
            </a:pPr>
            <a:endParaRPr lang="en-US" sz="14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7620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885608" y="-5258"/>
            <a:ext cx="1210767" cy="386258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Future Activities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1143000" y="2590800"/>
            <a:ext cx="6324600" cy="22860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Amendments to the Law on Lawyer Profession in order to </a:t>
            </a: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implement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relevant acquis</a:t>
            </a:r>
          </a:p>
          <a:p>
            <a:pPr>
              <a:lnSpc>
                <a:spcPct val="80000"/>
              </a:lnSpc>
              <a:buNone/>
            </a:pPr>
            <a:endParaRPr lang="sr-Latn-CS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endParaRPr lang="sr-Latn-CS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0" y="0"/>
            <a:ext cx="4662490" cy="4080796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Latn-CS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attention.</a:t>
            </a:r>
          </a:p>
          <a:p>
            <a:pPr algn="ctr"/>
            <a:endParaRPr lang="sr-Latn-CS" sz="3200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/>
            <a:r>
              <a:rPr lang="sr-Latn-CS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</TotalTime>
  <Words>667</Words>
  <Application>Microsoft Office PowerPoint</Application>
  <PresentationFormat>On-screen Show (4:3)</PresentationFormat>
  <Paragraphs>218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 Relevant Acquis</vt:lpstr>
      <vt:lpstr>National Legislation</vt:lpstr>
      <vt:lpstr>Legal Aid</vt:lpstr>
      <vt:lpstr>Notion of Legal Aid</vt:lpstr>
      <vt:lpstr>CONDITIONS</vt:lpstr>
      <vt:lpstr>FORMS OF PROVIDING LAWYER SERVICE</vt:lpstr>
      <vt:lpstr> INSTITUCIONAL FRAMEWORK</vt:lpstr>
      <vt:lpstr>  The Bar Association </vt:lpstr>
      <vt:lpstr>Slide 11</vt:lpstr>
      <vt:lpstr>Future Activities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user</cp:lastModifiedBy>
  <cp:revision>208</cp:revision>
  <dcterms:created xsi:type="dcterms:W3CDTF">2012-04-18T16:21:57Z</dcterms:created>
  <dcterms:modified xsi:type="dcterms:W3CDTF">2012-11-22T15:20:02Z</dcterms:modified>
</cp:coreProperties>
</file>