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358" r:id="rId3"/>
    <p:sldId id="293" r:id="rId4"/>
    <p:sldId id="260" r:id="rId5"/>
    <p:sldId id="414" r:id="rId6"/>
    <p:sldId id="360" r:id="rId7"/>
    <p:sldId id="417" r:id="rId8"/>
    <p:sldId id="366" r:id="rId9"/>
    <p:sldId id="375" r:id="rId10"/>
    <p:sldId id="415" r:id="rId11"/>
    <p:sldId id="265" r:id="rId1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632523"/>
    <a:srgbClr val="F2DCD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2464" autoAdjust="0"/>
  </p:normalViewPr>
  <p:slideViewPr>
    <p:cSldViewPr>
      <p:cViewPr varScale="1">
        <p:scale>
          <a:sx n="46" d="100"/>
          <a:sy n="46" d="100"/>
        </p:scale>
        <p:origin x="-12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atin typeface="Arial" charset="0"/>
              </a:defRPr>
            </a:lvl1pPr>
          </a:lstStyle>
          <a:p>
            <a:pPr>
              <a:defRPr/>
            </a:pPr>
            <a:fld id="{ADFE3255-9277-493E-A468-EF327649B2CA}" type="datetimeFigureOut">
              <a:rPr lang="en-US"/>
              <a:pPr>
                <a:defRPr/>
              </a:pPr>
              <a:t>22-Nov-12</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atin typeface="Arial" charset="0"/>
              </a:defRPr>
            </a:lvl1pPr>
          </a:lstStyle>
          <a:p>
            <a:pPr>
              <a:defRPr/>
            </a:pPr>
            <a:fld id="{FF89E98B-71C3-4E33-BC6F-A1531F7A28C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marL="447675" indent="266700">
              <a:defRPr/>
            </a:pPr>
            <a:endParaRPr lang="hr-BA" b="1" dirty="0" smtClean="0">
              <a:solidFill>
                <a:srgbClr val="632523"/>
              </a:solidFill>
              <a:latin typeface="Cambria" pitchFamily="18" charset="0"/>
            </a:endParaRPr>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32B28CA-7D73-4A5B-8130-FC6ACD5F581D}" type="slidenum">
              <a:rPr lang="en-US" smtClean="0"/>
              <a:pPr/>
              <a:t>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2929530-BFD8-49FD-95F3-9C819B490F54}" type="slidenum">
              <a:rPr lang="en-US" smtClean="0"/>
              <a:pPr/>
              <a:t>7</a:t>
            </a:fld>
            <a:endParaRPr lang="en-US" smtClean="0"/>
          </a:p>
        </p:txBody>
      </p:sp>
      <p:sp>
        <p:nvSpPr>
          <p:cNvPr id="15363" name="Rectangle 1"/>
          <p:cNvSpPr>
            <a:spLocks noChangeArrowheads="1" noTextEdit="1"/>
          </p:cNvSpPr>
          <p:nvPr>
            <p:ph type="sldImg"/>
          </p:nvPr>
        </p:nvSpPr>
        <p:spPr bwMode="auto">
          <a:xfrm>
            <a:off x="917575" y="744538"/>
            <a:ext cx="4964113" cy="3722687"/>
          </a:xfrm>
          <a:solidFill>
            <a:srgbClr val="FFFFFF"/>
          </a:solidFill>
          <a:ln>
            <a:solidFill>
              <a:srgbClr val="000000"/>
            </a:solidFill>
            <a:miter lim="800000"/>
            <a:headEnd/>
            <a:tailEnd/>
          </a:ln>
        </p:spPr>
      </p:sp>
      <p:sp>
        <p:nvSpPr>
          <p:cNvPr id="15364" name="Rectangle 2"/>
          <p:cNvSpPr>
            <a:spLocks noChangeArrowheads="1"/>
          </p:cNvSpPr>
          <p:nvPr>
            <p:ph type="body" idx="1"/>
          </p:nvPr>
        </p:nvSpPr>
        <p:spPr bwMode="auto">
          <a:xfrm>
            <a:off x="679450" y="4714875"/>
            <a:ext cx="5440363" cy="4468813"/>
          </a:xfrm>
          <a:noFill/>
        </p:spPr>
        <p:txBody>
          <a:bodyPr wrap="none" numCol="1" anchor="ctr" anchorCtr="0" compatLnSpc="1">
            <a:prstTxWarp prst="textNoShape">
              <a:avLst/>
            </a:prstTxWarp>
          </a:bodyPr>
          <a:lstStyle/>
          <a:p>
            <a:endParaRPr lang="sr-Latn-C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9049DBC-4DEF-44BC-87BD-21E602F824D5}"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30911F-89B6-43FE-85F9-5F78E241A72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8267CDE-0916-4860-9F7D-25737928DD94}"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1D0671-DF59-4F02-A594-3A3A9B2F5B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BE5E12F-786D-476A-983E-CF6100D4C42E}"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2FB1D2-63D1-4DD1-B321-A4A60CF2C88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76ACC26-5053-4122-AB42-88B31259A454}"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F808104-4499-4EEA-8D42-38C0EB3D7E2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A6DC84F-CCE3-4693-8A2B-828AD5976132}" type="datetimeFigureOut">
              <a:rPr lang="en-US"/>
              <a:pPr>
                <a:defRPr/>
              </a:pPr>
              <a:t>22-Nov-12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5675B83-701D-4A87-95F4-61F19095134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E3B2408-3EA0-41AA-8B29-DF4D8B92FFEA}" type="datetimeFigureOut">
              <a:rPr lang="en-US"/>
              <a:pPr>
                <a:defRPr/>
              </a:pPr>
              <a:t>22-Nov-12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BCD63A0-8605-45B0-8836-5DFFAD8A776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875B6D9-D26C-477E-ACDB-A90D334C65C0}" type="datetimeFigureOut">
              <a:rPr lang="en-US"/>
              <a:pPr>
                <a:defRPr/>
              </a:pPr>
              <a:t>22-Nov-12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72971B-22BE-47AF-A6EA-4C8143C0A4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DF72B08-6295-46C0-9D6D-6C6F2214AAC8}"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1B9CAB-20E1-41A0-BDF4-0E079C94999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0F6733-DCDD-4D8E-A2AE-E9EABD6E9DF5}"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12B795-B2EC-4735-B74E-3D96AB6746B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C085624-A31A-4611-81D3-1DBF4C5C9927}"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24E26C-27FC-477F-9E7D-F13D1817DE8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71002FE-F1D0-4706-A705-F818FA024CBE}"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9BA7DA-0676-4653-B5D9-39CFF5153F8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D2BE0B5-AB03-4A03-ACC7-696F16B4E81E}" type="datetimeFigureOut">
              <a:rPr lang="en-US"/>
              <a:pPr>
                <a:defRPr/>
              </a:pPr>
              <a:t>22-Nov-12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1EF73AF-82DE-4152-954D-F89EBA17647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senka.vukcevic@mrs.gov.me" TargetMode="External"/><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www.sluzbenilist.me/SluzbeniListDetalji.aspx?tag=%7b9AB7D8C0-0E05-4CF1-86A7-D6B9F7BD63A4%7d" TargetMode="External"/><Relationship Id="rId3" Type="http://schemas.openxmlformats.org/officeDocument/2006/relationships/image" Target="../media/image1.wmf"/><Relationship Id="rId7" Type="http://schemas.openxmlformats.org/officeDocument/2006/relationships/hyperlink" Target="http://www.sluzbenilist.me/PravniAktDetalji.aspx?tag=%7b6FA7891F-BB66-4D41-AC69-8AF2C986C21D%7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sluzbenilist.me/PravniAktDetalji.aspx?tag=%7b25094403-3DD0-4FF3-9263-ED2039C5A797%7d" TargetMode="External"/><Relationship Id="rId11" Type="http://schemas.openxmlformats.org/officeDocument/2006/relationships/image" Target="../media/image3.jpeg"/><Relationship Id="rId5" Type="http://schemas.openxmlformats.org/officeDocument/2006/relationships/hyperlink" Target="http://www.sluzbenilist.me/PravniAktDetalji.aspx?tag=%7b0129F483-CF41-40E0-A486-36E827191DAD%7d" TargetMode="External"/><Relationship Id="rId10" Type="http://schemas.openxmlformats.org/officeDocument/2006/relationships/hyperlink" Target="http://www.sluzbenilist.me/PravniAktDetalji.aspx?tag=%7bA44B0AFF-2798-4F30-B091-E871640F42E7%7d" TargetMode="External"/><Relationship Id="rId4" Type="http://schemas.openxmlformats.org/officeDocument/2006/relationships/hyperlink" Target="http://www.sluzbenilist.me/SluzbeniListDetalji.aspx?tag=%7b068D5D7F-F8EA-4FF0-85DC-043A7B47E56D%7d" TargetMode="External"/><Relationship Id="rId9" Type="http://schemas.openxmlformats.org/officeDocument/2006/relationships/hyperlink" Target="http://www.sluzbenilist.me/PravniAktDetalji.aspx?tag=%7b4B5E21B0-C370-432E-A730-E94753FB8630%7d"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wmf"/><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hyperlink" Target="http://www.sluzbenilist.me/SluzbeniListDetalji.aspx?tag=%7b9AB7D8C0-0E05-4CF1-86A7-D6B9F7BD63A4%7d" TargetMode="External"/><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iccg.co.me/ispitni/images/Razno/Regulativa/Zakon%20o%20strucnom%20obrazovanju%20.pdf" TargetMode="External"/><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1323975"/>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hr-BA" sz="1600" b="1" i="1">
                <a:solidFill>
                  <a:schemeClr val="bg1"/>
                </a:solidFill>
                <a:latin typeface="Cambria" pitchFamily="18" charset="0"/>
              </a:rPr>
              <a:t>3</a:t>
            </a:r>
            <a:r>
              <a:rPr lang="hr-HR" sz="1600" b="1" i="1">
                <a:solidFill>
                  <a:schemeClr val="bg1"/>
                </a:solidFill>
                <a:latin typeface="Cambria" pitchFamily="18" charset="0"/>
              </a:rPr>
              <a:t> – </a:t>
            </a:r>
            <a:r>
              <a:rPr lang="en-US" sz="1600" b="1">
                <a:solidFill>
                  <a:schemeClr val="bg1"/>
                </a:solidFill>
                <a:latin typeface="Cambria" pitchFamily="18" charset="0"/>
              </a:rPr>
              <a:t>Right of establishment and freedom to provide services</a:t>
            </a:r>
            <a:endParaRPr lang="hr-BA" sz="1600" b="1">
              <a:solidFill>
                <a:schemeClr val="bg1"/>
              </a:solidFill>
              <a:latin typeface="Cambria" pitchFamily="18" charset="0"/>
            </a:endParaRPr>
          </a:p>
          <a:p>
            <a:pPr algn="ctr"/>
            <a:endParaRPr lang="hr-BA" sz="1600" b="1" i="1">
              <a:solidFill>
                <a:schemeClr val="bg1"/>
              </a:solidFill>
              <a:latin typeface="Cambria" pitchFamily="18" charset="0"/>
            </a:endParaRPr>
          </a:p>
          <a:p>
            <a:pPr algn="ctr"/>
            <a:r>
              <a:rPr lang="hr-BA" sz="1600" b="1" i="1">
                <a:solidFill>
                  <a:schemeClr val="bg1"/>
                </a:solidFill>
                <a:latin typeface="Cambria" pitchFamily="18" charset="0"/>
              </a:rPr>
              <a:t>Mutual recognition of qualifications</a:t>
            </a:r>
            <a:endParaRPr lang="en-US" sz="1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 </a:t>
            </a:r>
            <a:r>
              <a:rPr lang="hr-BA" sz="2600" dirty="0">
                <a:solidFill>
                  <a:schemeClr val="accent2">
                    <a:lumMod val="20000"/>
                    <a:lumOff val="80000"/>
                  </a:schemeClr>
                </a:solidFill>
                <a:latin typeface="Cambria" pitchFamily="18" charset="0"/>
              </a:rPr>
              <a:t>3</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endParaRPr lang="hr-HR" sz="2600" b="1" dirty="0">
              <a:solidFill>
                <a:schemeClr val="accent2">
                  <a:lumMod val="20000"/>
                  <a:lumOff val="80000"/>
                </a:schemeClr>
              </a:solidFill>
              <a:latin typeface="+mn-lt"/>
            </a:endParaRPr>
          </a:p>
        </p:txBody>
      </p:sp>
      <p:sp>
        <p:nvSpPr>
          <p:cNvPr id="13" name="Rectangle 12"/>
          <p:cNvSpPr/>
          <p:nvPr/>
        </p:nvSpPr>
        <p:spPr>
          <a:xfrm>
            <a:off x="2938463" y="6324600"/>
            <a:ext cx="3255962" cy="369888"/>
          </a:xfrm>
          <a:prstGeom prst="rect">
            <a:avLst/>
          </a:prstGeom>
        </p:spPr>
        <p:txBody>
          <a:bodyPr wrap="none" anchor="ctr">
            <a:spAutoFit/>
          </a:bodyPr>
          <a:lstStyle/>
          <a:p>
            <a:pPr algn="ctr" fontAlgn="auto">
              <a:spcBef>
                <a:spcPts val="0"/>
              </a:spcBef>
              <a:spcAft>
                <a:spcPts val="0"/>
              </a:spcAft>
              <a:defRPr/>
            </a:pPr>
            <a:r>
              <a:rPr lang="x-none" b="1" dirty="0">
                <a:solidFill>
                  <a:schemeClr val="accent2">
                    <a:lumMod val="60000"/>
                    <a:lumOff val="40000"/>
                  </a:schemeClr>
                </a:solidFill>
                <a:latin typeface="Cambria" pitchFamily="18" charset="0"/>
              </a:rPr>
              <a:t>Brussels</a:t>
            </a:r>
            <a:r>
              <a:rPr lang="en-US" b="1" dirty="0">
                <a:solidFill>
                  <a:schemeClr val="accent2">
                    <a:lumMod val="60000"/>
                    <a:lumOff val="40000"/>
                  </a:schemeClr>
                </a:solidFill>
                <a:latin typeface="Cambria" pitchFamily="18" charset="0"/>
              </a:rPr>
              <a:t>, </a:t>
            </a:r>
            <a:r>
              <a:rPr lang="hr-BA" b="1" dirty="0">
                <a:solidFill>
                  <a:schemeClr val="accent2">
                    <a:lumMod val="60000"/>
                    <a:lumOff val="40000"/>
                  </a:schemeClr>
                </a:solidFill>
                <a:latin typeface="Cambria" pitchFamily="18" charset="0"/>
              </a:rPr>
              <a:t>30.</a:t>
            </a:r>
            <a:r>
              <a:rPr lang="en-US" b="1" dirty="0">
                <a:solidFill>
                  <a:schemeClr val="accent2">
                    <a:lumMod val="60000"/>
                    <a:lumOff val="40000"/>
                  </a:schemeClr>
                </a:solidFill>
                <a:latin typeface="Cambria" pitchFamily="18" charset="0"/>
              </a:rPr>
              <a:t> </a:t>
            </a:r>
            <a:r>
              <a:rPr lang="sr-Latn-CS" b="1" dirty="0">
                <a:solidFill>
                  <a:schemeClr val="accent2">
                    <a:lumMod val="60000"/>
                    <a:lumOff val="40000"/>
                  </a:schemeClr>
                </a:solidFill>
                <a:latin typeface="Cambria" pitchFamily="18" charset="0"/>
              </a:rPr>
              <a:t>November 2012</a:t>
            </a:r>
            <a:endParaRPr lang="en-US" dirty="0">
              <a:solidFill>
                <a:schemeClr val="accent2">
                  <a:lumMod val="60000"/>
                  <a:lumOff val="40000"/>
                </a:schemeClr>
              </a:solidFill>
              <a:latin typeface="+mn-lt"/>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 Box 121"/>
          <p:cNvSpPr txBox="1">
            <a:spLocks noChangeArrowheads="1"/>
          </p:cNvSpPr>
          <p:nvPr/>
        </p:nvSpPr>
        <p:spPr bwMode="auto">
          <a:xfrm>
            <a:off x="228600" y="1828800"/>
            <a:ext cx="8569325" cy="609600"/>
          </a:xfrm>
          <a:prstGeom prst="rect">
            <a:avLst/>
          </a:prstGeom>
          <a:noFill/>
          <a:ln w="9525" algn="ctr">
            <a:noFill/>
            <a:miter lim="800000"/>
            <a:headEnd/>
            <a:tailEnd/>
          </a:ln>
          <a:effectLst/>
        </p:spPr>
        <p:txBody>
          <a:bodyPr/>
          <a:lstStyle/>
          <a:p>
            <a:pPr algn="ctr">
              <a:defRPr/>
            </a:pPr>
            <a:r>
              <a:rPr lang="pl-PL" sz="2400" b="1" dirty="0">
                <a:solidFill>
                  <a:schemeClr val="accent2">
                    <a:lumMod val="50000"/>
                  </a:schemeClr>
                </a:solidFill>
                <a:latin typeface="Cambria" pitchFamily="18" charset="0"/>
              </a:rPr>
              <a:t>Working G</a:t>
            </a:r>
            <a:r>
              <a:rPr lang="pl-PL" sz="2400" b="1" dirty="0">
                <a:solidFill>
                  <a:srgbClr val="632523"/>
                </a:solidFill>
                <a:latin typeface="Cambria" pitchFamily="18" charset="0"/>
              </a:rPr>
              <a:t>rou</a:t>
            </a:r>
            <a:r>
              <a:rPr lang="pl-PL" sz="2400" b="1" dirty="0">
                <a:solidFill>
                  <a:schemeClr val="accent2">
                    <a:lumMod val="50000"/>
                  </a:schemeClr>
                </a:solidFill>
                <a:latin typeface="Cambria" pitchFamily="18" charset="0"/>
              </a:rPr>
              <a:t>p for </a:t>
            </a:r>
            <a:r>
              <a:rPr lang="pl-PL" sz="2400" b="1" dirty="0">
                <a:solidFill>
                  <a:srgbClr val="632523"/>
                </a:solidFill>
                <a:latin typeface="Cambria" pitchFamily="18" charset="0"/>
              </a:rPr>
              <a:t>Chapter </a:t>
            </a:r>
            <a:r>
              <a:rPr lang="pl-PL" sz="2400" b="1" dirty="0">
                <a:solidFill>
                  <a:schemeClr val="accent2">
                    <a:lumMod val="50000"/>
                  </a:schemeClr>
                </a:solidFill>
                <a:latin typeface="Cambria" pitchFamily="18" charset="0"/>
              </a:rPr>
              <a:t>3 </a:t>
            </a:r>
          </a:p>
          <a:p>
            <a:pPr algn="ctr">
              <a:defRPr/>
            </a:pPr>
            <a:r>
              <a:rPr lang="en-US" sz="2400" b="1" dirty="0">
                <a:solidFill>
                  <a:srgbClr val="632523"/>
                </a:solidFill>
                <a:latin typeface="Cambria" pitchFamily="18" charset="0"/>
              </a:rPr>
              <a:t>Right of establishment and freedom to provide services</a:t>
            </a:r>
            <a:endParaRPr lang="hr-BA" sz="2400" b="1" dirty="0">
              <a:solidFill>
                <a:srgbClr val="632523"/>
              </a:solidFill>
              <a:latin typeface="Cambria" pitchFamily="18" charset="0"/>
            </a:endParaRPr>
          </a:p>
          <a:p>
            <a:pPr algn="ctr">
              <a:defRPr/>
            </a:pPr>
            <a:r>
              <a:rPr lang="hr-BA" sz="2400" b="1" dirty="0">
                <a:solidFill>
                  <a:srgbClr val="632523"/>
                </a:solidFill>
                <a:latin typeface="Cambria" pitchFamily="18" charset="0"/>
              </a:rPr>
              <a:t>Mutual recognition of qualifications</a:t>
            </a:r>
            <a:endParaRPr lang="en-US" sz="2400" b="1" dirty="0">
              <a:solidFill>
                <a:srgbClr val="632523"/>
              </a:solidFill>
              <a:latin typeface="Cambria" pitchFamily="18" charset="0"/>
            </a:endParaRPr>
          </a:p>
          <a:p>
            <a:pPr marL="14288" indent="-14288" algn="ctr" fontAlgn="auto">
              <a:spcBef>
                <a:spcPts val="0"/>
              </a:spcBef>
              <a:spcAft>
                <a:spcPct val="40000"/>
              </a:spcAft>
              <a:buClr>
                <a:srgbClr val="FF0000"/>
              </a:buClr>
              <a:buFont typeface="Wingdings" pitchFamily="2" charset="2"/>
              <a:buNone/>
              <a:defRPr/>
            </a:pPr>
            <a:r>
              <a:rPr lang="pl-PL" sz="2400" b="1" dirty="0">
                <a:solidFill>
                  <a:srgbClr val="632523"/>
                </a:solidFill>
                <a:latin typeface="Cambria" pitchFamily="18" charset="0"/>
              </a:rPr>
              <a:t> </a:t>
            </a:r>
          </a:p>
          <a:p>
            <a:pPr marL="814388" indent="-450850" algn="ctr" fontAlgn="auto">
              <a:spcBef>
                <a:spcPts val="0"/>
              </a:spcBef>
              <a:spcAft>
                <a:spcPts val="0"/>
              </a:spcAft>
              <a:defRPr/>
            </a:pPr>
            <a:endParaRPr lang="en-US" sz="1400" b="1" dirty="0">
              <a:solidFill>
                <a:srgbClr val="632523"/>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2057400" y="2819400"/>
            <a:ext cx="5410200" cy="1631950"/>
          </a:xfrm>
          <a:prstGeom prst="rect">
            <a:avLst/>
          </a:prstGeom>
        </p:spPr>
        <p:txBody>
          <a:bodyPr>
            <a:spAutoFit/>
          </a:bodyPr>
          <a:lstStyle/>
          <a:p>
            <a:pPr algn="ctr">
              <a:defRPr/>
            </a:pPr>
            <a:endParaRPr lang="hr-HR" sz="2000" b="1" dirty="0">
              <a:solidFill>
                <a:schemeClr val="accent2">
                  <a:lumMod val="50000"/>
                </a:schemeClr>
              </a:solidFill>
              <a:latin typeface="Cambria" pitchFamily="18" charset="0"/>
            </a:endParaRPr>
          </a:p>
          <a:p>
            <a:pPr algn="ctr">
              <a:defRPr/>
            </a:pPr>
            <a:endParaRPr lang="hr-HR" sz="2000" b="1" dirty="0">
              <a:solidFill>
                <a:schemeClr val="accent2">
                  <a:lumMod val="50000"/>
                </a:schemeClr>
              </a:solidFill>
              <a:latin typeface="Cambria" pitchFamily="18" charset="0"/>
            </a:endParaRPr>
          </a:p>
          <a:p>
            <a:pPr algn="ctr">
              <a:defRPr/>
            </a:pPr>
            <a:r>
              <a:rPr lang="hr-HR" sz="2000" b="1" dirty="0">
                <a:solidFill>
                  <a:schemeClr val="accent2">
                    <a:lumMod val="50000"/>
                  </a:schemeClr>
                </a:solidFill>
                <a:latin typeface="Cambria" pitchFamily="18" charset="0"/>
              </a:rPr>
              <a:t>Bilateral screening: Chapter 3 </a:t>
            </a:r>
            <a:r>
              <a:rPr lang="en-US" sz="2000" b="1" dirty="0">
                <a:solidFill>
                  <a:schemeClr val="accent2">
                    <a:lumMod val="50000"/>
                  </a:schemeClr>
                </a:solidFill>
                <a:latin typeface="Cambria" pitchFamily="18" charset="0"/>
              </a:rPr>
              <a:t/>
            </a:r>
            <a:br>
              <a:rPr lang="en-US" sz="2000" b="1" dirty="0">
                <a:solidFill>
                  <a:schemeClr val="accent2">
                    <a:lumMod val="50000"/>
                  </a:schemeClr>
                </a:solidFill>
                <a:latin typeface="Cambria" pitchFamily="18" charset="0"/>
              </a:rPr>
            </a:br>
            <a:r>
              <a:rPr lang="x-none" sz="2000" b="1" dirty="0">
                <a:solidFill>
                  <a:schemeClr val="accent2">
                    <a:lumMod val="50000"/>
                  </a:schemeClr>
                </a:solidFill>
                <a:latin typeface="Cambria" pitchFamily="18" charset="0"/>
              </a:rPr>
              <a:t>Presentation of Montenegro</a:t>
            </a:r>
            <a:r>
              <a:rPr lang="en-US" sz="2000" b="1" dirty="0">
                <a:solidFill>
                  <a:schemeClr val="accent2">
                    <a:lumMod val="50000"/>
                  </a:schemeClr>
                </a:solidFill>
                <a:latin typeface="Cambria" pitchFamily="18" charset="0"/>
              </a:rPr>
              <a:t/>
            </a:r>
            <a:br>
              <a:rPr lang="en-US" sz="2000" b="1" dirty="0">
                <a:solidFill>
                  <a:schemeClr val="accent2">
                    <a:lumMod val="50000"/>
                  </a:schemeClr>
                </a:solidFill>
                <a:latin typeface="Cambria" pitchFamily="18" charset="0"/>
              </a:rPr>
            </a:br>
            <a:r>
              <a:rPr lang="hr-HR" sz="2000" b="1" dirty="0">
                <a:solidFill>
                  <a:schemeClr val="accent2">
                    <a:lumMod val="50000"/>
                  </a:schemeClr>
                </a:solidFill>
                <a:latin typeface="Cambria" pitchFamily="18" charset="0"/>
              </a:rPr>
              <a:t>Brussels, 30. November 2012</a:t>
            </a:r>
            <a:endParaRPr lang="en-US" sz="2000" dirty="0">
              <a:solidFill>
                <a:schemeClr val="accent2">
                  <a:lumMod val="50000"/>
                </a:schemeClr>
              </a:solidFill>
              <a:latin typeface="Cambria" pitchFamily="18" charset="0"/>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endParaRPr>
          </a:p>
        </p:txBody>
      </p:sp>
      <p:pic>
        <p:nvPicPr>
          <p:cNvPr id="3080" name="Picture 18" descr="EU MN logo"/>
          <p:cNvPicPr>
            <a:picLocks noChangeAspect="1" noChangeArrowheads="1"/>
          </p:cNvPicPr>
          <p:nvPr/>
        </p:nvPicPr>
        <p:blipFill>
          <a:blip r:embed="rId2"/>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22" name="Rectangle 21"/>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308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dirty="0">
              <a:solidFill>
                <a:schemeClr val="bg1"/>
              </a:solidFill>
              <a:latin typeface="Cambria" pitchFamily="18" charset="0"/>
            </a:endParaRPr>
          </a:p>
        </p:txBody>
      </p:sp>
      <p:sp>
        <p:nvSpPr>
          <p:cNvPr id="4100" name="Rectangle 8"/>
          <p:cNvSpPr>
            <a:spLocks noChangeArrowheads="1"/>
          </p:cNvSpPr>
          <p:nvPr/>
        </p:nvSpPr>
        <p:spPr bwMode="auto">
          <a:xfrm>
            <a:off x="498475" y="6415088"/>
            <a:ext cx="4564063" cy="400050"/>
          </a:xfrm>
          <a:prstGeom prst="rect">
            <a:avLst/>
          </a:prstGeom>
          <a:noFill/>
          <a:ln w="9525">
            <a:noFill/>
            <a:miter lim="800000"/>
            <a:headEnd/>
            <a:tailEnd/>
          </a:ln>
        </p:spPr>
        <p:txBody>
          <a:bodyPr wrap="none">
            <a:spAutoFit/>
          </a:bodyPr>
          <a:lstStyle/>
          <a:p>
            <a:r>
              <a:rPr lang="sr-Latn-CS" sz="1000" b="1">
                <a:solidFill>
                  <a:schemeClr val="bg1"/>
                </a:solidFill>
                <a:latin typeface="Cambria" pitchFamily="18" charset="0"/>
              </a:rPr>
              <a:t>M O N T E N E G R O</a:t>
            </a:r>
          </a:p>
          <a:p>
            <a:r>
              <a:rPr lang="en-GB" sz="1000" b="1">
                <a:solidFill>
                  <a:schemeClr val="bg1"/>
                </a:solidFill>
                <a:latin typeface="Cambria" pitchFamily="18" charset="0"/>
              </a:rPr>
              <a:t>Negotiating Team for the Accession of </a:t>
            </a:r>
            <a:r>
              <a:rPr lang="sr-Latn-CS" sz="1000" b="1">
                <a:solidFill>
                  <a:schemeClr val="bg1"/>
                </a:solidFill>
                <a:latin typeface="Cambria" pitchFamily="18" charset="0"/>
              </a:rPr>
              <a:t> Montenegro </a:t>
            </a:r>
            <a:r>
              <a:rPr lang="en-GB" sz="1000" b="1">
                <a:solidFill>
                  <a:schemeClr val="bg1"/>
                </a:solidFill>
                <a:latin typeface="Cambria" pitchFamily="18" charset="0"/>
              </a:rPr>
              <a:t>to the European Union</a:t>
            </a:r>
            <a:r>
              <a:rPr lang="sr-Latn-CS" sz="1000" b="1">
                <a:solidFill>
                  <a:schemeClr val="bg1"/>
                </a:solidFill>
                <a:latin typeface="Cambria" pitchFamily="18" charset="0"/>
              </a:rPr>
              <a:t> </a:t>
            </a:r>
            <a:endParaRPr lang="en-US" sz="1000">
              <a:solidFill>
                <a:schemeClr val="bg1"/>
              </a:solidFill>
              <a:latin typeface="Cambria" pitchFamily="18" charset="0"/>
            </a:endParaRPr>
          </a:p>
        </p:txBody>
      </p:sp>
      <p:pic>
        <p:nvPicPr>
          <p:cNvPr id="41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4102"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000" b="1">
              <a:solidFill>
                <a:schemeClr val="bg1"/>
              </a:solidFill>
              <a:latin typeface="Cambria" pitchFamily="18" charset="0"/>
            </a:endParaRPr>
          </a:p>
          <a:p>
            <a:pPr marL="814388" indent="-450850" algn="ctr">
              <a:spcAft>
                <a:spcPct val="40000"/>
              </a:spcAft>
              <a:buClr>
                <a:srgbClr val="FF0000"/>
              </a:buClr>
              <a:buFont typeface="Wingdings" pitchFamily="2" charset="2"/>
              <a:buNone/>
            </a:pPr>
            <a:endParaRPr lang="en-US" sz="1000" b="1">
              <a:solidFill>
                <a:schemeClr val="bg1"/>
              </a:solidFill>
              <a:latin typeface="Cambria" pitchFamily="18" charset="0"/>
            </a:endParaRPr>
          </a:p>
        </p:txBody>
      </p:sp>
      <p:grpSp>
        <p:nvGrpSpPr>
          <p:cNvPr id="410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00">
                <a:solidFill>
                  <a:schemeClr val="bg1"/>
                </a:solidFill>
                <a:latin typeface="Cambria" pitchFamily="18" charset="0"/>
              </a:endParaRPr>
            </a:p>
          </p:txBody>
        </p:sp>
      </p:grpSp>
      <p:sp>
        <p:nvSpPr>
          <p:cNvPr id="4104" name="Rectangle 18"/>
          <p:cNvSpPr>
            <a:spLocks noChangeArrowheads="1"/>
          </p:cNvSpPr>
          <p:nvPr/>
        </p:nvSpPr>
        <p:spPr bwMode="auto">
          <a:xfrm>
            <a:off x="533400" y="2209800"/>
            <a:ext cx="8229600" cy="584200"/>
          </a:xfrm>
          <a:prstGeom prst="rect">
            <a:avLst/>
          </a:prstGeom>
          <a:noFill/>
          <a:ln w="9525">
            <a:noFill/>
            <a:miter lim="800000"/>
            <a:headEnd/>
            <a:tailEnd/>
          </a:ln>
        </p:spPr>
        <p:txBody>
          <a:bodyPr>
            <a:spAutoFit/>
          </a:bodyPr>
          <a:lstStyle/>
          <a:p>
            <a:pPr algn="ctr"/>
            <a:r>
              <a:rPr lang="hr-BA" sz="3200" b="1">
                <a:solidFill>
                  <a:srgbClr val="632523"/>
                </a:solidFill>
                <a:latin typeface="Cambria" pitchFamily="18" charset="0"/>
              </a:rPr>
              <a:t>Skilled crafts qualification in Montenegro</a:t>
            </a:r>
            <a:endParaRPr lang="en-US" sz="3200" b="1">
              <a:solidFill>
                <a:srgbClr val="632523"/>
              </a:solidFill>
              <a:latin typeface="Cambria" pitchFamily="18" charset="0"/>
            </a:endParaRPr>
          </a:p>
        </p:txBody>
      </p:sp>
      <p:sp>
        <p:nvSpPr>
          <p:cNvPr id="4105" name="Rectangle 19"/>
          <p:cNvSpPr>
            <a:spLocks noChangeArrowheads="1"/>
          </p:cNvSpPr>
          <p:nvPr/>
        </p:nvSpPr>
        <p:spPr bwMode="auto">
          <a:xfrm>
            <a:off x="381000" y="3962400"/>
            <a:ext cx="8382000" cy="1016000"/>
          </a:xfrm>
          <a:prstGeom prst="rect">
            <a:avLst/>
          </a:prstGeom>
          <a:noFill/>
          <a:ln w="9525">
            <a:noFill/>
            <a:miter lim="800000"/>
            <a:headEnd/>
            <a:tailEnd/>
          </a:ln>
        </p:spPr>
        <p:txBody>
          <a:bodyPr>
            <a:spAutoFit/>
          </a:bodyPr>
          <a:lstStyle/>
          <a:p>
            <a:pPr marL="814388" indent="-450850" algn="ctr"/>
            <a:r>
              <a:rPr lang="hr-BA" sz="2000" b="1">
                <a:solidFill>
                  <a:srgbClr val="632523"/>
                </a:solidFill>
                <a:latin typeface="Cambria" pitchFamily="18" charset="0"/>
              </a:rPr>
              <a:t>Presented by Senka Vukčević</a:t>
            </a:r>
          </a:p>
          <a:p>
            <a:pPr marL="814388" indent="-450850" algn="ctr"/>
            <a:r>
              <a:rPr lang="hr-BA" sz="2000" b="1">
                <a:solidFill>
                  <a:srgbClr val="632523"/>
                </a:solidFill>
                <a:latin typeface="Cambria" pitchFamily="18" charset="0"/>
              </a:rPr>
              <a:t>Indipendent advisor in Ministry for Labor and Social Walfare</a:t>
            </a:r>
          </a:p>
          <a:p>
            <a:pPr marL="814388" indent="-450850" algn="ctr"/>
            <a:r>
              <a:rPr lang="hr-BA" sz="2000">
                <a:latin typeface="Cambria" pitchFamily="18" charset="0"/>
                <a:hlinkClick r:id="rId3"/>
              </a:rPr>
              <a:t>senka.vukcevic@mrs.gov.me</a:t>
            </a:r>
            <a:endParaRPr lang="hr-BA" sz="2000">
              <a:solidFill>
                <a:srgbClr val="632523"/>
              </a:solidFill>
              <a:latin typeface="Cambria" pitchFamily="18" charset="0"/>
            </a:endParaRPr>
          </a:p>
        </p:txBody>
      </p:sp>
      <p:pic>
        <p:nvPicPr>
          <p:cNvPr id="4106"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8" name="Rectangle 17"/>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19" name="Rectangle 18"/>
          <p:cNvSpPr/>
          <p:nvPr/>
        </p:nvSpPr>
        <p:spPr>
          <a:xfrm>
            <a:off x="650875" y="645795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512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838200" y="3200400"/>
            <a:ext cx="7391400" cy="2895600"/>
          </a:xfrm>
          <a:prstGeom prst="rect">
            <a:avLst/>
          </a:prstGeom>
          <a:noFill/>
          <a:ln w="9525" algn="ctr">
            <a:noFill/>
            <a:miter lim="800000"/>
            <a:headEnd/>
            <a:tailEnd/>
          </a:ln>
          <a:effectLst/>
        </p:spPr>
        <p:txBody>
          <a:bodyPr/>
          <a:lstStyle/>
          <a:p>
            <a:pPr>
              <a:defRPr/>
            </a:pPr>
            <a:r>
              <a:rPr lang="hr-BA" sz="2400" b="1" dirty="0">
                <a:solidFill>
                  <a:srgbClr val="632523"/>
                </a:solidFill>
                <a:latin typeface="Cambria" pitchFamily="18" charset="0"/>
              </a:rPr>
              <a:t>Celex: 32005L0036   -  </a:t>
            </a:r>
            <a:r>
              <a:rPr lang="en-US" sz="2400" b="1" u="sng" dirty="0">
                <a:solidFill>
                  <a:srgbClr val="632523"/>
                </a:solidFill>
                <a:latin typeface="Cambria" pitchFamily="18" charset="0"/>
              </a:rPr>
              <a:t>2005/36/EC</a:t>
            </a:r>
            <a:r>
              <a:rPr lang="en-US" sz="2400" b="1" dirty="0">
                <a:solidFill>
                  <a:srgbClr val="632523"/>
                </a:solidFill>
                <a:latin typeface="Cambria" pitchFamily="18" charset="0"/>
              </a:rPr>
              <a:t> </a:t>
            </a:r>
            <a:r>
              <a:rPr lang="hr-BA" sz="2400" b="1" dirty="0">
                <a:solidFill>
                  <a:srgbClr val="632523"/>
                </a:solidFill>
                <a:latin typeface="Cambria" pitchFamily="18" charset="0"/>
              </a:rPr>
              <a:t>  </a:t>
            </a:r>
            <a:r>
              <a:rPr lang="en-US" sz="2400" b="1" dirty="0">
                <a:solidFill>
                  <a:srgbClr val="632523"/>
                </a:solidFill>
                <a:latin typeface="Cambria" pitchFamily="18" charset="0"/>
              </a:rPr>
              <a:t>of</a:t>
            </a:r>
            <a:r>
              <a:rPr lang="hr-BA" sz="2400" b="1" dirty="0">
                <a:solidFill>
                  <a:srgbClr val="632523"/>
                </a:solidFill>
                <a:latin typeface="Cambria" pitchFamily="18" charset="0"/>
              </a:rPr>
              <a:t> 07.09.2005</a:t>
            </a:r>
            <a:endParaRPr lang="en-US" sz="2400" b="1" dirty="0">
              <a:solidFill>
                <a:srgbClr val="632523"/>
              </a:solidFill>
              <a:latin typeface="Cambria" pitchFamily="18" charset="0"/>
            </a:endParaRPr>
          </a:p>
          <a:p>
            <a:pPr>
              <a:defRPr/>
            </a:pPr>
            <a:r>
              <a:rPr lang="sr-Latn-CS" sz="2400" b="1" dirty="0">
                <a:solidFill>
                  <a:srgbClr val="632523"/>
                </a:solidFill>
                <a:latin typeface="Cambria" pitchFamily="18" charset="0"/>
              </a:rPr>
              <a:t>Celex:</a:t>
            </a:r>
            <a:r>
              <a:rPr lang="en-US" sz="2400" b="1" dirty="0">
                <a:solidFill>
                  <a:srgbClr val="632523"/>
                </a:solidFill>
                <a:latin typeface="Cambria" pitchFamily="18" charset="0"/>
              </a:rPr>
              <a:t> 32007R1430</a:t>
            </a:r>
            <a:r>
              <a:rPr lang="hr-BA" sz="2400" b="1" dirty="0">
                <a:solidFill>
                  <a:srgbClr val="632523"/>
                </a:solidFill>
                <a:latin typeface="Cambria" pitchFamily="18" charset="0"/>
              </a:rPr>
              <a:t>  -  </a:t>
            </a:r>
            <a:r>
              <a:rPr lang="en-US" sz="2400" b="1" u="sng" dirty="0">
                <a:solidFill>
                  <a:srgbClr val="632523"/>
                </a:solidFill>
                <a:latin typeface="Cambria" pitchFamily="18" charset="0"/>
              </a:rPr>
              <a:t>1430/2007</a:t>
            </a:r>
            <a:r>
              <a:rPr lang="hr-BA" sz="2400" b="1" dirty="0">
                <a:solidFill>
                  <a:srgbClr val="632523"/>
                </a:solidFill>
                <a:latin typeface="Cambria" pitchFamily="18" charset="0"/>
              </a:rPr>
              <a:t>     o</a:t>
            </a:r>
            <a:r>
              <a:rPr lang="en-US" sz="2400" b="1" dirty="0">
                <a:solidFill>
                  <a:srgbClr val="632523"/>
                </a:solidFill>
                <a:latin typeface="Cambria" pitchFamily="18" charset="0"/>
              </a:rPr>
              <a:t>f </a:t>
            </a:r>
            <a:r>
              <a:rPr lang="hr-BA" sz="2400" b="1" dirty="0">
                <a:solidFill>
                  <a:srgbClr val="632523"/>
                </a:solidFill>
                <a:latin typeface="Cambria" pitchFamily="18" charset="0"/>
              </a:rPr>
              <a:t>0</a:t>
            </a:r>
            <a:r>
              <a:rPr lang="en-US" sz="2400" b="1" dirty="0">
                <a:solidFill>
                  <a:srgbClr val="632523"/>
                </a:solidFill>
                <a:latin typeface="Cambria" pitchFamily="18" charset="0"/>
              </a:rPr>
              <a:t>5</a:t>
            </a:r>
            <a:r>
              <a:rPr lang="hr-BA" sz="2400" b="1" dirty="0">
                <a:solidFill>
                  <a:srgbClr val="632523"/>
                </a:solidFill>
                <a:latin typeface="Cambria" pitchFamily="18" charset="0"/>
              </a:rPr>
              <a:t>.12.</a:t>
            </a:r>
            <a:r>
              <a:rPr lang="en-US" sz="2400" b="1" dirty="0">
                <a:solidFill>
                  <a:srgbClr val="632523"/>
                </a:solidFill>
                <a:latin typeface="Cambria" pitchFamily="18" charset="0"/>
              </a:rPr>
              <a:t>2007 </a:t>
            </a:r>
            <a:endParaRPr lang="hr-BA" sz="2400" b="1" dirty="0">
              <a:solidFill>
                <a:srgbClr val="632523"/>
              </a:solidFill>
              <a:latin typeface="Cambria" pitchFamily="18" charset="0"/>
            </a:endParaRPr>
          </a:p>
          <a:p>
            <a:pPr marL="814388" indent="-450850" algn="ctr" fontAlgn="auto">
              <a:spcBef>
                <a:spcPts val="0"/>
              </a:spcBef>
              <a:spcAft>
                <a:spcPts val="0"/>
              </a:spcAft>
              <a:defRPr/>
            </a:pPr>
            <a:endParaRPr lang="en-US" sz="2400" b="1" dirty="0">
              <a:solidFill>
                <a:srgbClr val="000099"/>
              </a:solidFill>
              <a:latin typeface="Cambria" pitchFamily="18" charset="0"/>
            </a:endParaRPr>
          </a:p>
          <a:p>
            <a:pPr marL="814388" indent="-450850" algn="ctr" fontAlgn="auto">
              <a:spcBef>
                <a:spcPts val="0"/>
              </a:spcBef>
              <a:spcAft>
                <a:spcPct val="40000"/>
              </a:spcAft>
              <a:buClr>
                <a:srgbClr val="FF0000"/>
              </a:buClr>
              <a:buFont typeface="Wingdings" pitchFamily="2" charset="2"/>
              <a:buNone/>
              <a:defRPr/>
            </a:pPr>
            <a:endParaRPr lang="en-US" sz="2400" b="1" dirty="0">
              <a:latin typeface="Cambria" pitchFamily="18" charset="0"/>
            </a:endParaRPr>
          </a:p>
        </p:txBody>
      </p:sp>
      <p:sp>
        <p:nvSpPr>
          <p:cNvPr id="14" name="Rectangle 13"/>
          <p:cNvSpPr/>
          <p:nvPr/>
        </p:nvSpPr>
        <p:spPr>
          <a:xfrm>
            <a:off x="228600" y="20574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Relevant acquis</a:t>
            </a:r>
          </a:p>
        </p:txBody>
      </p:sp>
      <p:grpSp>
        <p:nvGrpSpPr>
          <p:cNvPr id="512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513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8" name="Rectangle 17"/>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614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4" name="Rectangle 13"/>
          <p:cNvSpPr/>
          <p:nvPr/>
        </p:nvSpPr>
        <p:spPr>
          <a:xfrm>
            <a:off x="228600" y="20574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OUTLINE</a:t>
            </a:r>
          </a:p>
        </p:txBody>
      </p:sp>
      <p:grpSp>
        <p:nvGrpSpPr>
          <p:cNvPr id="615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6152"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8" name="Rectangle 17"/>
          <p:cNvSpPr/>
          <p:nvPr/>
        </p:nvSpPr>
        <p:spPr>
          <a:xfrm>
            <a:off x="990600" y="2819400"/>
            <a:ext cx="7162800" cy="2308225"/>
          </a:xfrm>
          <a:prstGeom prst="rect">
            <a:avLst/>
          </a:prstGeom>
        </p:spPr>
        <p:txBody>
          <a:bodyPr>
            <a:spAutoFit/>
          </a:bodyPr>
          <a:lstStyle/>
          <a:p>
            <a:pPr marL="514350" indent="-514350">
              <a:lnSpc>
                <a:spcPct val="200000"/>
              </a:lnSpc>
              <a:defRPr/>
            </a:pPr>
            <a:r>
              <a:rPr lang="x-none" sz="2400" b="1">
                <a:solidFill>
                  <a:schemeClr val="accent2">
                    <a:lumMod val="50000"/>
                  </a:schemeClr>
                </a:solidFill>
                <a:latin typeface="Cambria" pitchFamily="18" charset="0"/>
              </a:rPr>
              <a:t>I	</a:t>
            </a:r>
            <a:r>
              <a:rPr lang="hr-BA" sz="2400" b="1" dirty="0">
                <a:solidFill>
                  <a:schemeClr val="accent2">
                    <a:lumMod val="50000"/>
                  </a:schemeClr>
                </a:solidFill>
                <a:latin typeface="Cambria" pitchFamily="18" charset="0"/>
              </a:rPr>
              <a:t>LEGAL </a:t>
            </a:r>
            <a:r>
              <a:rPr lang="x-none" sz="2400" b="1">
                <a:solidFill>
                  <a:schemeClr val="accent2">
                    <a:lumMod val="50000"/>
                  </a:schemeClr>
                </a:solidFill>
                <a:latin typeface="Cambria" pitchFamily="18" charset="0"/>
              </a:rPr>
              <a:t>FRAMEWORK</a:t>
            </a:r>
            <a:endParaRPr lang="x-none" sz="2400" b="1" dirty="0">
              <a:solidFill>
                <a:schemeClr val="accent2">
                  <a:lumMod val="50000"/>
                </a:schemeClr>
              </a:solidFill>
              <a:latin typeface="Cambria" pitchFamily="18" charset="0"/>
            </a:endParaRPr>
          </a:p>
          <a:p>
            <a:pPr marL="514350" indent="-514350">
              <a:lnSpc>
                <a:spcPct val="200000"/>
              </a:lnSpc>
              <a:defRPr/>
            </a:pPr>
            <a:r>
              <a:rPr lang="x-none" sz="2400" b="1">
                <a:solidFill>
                  <a:schemeClr val="accent2">
                    <a:lumMod val="50000"/>
                  </a:schemeClr>
                </a:solidFill>
                <a:latin typeface="Cambria" pitchFamily="18" charset="0"/>
              </a:rPr>
              <a:t>II	INSTITUTIONAL </a:t>
            </a:r>
            <a:r>
              <a:rPr lang="hr-BA" sz="2400" b="1" dirty="0">
                <a:solidFill>
                  <a:schemeClr val="accent2">
                    <a:lumMod val="50000"/>
                  </a:schemeClr>
                </a:solidFill>
                <a:latin typeface="Cambria" pitchFamily="18" charset="0"/>
              </a:rPr>
              <a:t>FRAMEWORK</a:t>
            </a:r>
            <a:endParaRPr lang="x-none" sz="2400" b="1" dirty="0">
              <a:solidFill>
                <a:schemeClr val="accent2">
                  <a:lumMod val="50000"/>
                </a:schemeClr>
              </a:solidFill>
              <a:latin typeface="Cambria" pitchFamily="18" charset="0"/>
            </a:endParaRPr>
          </a:p>
          <a:p>
            <a:pPr marL="514350" indent="-514350">
              <a:lnSpc>
                <a:spcPct val="200000"/>
              </a:lnSpc>
              <a:defRPr/>
            </a:pPr>
            <a:r>
              <a:rPr lang="x-none" sz="2400" b="1">
                <a:solidFill>
                  <a:schemeClr val="accent2">
                    <a:lumMod val="50000"/>
                  </a:schemeClr>
                </a:solidFill>
                <a:latin typeface="Cambria" pitchFamily="18" charset="0"/>
                <a:cs typeface="Arial" charset="0"/>
              </a:rPr>
              <a:t>I</a:t>
            </a:r>
            <a:r>
              <a:rPr lang="sr-Latn-CS" sz="2400" b="1" dirty="0">
                <a:solidFill>
                  <a:schemeClr val="accent2">
                    <a:lumMod val="50000"/>
                  </a:schemeClr>
                </a:solidFill>
                <a:latin typeface="Cambria" pitchFamily="18" charset="0"/>
                <a:cs typeface="Arial" charset="0"/>
              </a:rPr>
              <a:t>II</a:t>
            </a:r>
            <a:r>
              <a:rPr lang="x-none" sz="2400" b="1">
                <a:solidFill>
                  <a:schemeClr val="accent2">
                    <a:lumMod val="50000"/>
                  </a:schemeClr>
                </a:solidFill>
                <a:latin typeface="Cambria" pitchFamily="18" charset="0"/>
                <a:cs typeface="Arial" charset="0"/>
              </a:rPr>
              <a:t>	</a:t>
            </a:r>
            <a:r>
              <a:rPr lang="hr-BA" sz="2400" b="1" dirty="0">
                <a:solidFill>
                  <a:schemeClr val="accent2">
                    <a:lumMod val="50000"/>
                  </a:schemeClr>
                </a:solidFill>
                <a:latin typeface="Cambria" pitchFamily="18" charset="0"/>
                <a:cs typeface="Arial" charset="0"/>
              </a:rPr>
              <a:t>QUALIFICATION FRAMEWORK</a:t>
            </a:r>
            <a:endParaRPr lang="x-none" sz="2400" b="1" dirty="0">
              <a:solidFill>
                <a:schemeClr val="accent2">
                  <a:lumMod val="50000"/>
                </a:schemeClr>
              </a:solidFill>
              <a:latin typeface="Cambria" pitchFamily="18" charset="0"/>
            </a:endParaRPr>
          </a:p>
        </p:txBody>
      </p:sp>
      <p:sp>
        <p:nvSpPr>
          <p:cNvPr id="17" name="Rectangle 16"/>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717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7174" name="Text Box 121"/>
          <p:cNvSpPr txBox="1">
            <a:spLocks noChangeArrowheads="1"/>
          </p:cNvSpPr>
          <p:nvPr/>
        </p:nvSpPr>
        <p:spPr bwMode="auto">
          <a:xfrm>
            <a:off x="685800" y="1828800"/>
            <a:ext cx="8458200" cy="4800600"/>
          </a:xfrm>
          <a:prstGeom prst="rect">
            <a:avLst/>
          </a:prstGeom>
          <a:noFill/>
          <a:ln w="9525" algn="ctr">
            <a:noFill/>
            <a:miter lim="800000"/>
            <a:headEnd/>
            <a:tailEnd/>
          </a:ln>
        </p:spPr>
        <p:txBody>
          <a:bodyPr/>
          <a:lstStyle/>
          <a:p>
            <a:pPr>
              <a:spcBef>
                <a:spcPts val="600"/>
              </a:spcBef>
              <a:buFont typeface="Wingdings" pitchFamily="2" charset="2"/>
              <a:buChar char="q"/>
            </a:pPr>
            <a:r>
              <a:rPr lang="sr-Latn-CS" sz="1900">
                <a:solidFill>
                  <a:srgbClr val="632523"/>
                </a:solidFill>
                <a:latin typeface="Cambria" pitchFamily="18" charset="0"/>
              </a:rPr>
              <a:t> Skilled Crafts Law, </a:t>
            </a:r>
            <a:r>
              <a:rPr lang="sr-Latn-CS" sz="1900">
                <a:solidFill>
                  <a:srgbClr val="632523"/>
                </a:solidFill>
                <a:latin typeface="Cambria" pitchFamily="18" charset="0"/>
                <a:hlinkClick r:id="rId4"/>
              </a:rPr>
              <a:t>"Sl. list CG”, 54/2009</a:t>
            </a:r>
            <a:endParaRPr lang="hr-BA" sz="1900">
              <a:solidFill>
                <a:srgbClr val="632523"/>
              </a:solidFill>
              <a:latin typeface="Cambria" pitchFamily="18" charset="0"/>
            </a:endParaRPr>
          </a:p>
          <a:p>
            <a:pPr>
              <a:spcBef>
                <a:spcPts val="600"/>
              </a:spcBef>
              <a:buFont typeface="Wingdings" pitchFamily="2" charset="2"/>
              <a:buChar char="q"/>
            </a:pPr>
            <a:r>
              <a:rPr lang="sr-Latn-CS" sz="1900">
                <a:solidFill>
                  <a:srgbClr val="632523"/>
                </a:solidFill>
                <a:latin typeface="Cambria" pitchFamily="18" charset="0"/>
              </a:rPr>
              <a:t> Law on Vocational Education </a:t>
            </a:r>
            <a:r>
              <a:rPr lang="hr-HR" sz="1900">
                <a:solidFill>
                  <a:srgbClr val="632523"/>
                </a:solidFill>
                <a:latin typeface="Cambria" pitchFamily="18" charset="0"/>
              </a:rPr>
              <a:t>("Sl. List CG", 64/02 from 28.11.02, 49/07 from 10.08.07 and </a:t>
            </a:r>
            <a:r>
              <a:rPr lang="hr-HR" sz="1900">
                <a:solidFill>
                  <a:srgbClr val="632523"/>
                </a:solidFill>
                <a:latin typeface="Cambria" pitchFamily="18" charset="0"/>
                <a:hlinkClick r:id="rId5"/>
              </a:rPr>
              <a:t>45/2010 from 04.08.2010.</a:t>
            </a:r>
            <a:r>
              <a:rPr lang="hr-HR" sz="1900">
                <a:solidFill>
                  <a:srgbClr val="632523"/>
                </a:solidFill>
                <a:latin typeface="Cambria" pitchFamily="18" charset="0"/>
              </a:rPr>
              <a:t>)</a:t>
            </a:r>
            <a:endParaRPr lang="hr-BA" sz="1900">
              <a:solidFill>
                <a:srgbClr val="632523"/>
              </a:solidFill>
              <a:latin typeface="Cambria" pitchFamily="18" charset="0"/>
            </a:endParaRPr>
          </a:p>
          <a:p>
            <a:pPr>
              <a:spcBef>
                <a:spcPts val="600"/>
              </a:spcBef>
              <a:buFont typeface="Wingdings" pitchFamily="2" charset="2"/>
              <a:buChar char="q"/>
            </a:pPr>
            <a:r>
              <a:rPr lang="sr-Latn-CS" sz="1900">
                <a:solidFill>
                  <a:srgbClr val="632523"/>
                </a:solidFill>
                <a:latin typeface="Cambria" pitchFamily="18" charset="0"/>
              </a:rPr>
              <a:t> Law on National Vocational Qualifications </a:t>
            </a:r>
            <a:r>
              <a:rPr lang="sr-Latn-CS" sz="1900">
                <a:solidFill>
                  <a:srgbClr val="632523"/>
                </a:solidFill>
                <a:latin typeface="Cambria" pitchFamily="18" charset="0"/>
                <a:hlinkClick r:id="rId6"/>
              </a:rPr>
              <a:t>(„Sl. list CG“, 80/08)</a:t>
            </a:r>
            <a:endParaRPr lang="hr-BA" sz="1900">
              <a:solidFill>
                <a:srgbClr val="632523"/>
              </a:solidFill>
              <a:latin typeface="Cambria" pitchFamily="18" charset="0"/>
            </a:endParaRPr>
          </a:p>
          <a:p>
            <a:pPr>
              <a:spcBef>
                <a:spcPts val="600"/>
              </a:spcBef>
              <a:buFont typeface="Wingdings" pitchFamily="2" charset="2"/>
              <a:buChar char="q"/>
            </a:pPr>
            <a:r>
              <a:rPr lang="sr-Latn-CS" sz="1900">
                <a:solidFill>
                  <a:srgbClr val="632523"/>
                </a:solidFill>
                <a:latin typeface="Cambria" pitchFamily="18" charset="0"/>
              </a:rPr>
              <a:t> Law on the National Framework of Qualifications </a:t>
            </a:r>
            <a:r>
              <a:rPr lang="hr-HR" sz="1900">
                <a:solidFill>
                  <a:srgbClr val="632523"/>
                </a:solidFill>
                <a:latin typeface="Cambria" pitchFamily="18" charset="0"/>
                <a:hlinkClick r:id="rId7"/>
              </a:rPr>
              <a:t>("Sl. List CG", 80/10)</a:t>
            </a:r>
            <a:endParaRPr lang="hr-HR" sz="1900">
              <a:solidFill>
                <a:srgbClr val="632523"/>
              </a:solidFill>
              <a:latin typeface="Cambria" pitchFamily="18" charset="0"/>
            </a:endParaRPr>
          </a:p>
          <a:p>
            <a:pPr>
              <a:spcBef>
                <a:spcPts val="600"/>
              </a:spcBef>
              <a:buClr>
                <a:srgbClr val="632523"/>
              </a:buClr>
              <a:buFont typeface="Wingdings" pitchFamily="2" charset="2"/>
              <a:buChar char=""/>
            </a:pPr>
            <a:r>
              <a:rPr lang="sr-Latn-CS" sz="1900">
                <a:solidFill>
                  <a:srgbClr val="632523"/>
                </a:solidFill>
                <a:latin typeface="Cambria" pitchFamily="18" charset="0"/>
              </a:rPr>
              <a:t> Government Bylaw on crafts and activities similar to crafts and lists of simple and complex crafts </a:t>
            </a:r>
            <a:r>
              <a:rPr lang="sr-Latn-CS" sz="1900">
                <a:solidFill>
                  <a:srgbClr val="632523"/>
                </a:solidFill>
                <a:latin typeface="Cambria" pitchFamily="18" charset="0"/>
                <a:hlinkClick r:id="rId8"/>
              </a:rPr>
              <a:t>"Sl. list CG”, 63/2010</a:t>
            </a:r>
            <a:r>
              <a:rPr lang="sr-Latn-CS" sz="1900">
                <a:solidFill>
                  <a:srgbClr val="632523"/>
                </a:solidFill>
                <a:latin typeface="Cambria" pitchFamily="18" charset="0"/>
              </a:rPr>
              <a:t> </a:t>
            </a:r>
          </a:p>
          <a:p>
            <a:pPr>
              <a:spcBef>
                <a:spcPts val="600"/>
              </a:spcBef>
              <a:buFont typeface="Wingdings" pitchFamily="2" charset="2"/>
              <a:buChar char="q"/>
            </a:pPr>
            <a:r>
              <a:rPr lang="sr-Latn-CS" sz="1900">
                <a:solidFill>
                  <a:srgbClr val="632523"/>
                </a:solidFill>
                <a:latin typeface="Cambria" pitchFamily="18" charset="0"/>
              </a:rPr>
              <a:t> Rulebook of Ministry of Economy on manner of conducting and contents of the Register of persons engaged in craft activities </a:t>
            </a:r>
            <a:r>
              <a:rPr lang="sr-Latn-CS" sz="1900">
                <a:solidFill>
                  <a:srgbClr val="632523"/>
                </a:solidFill>
                <a:latin typeface="Cambria" pitchFamily="18" charset="0"/>
                <a:hlinkClick r:id="rId9"/>
              </a:rPr>
              <a:t>"Sl. list CG”, 17/2010</a:t>
            </a:r>
            <a:endParaRPr lang="hr-BA" sz="1900">
              <a:solidFill>
                <a:srgbClr val="632523"/>
              </a:solidFill>
              <a:latin typeface="Cambria" pitchFamily="18" charset="0"/>
            </a:endParaRPr>
          </a:p>
          <a:p>
            <a:pPr>
              <a:spcBef>
                <a:spcPts val="600"/>
              </a:spcBef>
              <a:buFont typeface="Wingdings" pitchFamily="2" charset="2"/>
              <a:buChar char="q"/>
            </a:pPr>
            <a:r>
              <a:rPr lang="sr-Latn-CS" sz="1900">
                <a:solidFill>
                  <a:srgbClr val="632523"/>
                </a:solidFill>
                <a:latin typeface="Cambria" pitchFamily="18" charset="0"/>
              </a:rPr>
              <a:t> Rulebook about minimal technical requirements referring to business premises, equipment and means for crafts performance and other requirements depending on type and specific forms of crafts </a:t>
            </a:r>
            <a:r>
              <a:rPr lang="sr-Latn-CS" sz="1900">
                <a:solidFill>
                  <a:srgbClr val="632523"/>
                </a:solidFill>
                <a:latin typeface="Cambria" pitchFamily="18" charset="0"/>
                <a:hlinkClick r:id="rId10"/>
              </a:rPr>
              <a:t>"Sl. list CG”, 76/2010</a:t>
            </a:r>
            <a:endParaRPr lang="sr-Latn-CS" sz="1900">
              <a:solidFill>
                <a:srgbClr val="632523"/>
              </a:solidFill>
              <a:latin typeface="Cambria" pitchFamily="18" charset="0"/>
            </a:endParaRPr>
          </a:p>
          <a:p>
            <a:pPr>
              <a:spcBef>
                <a:spcPts val="600"/>
              </a:spcBef>
              <a:buFont typeface="Wingdings" pitchFamily="2" charset="2"/>
              <a:buChar char="q"/>
            </a:pPr>
            <a:r>
              <a:rPr lang="sr-Latn-CS" sz="1900">
                <a:solidFill>
                  <a:srgbClr val="632523"/>
                </a:solidFill>
                <a:latin typeface="Cambria" pitchFamily="18" charset="0"/>
              </a:rPr>
              <a:t> Statute of Chamber of Skilled Crafts from 02.04.2012.</a:t>
            </a:r>
          </a:p>
        </p:txBody>
      </p:sp>
      <p:sp>
        <p:nvSpPr>
          <p:cNvPr id="14" name="Rectangle 13"/>
          <p:cNvSpPr/>
          <p:nvPr/>
        </p:nvSpPr>
        <p:spPr>
          <a:xfrm>
            <a:off x="457200" y="9906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I - Legal framework in Montenegro 1/2</a:t>
            </a:r>
          </a:p>
        </p:txBody>
      </p:sp>
      <p:grpSp>
        <p:nvGrpSpPr>
          <p:cNvPr id="717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7177" name="Picture 18" descr="EU MN logo"/>
          <p:cNvPicPr>
            <a:picLocks noChangeAspect="1" noChangeArrowheads="1"/>
          </p:cNvPicPr>
          <p:nvPr/>
        </p:nvPicPr>
        <p:blipFill>
          <a:blip r:embed="rId11"/>
          <a:srcRect/>
          <a:stretch>
            <a:fillRect/>
          </a:stretch>
        </p:blipFill>
        <p:spPr bwMode="auto">
          <a:xfrm>
            <a:off x="152400" y="609600"/>
            <a:ext cx="1219200" cy="685800"/>
          </a:xfrm>
          <a:prstGeom prst="rect">
            <a:avLst/>
          </a:prstGeom>
          <a:noFill/>
          <a:ln w="9525">
            <a:noFill/>
            <a:miter lim="800000"/>
            <a:headEnd/>
            <a:tailEnd/>
          </a:ln>
        </p:spPr>
      </p:pic>
      <p:sp>
        <p:nvSpPr>
          <p:cNvPr id="7178" name="Rectangle 20"/>
          <p:cNvSpPr>
            <a:spLocks noChangeArrowheads="1"/>
          </p:cNvSpPr>
          <p:nvPr/>
        </p:nvSpPr>
        <p:spPr bwMode="auto">
          <a:xfrm>
            <a:off x="95250" y="104775"/>
            <a:ext cx="7677150" cy="461963"/>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000" b="1">
                <a:solidFill>
                  <a:srgbClr val="F2DCDB"/>
                </a:solidFill>
                <a:latin typeface="Cambria" pitchFamily="18" charset="0"/>
              </a:rPr>
              <a:t>Chapter 3: </a:t>
            </a:r>
            <a:r>
              <a:rPr lang="en-US" sz="1000" b="1">
                <a:solidFill>
                  <a:srgbClr val="F2DCDB"/>
                </a:solidFill>
                <a:latin typeface="Cambria" pitchFamily="18" charset="0"/>
              </a:rPr>
              <a:t>Right of establishment and freedom to provide services</a:t>
            </a:r>
            <a:r>
              <a:rPr lang="hr-BA" sz="1000" b="1">
                <a:solidFill>
                  <a:srgbClr val="F2DCDB"/>
                </a:solidFill>
                <a:latin typeface="Cambria" pitchFamily="18" charset="0"/>
              </a:rPr>
              <a:t> / Mutual recognition of qualifications</a:t>
            </a:r>
            <a:endParaRPr lang="en-US" sz="10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000" b="1">
              <a:solidFill>
                <a:srgbClr val="F2DCDB"/>
              </a:solidFill>
              <a:latin typeface="Cambria" pitchFamily="18" charset="0"/>
            </a:endParaRPr>
          </a:p>
        </p:txBody>
      </p:sp>
      <p:sp>
        <p:nvSpPr>
          <p:cNvPr id="17" name="Rectangle 16"/>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AutoShape 1"/>
          <p:cNvSpPr>
            <a:spLocks noChangeArrowheads="1"/>
          </p:cNvSpPr>
          <p:nvPr/>
        </p:nvSpPr>
        <p:spPr bwMode="auto">
          <a:xfrm>
            <a:off x="0" y="0"/>
            <a:ext cx="9144000" cy="533400"/>
          </a:xfrm>
          <a:custGeom>
            <a:avLst/>
            <a:gdLst>
              <a:gd name="T0" fmla="*/ 9144000 w 9144000"/>
              <a:gd name="T1" fmla="*/ 266700 h 533400"/>
              <a:gd name="T2" fmla="*/ 4572000 w 9144000"/>
              <a:gd name="T3" fmla="*/ 533400 h 533400"/>
              <a:gd name="T4" fmla="*/ 0 w 9144000"/>
              <a:gd name="T5" fmla="*/ 266700 h 533400"/>
              <a:gd name="T6" fmla="*/ 4572000 w 9144000"/>
              <a:gd name="T7" fmla="*/ 0 h 533400"/>
              <a:gd name="T8" fmla="*/ 33137 w 9144000"/>
              <a:gd name="T9" fmla="*/ 33137 h 533400"/>
              <a:gd name="T10" fmla="*/ 9110863 w 9144000"/>
              <a:gd name="T11" fmla="*/ 533400 h 533400"/>
            </a:gdLst>
            <a:ahLst/>
            <a:cxnLst>
              <a:cxn ang="0">
                <a:pos x="T0" y="T1"/>
              </a:cxn>
              <a:cxn ang="0">
                <a:pos x="T2" y="T3"/>
              </a:cxn>
              <a:cxn ang="0">
                <a:pos x="T4" y="T5"/>
              </a:cxn>
              <a:cxn ang="0">
                <a:pos x="T6" y="T7"/>
              </a:cxn>
            </a:cxnLst>
            <a:rect l="T8" t="T9" r="T10" b="T11"/>
            <a:pathLst>
              <a:path w="9144000" h="533400">
                <a:moveTo>
                  <a:pt x="113139" y="0"/>
                </a:moveTo>
                <a:lnTo>
                  <a:pt x="9030861" y="0"/>
                </a:lnTo>
                <a:lnTo>
                  <a:pt x="9030860" y="0"/>
                </a:lnTo>
                <a:cubicBezTo>
                  <a:pt x="9093345" y="0"/>
                  <a:pt x="9144000" y="50654"/>
                  <a:pt x="9144000" y="113139"/>
                </a:cubicBezTo>
                <a:lnTo>
                  <a:pt x="9144000" y="533400"/>
                </a:lnTo>
                <a:lnTo>
                  <a:pt x="0" y="533400"/>
                </a:lnTo>
                <a:lnTo>
                  <a:pt x="0" y="113139"/>
                </a:lnTo>
                <a:cubicBezTo>
                  <a:pt x="0" y="50654"/>
                  <a:pt x="50654" y="0"/>
                  <a:pt x="113138" y="0"/>
                </a:cubicBezTo>
                <a:close/>
              </a:path>
            </a:pathLst>
          </a:custGeom>
          <a:solidFill>
            <a:srgbClr val="632523"/>
          </a:solidFill>
          <a:ln w="9525">
            <a:noFill/>
            <a:round/>
            <a:headEnd/>
            <a:tailEnd/>
          </a:ln>
          <a:effectLst>
            <a:outerShdw dist="38160" dir="5400000" algn="ctr" rotWithShape="0">
              <a:srgbClr val="D99694">
                <a:alpha val="62021"/>
              </a:srgbClr>
            </a:outerShdw>
          </a:effectLst>
        </p:spPr>
        <p:txBody>
          <a:bodyPr wrap="none" anchor="ctr"/>
          <a:lstStyle/>
          <a:p>
            <a:pPr>
              <a:defRPr/>
            </a:pPr>
            <a:endParaRPr lang="hr-BA"/>
          </a:p>
        </p:txBody>
      </p:sp>
      <p:sp>
        <p:nvSpPr>
          <p:cNvPr id="9218" name="AutoShape 2"/>
          <p:cNvSpPr>
            <a:spLocks noChangeArrowheads="1"/>
          </p:cNvSpPr>
          <p:nvPr/>
        </p:nvSpPr>
        <p:spPr bwMode="auto">
          <a:xfrm rot="10800000">
            <a:off x="0" y="6403975"/>
            <a:ext cx="9144000" cy="457200"/>
          </a:xfrm>
          <a:custGeom>
            <a:avLst/>
            <a:gdLst>
              <a:gd name="T0" fmla="*/ 9144000 w 9144000"/>
              <a:gd name="T1" fmla="*/ 228600 h 457200"/>
              <a:gd name="T2" fmla="*/ 4572000 w 9144000"/>
              <a:gd name="T3" fmla="*/ 457200 h 457200"/>
              <a:gd name="T4" fmla="*/ 0 w 9144000"/>
              <a:gd name="T5" fmla="*/ 228600 h 457200"/>
              <a:gd name="T6" fmla="*/ 4572000 w 9144000"/>
              <a:gd name="T7" fmla="*/ 0 h 457200"/>
              <a:gd name="T8" fmla="*/ 40359 w 9144000"/>
              <a:gd name="T9" fmla="*/ 40359 h 457200"/>
              <a:gd name="T10" fmla="*/ 9103641 w 9144000"/>
              <a:gd name="T11" fmla="*/ 457200 h 457200"/>
            </a:gdLst>
            <a:ahLst/>
            <a:cxnLst>
              <a:cxn ang="0">
                <a:pos x="T0" y="T1"/>
              </a:cxn>
              <a:cxn ang="0">
                <a:pos x="T2" y="T3"/>
              </a:cxn>
              <a:cxn ang="0">
                <a:pos x="T4" y="T5"/>
              </a:cxn>
              <a:cxn ang="0">
                <a:pos x="T6" y="T7"/>
              </a:cxn>
            </a:cxnLst>
            <a:rect l="T8" t="T9" r="T10" b="T11"/>
            <a:pathLst>
              <a:path w="9144000" h="457200">
                <a:moveTo>
                  <a:pt x="137796" y="0"/>
                </a:moveTo>
                <a:lnTo>
                  <a:pt x="9006204" y="0"/>
                </a:lnTo>
                <a:lnTo>
                  <a:pt x="9006203" y="0"/>
                </a:lnTo>
                <a:cubicBezTo>
                  <a:pt x="9082306" y="0"/>
                  <a:pt x="9144000" y="61693"/>
                  <a:pt x="9144000" y="137796"/>
                </a:cubicBezTo>
                <a:lnTo>
                  <a:pt x="9144000" y="457200"/>
                </a:lnTo>
                <a:lnTo>
                  <a:pt x="0" y="457200"/>
                </a:lnTo>
                <a:lnTo>
                  <a:pt x="0" y="137796"/>
                </a:lnTo>
                <a:cubicBezTo>
                  <a:pt x="0" y="61693"/>
                  <a:pt x="61693" y="0"/>
                  <a:pt x="137795" y="0"/>
                </a:cubicBezTo>
                <a:close/>
              </a:path>
            </a:pathLst>
          </a:custGeom>
          <a:solidFill>
            <a:srgbClr val="F2DCDB"/>
          </a:solidFill>
          <a:ln w="9525">
            <a:noFill/>
            <a:round/>
            <a:headEnd/>
            <a:tailEnd/>
          </a:ln>
          <a:effectLst>
            <a:outerShdw dist="38160" dir="16200000" algn="ctr" rotWithShape="0">
              <a:srgbClr val="D99694">
                <a:alpha val="61021"/>
              </a:srgbClr>
            </a:outerShdw>
          </a:effectLst>
        </p:spPr>
        <p:txBody>
          <a:bodyPr wrap="none" anchor="ctr"/>
          <a:lstStyle/>
          <a:p>
            <a:pPr>
              <a:defRPr/>
            </a:pPr>
            <a:endParaRPr lang="hr-BA"/>
          </a:p>
        </p:txBody>
      </p:sp>
      <p:sp>
        <p:nvSpPr>
          <p:cNvPr id="8196" name="Rectangle 3"/>
          <p:cNvSpPr>
            <a:spLocks noChangeArrowheads="1"/>
          </p:cNvSpPr>
          <p:nvPr/>
        </p:nvSpPr>
        <p:spPr bwMode="auto">
          <a:xfrm>
            <a:off x="542925" y="6415088"/>
            <a:ext cx="4476750" cy="398462"/>
          </a:xfrm>
          <a:prstGeom prst="rect">
            <a:avLst/>
          </a:prstGeom>
          <a:noFill/>
          <a:ln w="9525">
            <a:noFill/>
            <a:round/>
            <a:headEnd/>
            <a:tailEnd/>
          </a:ln>
        </p:spPr>
        <p:txBody>
          <a:bodyPr wrap="none" lIns="90000" tIns="46800" rIns="90000" bIns="4680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sr-Latn-CS" sz="1000" b="1">
                <a:solidFill>
                  <a:srgbClr val="953735"/>
                </a:solidFill>
                <a:latin typeface="Cambria" pitchFamily="18" charset="0"/>
              </a:rPr>
              <a:t>M O N T E N E G R O</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000" b="1">
                <a:solidFill>
                  <a:srgbClr val="953735"/>
                </a:solidFill>
                <a:latin typeface="Cambria" pitchFamily="18" charset="0"/>
              </a:rPr>
              <a:t>Negotiating Team for the Accession of  </a:t>
            </a:r>
            <a:r>
              <a:rPr lang="sr-Latn-CS" sz="1000" b="1">
                <a:solidFill>
                  <a:srgbClr val="953735"/>
                </a:solidFill>
                <a:latin typeface="Cambria" pitchFamily="18" charset="0"/>
              </a:rPr>
              <a:t>Montenegro </a:t>
            </a:r>
            <a:r>
              <a:rPr lang="en-GB" sz="1000" b="1">
                <a:solidFill>
                  <a:srgbClr val="953735"/>
                </a:solidFill>
                <a:latin typeface="Cambria" pitchFamily="18" charset="0"/>
              </a:rPr>
              <a:t>to the European Union</a:t>
            </a:r>
            <a:r>
              <a:rPr lang="sr-Latn-CS" sz="1000" b="1">
                <a:solidFill>
                  <a:srgbClr val="953735"/>
                </a:solidFill>
                <a:latin typeface="Cambria" pitchFamily="18" charset="0"/>
              </a:rPr>
              <a:t> </a:t>
            </a:r>
          </a:p>
        </p:txBody>
      </p:sp>
      <p:pic>
        <p:nvPicPr>
          <p:cNvPr id="8197" name="Picture 4"/>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round/>
            <a:headEnd/>
            <a:tailEnd/>
          </a:ln>
        </p:spPr>
      </p:pic>
      <p:sp>
        <p:nvSpPr>
          <p:cNvPr id="8198" name="Text Box 5"/>
          <p:cNvSpPr txBox="1">
            <a:spLocks noChangeArrowheads="1"/>
          </p:cNvSpPr>
          <p:nvPr/>
        </p:nvSpPr>
        <p:spPr bwMode="auto">
          <a:xfrm>
            <a:off x="381000" y="1752600"/>
            <a:ext cx="8534400" cy="4419600"/>
          </a:xfrm>
          <a:prstGeom prst="rect">
            <a:avLst/>
          </a:prstGeom>
          <a:noFill/>
          <a:ln w="9525">
            <a:noFill/>
            <a:round/>
            <a:headEnd/>
            <a:tailEnd/>
          </a:ln>
        </p:spPr>
        <p:txBody>
          <a:bodyPr lIns="90000" tIns="46800" rIns="90000" bIns="46800"/>
          <a:lstStyle/>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Craft can be performed by individuals and companies (Article 1, pharagraph 1 and 3</a:t>
            </a:r>
            <a:r>
              <a:rPr lang="sr-Latn-CS" sz="1500">
                <a:solidFill>
                  <a:srgbClr val="632523"/>
                </a:solidFill>
                <a:latin typeface="Cambria" pitchFamily="18" charset="0"/>
              </a:rPr>
              <a:t>)</a:t>
            </a:r>
          </a:p>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Skilled crafts activity is defined as an activity exercised by a phisical person or a company in order to generate profit  through the process of production, trade and service provision at the market and upon individually made orders (Article 2, paragraph 1)</a:t>
            </a:r>
          </a:p>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Skilled crafts are divided into complex and simple skilled crafts, resp.  Is there required the ade-quate professional qualification – Master exam (Article 6, paragraph 1 and 2, Article 10 and Article 11)</a:t>
            </a:r>
          </a:p>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The Government has regulated a total number of 105 skilled crafts of which 53 are complex, 45 simple and 7 </a:t>
            </a:r>
            <a:r>
              <a:rPr lang="sr-Latn-CS" sz="1500">
                <a:solidFill>
                  <a:srgbClr val="632523"/>
                </a:solidFill>
                <a:latin typeface="Cambria" pitchFamily="18" charset="0"/>
              </a:rPr>
              <a:t>activities similar to crafts </a:t>
            </a:r>
            <a:r>
              <a:rPr lang="hr-HR" sz="1600">
                <a:solidFill>
                  <a:srgbClr val="632523"/>
                </a:solidFill>
                <a:latin typeface="Cambria" pitchFamily="18" charset="0"/>
                <a:hlinkClick r:id="rId4"/>
              </a:rPr>
              <a:t>(</a:t>
            </a:r>
            <a:r>
              <a:rPr lang="sr-Latn-CS" sz="1600">
                <a:solidFill>
                  <a:srgbClr val="632523"/>
                </a:solidFill>
                <a:latin typeface="Cambria" pitchFamily="18" charset="0"/>
                <a:hlinkClick r:id="rId4"/>
              </a:rPr>
              <a:t>"Sl. list CG, br. 63/2010")</a:t>
            </a:r>
            <a:endParaRPr lang="hr-HR" sz="1500">
              <a:solidFill>
                <a:srgbClr val="632523"/>
              </a:solidFill>
              <a:latin typeface="Cambria" pitchFamily="18" charset="0"/>
            </a:endParaRPr>
          </a:p>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For performing of skilled crafts there have to be met minimum technical requirements for the 73 crafts (Article 9, paragraph 3)</a:t>
            </a:r>
          </a:p>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If the owner of the skilled craft company, which performs a complex craft, does not have Master exam, he/she must employ at least one person, who passed the Master exam (Article 11)</a:t>
            </a:r>
          </a:p>
          <a:p>
            <a:pPr>
              <a:spcBef>
                <a:spcPts val="1200"/>
              </a:spcBef>
              <a:buClr>
                <a:srgbClr val="632523"/>
              </a:buClr>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hr-HR" sz="1500">
                <a:solidFill>
                  <a:srgbClr val="632523"/>
                </a:solidFill>
                <a:latin typeface="Cambria" pitchFamily="18" charset="0"/>
              </a:rPr>
              <a:t> The notification of  skilled crafts runs over the local secretariats for economy (Article 12, paragraph 1), and the application data must be delivered to the Skilled Crafts Chamber for the registration in the Register of craftsmen (Article 12, paragraph 5)</a:t>
            </a:r>
            <a:endParaRPr lang="hr-BA">
              <a:solidFill>
                <a:srgbClr val="632523"/>
              </a:solidFill>
              <a:latin typeface="Cambria" pitchFamily="18" charset="0"/>
            </a:endParaRPr>
          </a:p>
        </p:txBody>
      </p:sp>
      <p:sp>
        <p:nvSpPr>
          <p:cNvPr id="8199" name="Rectangle 6"/>
          <p:cNvSpPr>
            <a:spLocks noChangeArrowheads="1"/>
          </p:cNvSpPr>
          <p:nvPr/>
        </p:nvSpPr>
        <p:spPr bwMode="auto">
          <a:xfrm>
            <a:off x="228600" y="990600"/>
            <a:ext cx="8534400" cy="520700"/>
          </a:xfrm>
          <a:prstGeom prst="rect">
            <a:avLst/>
          </a:prstGeom>
          <a:noFill/>
          <a:ln w="9525">
            <a:noFill/>
            <a:round/>
            <a:headEnd/>
            <a:tailEnd/>
          </a:ln>
        </p:spPr>
        <p:txBody>
          <a:bodyPr lIns="90000" tIns="46800" rIns="90000" bIns="46800">
            <a:spAutoFit/>
          </a:bodyPr>
          <a:lstStyle/>
          <a:p>
            <a:pPr algn="ctr">
              <a:spcAft>
                <a:spcPts val="140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sr-Latn-CS" sz="2800" b="1">
                <a:solidFill>
                  <a:srgbClr val="632523"/>
                </a:solidFill>
                <a:latin typeface="Cambria" pitchFamily="18" charset="0"/>
              </a:rPr>
              <a:t>I – Skilled Crafts Law 2/2</a:t>
            </a:r>
          </a:p>
        </p:txBody>
      </p:sp>
      <p:grpSp>
        <p:nvGrpSpPr>
          <p:cNvPr id="8200" name="Group 7"/>
          <p:cNvGrpSpPr>
            <a:grpSpLocks/>
          </p:cNvGrpSpPr>
          <p:nvPr/>
        </p:nvGrpSpPr>
        <p:grpSpPr bwMode="auto">
          <a:xfrm>
            <a:off x="7885113" y="-4763"/>
            <a:ext cx="1208087" cy="382588"/>
            <a:chOff x="4967" y="-3"/>
            <a:chExt cx="761" cy="241"/>
          </a:xfrm>
        </p:grpSpPr>
        <p:pic>
          <p:nvPicPr>
            <p:cNvPr id="8204" name="Picture 8"/>
            <p:cNvPicPr>
              <a:picLocks noChangeAspect="1" noChangeArrowheads="1"/>
            </p:cNvPicPr>
            <p:nvPr/>
          </p:nvPicPr>
          <p:blipFill>
            <a:blip r:embed="rId5"/>
            <a:srcRect/>
            <a:stretch>
              <a:fillRect/>
            </a:stretch>
          </p:blipFill>
          <p:spPr bwMode="auto">
            <a:xfrm>
              <a:off x="4967" y="-3"/>
              <a:ext cx="129" cy="146"/>
            </a:xfrm>
            <a:prstGeom prst="rect">
              <a:avLst/>
            </a:prstGeom>
            <a:noFill/>
            <a:ln w="9525">
              <a:noFill/>
              <a:round/>
              <a:headEnd/>
              <a:tailEnd/>
            </a:ln>
          </p:spPr>
        </p:pic>
        <p:pic>
          <p:nvPicPr>
            <p:cNvPr id="8205" name="Picture 9"/>
            <p:cNvPicPr>
              <a:picLocks noChangeAspect="1" noChangeArrowheads="1"/>
            </p:cNvPicPr>
            <p:nvPr/>
          </p:nvPicPr>
          <p:blipFill>
            <a:blip r:embed="rId6"/>
            <a:srcRect/>
            <a:stretch>
              <a:fillRect/>
            </a:stretch>
          </p:blipFill>
          <p:spPr bwMode="auto">
            <a:xfrm>
              <a:off x="5075" y="61"/>
              <a:ext cx="132" cy="146"/>
            </a:xfrm>
            <a:prstGeom prst="rect">
              <a:avLst/>
            </a:prstGeom>
            <a:noFill/>
            <a:ln w="9525">
              <a:noFill/>
              <a:round/>
              <a:headEnd/>
              <a:tailEnd/>
            </a:ln>
          </p:spPr>
        </p:pic>
        <p:pic>
          <p:nvPicPr>
            <p:cNvPr id="8206" name="Picture 10"/>
            <p:cNvPicPr>
              <a:picLocks noChangeAspect="1" noChangeArrowheads="1"/>
            </p:cNvPicPr>
            <p:nvPr/>
          </p:nvPicPr>
          <p:blipFill>
            <a:blip r:embed="rId7"/>
            <a:srcRect/>
            <a:stretch>
              <a:fillRect/>
            </a:stretch>
          </p:blipFill>
          <p:spPr bwMode="auto">
            <a:xfrm>
              <a:off x="5218" y="92"/>
              <a:ext cx="132" cy="146"/>
            </a:xfrm>
            <a:prstGeom prst="rect">
              <a:avLst/>
            </a:prstGeom>
            <a:noFill/>
            <a:ln w="9525">
              <a:noFill/>
              <a:round/>
              <a:headEnd/>
              <a:tailEnd/>
            </a:ln>
          </p:spPr>
        </p:pic>
        <p:pic>
          <p:nvPicPr>
            <p:cNvPr id="8207" name="Picture 11"/>
            <p:cNvPicPr>
              <a:picLocks noChangeAspect="1" noChangeArrowheads="1"/>
            </p:cNvPicPr>
            <p:nvPr/>
          </p:nvPicPr>
          <p:blipFill>
            <a:blip r:embed="rId8"/>
            <a:srcRect/>
            <a:stretch>
              <a:fillRect/>
            </a:stretch>
          </p:blipFill>
          <p:spPr bwMode="auto">
            <a:xfrm>
              <a:off x="5363" y="92"/>
              <a:ext cx="132" cy="146"/>
            </a:xfrm>
            <a:prstGeom prst="rect">
              <a:avLst/>
            </a:prstGeom>
            <a:noFill/>
            <a:ln w="9525">
              <a:noFill/>
              <a:round/>
              <a:headEnd/>
              <a:tailEnd/>
            </a:ln>
          </p:spPr>
        </p:pic>
        <p:pic>
          <p:nvPicPr>
            <p:cNvPr id="8208" name="Picture 12"/>
            <p:cNvPicPr>
              <a:picLocks noChangeAspect="1" noChangeArrowheads="1"/>
            </p:cNvPicPr>
            <p:nvPr/>
          </p:nvPicPr>
          <p:blipFill>
            <a:blip r:embed="rId9"/>
            <a:srcRect/>
            <a:stretch>
              <a:fillRect/>
            </a:stretch>
          </p:blipFill>
          <p:spPr bwMode="auto">
            <a:xfrm>
              <a:off x="5599" y="2"/>
              <a:ext cx="129" cy="146"/>
            </a:xfrm>
            <a:prstGeom prst="rect">
              <a:avLst/>
            </a:prstGeom>
            <a:noFill/>
            <a:ln w="9525">
              <a:noFill/>
              <a:round/>
              <a:headEnd/>
              <a:tailEnd/>
            </a:ln>
          </p:spPr>
        </p:pic>
        <p:pic>
          <p:nvPicPr>
            <p:cNvPr id="8209" name="Picture 13"/>
            <p:cNvPicPr>
              <a:picLocks noChangeAspect="1" noChangeArrowheads="1"/>
            </p:cNvPicPr>
            <p:nvPr/>
          </p:nvPicPr>
          <p:blipFill>
            <a:blip r:embed="rId10"/>
            <a:srcRect/>
            <a:stretch>
              <a:fillRect/>
            </a:stretch>
          </p:blipFill>
          <p:spPr bwMode="auto">
            <a:xfrm>
              <a:off x="5491" y="58"/>
              <a:ext cx="132" cy="146"/>
            </a:xfrm>
            <a:prstGeom prst="rect">
              <a:avLst/>
            </a:prstGeom>
            <a:noFill/>
            <a:ln w="9525">
              <a:noFill/>
              <a:round/>
              <a:headEnd/>
              <a:tailEnd/>
            </a:ln>
          </p:spPr>
        </p:pic>
      </p:grpSp>
      <p:pic>
        <p:nvPicPr>
          <p:cNvPr id="8201" name="Picture 15"/>
          <p:cNvPicPr>
            <a:picLocks noChangeAspect="1" noChangeArrowheads="1"/>
          </p:cNvPicPr>
          <p:nvPr/>
        </p:nvPicPr>
        <p:blipFill>
          <a:blip r:embed="rId11"/>
          <a:srcRect/>
          <a:stretch>
            <a:fillRect/>
          </a:stretch>
        </p:blipFill>
        <p:spPr bwMode="auto">
          <a:xfrm>
            <a:off x="152400" y="609600"/>
            <a:ext cx="1219200" cy="685800"/>
          </a:xfrm>
          <a:prstGeom prst="rect">
            <a:avLst/>
          </a:prstGeom>
          <a:noFill/>
          <a:ln w="9525">
            <a:noFill/>
            <a:round/>
            <a:headEnd/>
            <a:tailEnd/>
          </a:ln>
        </p:spPr>
      </p:pic>
      <p:sp>
        <p:nvSpPr>
          <p:cNvPr id="17" name="Rectangle 16"/>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19" name="Rectangle 18"/>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922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9222" name="Text Box 121"/>
          <p:cNvSpPr txBox="1">
            <a:spLocks noChangeArrowheads="1"/>
          </p:cNvSpPr>
          <p:nvPr/>
        </p:nvSpPr>
        <p:spPr bwMode="auto">
          <a:xfrm>
            <a:off x="838200" y="1752600"/>
            <a:ext cx="7239000" cy="2895600"/>
          </a:xfrm>
          <a:prstGeom prst="rect">
            <a:avLst/>
          </a:prstGeom>
          <a:noFill/>
          <a:ln w="9525" algn="ctr">
            <a:noFill/>
            <a:miter lim="800000"/>
            <a:headEnd/>
            <a:tailEnd/>
          </a:ln>
        </p:spPr>
        <p:txBody>
          <a:bodyPr/>
          <a:lstStyle/>
          <a:p>
            <a:pPr>
              <a:lnSpc>
                <a:spcPct val="150000"/>
              </a:lnSpc>
              <a:tabLst>
                <a:tab pos="723900" algn="l"/>
                <a:tab pos="1447800" algn="l"/>
                <a:tab pos="2171700" algn="l"/>
                <a:tab pos="2895600" algn="l"/>
                <a:tab pos="3619500" algn="l"/>
                <a:tab pos="4343400" algn="l"/>
                <a:tab pos="5067300" algn="l"/>
                <a:tab pos="5791200" algn="l"/>
                <a:tab pos="6515100" algn="l"/>
                <a:tab pos="7239000" algn="l"/>
              </a:tabLst>
            </a:pPr>
            <a:r>
              <a:rPr lang="en-US" sz="2400">
                <a:solidFill>
                  <a:srgbClr val="632523"/>
                </a:solidFill>
                <a:latin typeface="Cambria" pitchFamily="18" charset="0"/>
              </a:rPr>
              <a:t>Ministry f</a:t>
            </a:r>
            <a:r>
              <a:rPr lang="hr-BA" sz="2400">
                <a:solidFill>
                  <a:srgbClr val="632523"/>
                </a:solidFill>
                <a:latin typeface="Cambria" pitchFamily="18" charset="0"/>
              </a:rPr>
              <a:t>or</a:t>
            </a:r>
            <a:r>
              <a:rPr lang="en-US" sz="2400">
                <a:solidFill>
                  <a:srgbClr val="632523"/>
                </a:solidFill>
                <a:latin typeface="Cambria" pitchFamily="18" charset="0"/>
              </a:rPr>
              <a:t> Economy</a:t>
            </a:r>
          </a:p>
          <a:p>
            <a:pPr>
              <a:lnSpc>
                <a:spcPct val="150000"/>
              </a:lnSpc>
              <a:tabLst>
                <a:tab pos="723900" algn="l"/>
                <a:tab pos="1447800" algn="l"/>
                <a:tab pos="2171700" algn="l"/>
                <a:tab pos="2895600" algn="l"/>
                <a:tab pos="3619500" algn="l"/>
                <a:tab pos="4343400" algn="l"/>
                <a:tab pos="5067300" algn="l"/>
                <a:tab pos="5791200" algn="l"/>
                <a:tab pos="6515100" algn="l"/>
                <a:tab pos="7239000" algn="l"/>
              </a:tabLst>
            </a:pPr>
            <a:r>
              <a:rPr lang="en-US" sz="2400">
                <a:solidFill>
                  <a:srgbClr val="632523"/>
                </a:solidFill>
                <a:latin typeface="Cambria" pitchFamily="18" charset="0"/>
              </a:rPr>
              <a:t>Ministry </a:t>
            </a:r>
            <a:r>
              <a:rPr lang="hr-BA" sz="2400">
                <a:solidFill>
                  <a:srgbClr val="632523"/>
                </a:solidFill>
                <a:latin typeface="Cambria" pitchFamily="18" charset="0"/>
              </a:rPr>
              <a:t>for </a:t>
            </a:r>
            <a:r>
              <a:rPr lang="en-US" sz="2400">
                <a:solidFill>
                  <a:srgbClr val="632523"/>
                </a:solidFill>
                <a:latin typeface="Cambria" pitchFamily="18" charset="0"/>
              </a:rPr>
              <a:t>Education and Sports</a:t>
            </a:r>
          </a:p>
          <a:p>
            <a:pPr>
              <a:lnSpc>
                <a:spcPct val="150000"/>
              </a:lnSpc>
              <a:tabLst>
                <a:tab pos="723900" algn="l"/>
                <a:tab pos="1447800" algn="l"/>
                <a:tab pos="2171700" algn="l"/>
                <a:tab pos="2895600" algn="l"/>
                <a:tab pos="3619500" algn="l"/>
                <a:tab pos="4343400" algn="l"/>
                <a:tab pos="5067300" algn="l"/>
                <a:tab pos="5791200" algn="l"/>
                <a:tab pos="6515100" algn="l"/>
                <a:tab pos="7239000" algn="l"/>
              </a:tabLst>
            </a:pPr>
            <a:r>
              <a:rPr lang="en-US" sz="2400">
                <a:solidFill>
                  <a:srgbClr val="632523"/>
                </a:solidFill>
                <a:latin typeface="Cambria" pitchFamily="18" charset="0"/>
              </a:rPr>
              <a:t>Examination Center</a:t>
            </a:r>
          </a:p>
          <a:p>
            <a:pPr>
              <a:lnSpc>
                <a:spcPct val="150000"/>
              </a:lnSpc>
              <a:tabLst>
                <a:tab pos="723900" algn="l"/>
                <a:tab pos="1447800" algn="l"/>
                <a:tab pos="2171700" algn="l"/>
                <a:tab pos="2895600" algn="l"/>
                <a:tab pos="3619500" algn="l"/>
                <a:tab pos="4343400" algn="l"/>
                <a:tab pos="5067300" algn="l"/>
                <a:tab pos="5791200" algn="l"/>
                <a:tab pos="6515100" algn="l"/>
                <a:tab pos="7239000" algn="l"/>
              </a:tabLst>
            </a:pPr>
            <a:r>
              <a:rPr lang="en-US" sz="2400">
                <a:solidFill>
                  <a:srgbClr val="632523"/>
                </a:solidFill>
                <a:latin typeface="Cambria" pitchFamily="18" charset="0"/>
              </a:rPr>
              <a:t>Ministry </a:t>
            </a:r>
            <a:r>
              <a:rPr lang="hr-BA" sz="2400">
                <a:solidFill>
                  <a:srgbClr val="632523"/>
                </a:solidFill>
                <a:latin typeface="Cambria" pitchFamily="18" charset="0"/>
              </a:rPr>
              <a:t>for </a:t>
            </a:r>
            <a:r>
              <a:rPr lang="en-US" sz="2400">
                <a:solidFill>
                  <a:srgbClr val="632523"/>
                </a:solidFill>
                <a:latin typeface="Cambria" pitchFamily="18" charset="0"/>
              </a:rPr>
              <a:t>Labour and Social Welfare</a:t>
            </a:r>
          </a:p>
          <a:p>
            <a:pPr>
              <a:lnSpc>
                <a:spcPct val="150000"/>
              </a:lnSpc>
              <a:tabLst>
                <a:tab pos="723900" algn="l"/>
                <a:tab pos="1447800" algn="l"/>
                <a:tab pos="2171700" algn="l"/>
                <a:tab pos="2895600" algn="l"/>
                <a:tab pos="3619500" algn="l"/>
                <a:tab pos="4343400" algn="l"/>
                <a:tab pos="5067300" algn="l"/>
                <a:tab pos="5791200" algn="l"/>
                <a:tab pos="6515100" algn="l"/>
                <a:tab pos="7239000" algn="l"/>
              </a:tabLst>
            </a:pPr>
            <a:r>
              <a:rPr lang="en-US" sz="2400">
                <a:solidFill>
                  <a:srgbClr val="632523"/>
                </a:solidFill>
                <a:latin typeface="Cambria" pitchFamily="18" charset="0"/>
              </a:rPr>
              <a:t>Skilled Crafts</a:t>
            </a:r>
            <a:r>
              <a:rPr lang="hr-BA" sz="2400">
                <a:solidFill>
                  <a:srgbClr val="632523"/>
                </a:solidFill>
                <a:latin typeface="Cambria" pitchFamily="18" charset="0"/>
              </a:rPr>
              <a:t> </a:t>
            </a:r>
            <a:r>
              <a:rPr lang="en-US" sz="2400">
                <a:solidFill>
                  <a:srgbClr val="632523"/>
                </a:solidFill>
                <a:latin typeface="Cambria" pitchFamily="18" charset="0"/>
              </a:rPr>
              <a:t>Chamber</a:t>
            </a:r>
          </a:p>
          <a:p>
            <a:pPr>
              <a:lnSpc>
                <a:spcPct val="150000"/>
              </a:lnSpc>
              <a:tabLst>
                <a:tab pos="723900" algn="l"/>
                <a:tab pos="1447800" algn="l"/>
                <a:tab pos="2171700" algn="l"/>
                <a:tab pos="2895600" algn="l"/>
                <a:tab pos="3619500" algn="l"/>
                <a:tab pos="4343400" algn="l"/>
                <a:tab pos="5067300" algn="l"/>
                <a:tab pos="5791200" algn="l"/>
                <a:tab pos="6515100" algn="l"/>
                <a:tab pos="7239000" algn="l"/>
              </a:tabLst>
            </a:pPr>
            <a:endParaRPr lang="en-US" sz="2400">
              <a:solidFill>
                <a:srgbClr val="632523"/>
              </a:solidFill>
              <a:latin typeface="Cambria" pitchFamily="18" charset="0"/>
            </a:endParaRPr>
          </a:p>
        </p:txBody>
      </p:sp>
      <p:sp>
        <p:nvSpPr>
          <p:cNvPr id="14" name="Rectangle 13"/>
          <p:cNvSpPr/>
          <p:nvPr/>
        </p:nvSpPr>
        <p:spPr>
          <a:xfrm>
            <a:off x="533400" y="9906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II – Institutional Framework 1/2</a:t>
            </a:r>
          </a:p>
        </p:txBody>
      </p:sp>
      <p:grpSp>
        <p:nvGrpSpPr>
          <p:cNvPr id="922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922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1024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0246" name="Text Box 121"/>
          <p:cNvSpPr txBox="1">
            <a:spLocks noChangeArrowheads="1"/>
          </p:cNvSpPr>
          <p:nvPr/>
        </p:nvSpPr>
        <p:spPr bwMode="auto">
          <a:xfrm>
            <a:off x="914400" y="1676400"/>
            <a:ext cx="7239000" cy="4191000"/>
          </a:xfrm>
          <a:prstGeom prst="rect">
            <a:avLst/>
          </a:prstGeom>
          <a:noFill/>
          <a:ln w="9525" algn="ctr">
            <a:noFill/>
            <a:miter lim="800000"/>
            <a:headEnd/>
            <a:tailEnd/>
          </a:ln>
        </p:spPr>
        <p:txBody>
          <a:bodyPr/>
          <a:lstStyle/>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The Skilled Crafts Chamber has been founded on 28.03.2011 according to article 14, paragraph 1 of the Skilled Crafts Law</a:t>
            </a:r>
          </a:p>
          <a:p>
            <a:pPr>
              <a:tabLst>
                <a:tab pos="723900" algn="l"/>
                <a:tab pos="1447800" algn="l"/>
                <a:tab pos="2171700" algn="l"/>
                <a:tab pos="2895600" algn="l"/>
                <a:tab pos="3619500" algn="l"/>
                <a:tab pos="4343400" algn="l"/>
                <a:tab pos="5067300" algn="l"/>
                <a:tab pos="5791200" algn="l"/>
                <a:tab pos="6515100" algn="l"/>
                <a:tab pos="7239000" algn="l"/>
              </a:tabLst>
            </a:pPr>
            <a:endParaRPr lang="hr-HR"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The Chamber keeps the Register of craftsmen as the public authority on the basis of applications over local Secretariats for economy. It issues Certificates of registration in the Register (Article 1 and 2 of the Skilled Crafts Law)</a:t>
            </a:r>
          </a:p>
          <a:p>
            <a:pPr>
              <a:tabLst>
                <a:tab pos="723900" algn="l"/>
                <a:tab pos="1447800" algn="l"/>
                <a:tab pos="2171700" algn="l"/>
                <a:tab pos="2895600" algn="l"/>
                <a:tab pos="3619500" algn="l"/>
                <a:tab pos="4343400" algn="l"/>
                <a:tab pos="5067300" algn="l"/>
                <a:tab pos="5791200" algn="l"/>
                <a:tab pos="6515100" algn="l"/>
                <a:tab pos="7239000" algn="l"/>
              </a:tabLst>
            </a:pPr>
            <a:endParaRPr lang="hr-HR"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The membership in the Skilled Craft Chamber is voluntary.</a:t>
            </a:r>
          </a:p>
          <a:p>
            <a:pPr>
              <a:tabLst>
                <a:tab pos="723900" algn="l"/>
                <a:tab pos="1447800" algn="l"/>
                <a:tab pos="2171700" algn="l"/>
                <a:tab pos="2895600" algn="l"/>
                <a:tab pos="3619500" algn="l"/>
                <a:tab pos="4343400" algn="l"/>
                <a:tab pos="5067300" algn="l"/>
                <a:tab pos="5791200" algn="l"/>
                <a:tab pos="6515100" algn="l"/>
                <a:tab pos="7239000" algn="l"/>
              </a:tabLst>
            </a:pPr>
            <a:endParaRPr lang="hr-HR"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The supervision is the responsibility of relevant administration bodies and relevant inspections in accordance with special rules, which need to be adopted (Article 17 of Skilled Crafts Law)</a:t>
            </a:r>
          </a:p>
        </p:txBody>
      </p:sp>
      <p:sp>
        <p:nvSpPr>
          <p:cNvPr id="14" name="Rectangle 13"/>
          <p:cNvSpPr/>
          <p:nvPr/>
        </p:nvSpPr>
        <p:spPr>
          <a:xfrm>
            <a:off x="304800" y="9906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hr-HR" sz="2800" b="1" dirty="0">
                <a:solidFill>
                  <a:srgbClr val="632523"/>
                </a:solidFill>
                <a:latin typeface="Cambria" pitchFamily="18" charset="0"/>
              </a:rPr>
              <a:t>II – Skilled Crafts Chamber 2/2</a:t>
            </a:r>
            <a:endParaRPr lang="sr-Latn-CS" sz="2800" b="1" dirty="0">
              <a:solidFill>
                <a:schemeClr val="accent2">
                  <a:lumMod val="50000"/>
                </a:schemeClr>
              </a:solidFill>
              <a:latin typeface="Cambria" pitchFamily="18" charset="0"/>
            </a:endParaRPr>
          </a:p>
        </p:txBody>
      </p:sp>
      <p:grpSp>
        <p:nvGrpSpPr>
          <p:cNvPr id="1024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024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1126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1270" name="Text Box 121"/>
          <p:cNvSpPr txBox="1">
            <a:spLocks noChangeArrowheads="1"/>
          </p:cNvSpPr>
          <p:nvPr/>
        </p:nvSpPr>
        <p:spPr bwMode="auto">
          <a:xfrm>
            <a:off x="914400" y="1676400"/>
            <a:ext cx="7620000" cy="4191000"/>
          </a:xfrm>
          <a:prstGeom prst="rect">
            <a:avLst/>
          </a:prstGeom>
          <a:noFill/>
          <a:ln w="9525" algn="ctr">
            <a:noFill/>
            <a:miter lim="800000"/>
            <a:headEnd/>
            <a:tailEnd/>
          </a:ln>
        </p:spPr>
        <p:txBody>
          <a:bodyPr/>
          <a:lstStyle/>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Skilled crafts qualifications can be acquired in the school system, resp. in secondary vocational schools</a:t>
            </a:r>
          </a:p>
          <a:p>
            <a:pPr>
              <a:tabLst>
                <a:tab pos="723900" algn="l"/>
                <a:tab pos="1447800" algn="l"/>
                <a:tab pos="2171700" algn="l"/>
                <a:tab pos="2895600" algn="l"/>
                <a:tab pos="3619500" algn="l"/>
                <a:tab pos="4343400" algn="l"/>
                <a:tab pos="5067300" algn="l"/>
                <a:tab pos="5791200" algn="l"/>
                <a:tab pos="6515100" algn="l"/>
                <a:tab pos="7239000" algn="l"/>
              </a:tabLst>
            </a:pPr>
            <a:endParaRPr lang="hr-HR"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There is a legal possibility for education in the dual form</a:t>
            </a:r>
          </a:p>
          <a:p>
            <a:pPr>
              <a:tabLst>
                <a:tab pos="723900" algn="l"/>
                <a:tab pos="1447800" algn="l"/>
                <a:tab pos="2171700" algn="l"/>
                <a:tab pos="2895600" algn="l"/>
                <a:tab pos="3619500" algn="l"/>
                <a:tab pos="4343400" algn="l"/>
                <a:tab pos="5067300" algn="l"/>
                <a:tab pos="5791200" algn="l"/>
                <a:tab pos="6515100" algn="l"/>
                <a:tab pos="7239000" algn="l"/>
              </a:tabLst>
            </a:pPr>
            <a:endParaRPr lang="hr-HR"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hr-HR" sz="2000">
                <a:solidFill>
                  <a:srgbClr val="632523"/>
                </a:solidFill>
                <a:latin typeface="Cambria" pitchFamily="18" charset="0"/>
              </a:rPr>
              <a:t>Master exam can be passed by the sutedent, who has completed according to the </a:t>
            </a:r>
            <a:r>
              <a:rPr lang="hr-HR" sz="2000">
                <a:solidFill>
                  <a:srgbClr val="632523"/>
                </a:solidFill>
                <a:latin typeface="Cambria" pitchFamily="18" charset="0"/>
                <a:hlinkClick r:id="rId3"/>
              </a:rPr>
              <a:t>Article 85 of the Law on Vocational education</a:t>
            </a:r>
            <a:r>
              <a:rPr lang="hr-HR" sz="2000">
                <a:solidFill>
                  <a:srgbClr val="632523"/>
                </a:solidFill>
                <a:latin typeface="Cambria" pitchFamily="18" charset="0"/>
              </a:rPr>
              <a:t>:</a:t>
            </a:r>
          </a:p>
          <a:p>
            <a:pPr>
              <a:tabLst>
                <a:tab pos="723900" algn="l"/>
                <a:tab pos="1447800" algn="l"/>
                <a:tab pos="2171700" algn="l"/>
                <a:tab pos="2895600" algn="l"/>
                <a:tab pos="3619500" algn="l"/>
                <a:tab pos="4343400" algn="l"/>
                <a:tab pos="5067300" algn="l"/>
                <a:tab pos="5791200" algn="l"/>
                <a:tab pos="6515100" algn="l"/>
                <a:tab pos="7239000" algn="l"/>
              </a:tabLst>
            </a:pPr>
            <a:endParaRPr lang="en-US"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vi-VN" sz="2000">
                <a:solidFill>
                  <a:srgbClr val="632523"/>
                </a:solidFill>
                <a:latin typeface="Cambria" pitchFamily="18" charset="0"/>
              </a:rPr>
              <a:t>1)</a:t>
            </a:r>
            <a:r>
              <a:rPr lang="hr-BA" sz="2000">
                <a:solidFill>
                  <a:srgbClr val="632523"/>
                </a:solidFill>
                <a:latin typeface="Cambria" pitchFamily="18" charset="0"/>
              </a:rPr>
              <a:t> </a:t>
            </a:r>
            <a:r>
              <a:rPr lang="vi-VN" sz="2000">
                <a:solidFill>
                  <a:srgbClr val="632523"/>
                </a:solidFill>
                <a:latin typeface="Cambria" pitchFamily="18" charset="0"/>
              </a:rPr>
              <a:t>three-year vocational school, passed the final exam and ha</a:t>
            </a:r>
            <a:r>
              <a:rPr lang="hr-BA" sz="2000">
                <a:solidFill>
                  <a:srgbClr val="632523"/>
                </a:solidFill>
                <a:latin typeface="Cambria" pitchFamily="18" charset="0"/>
              </a:rPr>
              <a:t>s</a:t>
            </a:r>
            <a:r>
              <a:rPr lang="vi-VN" sz="2000">
                <a:solidFill>
                  <a:srgbClr val="632523"/>
                </a:solidFill>
                <a:latin typeface="Cambria" pitchFamily="18" charset="0"/>
              </a:rPr>
              <a:t> three years of professional experience</a:t>
            </a:r>
            <a:r>
              <a:rPr lang="hr-BA" sz="2000">
                <a:solidFill>
                  <a:srgbClr val="632523"/>
                </a:solidFill>
                <a:latin typeface="Cambria" pitchFamily="18" charset="0"/>
              </a:rPr>
              <a:t> in the branche</a:t>
            </a:r>
            <a:endParaRPr lang="vi-VN"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endParaRPr lang="hr-BA" sz="2000">
              <a:solidFill>
                <a:srgbClr val="632523"/>
              </a:solidFill>
              <a:latin typeface="Cambria" pitchFamily="18" charset="0"/>
            </a:endParaRPr>
          </a:p>
          <a:p>
            <a:pPr>
              <a:tabLst>
                <a:tab pos="723900" algn="l"/>
                <a:tab pos="1447800" algn="l"/>
                <a:tab pos="2171700" algn="l"/>
                <a:tab pos="2895600" algn="l"/>
                <a:tab pos="3619500" algn="l"/>
                <a:tab pos="4343400" algn="l"/>
                <a:tab pos="5067300" algn="l"/>
                <a:tab pos="5791200" algn="l"/>
                <a:tab pos="6515100" algn="l"/>
                <a:tab pos="7239000" algn="l"/>
              </a:tabLst>
            </a:pPr>
            <a:r>
              <a:rPr lang="hr-BA" sz="2000">
                <a:solidFill>
                  <a:srgbClr val="632523"/>
                </a:solidFill>
                <a:latin typeface="Cambria" pitchFamily="18" charset="0"/>
              </a:rPr>
              <a:t>2) </a:t>
            </a:r>
            <a:r>
              <a:rPr lang="vi-VN" sz="2000">
                <a:solidFill>
                  <a:srgbClr val="632523"/>
                </a:solidFill>
                <a:latin typeface="Cambria" pitchFamily="18" charset="0"/>
              </a:rPr>
              <a:t>four-year </a:t>
            </a:r>
            <a:r>
              <a:rPr lang="hr-BA" sz="2000">
                <a:solidFill>
                  <a:srgbClr val="632523"/>
                </a:solidFill>
                <a:latin typeface="Cambria" pitchFamily="18" charset="0"/>
              </a:rPr>
              <a:t>vocational </a:t>
            </a:r>
            <a:r>
              <a:rPr lang="vi-VN" sz="2000">
                <a:solidFill>
                  <a:srgbClr val="632523"/>
                </a:solidFill>
                <a:latin typeface="Cambria" pitchFamily="18" charset="0"/>
              </a:rPr>
              <a:t>school, passed the exam and ha</a:t>
            </a:r>
            <a:r>
              <a:rPr lang="hr-BA" sz="2000">
                <a:solidFill>
                  <a:srgbClr val="632523"/>
                </a:solidFill>
                <a:latin typeface="Cambria" pitchFamily="18" charset="0"/>
              </a:rPr>
              <a:t>s</a:t>
            </a:r>
            <a:r>
              <a:rPr lang="vi-VN" sz="2000">
                <a:solidFill>
                  <a:srgbClr val="632523"/>
                </a:solidFill>
                <a:latin typeface="Cambria" pitchFamily="18" charset="0"/>
              </a:rPr>
              <a:t> two years of </a:t>
            </a:r>
            <a:r>
              <a:rPr lang="hr-BA" sz="2000">
                <a:solidFill>
                  <a:srgbClr val="632523"/>
                </a:solidFill>
                <a:latin typeface="Cambria" pitchFamily="18" charset="0"/>
              </a:rPr>
              <a:t>professional </a:t>
            </a:r>
            <a:r>
              <a:rPr lang="vi-VN" sz="2000">
                <a:solidFill>
                  <a:srgbClr val="632523"/>
                </a:solidFill>
                <a:latin typeface="Cambria" pitchFamily="18" charset="0"/>
              </a:rPr>
              <a:t>experience</a:t>
            </a:r>
            <a:r>
              <a:rPr lang="hr-BA" sz="2000">
                <a:solidFill>
                  <a:srgbClr val="632523"/>
                </a:solidFill>
                <a:latin typeface="Cambria" pitchFamily="18" charset="0"/>
              </a:rPr>
              <a:t> in the branche</a:t>
            </a:r>
            <a:endParaRPr lang="hr-HR" sz="2000">
              <a:solidFill>
                <a:srgbClr val="632523"/>
              </a:solidFill>
              <a:latin typeface="Cambria" pitchFamily="18" charset="0"/>
            </a:endParaRPr>
          </a:p>
        </p:txBody>
      </p:sp>
      <p:sp>
        <p:nvSpPr>
          <p:cNvPr id="14" name="Rectangle 13"/>
          <p:cNvSpPr/>
          <p:nvPr/>
        </p:nvSpPr>
        <p:spPr>
          <a:xfrm>
            <a:off x="228600" y="990600"/>
            <a:ext cx="8534400" cy="523875"/>
          </a:xfrm>
          <a:prstGeom prst="rect">
            <a:avLst/>
          </a:prstGeom>
        </p:spPr>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accent2">
                    <a:lumMod val="50000"/>
                  </a:schemeClr>
                </a:solidFill>
                <a:latin typeface="Cambria" pitchFamily="18" charset="0"/>
              </a:rPr>
              <a:t>III – Qualification in skilled crafts</a:t>
            </a:r>
          </a:p>
        </p:txBody>
      </p:sp>
      <p:grpSp>
        <p:nvGrpSpPr>
          <p:cNvPr id="1127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1273"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endParaRPr>
          </a:p>
        </p:txBody>
      </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229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 ?</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3513</TotalTime>
  <Words>1108</Words>
  <Application>Microsoft Office PowerPoint</Application>
  <PresentationFormat>On-screen Show (4:3)</PresentationFormat>
  <Paragraphs>108</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Cambria</vt:lpstr>
      <vt:lpstr>Wingdings</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user</cp:lastModifiedBy>
  <cp:revision>411</cp:revision>
  <dcterms:created xsi:type="dcterms:W3CDTF">2012-04-18T16:21:57Z</dcterms:created>
  <dcterms:modified xsi:type="dcterms:W3CDTF">2012-11-22T15:15:40Z</dcterms:modified>
</cp:coreProperties>
</file>