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charts/chart4.xml" ContentType="application/vnd.openxmlformats-officedocument.drawingml.chart+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7" r:id="rId2"/>
    <p:sldId id="258" r:id="rId3"/>
    <p:sldId id="284" r:id="rId4"/>
    <p:sldId id="268" r:id="rId5"/>
    <p:sldId id="269" r:id="rId6"/>
    <p:sldId id="270" r:id="rId7"/>
    <p:sldId id="271" r:id="rId8"/>
    <p:sldId id="272" r:id="rId9"/>
    <p:sldId id="273" r:id="rId10"/>
    <p:sldId id="274" r:id="rId11"/>
    <p:sldId id="275" r:id="rId12"/>
    <p:sldId id="277" r:id="rId13"/>
    <p:sldId id="276" r:id="rId14"/>
    <p:sldId id="278" r:id="rId15"/>
    <p:sldId id="279" r:id="rId16"/>
    <p:sldId id="280" r:id="rId17"/>
    <p:sldId id="283" r:id="rId18"/>
    <p:sldId id="281" r:id="rId19"/>
    <p:sldId id="285" r:id="rId20"/>
    <p:sldId id="282" r:id="rId21"/>
    <p:sldId id="267" r:id="rId22"/>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Danilo\Local%20Settings\Temporary%20Internet%20Files\Content.Outlook\21QM0RCW\Statistika%2008-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Danilo\Local%20Settings\Temporary%20Internet%20Files\Content.Outlook\21QM0RCW\Statistika%2008-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Danilo\Local%20Settings\Temporary%20Internet%20Files\Content.Outlook\21QM0RCW\Statistika%2008-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0"/>
    </mc:Choice>
    <mc:Fallback>
      <c:style val="40"/>
    </mc:Fallback>
  </mc:AlternateContent>
  <c:chart>
    <c:autoTitleDeleted val="1"/>
    <c:plotArea>
      <c:layout/>
      <c:barChart>
        <c:barDir val="col"/>
        <c:grouping val="clustered"/>
        <c:varyColors val="0"/>
        <c:ser>
          <c:idx val="1"/>
          <c:order val="0"/>
          <c:tx>
            <c:strRef>
              <c:f>'prom i tran'!$C$2</c:f>
              <c:strCache>
                <c:ptCount val="1"/>
                <c:pt idx="0">
                  <c:v>turnover</c:v>
                </c:pt>
              </c:strCache>
            </c:strRef>
          </c:tx>
          <c:invertIfNegative val="0"/>
          <c:cat>
            <c:numRef>
              <c:f>'prom i tran'!$B$3:$B$8</c:f>
              <c:numCache>
                <c:formatCode>@</c:formatCode>
                <c:ptCount val="6"/>
                <c:pt idx="0">
                  <c:v>2007</c:v>
                </c:pt>
                <c:pt idx="1">
                  <c:v>2008</c:v>
                </c:pt>
                <c:pt idx="2">
                  <c:v>2009</c:v>
                </c:pt>
                <c:pt idx="3">
                  <c:v>2010</c:v>
                </c:pt>
                <c:pt idx="4">
                  <c:v>2011</c:v>
                </c:pt>
                <c:pt idx="5">
                  <c:v>2012</c:v>
                </c:pt>
              </c:numCache>
            </c:numRef>
          </c:cat>
          <c:val>
            <c:numRef>
              <c:f>'prom i tran'!$C$3:$C$8</c:f>
              <c:numCache>
                <c:formatCode>_-* #,##0\ [$€-1]_-;\-* #,##0\ [$€-1]_-;_-* "-"??\ [$€-1]_-;_-@_-</c:formatCode>
                <c:ptCount val="6"/>
                <c:pt idx="0" formatCode="_-* #,##0.00\ [$€-1]_-;\-* #,##0.00\ [$€-1]_-;_-* &quot;-&quot;??\ [$€-1]_-;_-@_-">
                  <c:v>727497548</c:v>
                </c:pt>
                <c:pt idx="1">
                  <c:v>160334042</c:v>
                </c:pt>
                <c:pt idx="2">
                  <c:v>404791924</c:v>
                </c:pt>
                <c:pt idx="3">
                  <c:v>54793395</c:v>
                </c:pt>
                <c:pt idx="4">
                  <c:v>58902313</c:v>
                </c:pt>
                <c:pt idx="5">
                  <c:v>32669188</c:v>
                </c:pt>
              </c:numCache>
            </c:numRef>
          </c:val>
        </c:ser>
        <c:dLbls>
          <c:showLegendKey val="0"/>
          <c:showVal val="0"/>
          <c:showCatName val="0"/>
          <c:showSerName val="0"/>
          <c:showPercent val="0"/>
          <c:showBubbleSize val="0"/>
        </c:dLbls>
        <c:gapWidth val="150"/>
        <c:axId val="92175360"/>
        <c:axId val="92882048"/>
      </c:barChart>
      <c:lineChart>
        <c:grouping val="stacked"/>
        <c:varyColors val="0"/>
        <c:ser>
          <c:idx val="2"/>
          <c:order val="1"/>
          <c:tx>
            <c:strRef>
              <c:f>'prom i tran'!$D$2</c:f>
              <c:strCache>
                <c:ptCount val="1"/>
                <c:pt idx="0">
                  <c:v>number of transactions</c:v>
                </c:pt>
              </c:strCache>
            </c:strRef>
          </c:tx>
          <c:spPr>
            <a:ln>
              <a:solidFill>
                <a:schemeClr val="accent6">
                  <a:lumMod val="75000"/>
                </a:schemeClr>
              </a:solidFill>
            </a:ln>
          </c:spPr>
          <c:marker>
            <c:spPr>
              <a:solidFill>
                <a:schemeClr val="accent6">
                  <a:lumMod val="50000"/>
                </a:schemeClr>
              </a:solidFill>
              <a:ln>
                <a:solidFill>
                  <a:schemeClr val="accent6">
                    <a:lumMod val="75000"/>
                  </a:schemeClr>
                </a:solidFill>
              </a:ln>
            </c:spPr>
          </c:marker>
          <c:cat>
            <c:numRef>
              <c:f>'prom i tran'!$B$3:$B$8</c:f>
              <c:numCache>
                <c:formatCode>@</c:formatCode>
                <c:ptCount val="6"/>
                <c:pt idx="0">
                  <c:v>2007</c:v>
                </c:pt>
                <c:pt idx="1">
                  <c:v>2008</c:v>
                </c:pt>
                <c:pt idx="2">
                  <c:v>2009</c:v>
                </c:pt>
                <c:pt idx="3">
                  <c:v>2010</c:v>
                </c:pt>
                <c:pt idx="4">
                  <c:v>2011</c:v>
                </c:pt>
                <c:pt idx="5">
                  <c:v>2012</c:v>
                </c:pt>
              </c:numCache>
            </c:numRef>
          </c:cat>
          <c:val>
            <c:numRef>
              <c:f>'prom i tran'!$D$3:$D$8</c:f>
              <c:numCache>
                <c:formatCode>0</c:formatCode>
                <c:ptCount val="6"/>
                <c:pt idx="0">
                  <c:v>224803</c:v>
                </c:pt>
                <c:pt idx="1">
                  <c:v>83348</c:v>
                </c:pt>
                <c:pt idx="2">
                  <c:v>58890</c:v>
                </c:pt>
                <c:pt idx="3">
                  <c:v>19825</c:v>
                </c:pt>
                <c:pt idx="4">
                  <c:v>13463</c:v>
                </c:pt>
                <c:pt idx="5">
                  <c:v>7202</c:v>
                </c:pt>
              </c:numCache>
            </c:numRef>
          </c:val>
          <c:smooth val="0"/>
        </c:ser>
        <c:dLbls>
          <c:showLegendKey val="0"/>
          <c:showVal val="0"/>
          <c:showCatName val="0"/>
          <c:showSerName val="0"/>
          <c:showPercent val="0"/>
          <c:showBubbleSize val="0"/>
        </c:dLbls>
        <c:marker val="1"/>
        <c:smooth val="0"/>
        <c:axId val="92891008"/>
        <c:axId val="92884352"/>
      </c:lineChart>
      <c:catAx>
        <c:axId val="92175360"/>
        <c:scaling>
          <c:orientation val="minMax"/>
        </c:scaling>
        <c:delete val="0"/>
        <c:axPos val="b"/>
        <c:numFmt formatCode="0" sourceLinked="0"/>
        <c:majorTickMark val="none"/>
        <c:minorTickMark val="none"/>
        <c:tickLblPos val="nextTo"/>
        <c:crossAx val="92882048"/>
        <c:crosses val="autoZero"/>
        <c:auto val="1"/>
        <c:lblAlgn val="ctr"/>
        <c:lblOffset val="100"/>
        <c:noMultiLvlLbl val="0"/>
      </c:catAx>
      <c:valAx>
        <c:axId val="92882048"/>
        <c:scaling>
          <c:orientation val="minMax"/>
        </c:scaling>
        <c:delete val="0"/>
        <c:axPos val="l"/>
        <c:majorGridlines/>
        <c:title>
          <c:tx>
            <c:rich>
              <a:bodyPr rot="-5400000" vert="horz"/>
              <a:lstStyle/>
              <a:p>
                <a:pPr>
                  <a:defRPr/>
                </a:pPr>
                <a:r>
                  <a:rPr lang="en-US"/>
                  <a:t>turnover</a:t>
                </a:r>
              </a:p>
            </c:rich>
          </c:tx>
          <c:layout/>
          <c:overlay val="0"/>
        </c:title>
        <c:numFmt formatCode="#,##0" sourceLinked="0"/>
        <c:majorTickMark val="none"/>
        <c:minorTickMark val="none"/>
        <c:tickLblPos val="nextTo"/>
        <c:crossAx val="92175360"/>
        <c:crosses val="autoZero"/>
        <c:crossBetween val="between"/>
        <c:dispUnits>
          <c:builtInUnit val="millions"/>
          <c:dispUnitsLbl>
            <c:layout/>
            <c:tx>
              <c:rich>
                <a:bodyPr/>
                <a:lstStyle/>
                <a:p>
                  <a:pPr>
                    <a:defRPr/>
                  </a:pPr>
                  <a:r>
                    <a:rPr lang="en-US"/>
                    <a:t>Millions  €</a:t>
                  </a:r>
                </a:p>
              </c:rich>
            </c:tx>
          </c:dispUnitsLbl>
        </c:dispUnits>
      </c:valAx>
      <c:valAx>
        <c:axId val="92884352"/>
        <c:scaling>
          <c:orientation val="minMax"/>
        </c:scaling>
        <c:delete val="0"/>
        <c:axPos val="r"/>
        <c:title>
          <c:tx>
            <c:rich>
              <a:bodyPr rot="-5400000" vert="horz"/>
              <a:lstStyle/>
              <a:p>
                <a:pPr>
                  <a:defRPr/>
                </a:pPr>
                <a:r>
                  <a:rPr lang="en-US"/>
                  <a:t>number of transactions</a:t>
                </a:r>
              </a:p>
            </c:rich>
          </c:tx>
          <c:layout/>
          <c:overlay val="0"/>
        </c:title>
        <c:numFmt formatCode="#,##0" sourceLinked="0"/>
        <c:majorTickMark val="out"/>
        <c:minorTickMark val="none"/>
        <c:tickLblPos val="nextTo"/>
        <c:crossAx val="92891008"/>
        <c:crosses val="max"/>
        <c:crossBetween val="between"/>
        <c:dispUnits>
          <c:builtInUnit val="thousands"/>
          <c:dispUnitsLbl>
            <c:layout/>
          </c:dispUnitsLbl>
        </c:dispUnits>
      </c:valAx>
      <c:catAx>
        <c:axId val="92891008"/>
        <c:scaling>
          <c:orientation val="minMax"/>
        </c:scaling>
        <c:delete val="1"/>
        <c:axPos val="b"/>
        <c:numFmt formatCode="@" sourceLinked="1"/>
        <c:majorTickMark val="out"/>
        <c:minorTickMark val="none"/>
        <c:tickLblPos val="none"/>
        <c:crossAx val="92884352"/>
        <c:crosses val="autoZero"/>
        <c:auto val="1"/>
        <c:lblAlgn val="ctr"/>
        <c:lblOffset val="100"/>
        <c:noMultiLvlLbl val="0"/>
      </c:catAx>
    </c:plotArea>
    <c:legend>
      <c:legendPos val="b"/>
      <c:layout/>
      <c:overlay val="0"/>
    </c:legend>
    <c:plotVisOnly val="1"/>
    <c:dispBlanksAs val="zero"/>
    <c:showDLblsOverMax val="0"/>
  </c:chart>
  <c:txPr>
    <a:bodyPr/>
    <a:lstStyle/>
    <a:p>
      <a:pPr>
        <a:defRPr sz="1800">
          <a:latin typeface="Cambria"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0"/>
    </mc:Choice>
    <mc:Fallback>
      <c:style val="40"/>
    </mc:Fallback>
  </mc:AlternateContent>
  <c:chart>
    <c:autoTitleDeleted val="1"/>
    <c:plotArea>
      <c:layout/>
      <c:barChart>
        <c:barDir val="col"/>
        <c:grouping val="clustered"/>
        <c:varyColors val="0"/>
        <c:ser>
          <c:idx val="1"/>
          <c:order val="0"/>
          <c:spPr>
            <a:solidFill>
              <a:schemeClr val="accent6"/>
            </a:solidFill>
          </c:spPr>
          <c:invertIfNegative val="0"/>
          <c:dLbls>
            <c:numFmt formatCode="#,##0" sourceLinked="0"/>
            <c:txPr>
              <a:bodyPr/>
              <a:lstStyle/>
              <a:p>
                <a:pPr>
                  <a:defRPr b="1"/>
                </a:pPr>
                <a:endParaRPr lang="en-US"/>
              </a:p>
            </c:txPr>
            <c:dLblPos val="inEnd"/>
            <c:showLegendKey val="0"/>
            <c:showVal val="1"/>
            <c:showCatName val="0"/>
            <c:showSerName val="0"/>
            <c:showPercent val="0"/>
            <c:showBubbleSize val="0"/>
            <c:showLeaderLines val="0"/>
          </c:dLbls>
          <c:cat>
            <c:numRef>
              <c:f>kapitalizacija!$C$5:$C$10</c:f>
              <c:numCache>
                <c:formatCode>@</c:formatCode>
                <c:ptCount val="6"/>
                <c:pt idx="0">
                  <c:v>2007</c:v>
                </c:pt>
                <c:pt idx="1">
                  <c:v>2008</c:v>
                </c:pt>
                <c:pt idx="2">
                  <c:v>2009</c:v>
                </c:pt>
                <c:pt idx="3">
                  <c:v>2010</c:v>
                </c:pt>
                <c:pt idx="4">
                  <c:v>2011</c:v>
                </c:pt>
                <c:pt idx="5">
                  <c:v>2012</c:v>
                </c:pt>
              </c:numCache>
            </c:numRef>
          </c:cat>
          <c:val>
            <c:numRef>
              <c:f>kapitalizacija!$D$5:$D$10</c:f>
              <c:numCache>
                <c:formatCode>_-* #,##0\ [$€-1]_-;\-* #,##0\ [$€-1]_-;_-* "-"??\ [$€-1]_-;_-@_-</c:formatCode>
                <c:ptCount val="6"/>
                <c:pt idx="0">
                  <c:v>5785643609</c:v>
                </c:pt>
                <c:pt idx="1">
                  <c:v>1911381500</c:v>
                </c:pt>
                <c:pt idx="2">
                  <c:v>2865099137</c:v>
                </c:pt>
                <c:pt idx="3">
                  <c:v>2840000000</c:v>
                </c:pt>
                <c:pt idx="4">
                  <c:v>2736000000</c:v>
                </c:pt>
                <c:pt idx="5">
                  <c:v>2902000000</c:v>
                </c:pt>
              </c:numCache>
            </c:numRef>
          </c:val>
        </c:ser>
        <c:dLbls>
          <c:showLegendKey val="0"/>
          <c:showVal val="0"/>
          <c:showCatName val="0"/>
          <c:showSerName val="0"/>
          <c:showPercent val="0"/>
          <c:showBubbleSize val="0"/>
        </c:dLbls>
        <c:gapWidth val="70"/>
        <c:axId val="92783360"/>
        <c:axId val="92785280"/>
      </c:barChart>
      <c:catAx>
        <c:axId val="92783360"/>
        <c:scaling>
          <c:orientation val="minMax"/>
        </c:scaling>
        <c:delete val="0"/>
        <c:axPos val="b"/>
        <c:title>
          <c:tx>
            <c:rich>
              <a:bodyPr/>
              <a:lstStyle/>
              <a:p>
                <a:pPr>
                  <a:defRPr/>
                </a:pPr>
                <a:r>
                  <a:rPr lang="en-US"/>
                  <a:t>Year</a:t>
                </a:r>
              </a:p>
            </c:rich>
          </c:tx>
          <c:layout/>
          <c:overlay val="0"/>
        </c:title>
        <c:numFmt formatCode="@" sourceLinked="1"/>
        <c:majorTickMark val="out"/>
        <c:minorTickMark val="none"/>
        <c:tickLblPos val="nextTo"/>
        <c:crossAx val="92785280"/>
        <c:crosses val="autoZero"/>
        <c:auto val="1"/>
        <c:lblAlgn val="ctr"/>
        <c:lblOffset val="100"/>
        <c:noMultiLvlLbl val="0"/>
      </c:catAx>
      <c:valAx>
        <c:axId val="92785280"/>
        <c:scaling>
          <c:orientation val="minMax"/>
        </c:scaling>
        <c:delete val="0"/>
        <c:axPos val="l"/>
        <c:majorGridlines/>
        <c:numFmt formatCode="#,##0" sourceLinked="0"/>
        <c:majorTickMark val="out"/>
        <c:minorTickMark val="none"/>
        <c:tickLblPos val="nextTo"/>
        <c:crossAx val="92783360"/>
        <c:crosses val="autoZero"/>
        <c:crossBetween val="between"/>
        <c:dispUnits>
          <c:builtInUnit val="millions"/>
          <c:dispUnitsLbl>
            <c:layout/>
            <c:tx>
              <c:rich>
                <a:bodyPr/>
                <a:lstStyle/>
                <a:p>
                  <a:pPr>
                    <a:defRPr/>
                  </a:pPr>
                  <a:r>
                    <a:rPr lang="en-US"/>
                    <a:t>Millions €</a:t>
                  </a:r>
                </a:p>
              </c:rich>
            </c:tx>
          </c:dispUnitsLbl>
        </c:dispUnits>
      </c:valAx>
    </c:plotArea>
    <c:plotVisOnly val="1"/>
    <c:dispBlanksAs val="gap"/>
    <c:showDLblsOverMax val="0"/>
  </c:chart>
  <c:txPr>
    <a:bodyPr/>
    <a:lstStyle/>
    <a:p>
      <a:pPr>
        <a:defRPr sz="1800">
          <a:latin typeface="Cambria"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0"/>
    </mc:Choice>
    <mc:Fallback>
      <c:style val="40"/>
    </mc:Fallback>
  </mc:AlternateContent>
  <c:chart>
    <c:autoTitleDeleted val="1"/>
    <c:plotArea>
      <c:layout/>
      <c:barChart>
        <c:barDir val="col"/>
        <c:grouping val="clustered"/>
        <c:varyColors val="0"/>
        <c:ser>
          <c:idx val="0"/>
          <c:order val="0"/>
          <c:invertIfNegative val="0"/>
          <c:cat>
            <c:strRef>
              <c:f>emisije!$B$40:$B$45</c:f>
              <c:strCache>
                <c:ptCount val="6"/>
                <c:pt idx="0">
                  <c:v>2007</c:v>
                </c:pt>
                <c:pt idx="1">
                  <c:v>2008</c:v>
                </c:pt>
                <c:pt idx="2">
                  <c:v>2009</c:v>
                </c:pt>
                <c:pt idx="3">
                  <c:v>2010</c:v>
                </c:pt>
                <c:pt idx="4">
                  <c:v>2011</c:v>
                </c:pt>
                <c:pt idx="5">
                  <c:v>2012</c:v>
                </c:pt>
              </c:strCache>
            </c:strRef>
          </c:cat>
          <c:val>
            <c:numRef>
              <c:f>emisije!$C$40:$C$45</c:f>
              <c:numCache>
                <c:formatCode>#,##0</c:formatCode>
                <c:ptCount val="6"/>
                <c:pt idx="0">
                  <c:v>233988300</c:v>
                </c:pt>
                <c:pt idx="1">
                  <c:v>203538214</c:v>
                </c:pt>
                <c:pt idx="2">
                  <c:v>314483880</c:v>
                </c:pt>
                <c:pt idx="3">
                  <c:v>206575221</c:v>
                </c:pt>
                <c:pt idx="4">
                  <c:v>98143286.720000014</c:v>
                </c:pt>
                <c:pt idx="5">
                  <c:v>97495843</c:v>
                </c:pt>
              </c:numCache>
            </c:numRef>
          </c:val>
        </c:ser>
        <c:dLbls>
          <c:showLegendKey val="0"/>
          <c:showVal val="0"/>
          <c:showCatName val="0"/>
          <c:showSerName val="0"/>
          <c:showPercent val="0"/>
          <c:showBubbleSize val="0"/>
        </c:dLbls>
        <c:gapWidth val="150"/>
        <c:axId val="92935296"/>
        <c:axId val="92937216"/>
      </c:barChart>
      <c:catAx>
        <c:axId val="92935296"/>
        <c:scaling>
          <c:orientation val="minMax"/>
        </c:scaling>
        <c:delete val="0"/>
        <c:axPos val="b"/>
        <c:title>
          <c:tx>
            <c:rich>
              <a:bodyPr/>
              <a:lstStyle/>
              <a:p>
                <a:pPr>
                  <a:defRPr/>
                </a:pPr>
                <a:r>
                  <a:rPr lang="en-US"/>
                  <a:t>Year</a:t>
                </a:r>
              </a:p>
            </c:rich>
          </c:tx>
          <c:layout/>
          <c:overlay val="0"/>
        </c:title>
        <c:majorTickMark val="out"/>
        <c:minorTickMark val="none"/>
        <c:tickLblPos val="nextTo"/>
        <c:crossAx val="92937216"/>
        <c:crosses val="autoZero"/>
        <c:auto val="1"/>
        <c:lblAlgn val="ctr"/>
        <c:lblOffset val="100"/>
        <c:noMultiLvlLbl val="0"/>
      </c:catAx>
      <c:valAx>
        <c:axId val="92937216"/>
        <c:scaling>
          <c:orientation val="minMax"/>
        </c:scaling>
        <c:delete val="0"/>
        <c:axPos val="l"/>
        <c:majorGridlines/>
        <c:numFmt formatCode="#,##0" sourceLinked="1"/>
        <c:majorTickMark val="out"/>
        <c:minorTickMark val="none"/>
        <c:tickLblPos val="nextTo"/>
        <c:crossAx val="92935296"/>
        <c:crosses val="autoZero"/>
        <c:crossBetween val="between"/>
        <c:dispUnits>
          <c:builtInUnit val="millions"/>
          <c:dispUnitsLbl>
            <c:layout/>
            <c:tx>
              <c:rich>
                <a:bodyPr/>
                <a:lstStyle/>
                <a:p>
                  <a:pPr>
                    <a:defRPr/>
                  </a:pPr>
                  <a:r>
                    <a:rPr lang="en-US"/>
                    <a:t>Millions  €</a:t>
                  </a:r>
                </a:p>
              </c:rich>
            </c:tx>
          </c:dispUnitsLbl>
        </c:dispUnits>
      </c:valAx>
    </c:plotArea>
    <c:plotVisOnly val="1"/>
    <c:dispBlanksAs val="gap"/>
    <c:showDLblsOverMax val="0"/>
  </c:chart>
  <c:txPr>
    <a:bodyPr/>
    <a:lstStyle/>
    <a:p>
      <a:pPr>
        <a:defRPr sz="1200">
          <a:latin typeface="+mj-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0"/>
    </mc:Choice>
    <mc:Fallback>
      <c:style val="40"/>
    </mc:Fallback>
  </mc:AlternateContent>
  <c:chart>
    <c:autoTitleDeleted val="1"/>
    <c:plotArea>
      <c:layout/>
      <c:barChart>
        <c:barDir val="col"/>
        <c:grouping val="clustered"/>
        <c:varyColors val="0"/>
        <c:ser>
          <c:idx val="1"/>
          <c:order val="0"/>
          <c:tx>
            <c:strRef>
              <c:f>Sheet1!$B$1</c:f>
              <c:strCache>
                <c:ptCount val="1"/>
                <c:pt idx="0">
                  <c:v>Number of investment intermediaries</c:v>
                </c:pt>
              </c:strCache>
            </c:strRef>
          </c:tx>
          <c:spPr>
            <a:solidFill>
              <a:schemeClr val="accent6"/>
            </a:solidFill>
          </c:spPr>
          <c:invertIfNegative val="0"/>
          <c:dLbls>
            <c:txPr>
              <a:bodyPr/>
              <a:lstStyle/>
              <a:p>
                <a:pPr>
                  <a:defRPr b="1"/>
                </a:pPr>
                <a:endParaRPr lang="en-US"/>
              </a:p>
            </c:txPr>
            <c:dLblPos val="inEnd"/>
            <c:showLegendKey val="0"/>
            <c:showVal val="1"/>
            <c:showCatName val="0"/>
            <c:showSerName val="0"/>
            <c:showPercent val="0"/>
            <c:showBubbleSize val="0"/>
            <c:showLeaderLines val="0"/>
          </c:dLbls>
          <c:cat>
            <c:numRef>
              <c:f>Sheet1!$A$2:$A$7</c:f>
              <c:numCache>
                <c:formatCode>General</c:formatCode>
                <c:ptCount val="6"/>
                <c:pt idx="0">
                  <c:v>2007</c:v>
                </c:pt>
                <c:pt idx="1">
                  <c:v>2008</c:v>
                </c:pt>
                <c:pt idx="2">
                  <c:v>2009</c:v>
                </c:pt>
                <c:pt idx="3">
                  <c:v>2010</c:v>
                </c:pt>
                <c:pt idx="4">
                  <c:v>2011</c:v>
                </c:pt>
                <c:pt idx="5">
                  <c:v>2012</c:v>
                </c:pt>
              </c:numCache>
            </c:numRef>
          </c:cat>
          <c:val>
            <c:numRef>
              <c:f>Sheet1!$B$2:$B$7</c:f>
              <c:numCache>
                <c:formatCode>General</c:formatCode>
                <c:ptCount val="6"/>
                <c:pt idx="0">
                  <c:v>29</c:v>
                </c:pt>
                <c:pt idx="1">
                  <c:v>33</c:v>
                </c:pt>
                <c:pt idx="2">
                  <c:v>24</c:v>
                </c:pt>
                <c:pt idx="3">
                  <c:v>22</c:v>
                </c:pt>
                <c:pt idx="4">
                  <c:v>20</c:v>
                </c:pt>
                <c:pt idx="5">
                  <c:v>17</c:v>
                </c:pt>
              </c:numCache>
            </c:numRef>
          </c:val>
        </c:ser>
        <c:dLbls>
          <c:showLegendKey val="0"/>
          <c:showVal val="0"/>
          <c:showCatName val="0"/>
          <c:showSerName val="0"/>
          <c:showPercent val="0"/>
          <c:showBubbleSize val="0"/>
        </c:dLbls>
        <c:gapWidth val="150"/>
        <c:axId val="93141248"/>
        <c:axId val="93151616"/>
      </c:barChart>
      <c:catAx>
        <c:axId val="93141248"/>
        <c:scaling>
          <c:orientation val="minMax"/>
        </c:scaling>
        <c:delete val="0"/>
        <c:axPos val="b"/>
        <c:title>
          <c:tx>
            <c:rich>
              <a:bodyPr/>
              <a:lstStyle/>
              <a:p>
                <a:pPr>
                  <a:defRPr/>
                </a:pPr>
                <a:r>
                  <a:rPr lang="en-US"/>
                  <a:t>Year</a:t>
                </a:r>
              </a:p>
            </c:rich>
          </c:tx>
          <c:layout/>
          <c:overlay val="0"/>
        </c:title>
        <c:numFmt formatCode="General" sourceLinked="1"/>
        <c:majorTickMark val="out"/>
        <c:minorTickMark val="none"/>
        <c:tickLblPos val="nextTo"/>
        <c:crossAx val="93151616"/>
        <c:crosses val="autoZero"/>
        <c:auto val="1"/>
        <c:lblAlgn val="ctr"/>
        <c:lblOffset val="100"/>
        <c:noMultiLvlLbl val="0"/>
      </c:catAx>
      <c:valAx>
        <c:axId val="93151616"/>
        <c:scaling>
          <c:orientation val="minMax"/>
        </c:scaling>
        <c:delete val="0"/>
        <c:axPos val="l"/>
        <c:majorGridlines/>
        <c:numFmt formatCode="General" sourceLinked="1"/>
        <c:majorTickMark val="out"/>
        <c:minorTickMark val="none"/>
        <c:tickLblPos val="nextTo"/>
        <c:crossAx val="93141248"/>
        <c:crosses val="autoZero"/>
        <c:crossBetween val="between"/>
      </c:valAx>
    </c:plotArea>
    <c:plotVisOnly val="1"/>
    <c:dispBlanksAs val="gap"/>
    <c:showDLblsOverMax val="0"/>
  </c:chart>
  <c:txPr>
    <a:bodyPr/>
    <a:lstStyle/>
    <a:p>
      <a:pPr>
        <a:defRPr sz="1800">
          <a:latin typeface="Cambria"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barChart>
        <c:barDir val="col"/>
        <c:grouping val="stacked"/>
        <c:varyColors val="0"/>
        <c:ser>
          <c:idx val="0"/>
          <c:order val="0"/>
          <c:tx>
            <c:strRef>
              <c:f>Sheet1!$A$3</c:f>
              <c:strCache>
                <c:ptCount val="1"/>
                <c:pt idx="0">
                  <c:v>investment funds</c:v>
                </c:pt>
              </c:strCache>
            </c:strRef>
          </c:tx>
          <c:invertIfNegative val="0"/>
          <c:cat>
            <c:numRef>
              <c:f>Sheet1!$B$2:$G$2</c:f>
              <c:numCache>
                <c:formatCode>General</c:formatCode>
                <c:ptCount val="6"/>
                <c:pt idx="0">
                  <c:v>2007</c:v>
                </c:pt>
                <c:pt idx="1">
                  <c:v>2008</c:v>
                </c:pt>
                <c:pt idx="2">
                  <c:v>2009</c:v>
                </c:pt>
                <c:pt idx="3">
                  <c:v>2010</c:v>
                </c:pt>
                <c:pt idx="4">
                  <c:v>2011</c:v>
                </c:pt>
                <c:pt idx="5">
                  <c:v>2012</c:v>
                </c:pt>
              </c:numCache>
            </c:numRef>
          </c:cat>
          <c:val>
            <c:numRef>
              <c:f>Sheet1!$B$3:$G$3</c:f>
              <c:numCache>
                <c:formatCode>#,##0</c:formatCode>
                <c:ptCount val="6"/>
                <c:pt idx="0">
                  <c:v>641460385</c:v>
                </c:pt>
                <c:pt idx="1">
                  <c:v>130343277</c:v>
                </c:pt>
                <c:pt idx="2">
                  <c:v>280493311</c:v>
                </c:pt>
                <c:pt idx="3">
                  <c:v>268070440</c:v>
                </c:pt>
                <c:pt idx="4">
                  <c:v>196600749</c:v>
                </c:pt>
                <c:pt idx="5">
                  <c:v>57888862</c:v>
                </c:pt>
              </c:numCache>
            </c:numRef>
          </c:val>
        </c:ser>
        <c:ser>
          <c:idx val="1"/>
          <c:order val="1"/>
          <c:tx>
            <c:strRef>
              <c:f>Sheet1!$A$4</c:f>
              <c:strCache>
                <c:ptCount val="1"/>
                <c:pt idx="0">
                  <c:v>open-ended investment funds</c:v>
                </c:pt>
              </c:strCache>
            </c:strRef>
          </c:tx>
          <c:invertIfNegative val="0"/>
          <c:cat>
            <c:numRef>
              <c:f>Sheet1!$B$2:$G$2</c:f>
              <c:numCache>
                <c:formatCode>General</c:formatCode>
                <c:ptCount val="6"/>
                <c:pt idx="0">
                  <c:v>2007</c:v>
                </c:pt>
                <c:pt idx="1">
                  <c:v>2008</c:v>
                </c:pt>
                <c:pt idx="2">
                  <c:v>2009</c:v>
                </c:pt>
                <c:pt idx="3">
                  <c:v>2010</c:v>
                </c:pt>
                <c:pt idx="4">
                  <c:v>2011</c:v>
                </c:pt>
                <c:pt idx="5">
                  <c:v>2012</c:v>
                </c:pt>
              </c:numCache>
            </c:numRef>
          </c:cat>
          <c:val>
            <c:numRef>
              <c:f>Sheet1!$B$4:$G$4</c:f>
              <c:numCache>
                <c:formatCode>General</c:formatCode>
                <c:ptCount val="6"/>
                <c:pt idx="5" formatCode="#,##0">
                  <c:v>34580033</c:v>
                </c:pt>
              </c:numCache>
            </c:numRef>
          </c:val>
        </c:ser>
        <c:ser>
          <c:idx val="2"/>
          <c:order val="2"/>
          <c:tx>
            <c:strRef>
              <c:f>Sheet1!$A$5</c:f>
              <c:strCache>
                <c:ptCount val="1"/>
                <c:pt idx="0">
                  <c:v>closed-ended investment funds</c:v>
                </c:pt>
              </c:strCache>
            </c:strRef>
          </c:tx>
          <c:invertIfNegative val="0"/>
          <c:cat>
            <c:numRef>
              <c:f>Sheet1!$B$2:$G$2</c:f>
              <c:numCache>
                <c:formatCode>General</c:formatCode>
                <c:ptCount val="6"/>
                <c:pt idx="0">
                  <c:v>2007</c:v>
                </c:pt>
                <c:pt idx="1">
                  <c:v>2008</c:v>
                </c:pt>
                <c:pt idx="2">
                  <c:v>2009</c:v>
                </c:pt>
                <c:pt idx="3">
                  <c:v>2010</c:v>
                </c:pt>
                <c:pt idx="4">
                  <c:v>2011</c:v>
                </c:pt>
                <c:pt idx="5">
                  <c:v>2012</c:v>
                </c:pt>
              </c:numCache>
            </c:numRef>
          </c:cat>
          <c:val>
            <c:numRef>
              <c:f>Sheet1!$B$5:$G$5</c:f>
              <c:numCache>
                <c:formatCode>General</c:formatCode>
                <c:ptCount val="6"/>
                <c:pt idx="5" formatCode="#,##0">
                  <c:v>89123769</c:v>
                </c:pt>
              </c:numCache>
            </c:numRef>
          </c:val>
        </c:ser>
        <c:ser>
          <c:idx val="3"/>
          <c:order val="3"/>
          <c:tx>
            <c:strRef>
              <c:f>Sheet1!$A$6</c:f>
              <c:strCache>
                <c:ptCount val="1"/>
                <c:pt idx="0">
                  <c:v>voluntary pension funds</c:v>
                </c:pt>
              </c:strCache>
            </c:strRef>
          </c:tx>
          <c:invertIfNegative val="0"/>
          <c:cat>
            <c:numRef>
              <c:f>Sheet1!$B$2:$G$2</c:f>
              <c:numCache>
                <c:formatCode>General</c:formatCode>
                <c:ptCount val="6"/>
                <c:pt idx="0">
                  <c:v>2007</c:v>
                </c:pt>
                <c:pt idx="1">
                  <c:v>2008</c:v>
                </c:pt>
                <c:pt idx="2">
                  <c:v>2009</c:v>
                </c:pt>
                <c:pt idx="3">
                  <c:v>2010</c:v>
                </c:pt>
                <c:pt idx="4">
                  <c:v>2011</c:v>
                </c:pt>
                <c:pt idx="5">
                  <c:v>2012</c:v>
                </c:pt>
              </c:numCache>
            </c:numRef>
          </c:cat>
          <c:val>
            <c:numRef>
              <c:f>Sheet1!$B$6:$G$6</c:f>
              <c:numCache>
                <c:formatCode>General</c:formatCode>
                <c:ptCount val="6"/>
                <c:pt idx="2" formatCode="#,##0">
                  <c:v>49560</c:v>
                </c:pt>
                <c:pt idx="3" formatCode="#,##0">
                  <c:v>144553</c:v>
                </c:pt>
                <c:pt idx="4" formatCode="#,##0">
                  <c:v>236100</c:v>
                </c:pt>
                <c:pt idx="5" formatCode="#,##0">
                  <c:v>337171</c:v>
                </c:pt>
              </c:numCache>
            </c:numRef>
          </c:val>
        </c:ser>
        <c:dLbls>
          <c:showLegendKey val="0"/>
          <c:showVal val="0"/>
          <c:showCatName val="0"/>
          <c:showSerName val="0"/>
          <c:showPercent val="0"/>
          <c:showBubbleSize val="0"/>
        </c:dLbls>
        <c:gapWidth val="150"/>
        <c:overlap val="100"/>
        <c:axId val="93111040"/>
        <c:axId val="93112576"/>
      </c:barChart>
      <c:catAx>
        <c:axId val="93111040"/>
        <c:scaling>
          <c:orientation val="minMax"/>
        </c:scaling>
        <c:delete val="0"/>
        <c:axPos val="b"/>
        <c:numFmt formatCode="General" sourceLinked="1"/>
        <c:majorTickMark val="out"/>
        <c:minorTickMark val="none"/>
        <c:tickLblPos val="nextTo"/>
        <c:crossAx val="93112576"/>
        <c:crosses val="autoZero"/>
        <c:auto val="1"/>
        <c:lblAlgn val="ctr"/>
        <c:lblOffset val="100"/>
        <c:noMultiLvlLbl val="0"/>
      </c:catAx>
      <c:valAx>
        <c:axId val="93112576"/>
        <c:scaling>
          <c:orientation val="minMax"/>
        </c:scaling>
        <c:delete val="0"/>
        <c:axPos val="l"/>
        <c:majorGridlines/>
        <c:numFmt formatCode="#,##0" sourceLinked="1"/>
        <c:majorTickMark val="out"/>
        <c:minorTickMark val="none"/>
        <c:tickLblPos val="nextTo"/>
        <c:crossAx val="93111040"/>
        <c:crosses val="autoZero"/>
        <c:crossBetween val="between"/>
        <c:dispUnits>
          <c:builtInUnit val="millions"/>
          <c:dispUnitsLbl>
            <c:layout/>
            <c:tx>
              <c:rich>
                <a:bodyPr/>
                <a:lstStyle/>
                <a:p>
                  <a:pPr>
                    <a:defRPr/>
                  </a:pPr>
                  <a:r>
                    <a:rPr lang="en-US"/>
                    <a:t>Millions €</a:t>
                  </a:r>
                </a:p>
              </c:rich>
            </c:tx>
          </c:dispUnitsLbl>
        </c:dispUnits>
      </c:valAx>
    </c:plotArea>
    <c:legend>
      <c:legendPos val="b"/>
      <c:layout/>
      <c:overlay val="0"/>
    </c:legend>
    <c:plotVisOnly val="1"/>
    <c:dispBlanksAs val="gap"/>
    <c:showDLblsOverMax val="0"/>
  </c:chart>
  <c:txPr>
    <a:bodyPr/>
    <a:lstStyle/>
    <a:p>
      <a:pPr>
        <a:defRPr sz="1200">
          <a:latin typeface="Times New Roman" pitchFamily="18" charset="0"/>
          <a:cs typeface="Times New Roman" pitchFamily="18"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3B09BC-764D-4FBD-8378-BF9ED801C58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32766476-E9E6-4EE8-BEE1-B42A99542937}">
      <dgm:prSet phldrT="[Text]"/>
      <dgm:spPr/>
      <dgm:t>
        <a:bodyPr/>
        <a:lstStyle/>
        <a:p>
          <a:r>
            <a:rPr lang="en-US" b="1" dirty="0">
              <a:solidFill>
                <a:schemeClr val="bg1"/>
              </a:solidFill>
              <a:latin typeface="Cambria" pitchFamily="18" charset="0"/>
            </a:rPr>
            <a:t>Commission</a:t>
          </a:r>
        </a:p>
      </dgm:t>
    </dgm:pt>
    <dgm:pt modelId="{0AF558BA-43CD-49EA-86B8-55E5FD6E8C9C}" type="parTrans" cxnId="{FC09C597-D56C-4462-A545-2698F47AFB1A}">
      <dgm:prSet/>
      <dgm:spPr/>
      <dgm:t>
        <a:bodyPr/>
        <a:lstStyle/>
        <a:p>
          <a:endParaRPr lang="en-US" b="1">
            <a:solidFill>
              <a:schemeClr val="tx1"/>
            </a:solidFill>
            <a:latin typeface="Cambria" pitchFamily="18" charset="0"/>
          </a:endParaRPr>
        </a:p>
      </dgm:t>
    </dgm:pt>
    <dgm:pt modelId="{1B1CEF6C-3EBD-4E10-9316-A5427650EFD9}" type="sibTrans" cxnId="{FC09C597-D56C-4462-A545-2698F47AFB1A}">
      <dgm:prSet/>
      <dgm:spPr/>
      <dgm:t>
        <a:bodyPr/>
        <a:lstStyle/>
        <a:p>
          <a:endParaRPr lang="en-US" b="1">
            <a:solidFill>
              <a:schemeClr val="tx1"/>
            </a:solidFill>
            <a:latin typeface="Cambria" pitchFamily="18" charset="0"/>
          </a:endParaRPr>
        </a:p>
      </dgm:t>
    </dgm:pt>
    <dgm:pt modelId="{B7FB295D-6578-4A1F-B4FB-A1513B201B6E}" type="asst">
      <dgm:prSet phldrT="[Text]"/>
      <dgm:spPr/>
      <dgm:t>
        <a:bodyPr/>
        <a:lstStyle/>
        <a:p>
          <a:r>
            <a:rPr lang="en-US" b="1" dirty="0">
              <a:solidFill>
                <a:schemeClr val="tx1"/>
              </a:solidFill>
              <a:latin typeface="Cambria" pitchFamily="18" charset="0"/>
            </a:rPr>
            <a:t>General secretary</a:t>
          </a:r>
        </a:p>
      </dgm:t>
    </dgm:pt>
    <dgm:pt modelId="{E62D8ECA-894E-42ED-BD84-D167CBF8385C}" type="parTrans" cxnId="{E5599048-1CE2-4F04-8FDA-C9C29F877AD5}">
      <dgm:prSet/>
      <dgm:spPr/>
      <dgm:t>
        <a:bodyPr/>
        <a:lstStyle/>
        <a:p>
          <a:endParaRPr lang="en-US" b="1">
            <a:solidFill>
              <a:schemeClr val="tx1"/>
            </a:solidFill>
            <a:latin typeface="Cambria" pitchFamily="18" charset="0"/>
          </a:endParaRPr>
        </a:p>
      </dgm:t>
    </dgm:pt>
    <dgm:pt modelId="{7A3A42C8-F365-4B78-889B-73D251908B29}" type="sibTrans" cxnId="{E5599048-1CE2-4F04-8FDA-C9C29F877AD5}">
      <dgm:prSet/>
      <dgm:spPr/>
      <dgm:t>
        <a:bodyPr/>
        <a:lstStyle/>
        <a:p>
          <a:endParaRPr lang="en-US" b="1">
            <a:solidFill>
              <a:schemeClr val="tx1"/>
            </a:solidFill>
            <a:latin typeface="Cambria" pitchFamily="18" charset="0"/>
          </a:endParaRPr>
        </a:p>
      </dgm:t>
    </dgm:pt>
    <dgm:pt modelId="{B534CBAB-0A93-4E8F-80F9-0C3EBF3D867F}">
      <dgm:prSet phldrT="[Text]"/>
      <dgm:spPr/>
      <dgm:t>
        <a:bodyPr/>
        <a:lstStyle/>
        <a:p>
          <a:r>
            <a:rPr lang="en-US" b="1" dirty="0">
              <a:solidFill>
                <a:schemeClr val="tx1"/>
              </a:solidFill>
              <a:latin typeface="Cambria" pitchFamily="18" charset="0"/>
            </a:rPr>
            <a:t>Corporate governance department</a:t>
          </a:r>
        </a:p>
      </dgm:t>
    </dgm:pt>
    <dgm:pt modelId="{23CA6080-6390-4CD2-BA3C-EF032680E38E}" type="parTrans" cxnId="{7D290A51-19A0-4CFC-9E5F-4F93BD4DC078}">
      <dgm:prSet/>
      <dgm:spPr/>
      <dgm:t>
        <a:bodyPr/>
        <a:lstStyle/>
        <a:p>
          <a:endParaRPr lang="en-US" b="1">
            <a:solidFill>
              <a:schemeClr val="tx1"/>
            </a:solidFill>
            <a:latin typeface="Cambria" pitchFamily="18" charset="0"/>
          </a:endParaRPr>
        </a:p>
      </dgm:t>
    </dgm:pt>
    <dgm:pt modelId="{A9C667AD-5DC1-4A26-8F62-22E933CE8DFD}" type="sibTrans" cxnId="{7D290A51-19A0-4CFC-9E5F-4F93BD4DC078}">
      <dgm:prSet/>
      <dgm:spPr/>
      <dgm:t>
        <a:bodyPr/>
        <a:lstStyle/>
        <a:p>
          <a:endParaRPr lang="en-US" b="1">
            <a:solidFill>
              <a:schemeClr val="tx1"/>
            </a:solidFill>
            <a:latin typeface="Cambria" pitchFamily="18" charset="0"/>
          </a:endParaRPr>
        </a:p>
      </dgm:t>
    </dgm:pt>
    <dgm:pt modelId="{81BD41E6-4C95-4F19-BAC7-AE04AF943939}">
      <dgm:prSet phldrT="[Text]"/>
      <dgm:spPr/>
      <dgm:t>
        <a:bodyPr/>
        <a:lstStyle/>
        <a:p>
          <a:r>
            <a:rPr lang="en-US" b="1" dirty="0">
              <a:solidFill>
                <a:schemeClr val="tx1"/>
              </a:solidFill>
              <a:latin typeface="Cambria" pitchFamily="18" charset="0"/>
            </a:rPr>
            <a:t>Development and cooperation department</a:t>
          </a:r>
        </a:p>
      </dgm:t>
    </dgm:pt>
    <dgm:pt modelId="{BB669E0C-6987-454A-877E-A2FBAA6AF9DA}" type="parTrans" cxnId="{002620A7-77C4-491D-9FA8-652482D73F70}">
      <dgm:prSet/>
      <dgm:spPr/>
      <dgm:t>
        <a:bodyPr/>
        <a:lstStyle/>
        <a:p>
          <a:endParaRPr lang="en-US" b="1">
            <a:solidFill>
              <a:schemeClr val="tx1"/>
            </a:solidFill>
            <a:latin typeface="Cambria" pitchFamily="18" charset="0"/>
          </a:endParaRPr>
        </a:p>
      </dgm:t>
    </dgm:pt>
    <dgm:pt modelId="{E1255793-7D76-4EDD-804B-7F1EDE7E0F15}" type="sibTrans" cxnId="{002620A7-77C4-491D-9FA8-652482D73F70}">
      <dgm:prSet/>
      <dgm:spPr/>
      <dgm:t>
        <a:bodyPr/>
        <a:lstStyle/>
        <a:p>
          <a:endParaRPr lang="en-US" b="1">
            <a:solidFill>
              <a:schemeClr val="tx1"/>
            </a:solidFill>
            <a:latin typeface="Cambria" pitchFamily="18" charset="0"/>
          </a:endParaRPr>
        </a:p>
      </dgm:t>
    </dgm:pt>
    <dgm:pt modelId="{B51CECF8-55D5-45CF-BFA1-1E879680CCB5}">
      <dgm:prSet phldrT="[Text]"/>
      <dgm:spPr/>
      <dgm:t>
        <a:bodyPr/>
        <a:lstStyle/>
        <a:p>
          <a:r>
            <a:rPr lang="en-US" b="1" dirty="0">
              <a:solidFill>
                <a:schemeClr val="tx1"/>
              </a:solidFill>
              <a:latin typeface="Cambria" pitchFamily="18" charset="0"/>
            </a:rPr>
            <a:t>Investment and pension funds department</a:t>
          </a:r>
        </a:p>
      </dgm:t>
    </dgm:pt>
    <dgm:pt modelId="{9472EDFF-8180-45EB-A444-E0FC71201BD6}" type="parTrans" cxnId="{4BFA74DB-8B9B-431D-BA5E-DB7AC4DE7EF9}">
      <dgm:prSet/>
      <dgm:spPr/>
      <dgm:t>
        <a:bodyPr/>
        <a:lstStyle/>
        <a:p>
          <a:endParaRPr lang="en-US" b="1">
            <a:solidFill>
              <a:schemeClr val="tx1"/>
            </a:solidFill>
            <a:latin typeface="Cambria" pitchFamily="18" charset="0"/>
          </a:endParaRPr>
        </a:p>
      </dgm:t>
    </dgm:pt>
    <dgm:pt modelId="{8FA6F11A-4150-4605-A86D-0A6DB20D27A6}" type="sibTrans" cxnId="{4BFA74DB-8B9B-431D-BA5E-DB7AC4DE7EF9}">
      <dgm:prSet/>
      <dgm:spPr/>
      <dgm:t>
        <a:bodyPr/>
        <a:lstStyle/>
        <a:p>
          <a:endParaRPr lang="en-US" b="1">
            <a:solidFill>
              <a:schemeClr val="tx1"/>
            </a:solidFill>
            <a:latin typeface="Cambria" pitchFamily="18" charset="0"/>
          </a:endParaRPr>
        </a:p>
      </dgm:t>
    </dgm:pt>
    <dgm:pt modelId="{DEDC7E80-5A31-4EEC-955F-464E9B2A0FD4}">
      <dgm:prSet phldrT="[Text]"/>
      <dgm:spPr/>
      <dgm:t>
        <a:bodyPr/>
        <a:lstStyle/>
        <a:p>
          <a:r>
            <a:rPr lang="en-US" b="1" dirty="0">
              <a:solidFill>
                <a:schemeClr val="tx1"/>
              </a:solidFill>
              <a:latin typeface="Cambria" pitchFamily="18" charset="0"/>
            </a:rPr>
            <a:t>Capital market department</a:t>
          </a:r>
        </a:p>
      </dgm:t>
    </dgm:pt>
    <dgm:pt modelId="{D52DB7C4-654B-47C8-97FE-30E87E5BF460}" type="parTrans" cxnId="{F1B37DFA-7116-4EB6-A2A8-9165CDE861A6}">
      <dgm:prSet/>
      <dgm:spPr/>
      <dgm:t>
        <a:bodyPr/>
        <a:lstStyle/>
        <a:p>
          <a:endParaRPr lang="en-US" b="1">
            <a:solidFill>
              <a:schemeClr val="tx1"/>
            </a:solidFill>
            <a:latin typeface="Cambria" pitchFamily="18" charset="0"/>
          </a:endParaRPr>
        </a:p>
      </dgm:t>
    </dgm:pt>
    <dgm:pt modelId="{1B7980A3-0851-4CDC-B631-33F2C6EEDDC0}" type="sibTrans" cxnId="{F1B37DFA-7116-4EB6-A2A8-9165CDE861A6}">
      <dgm:prSet/>
      <dgm:spPr/>
      <dgm:t>
        <a:bodyPr/>
        <a:lstStyle/>
        <a:p>
          <a:endParaRPr lang="en-US" b="1">
            <a:solidFill>
              <a:schemeClr val="tx1"/>
            </a:solidFill>
            <a:latin typeface="Cambria" pitchFamily="18" charset="0"/>
          </a:endParaRPr>
        </a:p>
      </dgm:t>
    </dgm:pt>
    <dgm:pt modelId="{B4EB98FD-E972-4F16-95EB-2B8DD54CCE16}">
      <dgm:prSet phldrT="[Text]"/>
      <dgm:spPr/>
      <dgm:t>
        <a:bodyPr/>
        <a:lstStyle/>
        <a:p>
          <a:r>
            <a:rPr lang="en-US" b="1" dirty="0">
              <a:solidFill>
                <a:schemeClr val="tx1"/>
              </a:solidFill>
              <a:latin typeface="Cambria" pitchFamily="18" charset="0"/>
            </a:rPr>
            <a:t>The secretariat</a:t>
          </a:r>
        </a:p>
      </dgm:t>
    </dgm:pt>
    <dgm:pt modelId="{B043126A-0108-4622-A281-DB9AB1CCA962}" type="parTrans" cxnId="{8774A812-2E27-49B2-801A-842DCB85CE18}">
      <dgm:prSet/>
      <dgm:spPr/>
      <dgm:t>
        <a:bodyPr/>
        <a:lstStyle/>
        <a:p>
          <a:endParaRPr lang="en-US" b="1">
            <a:solidFill>
              <a:schemeClr val="tx1"/>
            </a:solidFill>
            <a:latin typeface="Cambria" pitchFamily="18" charset="0"/>
          </a:endParaRPr>
        </a:p>
      </dgm:t>
    </dgm:pt>
    <dgm:pt modelId="{6255197C-13BB-4B6B-B136-713BF2E9D58C}" type="sibTrans" cxnId="{8774A812-2E27-49B2-801A-842DCB85CE18}">
      <dgm:prSet/>
      <dgm:spPr/>
      <dgm:t>
        <a:bodyPr/>
        <a:lstStyle/>
        <a:p>
          <a:endParaRPr lang="en-US" b="1">
            <a:solidFill>
              <a:schemeClr val="tx1"/>
            </a:solidFill>
            <a:latin typeface="Cambria" pitchFamily="18" charset="0"/>
          </a:endParaRPr>
        </a:p>
      </dgm:t>
    </dgm:pt>
    <dgm:pt modelId="{ED15A3AA-FA54-4162-9E44-98ACBAD742EA}">
      <dgm:prSet phldrT="[Text]"/>
      <dgm:spPr/>
      <dgm:t>
        <a:bodyPr/>
        <a:lstStyle/>
        <a:p>
          <a:r>
            <a:rPr lang="en-US" b="1" dirty="0">
              <a:solidFill>
                <a:schemeClr val="tx1"/>
              </a:solidFill>
              <a:latin typeface="Cambria" pitchFamily="18" charset="0"/>
            </a:rPr>
            <a:t>Cabinet of the Chairman</a:t>
          </a:r>
        </a:p>
      </dgm:t>
    </dgm:pt>
    <dgm:pt modelId="{96606BB3-C067-4B06-8741-9842B5F63991}" type="parTrans" cxnId="{098F5FAE-CA9A-4552-ABBE-6F59F01F497C}">
      <dgm:prSet/>
      <dgm:spPr/>
      <dgm:t>
        <a:bodyPr/>
        <a:lstStyle/>
        <a:p>
          <a:endParaRPr lang="en-US" b="1">
            <a:solidFill>
              <a:schemeClr val="tx1"/>
            </a:solidFill>
            <a:latin typeface="Cambria" pitchFamily="18" charset="0"/>
          </a:endParaRPr>
        </a:p>
      </dgm:t>
    </dgm:pt>
    <dgm:pt modelId="{88C97F95-8431-4711-934B-15AD421A49D8}" type="sibTrans" cxnId="{098F5FAE-CA9A-4552-ABBE-6F59F01F497C}">
      <dgm:prSet/>
      <dgm:spPr/>
      <dgm:t>
        <a:bodyPr/>
        <a:lstStyle/>
        <a:p>
          <a:endParaRPr lang="en-US" b="1">
            <a:solidFill>
              <a:schemeClr val="tx1"/>
            </a:solidFill>
            <a:latin typeface="Cambria" pitchFamily="18" charset="0"/>
          </a:endParaRPr>
        </a:p>
      </dgm:t>
    </dgm:pt>
    <dgm:pt modelId="{E218F34B-4098-4E0B-991F-2FF19C34BBBD}" type="pres">
      <dgm:prSet presAssocID="{0C3B09BC-764D-4FBD-8378-BF9ED801C589}" presName="hierChild1" presStyleCnt="0">
        <dgm:presLayoutVars>
          <dgm:orgChart val="1"/>
          <dgm:chPref val="1"/>
          <dgm:dir/>
          <dgm:animOne val="branch"/>
          <dgm:animLvl val="lvl"/>
          <dgm:resizeHandles/>
        </dgm:presLayoutVars>
      </dgm:prSet>
      <dgm:spPr/>
      <dgm:t>
        <a:bodyPr/>
        <a:lstStyle/>
        <a:p>
          <a:endParaRPr lang="en-US"/>
        </a:p>
      </dgm:t>
    </dgm:pt>
    <dgm:pt modelId="{E41FC4E2-00A3-4A1B-899E-6E355A8B98D2}" type="pres">
      <dgm:prSet presAssocID="{32766476-E9E6-4EE8-BEE1-B42A99542937}" presName="hierRoot1" presStyleCnt="0">
        <dgm:presLayoutVars>
          <dgm:hierBranch val="init"/>
        </dgm:presLayoutVars>
      </dgm:prSet>
      <dgm:spPr/>
      <dgm:t>
        <a:bodyPr/>
        <a:lstStyle/>
        <a:p>
          <a:endParaRPr lang="en-US"/>
        </a:p>
      </dgm:t>
    </dgm:pt>
    <dgm:pt modelId="{3A4D7189-D0D6-409D-A774-E6B5D07B390D}" type="pres">
      <dgm:prSet presAssocID="{32766476-E9E6-4EE8-BEE1-B42A99542937}" presName="rootComposite1" presStyleCnt="0"/>
      <dgm:spPr/>
      <dgm:t>
        <a:bodyPr/>
        <a:lstStyle/>
        <a:p>
          <a:endParaRPr lang="en-US"/>
        </a:p>
      </dgm:t>
    </dgm:pt>
    <dgm:pt modelId="{AD58BA0F-4474-4628-9AAD-CD26740F46F1}" type="pres">
      <dgm:prSet presAssocID="{32766476-E9E6-4EE8-BEE1-B42A99542937}" presName="rootText1" presStyleLbl="node0" presStyleIdx="0" presStyleCnt="1">
        <dgm:presLayoutVars>
          <dgm:chPref val="3"/>
        </dgm:presLayoutVars>
      </dgm:prSet>
      <dgm:spPr/>
      <dgm:t>
        <a:bodyPr/>
        <a:lstStyle/>
        <a:p>
          <a:endParaRPr lang="en-US"/>
        </a:p>
      </dgm:t>
    </dgm:pt>
    <dgm:pt modelId="{A60D80BA-6788-41D1-8B26-F077EC41B530}" type="pres">
      <dgm:prSet presAssocID="{32766476-E9E6-4EE8-BEE1-B42A99542937}" presName="rootConnector1" presStyleLbl="node1" presStyleIdx="0" presStyleCnt="0"/>
      <dgm:spPr/>
      <dgm:t>
        <a:bodyPr/>
        <a:lstStyle/>
        <a:p>
          <a:endParaRPr lang="en-US"/>
        </a:p>
      </dgm:t>
    </dgm:pt>
    <dgm:pt modelId="{41067971-A803-44D6-A0AB-99736618F877}" type="pres">
      <dgm:prSet presAssocID="{32766476-E9E6-4EE8-BEE1-B42A99542937}" presName="hierChild2" presStyleCnt="0"/>
      <dgm:spPr/>
      <dgm:t>
        <a:bodyPr/>
        <a:lstStyle/>
        <a:p>
          <a:endParaRPr lang="en-US"/>
        </a:p>
      </dgm:t>
    </dgm:pt>
    <dgm:pt modelId="{C38FC976-2EB7-4F9E-9BD6-F7709027B396}" type="pres">
      <dgm:prSet presAssocID="{23CA6080-6390-4CD2-BA3C-EF032680E38E}" presName="Name37" presStyleLbl="parChTrans1D2" presStyleIdx="0" presStyleCnt="7"/>
      <dgm:spPr/>
      <dgm:t>
        <a:bodyPr/>
        <a:lstStyle/>
        <a:p>
          <a:endParaRPr lang="en-US"/>
        </a:p>
      </dgm:t>
    </dgm:pt>
    <dgm:pt modelId="{1F7F7C0F-7149-46DC-B2F4-C0489DF39B3A}" type="pres">
      <dgm:prSet presAssocID="{B534CBAB-0A93-4E8F-80F9-0C3EBF3D867F}" presName="hierRoot2" presStyleCnt="0">
        <dgm:presLayoutVars>
          <dgm:hierBranch val="init"/>
        </dgm:presLayoutVars>
      </dgm:prSet>
      <dgm:spPr/>
      <dgm:t>
        <a:bodyPr/>
        <a:lstStyle/>
        <a:p>
          <a:endParaRPr lang="en-US"/>
        </a:p>
      </dgm:t>
    </dgm:pt>
    <dgm:pt modelId="{5EA0C482-A79C-4CE3-BFDC-74AD8E464BE5}" type="pres">
      <dgm:prSet presAssocID="{B534CBAB-0A93-4E8F-80F9-0C3EBF3D867F}" presName="rootComposite" presStyleCnt="0"/>
      <dgm:spPr/>
      <dgm:t>
        <a:bodyPr/>
        <a:lstStyle/>
        <a:p>
          <a:endParaRPr lang="en-US"/>
        </a:p>
      </dgm:t>
    </dgm:pt>
    <dgm:pt modelId="{4FE9DCBF-909B-4D00-BF2E-52798F6FF084}" type="pres">
      <dgm:prSet presAssocID="{B534CBAB-0A93-4E8F-80F9-0C3EBF3D867F}" presName="rootText" presStyleLbl="node2" presStyleIdx="0" presStyleCnt="6">
        <dgm:presLayoutVars>
          <dgm:chPref val="3"/>
        </dgm:presLayoutVars>
      </dgm:prSet>
      <dgm:spPr/>
      <dgm:t>
        <a:bodyPr/>
        <a:lstStyle/>
        <a:p>
          <a:endParaRPr lang="en-US"/>
        </a:p>
      </dgm:t>
    </dgm:pt>
    <dgm:pt modelId="{D1BBE2C7-097B-43DA-A019-02D757A1CB0F}" type="pres">
      <dgm:prSet presAssocID="{B534CBAB-0A93-4E8F-80F9-0C3EBF3D867F}" presName="rootConnector" presStyleLbl="node2" presStyleIdx="0" presStyleCnt="6"/>
      <dgm:spPr/>
      <dgm:t>
        <a:bodyPr/>
        <a:lstStyle/>
        <a:p>
          <a:endParaRPr lang="en-US"/>
        </a:p>
      </dgm:t>
    </dgm:pt>
    <dgm:pt modelId="{19BC9CB1-5DA0-44AB-927B-E4E14C496805}" type="pres">
      <dgm:prSet presAssocID="{B534CBAB-0A93-4E8F-80F9-0C3EBF3D867F}" presName="hierChild4" presStyleCnt="0"/>
      <dgm:spPr/>
      <dgm:t>
        <a:bodyPr/>
        <a:lstStyle/>
        <a:p>
          <a:endParaRPr lang="en-US"/>
        </a:p>
      </dgm:t>
    </dgm:pt>
    <dgm:pt modelId="{0005C470-1E95-4ABA-94B9-A94DFEA727EE}" type="pres">
      <dgm:prSet presAssocID="{B534CBAB-0A93-4E8F-80F9-0C3EBF3D867F}" presName="hierChild5" presStyleCnt="0"/>
      <dgm:spPr/>
      <dgm:t>
        <a:bodyPr/>
        <a:lstStyle/>
        <a:p>
          <a:endParaRPr lang="en-US"/>
        </a:p>
      </dgm:t>
    </dgm:pt>
    <dgm:pt modelId="{2FE9F3A1-9E7E-420E-A44C-BF7D9D617B07}" type="pres">
      <dgm:prSet presAssocID="{BB669E0C-6987-454A-877E-A2FBAA6AF9DA}" presName="Name37" presStyleLbl="parChTrans1D2" presStyleIdx="1" presStyleCnt="7"/>
      <dgm:spPr/>
      <dgm:t>
        <a:bodyPr/>
        <a:lstStyle/>
        <a:p>
          <a:endParaRPr lang="en-US"/>
        </a:p>
      </dgm:t>
    </dgm:pt>
    <dgm:pt modelId="{72F2C1AF-5648-4EDF-B0F3-D26CA4BD47E9}" type="pres">
      <dgm:prSet presAssocID="{81BD41E6-4C95-4F19-BAC7-AE04AF943939}" presName="hierRoot2" presStyleCnt="0">
        <dgm:presLayoutVars>
          <dgm:hierBranch val="init"/>
        </dgm:presLayoutVars>
      </dgm:prSet>
      <dgm:spPr/>
      <dgm:t>
        <a:bodyPr/>
        <a:lstStyle/>
        <a:p>
          <a:endParaRPr lang="en-US"/>
        </a:p>
      </dgm:t>
    </dgm:pt>
    <dgm:pt modelId="{C4BD5868-534E-4510-8D11-A22A4F7CD701}" type="pres">
      <dgm:prSet presAssocID="{81BD41E6-4C95-4F19-BAC7-AE04AF943939}" presName="rootComposite" presStyleCnt="0"/>
      <dgm:spPr/>
      <dgm:t>
        <a:bodyPr/>
        <a:lstStyle/>
        <a:p>
          <a:endParaRPr lang="en-US"/>
        </a:p>
      </dgm:t>
    </dgm:pt>
    <dgm:pt modelId="{6D3A6D6E-DE2C-447C-A7E7-D9985CD02F29}" type="pres">
      <dgm:prSet presAssocID="{81BD41E6-4C95-4F19-BAC7-AE04AF943939}" presName="rootText" presStyleLbl="node2" presStyleIdx="1" presStyleCnt="6">
        <dgm:presLayoutVars>
          <dgm:chPref val="3"/>
        </dgm:presLayoutVars>
      </dgm:prSet>
      <dgm:spPr/>
      <dgm:t>
        <a:bodyPr/>
        <a:lstStyle/>
        <a:p>
          <a:endParaRPr lang="en-US"/>
        </a:p>
      </dgm:t>
    </dgm:pt>
    <dgm:pt modelId="{7A215215-0027-4F6C-BFC9-57E1FB1283F3}" type="pres">
      <dgm:prSet presAssocID="{81BD41E6-4C95-4F19-BAC7-AE04AF943939}" presName="rootConnector" presStyleLbl="node2" presStyleIdx="1" presStyleCnt="6"/>
      <dgm:spPr/>
      <dgm:t>
        <a:bodyPr/>
        <a:lstStyle/>
        <a:p>
          <a:endParaRPr lang="en-US"/>
        </a:p>
      </dgm:t>
    </dgm:pt>
    <dgm:pt modelId="{13206EA4-A4A7-43FE-8D6D-14E9EF710EB5}" type="pres">
      <dgm:prSet presAssocID="{81BD41E6-4C95-4F19-BAC7-AE04AF943939}" presName="hierChild4" presStyleCnt="0"/>
      <dgm:spPr/>
      <dgm:t>
        <a:bodyPr/>
        <a:lstStyle/>
        <a:p>
          <a:endParaRPr lang="en-US"/>
        </a:p>
      </dgm:t>
    </dgm:pt>
    <dgm:pt modelId="{32926DEA-9581-486F-9E13-7735080CB1F8}" type="pres">
      <dgm:prSet presAssocID="{81BD41E6-4C95-4F19-BAC7-AE04AF943939}" presName="hierChild5" presStyleCnt="0"/>
      <dgm:spPr/>
      <dgm:t>
        <a:bodyPr/>
        <a:lstStyle/>
        <a:p>
          <a:endParaRPr lang="en-US"/>
        </a:p>
      </dgm:t>
    </dgm:pt>
    <dgm:pt modelId="{D2CD6872-5F69-492A-B6E9-1A4BD2876EDD}" type="pres">
      <dgm:prSet presAssocID="{9472EDFF-8180-45EB-A444-E0FC71201BD6}" presName="Name37" presStyleLbl="parChTrans1D2" presStyleIdx="2" presStyleCnt="7"/>
      <dgm:spPr/>
      <dgm:t>
        <a:bodyPr/>
        <a:lstStyle/>
        <a:p>
          <a:endParaRPr lang="en-US"/>
        </a:p>
      </dgm:t>
    </dgm:pt>
    <dgm:pt modelId="{9E228E39-7F5D-4AE6-9E52-CCA5FAC1D25B}" type="pres">
      <dgm:prSet presAssocID="{B51CECF8-55D5-45CF-BFA1-1E879680CCB5}" presName="hierRoot2" presStyleCnt="0">
        <dgm:presLayoutVars>
          <dgm:hierBranch val="init"/>
        </dgm:presLayoutVars>
      </dgm:prSet>
      <dgm:spPr/>
      <dgm:t>
        <a:bodyPr/>
        <a:lstStyle/>
        <a:p>
          <a:endParaRPr lang="en-US"/>
        </a:p>
      </dgm:t>
    </dgm:pt>
    <dgm:pt modelId="{A13311D5-4C5E-4369-9354-0B7F6677DADD}" type="pres">
      <dgm:prSet presAssocID="{B51CECF8-55D5-45CF-BFA1-1E879680CCB5}" presName="rootComposite" presStyleCnt="0"/>
      <dgm:spPr/>
      <dgm:t>
        <a:bodyPr/>
        <a:lstStyle/>
        <a:p>
          <a:endParaRPr lang="en-US"/>
        </a:p>
      </dgm:t>
    </dgm:pt>
    <dgm:pt modelId="{B51FF4D7-F664-4A98-A15C-CE2775ECBB9B}" type="pres">
      <dgm:prSet presAssocID="{B51CECF8-55D5-45CF-BFA1-1E879680CCB5}" presName="rootText" presStyleLbl="node2" presStyleIdx="2" presStyleCnt="6">
        <dgm:presLayoutVars>
          <dgm:chPref val="3"/>
        </dgm:presLayoutVars>
      </dgm:prSet>
      <dgm:spPr/>
      <dgm:t>
        <a:bodyPr/>
        <a:lstStyle/>
        <a:p>
          <a:endParaRPr lang="en-US"/>
        </a:p>
      </dgm:t>
    </dgm:pt>
    <dgm:pt modelId="{835313F9-2564-4E9E-8B6D-54B35C992C6F}" type="pres">
      <dgm:prSet presAssocID="{B51CECF8-55D5-45CF-BFA1-1E879680CCB5}" presName="rootConnector" presStyleLbl="node2" presStyleIdx="2" presStyleCnt="6"/>
      <dgm:spPr/>
      <dgm:t>
        <a:bodyPr/>
        <a:lstStyle/>
        <a:p>
          <a:endParaRPr lang="en-US"/>
        </a:p>
      </dgm:t>
    </dgm:pt>
    <dgm:pt modelId="{97313F92-99CF-445C-AE03-1747ED684D59}" type="pres">
      <dgm:prSet presAssocID="{B51CECF8-55D5-45CF-BFA1-1E879680CCB5}" presName="hierChild4" presStyleCnt="0"/>
      <dgm:spPr/>
      <dgm:t>
        <a:bodyPr/>
        <a:lstStyle/>
        <a:p>
          <a:endParaRPr lang="en-US"/>
        </a:p>
      </dgm:t>
    </dgm:pt>
    <dgm:pt modelId="{89895107-7EB3-4F93-B50B-D284E4295B5E}" type="pres">
      <dgm:prSet presAssocID="{B51CECF8-55D5-45CF-BFA1-1E879680CCB5}" presName="hierChild5" presStyleCnt="0"/>
      <dgm:spPr/>
      <dgm:t>
        <a:bodyPr/>
        <a:lstStyle/>
        <a:p>
          <a:endParaRPr lang="en-US"/>
        </a:p>
      </dgm:t>
    </dgm:pt>
    <dgm:pt modelId="{397B9829-C034-4AB9-8180-6ADFA46499AC}" type="pres">
      <dgm:prSet presAssocID="{D52DB7C4-654B-47C8-97FE-30E87E5BF460}" presName="Name37" presStyleLbl="parChTrans1D2" presStyleIdx="3" presStyleCnt="7"/>
      <dgm:spPr/>
      <dgm:t>
        <a:bodyPr/>
        <a:lstStyle/>
        <a:p>
          <a:endParaRPr lang="en-US"/>
        </a:p>
      </dgm:t>
    </dgm:pt>
    <dgm:pt modelId="{EC70BD21-92AC-4320-9729-F35B35B4B37C}" type="pres">
      <dgm:prSet presAssocID="{DEDC7E80-5A31-4EEC-955F-464E9B2A0FD4}" presName="hierRoot2" presStyleCnt="0">
        <dgm:presLayoutVars>
          <dgm:hierBranch val="init"/>
        </dgm:presLayoutVars>
      </dgm:prSet>
      <dgm:spPr/>
      <dgm:t>
        <a:bodyPr/>
        <a:lstStyle/>
        <a:p>
          <a:endParaRPr lang="en-US"/>
        </a:p>
      </dgm:t>
    </dgm:pt>
    <dgm:pt modelId="{1E586BBD-3376-4905-8BA1-76DF30DB31FE}" type="pres">
      <dgm:prSet presAssocID="{DEDC7E80-5A31-4EEC-955F-464E9B2A0FD4}" presName="rootComposite" presStyleCnt="0"/>
      <dgm:spPr/>
      <dgm:t>
        <a:bodyPr/>
        <a:lstStyle/>
        <a:p>
          <a:endParaRPr lang="en-US"/>
        </a:p>
      </dgm:t>
    </dgm:pt>
    <dgm:pt modelId="{37BC13CD-C1C0-47C0-A6CC-DB4FDBCCA277}" type="pres">
      <dgm:prSet presAssocID="{DEDC7E80-5A31-4EEC-955F-464E9B2A0FD4}" presName="rootText" presStyleLbl="node2" presStyleIdx="3" presStyleCnt="6">
        <dgm:presLayoutVars>
          <dgm:chPref val="3"/>
        </dgm:presLayoutVars>
      </dgm:prSet>
      <dgm:spPr/>
      <dgm:t>
        <a:bodyPr/>
        <a:lstStyle/>
        <a:p>
          <a:endParaRPr lang="en-US"/>
        </a:p>
      </dgm:t>
    </dgm:pt>
    <dgm:pt modelId="{2622AFF1-167D-4CE7-B297-88C06FE303B5}" type="pres">
      <dgm:prSet presAssocID="{DEDC7E80-5A31-4EEC-955F-464E9B2A0FD4}" presName="rootConnector" presStyleLbl="node2" presStyleIdx="3" presStyleCnt="6"/>
      <dgm:spPr/>
      <dgm:t>
        <a:bodyPr/>
        <a:lstStyle/>
        <a:p>
          <a:endParaRPr lang="en-US"/>
        </a:p>
      </dgm:t>
    </dgm:pt>
    <dgm:pt modelId="{C860C449-6CD7-4187-8BDC-97E76A856A09}" type="pres">
      <dgm:prSet presAssocID="{DEDC7E80-5A31-4EEC-955F-464E9B2A0FD4}" presName="hierChild4" presStyleCnt="0"/>
      <dgm:spPr/>
      <dgm:t>
        <a:bodyPr/>
        <a:lstStyle/>
        <a:p>
          <a:endParaRPr lang="en-US"/>
        </a:p>
      </dgm:t>
    </dgm:pt>
    <dgm:pt modelId="{AD32FFF6-536B-491D-A3EB-5C00452CACF6}" type="pres">
      <dgm:prSet presAssocID="{DEDC7E80-5A31-4EEC-955F-464E9B2A0FD4}" presName="hierChild5" presStyleCnt="0"/>
      <dgm:spPr/>
      <dgm:t>
        <a:bodyPr/>
        <a:lstStyle/>
        <a:p>
          <a:endParaRPr lang="en-US"/>
        </a:p>
      </dgm:t>
    </dgm:pt>
    <dgm:pt modelId="{A7546480-B7CE-4B86-8A15-5E46A514A495}" type="pres">
      <dgm:prSet presAssocID="{B043126A-0108-4622-A281-DB9AB1CCA962}" presName="Name37" presStyleLbl="parChTrans1D2" presStyleIdx="4" presStyleCnt="7"/>
      <dgm:spPr/>
      <dgm:t>
        <a:bodyPr/>
        <a:lstStyle/>
        <a:p>
          <a:endParaRPr lang="en-US"/>
        </a:p>
      </dgm:t>
    </dgm:pt>
    <dgm:pt modelId="{9CC64CC4-3200-4BE2-BF6F-7E737F7CFE77}" type="pres">
      <dgm:prSet presAssocID="{B4EB98FD-E972-4F16-95EB-2B8DD54CCE16}" presName="hierRoot2" presStyleCnt="0">
        <dgm:presLayoutVars>
          <dgm:hierBranch val="init"/>
        </dgm:presLayoutVars>
      </dgm:prSet>
      <dgm:spPr/>
      <dgm:t>
        <a:bodyPr/>
        <a:lstStyle/>
        <a:p>
          <a:endParaRPr lang="en-US"/>
        </a:p>
      </dgm:t>
    </dgm:pt>
    <dgm:pt modelId="{144897F0-F7FC-49FA-85A0-D03AFDD42B76}" type="pres">
      <dgm:prSet presAssocID="{B4EB98FD-E972-4F16-95EB-2B8DD54CCE16}" presName="rootComposite" presStyleCnt="0"/>
      <dgm:spPr/>
      <dgm:t>
        <a:bodyPr/>
        <a:lstStyle/>
        <a:p>
          <a:endParaRPr lang="en-US"/>
        </a:p>
      </dgm:t>
    </dgm:pt>
    <dgm:pt modelId="{F5774BC4-96AA-491C-A61E-CAEF6E89AB8F}" type="pres">
      <dgm:prSet presAssocID="{B4EB98FD-E972-4F16-95EB-2B8DD54CCE16}" presName="rootText" presStyleLbl="node2" presStyleIdx="4" presStyleCnt="6">
        <dgm:presLayoutVars>
          <dgm:chPref val="3"/>
        </dgm:presLayoutVars>
      </dgm:prSet>
      <dgm:spPr/>
      <dgm:t>
        <a:bodyPr/>
        <a:lstStyle/>
        <a:p>
          <a:endParaRPr lang="en-US"/>
        </a:p>
      </dgm:t>
    </dgm:pt>
    <dgm:pt modelId="{DEC4F4BA-FD7B-40A0-BDE1-2269B007D9AC}" type="pres">
      <dgm:prSet presAssocID="{B4EB98FD-E972-4F16-95EB-2B8DD54CCE16}" presName="rootConnector" presStyleLbl="node2" presStyleIdx="4" presStyleCnt="6"/>
      <dgm:spPr/>
      <dgm:t>
        <a:bodyPr/>
        <a:lstStyle/>
        <a:p>
          <a:endParaRPr lang="en-US"/>
        </a:p>
      </dgm:t>
    </dgm:pt>
    <dgm:pt modelId="{5D525B67-5929-406C-89BB-5F0A0F341D50}" type="pres">
      <dgm:prSet presAssocID="{B4EB98FD-E972-4F16-95EB-2B8DD54CCE16}" presName="hierChild4" presStyleCnt="0"/>
      <dgm:spPr/>
      <dgm:t>
        <a:bodyPr/>
        <a:lstStyle/>
        <a:p>
          <a:endParaRPr lang="en-US"/>
        </a:p>
      </dgm:t>
    </dgm:pt>
    <dgm:pt modelId="{995B7F6A-4631-4DE8-A645-3F367BE6EF56}" type="pres">
      <dgm:prSet presAssocID="{B4EB98FD-E972-4F16-95EB-2B8DD54CCE16}" presName="hierChild5" presStyleCnt="0"/>
      <dgm:spPr/>
      <dgm:t>
        <a:bodyPr/>
        <a:lstStyle/>
        <a:p>
          <a:endParaRPr lang="en-US"/>
        </a:p>
      </dgm:t>
    </dgm:pt>
    <dgm:pt modelId="{CDF4C9E0-4230-4046-AA4E-79A52681A593}" type="pres">
      <dgm:prSet presAssocID="{96606BB3-C067-4B06-8741-9842B5F63991}" presName="Name37" presStyleLbl="parChTrans1D2" presStyleIdx="5" presStyleCnt="7"/>
      <dgm:spPr/>
      <dgm:t>
        <a:bodyPr/>
        <a:lstStyle/>
        <a:p>
          <a:endParaRPr lang="en-US"/>
        </a:p>
      </dgm:t>
    </dgm:pt>
    <dgm:pt modelId="{ABF759A0-4153-4E2C-808B-499573D8A740}" type="pres">
      <dgm:prSet presAssocID="{ED15A3AA-FA54-4162-9E44-98ACBAD742EA}" presName="hierRoot2" presStyleCnt="0">
        <dgm:presLayoutVars>
          <dgm:hierBranch val="init"/>
        </dgm:presLayoutVars>
      </dgm:prSet>
      <dgm:spPr/>
      <dgm:t>
        <a:bodyPr/>
        <a:lstStyle/>
        <a:p>
          <a:endParaRPr lang="en-US"/>
        </a:p>
      </dgm:t>
    </dgm:pt>
    <dgm:pt modelId="{1EC76F1D-B984-45DA-A779-45AB8D92312A}" type="pres">
      <dgm:prSet presAssocID="{ED15A3AA-FA54-4162-9E44-98ACBAD742EA}" presName="rootComposite" presStyleCnt="0"/>
      <dgm:spPr/>
      <dgm:t>
        <a:bodyPr/>
        <a:lstStyle/>
        <a:p>
          <a:endParaRPr lang="en-US"/>
        </a:p>
      </dgm:t>
    </dgm:pt>
    <dgm:pt modelId="{0E246D57-DB58-4666-AFA0-0110F2A6F3C4}" type="pres">
      <dgm:prSet presAssocID="{ED15A3AA-FA54-4162-9E44-98ACBAD742EA}" presName="rootText" presStyleLbl="node2" presStyleIdx="5" presStyleCnt="6">
        <dgm:presLayoutVars>
          <dgm:chPref val="3"/>
        </dgm:presLayoutVars>
      </dgm:prSet>
      <dgm:spPr/>
      <dgm:t>
        <a:bodyPr/>
        <a:lstStyle/>
        <a:p>
          <a:endParaRPr lang="en-US"/>
        </a:p>
      </dgm:t>
    </dgm:pt>
    <dgm:pt modelId="{3A1CD4EB-97A5-47E9-B3DE-49022C2A3081}" type="pres">
      <dgm:prSet presAssocID="{ED15A3AA-FA54-4162-9E44-98ACBAD742EA}" presName="rootConnector" presStyleLbl="node2" presStyleIdx="5" presStyleCnt="6"/>
      <dgm:spPr/>
      <dgm:t>
        <a:bodyPr/>
        <a:lstStyle/>
        <a:p>
          <a:endParaRPr lang="en-US"/>
        </a:p>
      </dgm:t>
    </dgm:pt>
    <dgm:pt modelId="{F7CFB201-D797-482F-83A6-C187806E8FF2}" type="pres">
      <dgm:prSet presAssocID="{ED15A3AA-FA54-4162-9E44-98ACBAD742EA}" presName="hierChild4" presStyleCnt="0"/>
      <dgm:spPr/>
      <dgm:t>
        <a:bodyPr/>
        <a:lstStyle/>
        <a:p>
          <a:endParaRPr lang="en-US"/>
        </a:p>
      </dgm:t>
    </dgm:pt>
    <dgm:pt modelId="{5F46851B-AC05-44A1-9B17-5D18AC5BE8E6}" type="pres">
      <dgm:prSet presAssocID="{ED15A3AA-FA54-4162-9E44-98ACBAD742EA}" presName="hierChild5" presStyleCnt="0"/>
      <dgm:spPr/>
      <dgm:t>
        <a:bodyPr/>
        <a:lstStyle/>
        <a:p>
          <a:endParaRPr lang="en-US"/>
        </a:p>
      </dgm:t>
    </dgm:pt>
    <dgm:pt modelId="{3C356E0D-BD77-4113-AF46-4EA71A32F036}" type="pres">
      <dgm:prSet presAssocID="{32766476-E9E6-4EE8-BEE1-B42A99542937}" presName="hierChild3" presStyleCnt="0"/>
      <dgm:spPr/>
      <dgm:t>
        <a:bodyPr/>
        <a:lstStyle/>
        <a:p>
          <a:endParaRPr lang="en-US"/>
        </a:p>
      </dgm:t>
    </dgm:pt>
    <dgm:pt modelId="{B2B40B61-6906-4431-90A0-97472A469DC3}" type="pres">
      <dgm:prSet presAssocID="{E62D8ECA-894E-42ED-BD84-D167CBF8385C}" presName="Name111" presStyleLbl="parChTrans1D2" presStyleIdx="6" presStyleCnt="7"/>
      <dgm:spPr/>
      <dgm:t>
        <a:bodyPr/>
        <a:lstStyle/>
        <a:p>
          <a:endParaRPr lang="en-US"/>
        </a:p>
      </dgm:t>
    </dgm:pt>
    <dgm:pt modelId="{6AED704E-ACEB-4715-B0AE-DC7A3453EE6C}" type="pres">
      <dgm:prSet presAssocID="{B7FB295D-6578-4A1F-B4FB-A1513B201B6E}" presName="hierRoot3" presStyleCnt="0">
        <dgm:presLayoutVars>
          <dgm:hierBranch val="init"/>
        </dgm:presLayoutVars>
      </dgm:prSet>
      <dgm:spPr/>
      <dgm:t>
        <a:bodyPr/>
        <a:lstStyle/>
        <a:p>
          <a:endParaRPr lang="en-US"/>
        </a:p>
      </dgm:t>
    </dgm:pt>
    <dgm:pt modelId="{2629B969-EE25-4835-A3EC-059534C10C30}" type="pres">
      <dgm:prSet presAssocID="{B7FB295D-6578-4A1F-B4FB-A1513B201B6E}" presName="rootComposite3" presStyleCnt="0"/>
      <dgm:spPr/>
      <dgm:t>
        <a:bodyPr/>
        <a:lstStyle/>
        <a:p>
          <a:endParaRPr lang="en-US"/>
        </a:p>
      </dgm:t>
    </dgm:pt>
    <dgm:pt modelId="{1590716C-E880-44AB-9241-4118A2D0A405}" type="pres">
      <dgm:prSet presAssocID="{B7FB295D-6578-4A1F-B4FB-A1513B201B6E}" presName="rootText3" presStyleLbl="asst1" presStyleIdx="0" presStyleCnt="1">
        <dgm:presLayoutVars>
          <dgm:chPref val="3"/>
        </dgm:presLayoutVars>
      </dgm:prSet>
      <dgm:spPr/>
      <dgm:t>
        <a:bodyPr/>
        <a:lstStyle/>
        <a:p>
          <a:endParaRPr lang="en-US"/>
        </a:p>
      </dgm:t>
    </dgm:pt>
    <dgm:pt modelId="{FA643622-5D64-4F53-A6E3-8B6243B24715}" type="pres">
      <dgm:prSet presAssocID="{B7FB295D-6578-4A1F-B4FB-A1513B201B6E}" presName="rootConnector3" presStyleLbl="asst1" presStyleIdx="0" presStyleCnt="1"/>
      <dgm:spPr/>
      <dgm:t>
        <a:bodyPr/>
        <a:lstStyle/>
        <a:p>
          <a:endParaRPr lang="en-US"/>
        </a:p>
      </dgm:t>
    </dgm:pt>
    <dgm:pt modelId="{82EEADC1-3A74-48A6-9347-C3A185051BBC}" type="pres">
      <dgm:prSet presAssocID="{B7FB295D-6578-4A1F-B4FB-A1513B201B6E}" presName="hierChild6" presStyleCnt="0"/>
      <dgm:spPr/>
      <dgm:t>
        <a:bodyPr/>
        <a:lstStyle/>
        <a:p>
          <a:endParaRPr lang="en-US"/>
        </a:p>
      </dgm:t>
    </dgm:pt>
    <dgm:pt modelId="{64B9FB1F-7BA1-4155-9E57-2537543C9A5B}" type="pres">
      <dgm:prSet presAssocID="{B7FB295D-6578-4A1F-B4FB-A1513B201B6E}" presName="hierChild7" presStyleCnt="0"/>
      <dgm:spPr/>
      <dgm:t>
        <a:bodyPr/>
        <a:lstStyle/>
        <a:p>
          <a:endParaRPr lang="en-US"/>
        </a:p>
      </dgm:t>
    </dgm:pt>
  </dgm:ptLst>
  <dgm:cxnLst>
    <dgm:cxn modelId="{8774A812-2E27-49B2-801A-842DCB85CE18}" srcId="{32766476-E9E6-4EE8-BEE1-B42A99542937}" destId="{B4EB98FD-E972-4F16-95EB-2B8DD54CCE16}" srcOrd="5" destOrd="0" parTransId="{B043126A-0108-4622-A281-DB9AB1CCA962}" sibTransId="{6255197C-13BB-4B6B-B136-713BF2E9D58C}"/>
    <dgm:cxn modelId="{7D290A51-19A0-4CFC-9E5F-4F93BD4DC078}" srcId="{32766476-E9E6-4EE8-BEE1-B42A99542937}" destId="{B534CBAB-0A93-4E8F-80F9-0C3EBF3D867F}" srcOrd="1" destOrd="0" parTransId="{23CA6080-6390-4CD2-BA3C-EF032680E38E}" sibTransId="{A9C667AD-5DC1-4A26-8F62-22E933CE8DFD}"/>
    <dgm:cxn modelId="{EA2DAEAF-6E55-42D0-9624-48F520F7537C}" type="presOf" srcId="{B7FB295D-6578-4A1F-B4FB-A1513B201B6E}" destId="{1590716C-E880-44AB-9241-4118A2D0A405}" srcOrd="0" destOrd="0" presId="urn:microsoft.com/office/officeart/2005/8/layout/orgChart1"/>
    <dgm:cxn modelId="{963E4BBF-AE4A-476B-AF6D-0880211D41DD}" type="presOf" srcId="{81BD41E6-4C95-4F19-BAC7-AE04AF943939}" destId="{6D3A6D6E-DE2C-447C-A7E7-D9985CD02F29}" srcOrd="0" destOrd="0" presId="urn:microsoft.com/office/officeart/2005/8/layout/orgChart1"/>
    <dgm:cxn modelId="{408031F8-C5FC-44E5-BAE7-43FCD70D84BD}" type="presOf" srcId="{B534CBAB-0A93-4E8F-80F9-0C3EBF3D867F}" destId="{D1BBE2C7-097B-43DA-A019-02D757A1CB0F}" srcOrd="1" destOrd="0" presId="urn:microsoft.com/office/officeart/2005/8/layout/orgChart1"/>
    <dgm:cxn modelId="{31A23DF2-B202-472C-83E2-DD8B3274F0D6}" type="presOf" srcId="{B51CECF8-55D5-45CF-BFA1-1E879680CCB5}" destId="{B51FF4D7-F664-4A98-A15C-CE2775ECBB9B}" srcOrd="0" destOrd="0" presId="urn:microsoft.com/office/officeart/2005/8/layout/orgChart1"/>
    <dgm:cxn modelId="{098F5FAE-CA9A-4552-ABBE-6F59F01F497C}" srcId="{32766476-E9E6-4EE8-BEE1-B42A99542937}" destId="{ED15A3AA-FA54-4162-9E44-98ACBAD742EA}" srcOrd="6" destOrd="0" parTransId="{96606BB3-C067-4B06-8741-9842B5F63991}" sibTransId="{88C97F95-8431-4711-934B-15AD421A49D8}"/>
    <dgm:cxn modelId="{4DA3B4B2-E2FE-4536-A790-2A8CF54E2407}" type="presOf" srcId="{BB669E0C-6987-454A-877E-A2FBAA6AF9DA}" destId="{2FE9F3A1-9E7E-420E-A44C-BF7D9D617B07}" srcOrd="0" destOrd="0" presId="urn:microsoft.com/office/officeart/2005/8/layout/orgChart1"/>
    <dgm:cxn modelId="{8B4812D5-545E-48E0-84D9-9754532B43D9}" type="presOf" srcId="{B4EB98FD-E972-4F16-95EB-2B8DD54CCE16}" destId="{F5774BC4-96AA-491C-A61E-CAEF6E89AB8F}" srcOrd="0" destOrd="0" presId="urn:microsoft.com/office/officeart/2005/8/layout/orgChart1"/>
    <dgm:cxn modelId="{BF7A255F-C830-4181-8F21-5E35C557AF75}" type="presOf" srcId="{9472EDFF-8180-45EB-A444-E0FC71201BD6}" destId="{D2CD6872-5F69-492A-B6E9-1A4BD2876EDD}" srcOrd="0" destOrd="0" presId="urn:microsoft.com/office/officeart/2005/8/layout/orgChart1"/>
    <dgm:cxn modelId="{5B8F0DF0-CBAB-4207-9EAE-CEDFD1AC8FD5}" type="presOf" srcId="{81BD41E6-4C95-4F19-BAC7-AE04AF943939}" destId="{7A215215-0027-4F6C-BFC9-57E1FB1283F3}" srcOrd="1" destOrd="0" presId="urn:microsoft.com/office/officeart/2005/8/layout/orgChart1"/>
    <dgm:cxn modelId="{A9F02CCC-0838-46A4-BD7F-6BEB50CC5ACC}" type="presOf" srcId="{23CA6080-6390-4CD2-BA3C-EF032680E38E}" destId="{C38FC976-2EB7-4F9E-9BD6-F7709027B396}" srcOrd="0" destOrd="0" presId="urn:microsoft.com/office/officeart/2005/8/layout/orgChart1"/>
    <dgm:cxn modelId="{922297A6-E688-4FF1-BBBA-3C6A5B1DC82C}" type="presOf" srcId="{E62D8ECA-894E-42ED-BD84-D167CBF8385C}" destId="{B2B40B61-6906-4431-90A0-97472A469DC3}" srcOrd="0" destOrd="0" presId="urn:microsoft.com/office/officeart/2005/8/layout/orgChart1"/>
    <dgm:cxn modelId="{1206F929-0510-44CB-AF8D-8F3EB2C150ED}" type="presOf" srcId="{96606BB3-C067-4B06-8741-9842B5F63991}" destId="{CDF4C9E0-4230-4046-AA4E-79A52681A593}" srcOrd="0" destOrd="0" presId="urn:microsoft.com/office/officeart/2005/8/layout/orgChart1"/>
    <dgm:cxn modelId="{5092DF0C-F40E-42B6-832D-2493CEA51472}" type="presOf" srcId="{B043126A-0108-4622-A281-DB9AB1CCA962}" destId="{A7546480-B7CE-4B86-8A15-5E46A514A495}" srcOrd="0" destOrd="0" presId="urn:microsoft.com/office/officeart/2005/8/layout/orgChart1"/>
    <dgm:cxn modelId="{F1B37DFA-7116-4EB6-A2A8-9165CDE861A6}" srcId="{32766476-E9E6-4EE8-BEE1-B42A99542937}" destId="{DEDC7E80-5A31-4EEC-955F-464E9B2A0FD4}" srcOrd="4" destOrd="0" parTransId="{D52DB7C4-654B-47C8-97FE-30E87E5BF460}" sibTransId="{1B7980A3-0851-4CDC-B631-33F2C6EEDDC0}"/>
    <dgm:cxn modelId="{4A056998-F77D-43FD-9030-88AAB6A4D8DD}" type="presOf" srcId="{DEDC7E80-5A31-4EEC-955F-464E9B2A0FD4}" destId="{2622AFF1-167D-4CE7-B297-88C06FE303B5}" srcOrd="1" destOrd="0" presId="urn:microsoft.com/office/officeart/2005/8/layout/orgChart1"/>
    <dgm:cxn modelId="{002620A7-77C4-491D-9FA8-652482D73F70}" srcId="{32766476-E9E6-4EE8-BEE1-B42A99542937}" destId="{81BD41E6-4C95-4F19-BAC7-AE04AF943939}" srcOrd="2" destOrd="0" parTransId="{BB669E0C-6987-454A-877E-A2FBAA6AF9DA}" sibTransId="{E1255793-7D76-4EDD-804B-7F1EDE7E0F15}"/>
    <dgm:cxn modelId="{A2D86D17-1CDE-4BCA-89E2-C7E375B5D67D}" type="presOf" srcId="{32766476-E9E6-4EE8-BEE1-B42A99542937}" destId="{A60D80BA-6788-41D1-8B26-F077EC41B530}" srcOrd="1" destOrd="0" presId="urn:microsoft.com/office/officeart/2005/8/layout/orgChart1"/>
    <dgm:cxn modelId="{E5599048-1CE2-4F04-8FDA-C9C29F877AD5}" srcId="{32766476-E9E6-4EE8-BEE1-B42A99542937}" destId="{B7FB295D-6578-4A1F-B4FB-A1513B201B6E}" srcOrd="0" destOrd="0" parTransId="{E62D8ECA-894E-42ED-BD84-D167CBF8385C}" sibTransId="{7A3A42C8-F365-4B78-889B-73D251908B29}"/>
    <dgm:cxn modelId="{1F826C96-82B2-44CC-A5D2-2C253E3D5A8E}" type="presOf" srcId="{B51CECF8-55D5-45CF-BFA1-1E879680CCB5}" destId="{835313F9-2564-4E9E-8B6D-54B35C992C6F}" srcOrd="1" destOrd="0" presId="urn:microsoft.com/office/officeart/2005/8/layout/orgChart1"/>
    <dgm:cxn modelId="{DBE3CF76-0D07-4E64-8127-DE8A33C67E39}" type="presOf" srcId="{0C3B09BC-764D-4FBD-8378-BF9ED801C589}" destId="{E218F34B-4098-4E0B-991F-2FF19C34BBBD}" srcOrd="0" destOrd="0" presId="urn:microsoft.com/office/officeart/2005/8/layout/orgChart1"/>
    <dgm:cxn modelId="{FC09C597-D56C-4462-A545-2698F47AFB1A}" srcId="{0C3B09BC-764D-4FBD-8378-BF9ED801C589}" destId="{32766476-E9E6-4EE8-BEE1-B42A99542937}" srcOrd="0" destOrd="0" parTransId="{0AF558BA-43CD-49EA-86B8-55E5FD6E8C9C}" sibTransId="{1B1CEF6C-3EBD-4E10-9316-A5427650EFD9}"/>
    <dgm:cxn modelId="{3E3854DD-FAD6-4E44-A1EB-E549594EF328}" type="presOf" srcId="{B7FB295D-6578-4A1F-B4FB-A1513B201B6E}" destId="{FA643622-5D64-4F53-A6E3-8B6243B24715}" srcOrd="1" destOrd="0" presId="urn:microsoft.com/office/officeart/2005/8/layout/orgChart1"/>
    <dgm:cxn modelId="{69861FF6-E6B5-4132-B475-1BBBE1F44B55}" type="presOf" srcId="{B534CBAB-0A93-4E8F-80F9-0C3EBF3D867F}" destId="{4FE9DCBF-909B-4D00-BF2E-52798F6FF084}" srcOrd="0" destOrd="0" presId="urn:microsoft.com/office/officeart/2005/8/layout/orgChart1"/>
    <dgm:cxn modelId="{FEB8A57B-25C4-4DB5-BB2C-BDD20E27F9D9}" type="presOf" srcId="{B4EB98FD-E972-4F16-95EB-2B8DD54CCE16}" destId="{DEC4F4BA-FD7B-40A0-BDE1-2269B007D9AC}" srcOrd="1" destOrd="0" presId="urn:microsoft.com/office/officeart/2005/8/layout/orgChart1"/>
    <dgm:cxn modelId="{9466255B-FDBA-44FB-BC15-3C09680772C0}" type="presOf" srcId="{DEDC7E80-5A31-4EEC-955F-464E9B2A0FD4}" destId="{37BC13CD-C1C0-47C0-A6CC-DB4FDBCCA277}" srcOrd="0" destOrd="0" presId="urn:microsoft.com/office/officeart/2005/8/layout/orgChart1"/>
    <dgm:cxn modelId="{E689F24D-99F9-42BE-8D26-52B52A704AFA}" type="presOf" srcId="{D52DB7C4-654B-47C8-97FE-30E87E5BF460}" destId="{397B9829-C034-4AB9-8180-6ADFA46499AC}" srcOrd="0" destOrd="0" presId="urn:microsoft.com/office/officeart/2005/8/layout/orgChart1"/>
    <dgm:cxn modelId="{7E6C921D-84CD-43AE-B150-F234417F99DF}" type="presOf" srcId="{ED15A3AA-FA54-4162-9E44-98ACBAD742EA}" destId="{0E246D57-DB58-4666-AFA0-0110F2A6F3C4}" srcOrd="0" destOrd="0" presId="urn:microsoft.com/office/officeart/2005/8/layout/orgChart1"/>
    <dgm:cxn modelId="{7C32935F-7663-4FE2-927C-B7D16F6D4C23}" type="presOf" srcId="{ED15A3AA-FA54-4162-9E44-98ACBAD742EA}" destId="{3A1CD4EB-97A5-47E9-B3DE-49022C2A3081}" srcOrd="1" destOrd="0" presId="urn:microsoft.com/office/officeart/2005/8/layout/orgChart1"/>
    <dgm:cxn modelId="{4BFA74DB-8B9B-431D-BA5E-DB7AC4DE7EF9}" srcId="{32766476-E9E6-4EE8-BEE1-B42A99542937}" destId="{B51CECF8-55D5-45CF-BFA1-1E879680CCB5}" srcOrd="3" destOrd="0" parTransId="{9472EDFF-8180-45EB-A444-E0FC71201BD6}" sibTransId="{8FA6F11A-4150-4605-A86D-0A6DB20D27A6}"/>
    <dgm:cxn modelId="{E1CA2EEB-7480-4609-AB8E-A13BA0144676}" type="presOf" srcId="{32766476-E9E6-4EE8-BEE1-B42A99542937}" destId="{AD58BA0F-4474-4628-9AAD-CD26740F46F1}" srcOrd="0" destOrd="0" presId="urn:microsoft.com/office/officeart/2005/8/layout/orgChart1"/>
    <dgm:cxn modelId="{2CC56F5F-74BD-4C6C-8B33-66881F998838}" type="presParOf" srcId="{E218F34B-4098-4E0B-991F-2FF19C34BBBD}" destId="{E41FC4E2-00A3-4A1B-899E-6E355A8B98D2}" srcOrd="0" destOrd="0" presId="urn:microsoft.com/office/officeart/2005/8/layout/orgChart1"/>
    <dgm:cxn modelId="{92854297-23D5-41A2-B872-AF9C1A71FF5D}" type="presParOf" srcId="{E41FC4E2-00A3-4A1B-899E-6E355A8B98D2}" destId="{3A4D7189-D0D6-409D-A774-E6B5D07B390D}" srcOrd="0" destOrd="0" presId="urn:microsoft.com/office/officeart/2005/8/layout/orgChart1"/>
    <dgm:cxn modelId="{B0B56FEB-FF82-4C95-98F2-2BA82E8EA074}" type="presParOf" srcId="{3A4D7189-D0D6-409D-A774-E6B5D07B390D}" destId="{AD58BA0F-4474-4628-9AAD-CD26740F46F1}" srcOrd="0" destOrd="0" presId="urn:microsoft.com/office/officeart/2005/8/layout/orgChart1"/>
    <dgm:cxn modelId="{C6122333-4600-4EEF-989A-89928CADCE51}" type="presParOf" srcId="{3A4D7189-D0D6-409D-A774-E6B5D07B390D}" destId="{A60D80BA-6788-41D1-8B26-F077EC41B530}" srcOrd="1" destOrd="0" presId="urn:microsoft.com/office/officeart/2005/8/layout/orgChart1"/>
    <dgm:cxn modelId="{60D268E1-024B-41B6-B2B6-67DF3731B421}" type="presParOf" srcId="{E41FC4E2-00A3-4A1B-899E-6E355A8B98D2}" destId="{41067971-A803-44D6-A0AB-99736618F877}" srcOrd="1" destOrd="0" presId="urn:microsoft.com/office/officeart/2005/8/layout/orgChart1"/>
    <dgm:cxn modelId="{B14CAC8D-AC62-428D-821E-A54CA743C8A5}" type="presParOf" srcId="{41067971-A803-44D6-A0AB-99736618F877}" destId="{C38FC976-2EB7-4F9E-9BD6-F7709027B396}" srcOrd="0" destOrd="0" presId="urn:microsoft.com/office/officeart/2005/8/layout/orgChart1"/>
    <dgm:cxn modelId="{92CAE5B7-DFA1-41FC-94A6-ACB8CE9A4207}" type="presParOf" srcId="{41067971-A803-44D6-A0AB-99736618F877}" destId="{1F7F7C0F-7149-46DC-B2F4-C0489DF39B3A}" srcOrd="1" destOrd="0" presId="urn:microsoft.com/office/officeart/2005/8/layout/orgChart1"/>
    <dgm:cxn modelId="{88952C03-434E-4558-ACF8-6366AA097941}" type="presParOf" srcId="{1F7F7C0F-7149-46DC-B2F4-C0489DF39B3A}" destId="{5EA0C482-A79C-4CE3-BFDC-74AD8E464BE5}" srcOrd="0" destOrd="0" presId="urn:microsoft.com/office/officeart/2005/8/layout/orgChart1"/>
    <dgm:cxn modelId="{9743455A-DDBD-403B-9BF7-7F698C0F26FA}" type="presParOf" srcId="{5EA0C482-A79C-4CE3-BFDC-74AD8E464BE5}" destId="{4FE9DCBF-909B-4D00-BF2E-52798F6FF084}" srcOrd="0" destOrd="0" presId="urn:microsoft.com/office/officeart/2005/8/layout/orgChart1"/>
    <dgm:cxn modelId="{FAC4EBDA-C55D-4609-8B54-B92CEB4B0623}" type="presParOf" srcId="{5EA0C482-A79C-4CE3-BFDC-74AD8E464BE5}" destId="{D1BBE2C7-097B-43DA-A019-02D757A1CB0F}" srcOrd="1" destOrd="0" presId="urn:microsoft.com/office/officeart/2005/8/layout/orgChart1"/>
    <dgm:cxn modelId="{6BC26A3C-5024-45A3-AC4C-B0A3087EA961}" type="presParOf" srcId="{1F7F7C0F-7149-46DC-B2F4-C0489DF39B3A}" destId="{19BC9CB1-5DA0-44AB-927B-E4E14C496805}" srcOrd="1" destOrd="0" presId="urn:microsoft.com/office/officeart/2005/8/layout/orgChart1"/>
    <dgm:cxn modelId="{83390037-F6CF-40D0-9146-754010FAA7AB}" type="presParOf" srcId="{1F7F7C0F-7149-46DC-B2F4-C0489DF39B3A}" destId="{0005C470-1E95-4ABA-94B9-A94DFEA727EE}" srcOrd="2" destOrd="0" presId="urn:microsoft.com/office/officeart/2005/8/layout/orgChart1"/>
    <dgm:cxn modelId="{FEB4370E-9B80-4D90-9A87-EDEE4D63D1D1}" type="presParOf" srcId="{41067971-A803-44D6-A0AB-99736618F877}" destId="{2FE9F3A1-9E7E-420E-A44C-BF7D9D617B07}" srcOrd="2" destOrd="0" presId="urn:microsoft.com/office/officeart/2005/8/layout/orgChart1"/>
    <dgm:cxn modelId="{12DE757A-2868-44DD-9CC7-687F052284F2}" type="presParOf" srcId="{41067971-A803-44D6-A0AB-99736618F877}" destId="{72F2C1AF-5648-4EDF-B0F3-D26CA4BD47E9}" srcOrd="3" destOrd="0" presId="urn:microsoft.com/office/officeart/2005/8/layout/orgChart1"/>
    <dgm:cxn modelId="{6ED8BA7D-3240-460E-82E4-D4DCF7D782D1}" type="presParOf" srcId="{72F2C1AF-5648-4EDF-B0F3-D26CA4BD47E9}" destId="{C4BD5868-534E-4510-8D11-A22A4F7CD701}" srcOrd="0" destOrd="0" presId="urn:microsoft.com/office/officeart/2005/8/layout/orgChart1"/>
    <dgm:cxn modelId="{9957981A-49F8-41AB-BDBE-F1F37F1E713D}" type="presParOf" srcId="{C4BD5868-534E-4510-8D11-A22A4F7CD701}" destId="{6D3A6D6E-DE2C-447C-A7E7-D9985CD02F29}" srcOrd="0" destOrd="0" presId="urn:microsoft.com/office/officeart/2005/8/layout/orgChart1"/>
    <dgm:cxn modelId="{5820B47E-8BB6-4EC6-BA89-F3BC10EA6404}" type="presParOf" srcId="{C4BD5868-534E-4510-8D11-A22A4F7CD701}" destId="{7A215215-0027-4F6C-BFC9-57E1FB1283F3}" srcOrd="1" destOrd="0" presId="urn:microsoft.com/office/officeart/2005/8/layout/orgChart1"/>
    <dgm:cxn modelId="{13B28129-D287-4017-B8CA-28D0BAA17CC3}" type="presParOf" srcId="{72F2C1AF-5648-4EDF-B0F3-D26CA4BD47E9}" destId="{13206EA4-A4A7-43FE-8D6D-14E9EF710EB5}" srcOrd="1" destOrd="0" presId="urn:microsoft.com/office/officeart/2005/8/layout/orgChart1"/>
    <dgm:cxn modelId="{A76801CA-02E0-4428-A351-062653ADF19D}" type="presParOf" srcId="{72F2C1AF-5648-4EDF-B0F3-D26CA4BD47E9}" destId="{32926DEA-9581-486F-9E13-7735080CB1F8}" srcOrd="2" destOrd="0" presId="urn:microsoft.com/office/officeart/2005/8/layout/orgChart1"/>
    <dgm:cxn modelId="{6AF157D2-258F-43AB-8AC5-08640A866E43}" type="presParOf" srcId="{41067971-A803-44D6-A0AB-99736618F877}" destId="{D2CD6872-5F69-492A-B6E9-1A4BD2876EDD}" srcOrd="4" destOrd="0" presId="urn:microsoft.com/office/officeart/2005/8/layout/orgChart1"/>
    <dgm:cxn modelId="{B62177D5-6659-41E3-BB36-D5776F8CE787}" type="presParOf" srcId="{41067971-A803-44D6-A0AB-99736618F877}" destId="{9E228E39-7F5D-4AE6-9E52-CCA5FAC1D25B}" srcOrd="5" destOrd="0" presId="urn:microsoft.com/office/officeart/2005/8/layout/orgChart1"/>
    <dgm:cxn modelId="{D908EB05-CED3-4F66-9241-5D1B4D6CA22A}" type="presParOf" srcId="{9E228E39-7F5D-4AE6-9E52-CCA5FAC1D25B}" destId="{A13311D5-4C5E-4369-9354-0B7F6677DADD}" srcOrd="0" destOrd="0" presId="urn:microsoft.com/office/officeart/2005/8/layout/orgChart1"/>
    <dgm:cxn modelId="{7986ADBF-6A63-4CD6-8E99-1F76A9138E2A}" type="presParOf" srcId="{A13311D5-4C5E-4369-9354-0B7F6677DADD}" destId="{B51FF4D7-F664-4A98-A15C-CE2775ECBB9B}" srcOrd="0" destOrd="0" presId="urn:microsoft.com/office/officeart/2005/8/layout/orgChart1"/>
    <dgm:cxn modelId="{767BB350-5C00-4422-9B1F-104C0ADE4ED8}" type="presParOf" srcId="{A13311D5-4C5E-4369-9354-0B7F6677DADD}" destId="{835313F9-2564-4E9E-8B6D-54B35C992C6F}" srcOrd="1" destOrd="0" presId="urn:microsoft.com/office/officeart/2005/8/layout/orgChart1"/>
    <dgm:cxn modelId="{2A3987F7-4A38-49E2-82EE-E0FDD0F39BED}" type="presParOf" srcId="{9E228E39-7F5D-4AE6-9E52-CCA5FAC1D25B}" destId="{97313F92-99CF-445C-AE03-1747ED684D59}" srcOrd="1" destOrd="0" presId="urn:microsoft.com/office/officeart/2005/8/layout/orgChart1"/>
    <dgm:cxn modelId="{79BFF4E5-3745-438C-955E-AEEB91C5659C}" type="presParOf" srcId="{9E228E39-7F5D-4AE6-9E52-CCA5FAC1D25B}" destId="{89895107-7EB3-4F93-B50B-D284E4295B5E}" srcOrd="2" destOrd="0" presId="urn:microsoft.com/office/officeart/2005/8/layout/orgChart1"/>
    <dgm:cxn modelId="{270A654E-DFF3-4148-93F9-F580EDA17793}" type="presParOf" srcId="{41067971-A803-44D6-A0AB-99736618F877}" destId="{397B9829-C034-4AB9-8180-6ADFA46499AC}" srcOrd="6" destOrd="0" presId="urn:microsoft.com/office/officeart/2005/8/layout/orgChart1"/>
    <dgm:cxn modelId="{99307EC4-4996-4214-A0B2-2D487765E7D8}" type="presParOf" srcId="{41067971-A803-44D6-A0AB-99736618F877}" destId="{EC70BD21-92AC-4320-9729-F35B35B4B37C}" srcOrd="7" destOrd="0" presId="urn:microsoft.com/office/officeart/2005/8/layout/orgChart1"/>
    <dgm:cxn modelId="{CC1D6134-F388-4FAC-8812-83A0F0548044}" type="presParOf" srcId="{EC70BD21-92AC-4320-9729-F35B35B4B37C}" destId="{1E586BBD-3376-4905-8BA1-76DF30DB31FE}" srcOrd="0" destOrd="0" presId="urn:microsoft.com/office/officeart/2005/8/layout/orgChart1"/>
    <dgm:cxn modelId="{B929AB53-54D9-459A-A6AA-B00AD0D83FE4}" type="presParOf" srcId="{1E586BBD-3376-4905-8BA1-76DF30DB31FE}" destId="{37BC13CD-C1C0-47C0-A6CC-DB4FDBCCA277}" srcOrd="0" destOrd="0" presId="urn:microsoft.com/office/officeart/2005/8/layout/orgChart1"/>
    <dgm:cxn modelId="{F59A4322-619E-49F1-B414-82BBDB260B2C}" type="presParOf" srcId="{1E586BBD-3376-4905-8BA1-76DF30DB31FE}" destId="{2622AFF1-167D-4CE7-B297-88C06FE303B5}" srcOrd="1" destOrd="0" presId="urn:microsoft.com/office/officeart/2005/8/layout/orgChart1"/>
    <dgm:cxn modelId="{C40D5E7D-3BA8-4936-A8A2-B0231280CFCF}" type="presParOf" srcId="{EC70BD21-92AC-4320-9729-F35B35B4B37C}" destId="{C860C449-6CD7-4187-8BDC-97E76A856A09}" srcOrd="1" destOrd="0" presId="urn:microsoft.com/office/officeart/2005/8/layout/orgChart1"/>
    <dgm:cxn modelId="{18319E3B-C718-42EC-B5E7-F794AF6E0311}" type="presParOf" srcId="{EC70BD21-92AC-4320-9729-F35B35B4B37C}" destId="{AD32FFF6-536B-491D-A3EB-5C00452CACF6}" srcOrd="2" destOrd="0" presId="urn:microsoft.com/office/officeart/2005/8/layout/orgChart1"/>
    <dgm:cxn modelId="{B1DBB424-785F-4341-BD22-E841B2458925}" type="presParOf" srcId="{41067971-A803-44D6-A0AB-99736618F877}" destId="{A7546480-B7CE-4B86-8A15-5E46A514A495}" srcOrd="8" destOrd="0" presId="urn:microsoft.com/office/officeart/2005/8/layout/orgChart1"/>
    <dgm:cxn modelId="{7310ACD9-BAB1-41B1-A0BF-70DC45ADE979}" type="presParOf" srcId="{41067971-A803-44D6-A0AB-99736618F877}" destId="{9CC64CC4-3200-4BE2-BF6F-7E737F7CFE77}" srcOrd="9" destOrd="0" presId="urn:microsoft.com/office/officeart/2005/8/layout/orgChart1"/>
    <dgm:cxn modelId="{45EBCDAB-41DE-4B21-BE61-6D8AEFBA15F1}" type="presParOf" srcId="{9CC64CC4-3200-4BE2-BF6F-7E737F7CFE77}" destId="{144897F0-F7FC-49FA-85A0-D03AFDD42B76}" srcOrd="0" destOrd="0" presId="urn:microsoft.com/office/officeart/2005/8/layout/orgChart1"/>
    <dgm:cxn modelId="{0D6D1ACF-67B1-4C0F-8622-C8C69F963F76}" type="presParOf" srcId="{144897F0-F7FC-49FA-85A0-D03AFDD42B76}" destId="{F5774BC4-96AA-491C-A61E-CAEF6E89AB8F}" srcOrd="0" destOrd="0" presId="urn:microsoft.com/office/officeart/2005/8/layout/orgChart1"/>
    <dgm:cxn modelId="{1EB634C4-6F6B-475C-A5E4-3F732FFC9A33}" type="presParOf" srcId="{144897F0-F7FC-49FA-85A0-D03AFDD42B76}" destId="{DEC4F4BA-FD7B-40A0-BDE1-2269B007D9AC}" srcOrd="1" destOrd="0" presId="urn:microsoft.com/office/officeart/2005/8/layout/orgChart1"/>
    <dgm:cxn modelId="{FAAF6F8E-B6AA-4826-BEBD-3DC744D974B4}" type="presParOf" srcId="{9CC64CC4-3200-4BE2-BF6F-7E737F7CFE77}" destId="{5D525B67-5929-406C-89BB-5F0A0F341D50}" srcOrd="1" destOrd="0" presId="urn:microsoft.com/office/officeart/2005/8/layout/orgChart1"/>
    <dgm:cxn modelId="{81EE60AE-E2A9-4A84-A7CC-9F7F9EE15C05}" type="presParOf" srcId="{9CC64CC4-3200-4BE2-BF6F-7E737F7CFE77}" destId="{995B7F6A-4631-4DE8-A645-3F367BE6EF56}" srcOrd="2" destOrd="0" presId="urn:microsoft.com/office/officeart/2005/8/layout/orgChart1"/>
    <dgm:cxn modelId="{DDA6C683-7224-40BA-B498-446B76D3D34E}" type="presParOf" srcId="{41067971-A803-44D6-A0AB-99736618F877}" destId="{CDF4C9E0-4230-4046-AA4E-79A52681A593}" srcOrd="10" destOrd="0" presId="urn:microsoft.com/office/officeart/2005/8/layout/orgChart1"/>
    <dgm:cxn modelId="{00D2DF86-4000-4B0C-94D2-D96CAB216F7F}" type="presParOf" srcId="{41067971-A803-44D6-A0AB-99736618F877}" destId="{ABF759A0-4153-4E2C-808B-499573D8A740}" srcOrd="11" destOrd="0" presId="urn:microsoft.com/office/officeart/2005/8/layout/orgChart1"/>
    <dgm:cxn modelId="{E6CB185E-17EF-40A8-92BE-16A28051B1AE}" type="presParOf" srcId="{ABF759A0-4153-4E2C-808B-499573D8A740}" destId="{1EC76F1D-B984-45DA-A779-45AB8D92312A}" srcOrd="0" destOrd="0" presId="urn:microsoft.com/office/officeart/2005/8/layout/orgChart1"/>
    <dgm:cxn modelId="{E52F22E1-B4E8-4D1B-8ABB-FA4D52BA6AF1}" type="presParOf" srcId="{1EC76F1D-B984-45DA-A779-45AB8D92312A}" destId="{0E246D57-DB58-4666-AFA0-0110F2A6F3C4}" srcOrd="0" destOrd="0" presId="urn:microsoft.com/office/officeart/2005/8/layout/orgChart1"/>
    <dgm:cxn modelId="{EF74504C-CCFD-4613-9F38-F19C276584F1}" type="presParOf" srcId="{1EC76F1D-B984-45DA-A779-45AB8D92312A}" destId="{3A1CD4EB-97A5-47E9-B3DE-49022C2A3081}" srcOrd="1" destOrd="0" presId="urn:microsoft.com/office/officeart/2005/8/layout/orgChart1"/>
    <dgm:cxn modelId="{11C1115A-407B-44A1-A8D5-69BA10889FA2}" type="presParOf" srcId="{ABF759A0-4153-4E2C-808B-499573D8A740}" destId="{F7CFB201-D797-482F-83A6-C187806E8FF2}" srcOrd="1" destOrd="0" presId="urn:microsoft.com/office/officeart/2005/8/layout/orgChart1"/>
    <dgm:cxn modelId="{C9DBD557-5FFC-4503-8C30-502C6DB146FB}" type="presParOf" srcId="{ABF759A0-4153-4E2C-808B-499573D8A740}" destId="{5F46851B-AC05-44A1-9B17-5D18AC5BE8E6}" srcOrd="2" destOrd="0" presId="urn:microsoft.com/office/officeart/2005/8/layout/orgChart1"/>
    <dgm:cxn modelId="{0E7DC8E8-4290-4259-A670-45B6AD0E4B50}" type="presParOf" srcId="{E41FC4E2-00A3-4A1B-899E-6E355A8B98D2}" destId="{3C356E0D-BD77-4113-AF46-4EA71A32F036}" srcOrd="2" destOrd="0" presId="urn:microsoft.com/office/officeart/2005/8/layout/orgChart1"/>
    <dgm:cxn modelId="{61DDBCAC-6D4D-4534-A528-6DE0389E2EF2}" type="presParOf" srcId="{3C356E0D-BD77-4113-AF46-4EA71A32F036}" destId="{B2B40B61-6906-4431-90A0-97472A469DC3}" srcOrd="0" destOrd="0" presId="urn:microsoft.com/office/officeart/2005/8/layout/orgChart1"/>
    <dgm:cxn modelId="{A29FEA4E-A870-433F-8013-C31FE4F9EBCC}" type="presParOf" srcId="{3C356E0D-BD77-4113-AF46-4EA71A32F036}" destId="{6AED704E-ACEB-4715-B0AE-DC7A3453EE6C}" srcOrd="1" destOrd="0" presId="urn:microsoft.com/office/officeart/2005/8/layout/orgChart1"/>
    <dgm:cxn modelId="{553E7216-4A12-4BDD-AA30-77C70580018C}" type="presParOf" srcId="{6AED704E-ACEB-4715-B0AE-DC7A3453EE6C}" destId="{2629B969-EE25-4835-A3EC-059534C10C30}" srcOrd="0" destOrd="0" presId="urn:microsoft.com/office/officeart/2005/8/layout/orgChart1"/>
    <dgm:cxn modelId="{135907C2-95FE-4A76-907C-3E4083F25758}" type="presParOf" srcId="{2629B969-EE25-4835-A3EC-059534C10C30}" destId="{1590716C-E880-44AB-9241-4118A2D0A405}" srcOrd="0" destOrd="0" presId="urn:microsoft.com/office/officeart/2005/8/layout/orgChart1"/>
    <dgm:cxn modelId="{4EACA4EB-570D-43BE-965C-11E391ABA602}" type="presParOf" srcId="{2629B969-EE25-4835-A3EC-059534C10C30}" destId="{FA643622-5D64-4F53-A6E3-8B6243B24715}" srcOrd="1" destOrd="0" presId="urn:microsoft.com/office/officeart/2005/8/layout/orgChart1"/>
    <dgm:cxn modelId="{A86838F3-287B-4AB7-BCCD-3BC4A483048E}" type="presParOf" srcId="{6AED704E-ACEB-4715-B0AE-DC7A3453EE6C}" destId="{82EEADC1-3A74-48A6-9347-C3A185051BBC}" srcOrd="1" destOrd="0" presId="urn:microsoft.com/office/officeart/2005/8/layout/orgChart1"/>
    <dgm:cxn modelId="{B3EE8C01-EF37-4821-9D75-C9FC4DA489BF}" type="presParOf" srcId="{6AED704E-ACEB-4715-B0AE-DC7A3453EE6C}" destId="{64B9FB1F-7BA1-4155-9E57-2537543C9A5B}"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40B61-6906-4431-90A0-97472A469DC3}">
      <dsp:nvSpPr>
        <dsp:cNvPr id="0" name=""/>
        <dsp:cNvSpPr/>
      </dsp:nvSpPr>
      <dsp:spPr>
        <a:xfrm>
          <a:off x="3992309" y="1726354"/>
          <a:ext cx="122490" cy="536626"/>
        </a:xfrm>
        <a:custGeom>
          <a:avLst/>
          <a:gdLst/>
          <a:ahLst/>
          <a:cxnLst/>
          <a:rect l="0" t="0" r="0" b="0"/>
          <a:pathLst>
            <a:path>
              <a:moveTo>
                <a:pt x="122490" y="0"/>
              </a:moveTo>
              <a:lnTo>
                <a:pt x="122490" y="536626"/>
              </a:lnTo>
              <a:lnTo>
                <a:pt x="0" y="53662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F4C9E0-4230-4046-AA4E-79A52681A593}">
      <dsp:nvSpPr>
        <dsp:cNvPr id="0" name=""/>
        <dsp:cNvSpPr/>
      </dsp:nvSpPr>
      <dsp:spPr>
        <a:xfrm>
          <a:off x="4114799" y="1726354"/>
          <a:ext cx="3528904" cy="1073253"/>
        </a:xfrm>
        <a:custGeom>
          <a:avLst/>
          <a:gdLst/>
          <a:ahLst/>
          <a:cxnLst/>
          <a:rect l="0" t="0" r="0" b="0"/>
          <a:pathLst>
            <a:path>
              <a:moveTo>
                <a:pt x="0" y="0"/>
              </a:moveTo>
              <a:lnTo>
                <a:pt x="0" y="950762"/>
              </a:lnTo>
              <a:lnTo>
                <a:pt x="3528904" y="950762"/>
              </a:lnTo>
              <a:lnTo>
                <a:pt x="3528904"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546480-B7CE-4B86-8A15-5E46A514A495}">
      <dsp:nvSpPr>
        <dsp:cNvPr id="0" name=""/>
        <dsp:cNvSpPr/>
      </dsp:nvSpPr>
      <dsp:spPr>
        <a:xfrm>
          <a:off x="4114799" y="1726354"/>
          <a:ext cx="2117342" cy="1073253"/>
        </a:xfrm>
        <a:custGeom>
          <a:avLst/>
          <a:gdLst/>
          <a:ahLst/>
          <a:cxnLst/>
          <a:rect l="0" t="0" r="0" b="0"/>
          <a:pathLst>
            <a:path>
              <a:moveTo>
                <a:pt x="0" y="0"/>
              </a:moveTo>
              <a:lnTo>
                <a:pt x="0" y="950762"/>
              </a:lnTo>
              <a:lnTo>
                <a:pt x="2117342" y="950762"/>
              </a:lnTo>
              <a:lnTo>
                <a:pt x="2117342"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7B9829-C034-4AB9-8180-6ADFA46499AC}">
      <dsp:nvSpPr>
        <dsp:cNvPr id="0" name=""/>
        <dsp:cNvSpPr/>
      </dsp:nvSpPr>
      <dsp:spPr>
        <a:xfrm>
          <a:off x="4114799" y="1726354"/>
          <a:ext cx="705780" cy="1073253"/>
        </a:xfrm>
        <a:custGeom>
          <a:avLst/>
          <a:gdLst/>
          <a:ahLst/>
          <a:cxnLst/>
          <a:rect l="0" t="0" r="0" b="0"/>
          <a:pathLst>
            <a:path>
              <a:moveTo>
                <a:pt x="0" y="0"/>
              </a:moveTo>
              <a:lnTo>
                <a:pt x="0" y="950762"/>
              </a:lnTo>
              <a:lnTo>
                <a:pt x="705780" y="950762"/>
              </a:lnTo>
              <a:lnTo>
                <a:pt x="705780"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CD6872-5F69-492A-B6E9-1A4BD2876EDD}">
      <dsp:nvSpPr>
        <dsp:cNvPr id="0" name=""/>
        <dsp:cNvSpPr/>
      </dsp:nvSpPr>
      <dsp:spPr>
        <a:xfrm>
          <a:off x="3409019" y="1726354"/>
          <a:ext cx="705780" cy="1073253"/>
        </a:xfrm>
        <a:custGeom>
          <a:avLst/>
          <a:gdLst/>
          <a:ahLst/>
          <a:cxnLst/>
          <a:rect l="0" t="0" r="0" b="0"/>
          <a:pathLst>
            <a:path>
              <a:moveTo>
                <a:pt x="705780" y="0"/>
              </a:moveTo>
              <a:lnTo>
                <a:pt x="705780" y="950762"/>
              </a:lnTo>
              <a:lnTo>
                <a:pt x="0" y="950762"/>
              </a:lnTo>
              <a:lnTo>
                <a:pt x="0"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E9F3A1-9E7E-420E-A44C-BF7D9D617B07}">
      <dsp:nvSpPr>
        <dsp:cNvPr id="0" name=""/>
        <dsp:cNvSpPr/>
      </dsp:nvSpPr>
      <dsp:spPr>
        <a:xfrm>
          <a:off x="1997457" y="1726354"/>
          <a:ext cx="2117342" cy="1073253"/>
        </a:xfrm>
        <a:custGeom>
          <a:avLst/>
          <a:gdLst/>
          <a:ahLst/>
          <a:cxnLst/>
          <a:rect l="0" t="0" r="0" b="0"/>
          <a:pathLst>
            <a:path>
              <a:moveTo>
                <a:pt x="2117342" y="0"/>
              </a:moveTo>
              <a:lnTo>
                <a:pt x="2117342" y="950762"/>
              </a:lnTo>
              <a:lnTo>
                <a:pt x="0" y="950762"/>
              </a:lnTo>
              <a:lnTo>
                <a:pt x="0"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8FC976-2EB7-4F9E-9BD6-F7709027B396}">
      <dsp:nvSpPr>
        <dsp:cNvPr id="0" name=""/>
        <dsp:cNvSpPr/>
      </dsp:nvSpPr>
      <dsp:spPr>
        <a:xfrm>
          <a:off x="585895" y="1726354"/>
          <a:ext cx="3528904" cy="1073253"/>
        </a:xfrm>
        <a:custGeom>
          <a:avLst/>
          <a:gdLst/>
          <a:ahLst/>
          <a:cxnLst/>
          <a:rect l="0" t="0" r="0" b="0"/>
          <a:pathLst>
            <a:path>
              <a:moveTo>
                <a:pt x="3528904" y="0"/>
              </a:moveTo>
              <a:lnTo>
                <a:pt x="3528904" y="950762"/>
              </a:lnTo>
              <a:lnTo>
                <a:pt x="0" y="950762"/>
              </a:lnTo>
              <a:lnTo>
                <a:pt x="0" y="107325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58BA0F-4474-4628-9AAD-CD26740F46F1}">
      <dsp:nvSpPr>
        <dsp:cNvPr id="0" name=""/>
        <dsp:cNvSpPr/>
      </dsp:nvSpPr>
      <dsp:spPr>
        <a:xfrm>
          <a:off x="3531510" y="1143064"/>
          <a:ext cx="1166579" cy="583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bg1"/>
              </a:solidFill>
              <a:latin typeface="Cambria" pitchFamily="18" charset="0"/>
            </a:rPr>
            <a:t>Commission</a:t>
          </a:r>
        </a:p>
      </dsp:txBody>
      <dsp:txXfrm>
        <a:off x="3531510" y="1143064"/>
        <a:ext cx="1166579" cy="583289"/>
      </dsp:txXfrm>
    </dsp:sp>
    <dsp:sp modelId="{4FE9DCBF-909B-4D00-BF2E-52798F6FF084}">
      <dsp:nvSpPr>
        <dsp:cNvPr id="0" name=""/>
        <dsp:cNvSpPr/>
      </dsp:nvSpPr>
      <dsp:spPr>
        <a:xfrm>
          <a:off x="2605"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Corporate governance department</a:t>
          </a:r>
        </a:p>
      </dsp:txBody>
      <dsp:txXfrm>
        <a:off x="2605" y="2799608"/>
        <a:ext cx="1166579" cy="583289"/>
      </dsp:txXfrm>
    </dsp:sp>
    <dsp:sp modelId="{6D3A6D6E-DE2C-447C-A7E7-D9985CD02F29}">
      <dsp:nvSpPr>
        <dsp:cNvPr id="0" name=""/>
        <dsp:cNvSpPr/>
      </dsp:nvSpPr>
      <dsp:spPr>
        <a:xfrm>
          <a:off x="1414167"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Development and cooperation department</a:t>
          </a:r>
        </a:p>
      </dsp:txBody>
      <dsp:txXfrm>
        <a:off x="1414167" y="2799608"/>
        <a:ext cx="1166579" cy="583289"/>
      </dsp:txXfrm>
    </dsp:sp>
    <dsp:sp modelId="{B51FF4D7-F664-4A98-A15C-CE2775ECBB9B}">
      <dsp:nvSpPr>
        <dsp:cNvPr id="0" name=""/>
        <dsp:cNvSpPr/>
      </dsp:nvSpPr>
      <dsp:spPr>
        <a:xfrm>
          <a:off x="2825729"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Investment and pension funds department</a:t>
          </a:r>
        </a:p>
      </dsp:txBody>
      <dsp:txXfrm>
        <a:off x="2825729" y="2799608"/>
        <a:ext cx="1166579" cy="583289"/>
      </dsp:txXfrm>
    </dsp:sp>
    <dsp:sp modelId="{37BC13CD-C1C0-47C0-A6CC-DB4FDBCCA277}">
      <dsp:nvSpPr>
        <dsp:cNvPr id="0" name=""/>
        <dsp:cNvSpPr/>
      </dsp:nvSpPr>
      <dsp:spPr>
        <a:xfrm>
          <a:off x="4237290"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Capital market department</a:t>
          </a:r>
        </a:p>
      </dsp:txBody>
      <dsp:txXfrm>
        <a:off x="4237290" y="2799608"/>
        <a:ext cx="1166579" cy="583289"/>
      </dsp:txXfrm>
    </dsp:sp>
    <dsp:sp modelId="{F5774BC4-96AA-491C-A61E-CAEF6E89AB8F}">
      <dsp:nvSpPr>
        <dsp:cNvPr id="0" name=""/>
        <dsp:cNvSpPr/>
      </dsp:nvSpPr>
      <dsp:spPr>
        <a:xfrm>
          <a:off x="5648852"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The secretariat</a:t>
          </a:r>
        </a:p>
      </dsp:txBody>
      <dsp:txXfrm>
        <a:off x="5648852" y="2799608"/>
        <a:ext cx="1166579" cy="583289"/>
      </dsp:txXfrm>
    </dsp:sp>
    <dsp:sp modelId="{0E246D57-DB58-4666-AFA0-0110F2A6F3C4}">
      <dsp:nvSpPr>
        <dsp:cNvPr id="0" name=""/>
        <dsp:cNvSpPr/>
      </dsp:nvSpPr>
      <dsp:spPr>
        <a:xfrm>
          <a:off x="7060414" y="2799608"/>
          <a:ext cx="1166579" cy="583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Cabinet of the Chairman</a:t>
          </a:r>
        </a:p>
      </dsp:txBody>
      <dsp:txXfrm>
        <a:off x="7060414" y="2799608"/>
        <a:ext cx="1166579" cy="583289"/>
      </dsp:txXfrm>
    </dsp:sp>
    <dsp:sp modelId="{1590716C-E880-44AB-9241-4118A2D0A405}">
      <dsp:nvSpPr>
        <dsp:cNvPr id="0" name=""/>
        <dsp:cNvSpPr/>
      </dsp:nvSpPr>
      <dsp:spPr>
        <a:xfrm>
          <a:off x="2825729" y="1971336"/>
          <a:ext cx="1166579" cy="583289"/>
        </a:xfrm>
        <a:prstGeom prst="rect">
          <a:avLst/>
        </a:prstGeom>
        <a:solidFill>
          <a:schemeClr val="accent3">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Cambria" pitchFamily="18" charset="0"/>
            </a:rPr>
            <a:t>General secretary</a:t>
          </a:r>
        </a:p>
      </dsp:txBody>
      <dsp:txXfrm>
        <a:off x="2825729" y="1971336"/>
        <a:ext cx="1166579" cy="58328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E7C7EB34-82D5-43CB-B704-8DE9D7793A5C}" type="datetimeFigureOut">
              <a:rPr lang="en-GB" smtClean="0"/>
              <a:pPr/>
              <a:t>03/06/2013</a:t>
            </a:fld>
            <a:endParaRPr lang="en-GB"/>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F9A2280C-CCDE-43A6-9C25-8AA5C14807ED}" type="slidenum">
              <a:rPr lang="en-GB" smtClean="0"/>
              <a:pPr/>
              <a:t>‹#›</a:t>
            </a:fld>
            <a:endParaRPr lang="en-GB"/>
          </a:p>
        </p:txBody>
      </p:sp>
    </p:spTree>
    <p:extLst>
      <p:ext uri="{BB962C8B-B14F-4D97-AF65-F5344CB8AC3E}">
        <p14:creationId xmlns:p14="http://schemas.microsoft.com/office/powerpoint/2010/main" val="722215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485E0C56-0B85-46C9-99EB-D59611B53CD6}" type="datetimeFigureOut">
              <a:rPr lang="en-GB" smtClean="0"/>
              <a:pPr/>
              <a:t>03/06/2013</a:t>
            </a:fld>
            <a:endParaRPr lang="en-GB" dirty="0"/>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A67319C0-5085-4F28-806B-958C658638E2}" type="slidenum">
              <a:rPr lang="en-GB" smtClean="0"/>
              <a:pPr/>
              <a:t>‹#›</a:t>
            </a:fld>
            <a:endParaRPr lang="en-GB" dirty="0"/>
          </a:p>
        </p:txBody>
      </p:sp>
    </p:spTree>
    <p:extLst>
      <p:ext uri="{BB962C8B-B14F-4D97-AF65-F5344CB8AC3E}">
        <p14:creationId xmlns:p14="http://schemas.microsoft.com/office/powerpoint/2010/main" val="1946356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p:spPr>
      </p:sp>
      <p:sp>
        <p:nvSpPr>
          <p:cNvPr id="24579"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p:spPr>
      </p:sp>
      <p:sp>
        <p:nvSpPr>
          <p:cNvPr id="24579"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B1AAD0A-5E0F-4DC6-9CE4-3FE3B304293C}"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73919-19B1-4089-BA12-3A8F98D47749}" type="datetimeFigureOut">
              <a:rPr lang="en-GB" smtClean="0"/>
              <a:pPr/>
              <a:t>03/06/2013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AAD0A-5E0F-4DC6-9CE4-3FE3B304293C}"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4.jpeg"/><Relationship Id="rId10" Type="http://schemas.microsoft.com/office/2007/relationships/diagramDrawing" Target="../diagrams/drawing1.xml"/><Relationship Id="rId4" Type="http://schemas.openxmlformats.org/officeDocument/2006/relationships/image" Target="../media/image1.wmf"/><Relationship Id="rId9" Type="http://schemas.openxmlformats.org/officeDocument/2006/relationships/diagramColors" Target="../diagrams/colors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4.jpeg"/><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4.jpeg"/><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image" Target="../media/image4.jpeg"/><Relationship Id="rId4" Type="http://schemas.openxmlformats.org/officeDocument/2006/relationships/image" Target="../media/image1.wmf"/></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4.jpeg"/><Relationship Id="rId4" Type="http://schemas.openxmlformats.org/officeDocument/2006/relationships/image" Target="../media/image1.wmf"/></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image" Target="../media/image4.jpeg"/><Relationship Id="rId4" Type="http://schemas.openxmlformats.org/officeDocument/2006/relationships/image" Target="../media/image1.wmf"/></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pPr>
              <a:defRPr/>
            </a:pPr>
            <a:fld id="{43F25199-A6F5-4F2D-A8F1-49BE3A4228CE}" type="slidenum">
              <a:rPr lang="en-US"/>
              <a:pPr>
                <a:defRPr/>
              </a:pPr>
              <a:t>1</a:t>
            </a:fld>
            <a:endParaRPr lang="en-US" dirty="0"/>
          </a:p>
        </p:txBody>
      </p:sp>
      <p:sp>
        <p:nvSpPr>
          <p:cNvPr id="14" name="Rectangle 13"/>
          <p:cNvSpPr/>
          <p:nvPr/>
        </p:nvSpPr>
        <p:spPr>
          <a:xfrm>
            <a:off x="16604" y="0"/>
            <a:ext cx="9127396"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4"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the Accession 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9</a:t>
            </a:r>
            <a:r>
              <a:rPr lang="sr-Latn-CS" sz="1600" b="1" i="1" dirty="0" smtClean="0">
                <a:solidFill>
                  <a:schemeClr val="bg1"/>
                </a:solidFill>
                <a:latin typeface="Cambria" pitchFamily="18" charset="0"/>
              </a:rPr>
              <a:t> </a:t>
            </a:r>
            <a:r>
              <a:rPr lang="hr-HR" sz="1600" b="1" i="1" dirty="0">
                <a:solidFill>
                  <a:schemeClr val="bg1"/>
                </a:solidFill>
                <a:latin typeface="Cambria" pitchFamily="18" charset="0"/>
              </a:rPr>
              <a:t>–</a:t>
            </a:r>
            <a:r>
              <a:rPr lang="en-US" sz="1600" b="1" i="1" dirty="0">
                <a:solidFill>
                  <a:schemeClr val="bg1"/>
                </a:solidFill>
                <a:latin typeface="Cambria" pitchFamily="18" charset="0"/>
              </a:rPr>
              <a:t> </a:t>
            </a:r>
            <a:r>
              <a:rPr lang="sr-Latn-CS" sz="1600" b="1" i="1" dirty="0">
                <a:solidFill>
                  <a:schemeClr val="bg1"/>
                </a:solidFill>
                <a:latin typeface="Cambria" pitchFamily="18" charset="0"/>
              </a:rPr>
              <a:t> </a:t>
            </a:r>
            <a:r>
              <a:rPr lang="en-US" sz="1600" b="1" i="1" dirty="0" smtClean="0">
                <a:solidFill>
                  <a:schemeClr val="bg1"/>
                </a:solidFill>
                <a:latin typeface="Cambria" pitchFamily="18" charset="0"/>
              </a:rPr>
              <a:t>Financial Services</a:t>
            </a:r>
            <a:endParaRPr lang="en-US" sz="1600" dirty="0">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cstate="print"/>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6" name="Rectangle 3"/>
          <p:cNvSpPr>
            <a:spLocks noChangeArrowheads="1"/>
          </p:cNvSpPr>
          <p:nvPr/>
        </p:nvSpPr>
        <p:spPr bwMode="auto">
          <a:xfrm>
            <a:off x="152400" y="2514600"/>
            <a:ext cx="8458200" cy="1752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9</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7" name="Rectangle 12"/>
          <p:cNvSpPr>
            <a:spLocks noChangeArrowheads="1"/>
          </p:cNvSpPr>
          <p:nvPr/>
        </p:nvSpPr>
        <p:spPr bwMode="auto">
          <a:xfrm>
            <a:off x="3040935" y="6324878"/>
            <a:ext cx="3070072" cy="369332"/>
          </a:xfrm>
          <a:prstGeom prst="rect">
            <a:avLst/>
          </a:prstGeom>
          <a:noFill/>
          <a:ln w="9525">
            <a:noFill/>
            <a:miter lim="800000"/>
            <a:headEnd/>
            <a:tailEnd/>
          </a:ln>
        </p:spPr>
        <p:txBody>
          <a:bodyPr wrap="none" anchor="ctr">
            <a:spAutoFit/>
          </a:bodyPr>
          <a:lstStyle/>
          <a:p>
            <a:pPr algn="ctr"/>
            <a:r>
              <a:rPr lang="en-US" b="1" dirty="0">
                <a:solidFill>
                  <a:srgbClr val="D99694"/>
                </a:solidFill>
                <a:latin typeface="Cambria" pitchFamily="18" charset="0"/>
              </a:rPr>
              <a:t>Bru</a:t>
            </a:r>
            <a:r>
              <a:rPr lang="hr-HR" b="1" dirty="0">
                <a:solidFill>
                  <a:srgbClr val="D99694"/>
                </a:solidFill>
                <a:latin typeface="Cambria" pitchFamily="18" charset="0"/>
              </a:rPr>
              <a:t>ssel</a:t>
            </a:r>
            <a:r>
              <a:rPr lang="en-US" b="1" dirty="0">
                <a:solidFill>
                  <a:srgbClr val="D99694"/>
                </a:solidFill>
                <a:latin typeface="Cambria" pitchFamily="18" charset="0"/>
              </a:rPr>
              <a:t>s, </a:t>
            </a:r>
            <a:r>
              <a:rPr lang="en-US" b="1" dirty="0" smtClean="0">
                <a:solidFill>
                  <a:srgbClr val="D99694"/>
                </a:solidFill>
                <a:latin typeface="Cambria" pitchFamily="18" charset="0"/>
              </a:rPr>
              <a:t>10</a:t>
            </a:r>
            <a:r>
              <a:rPr lang="en-US" b="1" baseline="30000" dirty="0" smtClean="0">
                <a:solidFill>
                  <a:srgbClr val="D99694"/>
                </a:solidFill>
                <a:latin typeface="Cambria" pitchFamily="18" charset="0"/>
              </a:rPr>
              <a:t> </a:t>
            </a:r>
            <a:r>
              <a:rPr lang="en-US" b="1" dirty="0" smtClean="0">
                <a:solidFill>
                  <a:srgbClr val="D99694"/>
                </a:solidFill>
                <a:latin typeface="Cambria" pitchFamily="18" charset="0"/>
              </a:rPr>
              <a:t> - 11 </a:t>
            </a:r>
            <a:r>
              <a:rPr lang="en-US" b="1" dirty="0" err="1" smtClean="0">
                <a:solidFill>
                  <a:srgbClr val="D99694"/>
                </a:solidFill>
                <a:latin typeface="Cambria" pitchFamily="18" charset="0"/>
              </a:rPr>
              <a:t>june</a:t>
            </a:r>
            <a:r>
              <a:rPr lang="sr-Latn-CS" b="1" dirty="0" smtClean="0">
                <a:solidFill>
                  <a:srgbClr val="D99694"/>
                </a:solidFill>
                <a:latin typeface="Cambria" pitchFamily="18" charset="0"/>
              </a:rPr>
              <a:t> </a:t>
            </a:r>
            <a:r>
              <a:rPr lang="sr-Latn-CS" b="1" dirty="0">
                <a:solidFill>
                  <a:srgbClr val="D99694"/>
                </a:solidFill>
                <a:latin typeface="Cambria" pitchFamily="18" charset="0"/>
              </a:rPr>
              <a:t>201</a:t>
            </a:r>
            <a:r>
              <a:rPr lang="en-US" b="1" dirty="0">
                <a:solidFill>
                  <a:srgbClr val="D99694"/>
                </a:solidFill>
                <a:latin typeface="Cambria" pitchFamily="18" charset="0"/>
              </a:rPr>
              <a:t>3</a:t>
            </a:r>
            <a:endParaRPr lang="en-US" dirty="0">
              <a:solidFill>
                <a:srgbClr val="D99694"/>
              </a:solidFill>
              <a:latin typeface="Calibri" pitchFamily="34" charset="0"/>
            </a:endParaRPr>
          </a:p>
        </p:txBody>
      </p:sp>
      <p:grpSp>
        <p:nvGrpSpPr>
          <p:cNvPr id="2"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9" name="Picture 28"/>
          <p:cNvPicPr>
            <a:picLocks noChangeAspect="1" noChangeArrowheads="1"/>
          </p:cNvPicPr>
          <p:nvPr/>
        </p:nvPicPr>
        <p:blipFill>
          <a:blip r:embed="rId3" cstate="print"/>
          <a:srcRect/>
          <a:stretch>
            <a:fillRect/>
          </a:stretch>
        </p:blipFill>
        <p:spPr bwMode="auto">
          <a:xfrm>
            <a:off x="3500438" y="4643438"/>
            <a:ext cx="2076450" cy="1171575"/>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smtClean="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20" name="Slide Number Placeholder 5"/>
          <p:cNvSpPr>
            <a:spLocks noGrp="1"/>
          </p:cNvSpPr>
          <p:nvPr>
            <p:ph type="sldNum" sz="quarter" idx="12"/>
          </p:nvPr>
        </p:nvSpPr>
        <p:spPr/>
        <p:txBody>
          <a:bodyPr/>
          <a:lstStyle/>
          <a:p>
            <a:pPr>
              <a:defRPr/>
            </a:pPr>
            <a:fld id="{D3B25C2F-56E2-4F8B-BEB3-4FACE96B3503}" type="slidenum">
              <a:rPr lang="en-US"/>
              <a:pPr>
                <a:defRPr/>
              </a:pPr>
              <a:t>2</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7"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080"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3081"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9</a:t>
            </a:r>
            <a:r>
              <a:rPr lang="en-US" sz="1100" b="1" dirty="0" smtClean="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Services</a:t>
            </a:r>
            <a:endParaRPr lang="en-US" sz="1100" b="1" i="1" dirty="0">
              <a:solidFill>
                <a:srgbClr val="953735"/>
              </a:solidFill>
              <a:latin typeface="Cambria" pitchFamily="18" charset="0"/>
              <a:cs typeface="Arial" charset="0"/>
            </a:endParaRPr>
          </a:p>
        </p:txBody>
      </p:sp>
      <p:sp>
        <p:nvSpPr>
          <p:cNvPr id="4107" name="Rectangle 18"/>
          <p:cNvSpPr>
            <a:spLocks noChangeArrowheads="1"/>
          </p:cNvSpPr>
          <p:nvPr/>
        </p:nvSpPr>
        <p:spPr bwMode="auto">
          <a:xfrm>
            <a:off x="395536" y="1484784"/>
            <a:ext cx="8352928" cy="2400657"/>
          </a:xfrm>
          <a:prstGeom prst="rect">
            <a:avLst/>
          </a:prstGeom>
          <a:noFill/>
          <a:ln w="9525">
            <a:noFill/>
            <a:miter lim="800000"/>
            <a:headEnd/>
            <a:tailEnd/>
          </a:ln>
        </p:spPr>
        <p:txBody>
          <a:bodyPr wrap="square">
            <a:spAutoFit/>
          </a:bodyPr>
          <a:lstStyle/>
          <a:p>
            <a:pPr marL="514350" indent="-514350" algn="ctr">
              <a:lnSpc>
                <a:spcPct val="150000"/>
              </a:lnSpc>
              <a:tabLst>
                <a:tab pos="82550" algn="l"/>
              </a:tabLst>
              <a:defRPr/>
            </a:pPr>
            <a:r>
              <a:rPr lang="en-US" sz="3600" b="1" dirty="0" smtClean="0">
                <a:solidFill>
                  <a:srgbClr val="9E1E1E"/>
                </a:solidFill>
                <a:effectLst>
                  <a:outerShdw blurRad="38100" dist="38100" dir="2700000" algn="tl">
                    <a:srgbClr val="C0C0C0"/>
                  </a:outerShdw>
                </a:effectLst>
                <a:latin typeface="Cambria" pitchFamily="18" charset="0"/>
                <a:cs typeface="Arial" pitchFamily="34" charset="0"/>
              </a:rPr>
              <a:t>Securities and Exchange Commission </a:t>
            </a:r>
          </a:p>
          <a:p>
            <a:pPr marL="514350" indent="-514350" algn="ctr">
              <a:lnSpc>
                <a:spcPct val="150000"/>
              </a:lnSpc>
              <a:tabLst>
                <a:tab pos="82550" algn="l"/>
              </a:tabLst>
              <a:defRPr/>
            </a:pPr>
            <a:r>
              <a:rPr lang="en-US" sz="3600" b="1" dirty="0" smtClean="0">
                <a:solidFill>
                  <a:srgbClr val="9E1E1E"/>
                </a:solidFill>
                <a:effectLst>
                  <a:outerShdw blurRad="38100" dist="38100" dir="2700000" algn="tl">
                    <a:srgbClr val="C0C0C0"/>
                  </a:outerShdw>
                </a:effectLst>
                <a:latin typeface="Cambria" pitchFamily="18" charset="0"/>
                <a:cs typeface="Arial" pitchFamily="34" charset="0"/>
              </a:rPr>
              <a:t>of Montenegro </a:t>
            </a:r>
          </a:p>
          <a:p>
            <a:pPr marL="514350" indent="-514350" algn="ctr">
              <a:lnSpc>
                <a:spcPct val="150000"/>
              </a:lnSpc>
              <a:tabLst>
                <a:tab pos="82550" algn="l"/>
              </a:tabLst>
              <a:defRPr/>
            </a:pPr>
            <a:r>
              <a:rPr lang="en-US" sz="2800" b="1" dirty="0" smtClean="0">
                <a:solidFill>
                  <a:srgbClr val="9E1E1E"/>
                </a:solidFill>
                <a:effectLst>
                  <a:outerShdw blurRad="38100" dist="38100" dir="2700000" algn="tl">
                    <a:srgbClr val="C0C0C0"/>
                  </a:outerShdw>
                </a:effectLst>
                <a:latin typeface="Cambria" pitchFamily="18" charset="0"/>
                <a:cs typeface="Arial" pitchFamily="34" charset="0"/>
              </a:rPr>
              <a:t>- institutional and administrative capacities - </a:t>
            </a:r>
            <a:endParaRPr lang="en-GB" sz="2800" b="1" dirty="0">
              <a:solidFill>
                <a:srgbClr val="9E1E1E"/>
              </a:solidFill>
              <a:latin typeface="Cambria" pitchFamily="18" charset="0"/>
              <a:cs typeface="Arial" pitchFamily="34" charset="0"/>
            </a:endParaRPr>
          </a:p>
        </p:txBody>
      </p:sp>
      <p:pic>
        <p:nvPicPr>
          <p:cNvPr id="3085"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19" name="Rectangle 18"/>
          <p:cNvSpPr/>
          <p:nvPr/>
        </p:nvSpPr>
        <p:spPr>
          <a:xfrm>
            <a:off x="228600" y="4365104"/>
            <a:ext cx="8915400" cy="1600438"/>
          </a:xfrm>
          <a:prstGeom prst="rect">
            <a:avLst/>
          </a:prstGeom>
        </p:spPr>
        <p:txBody>
          <a:bodyPr>
            <a:spAutoFit/>
          </a:bodyPr>
          <a:lstStyle/>
          <a:p>
            <a:pPr marL="814388" indent="-450850" algn="r">
              <a:defRPr/>
            </a:pPr>
            <a:r>
              <a:rPr lang="sr-Latn-CS" sz="2000" b="1" dirty="0" smtClean="0">
                <a:solidFill>
                  <a:srgbClr val="990000"/>
                </a:solidFill>
                <a:effectLst>
                  <a:outerShdw blurRad="38100" dist="38100" dir="2700000" algn="tl">
                    <a:srgbClr val="C0C0C0"/>
                  </a:outerShdw>
                </a:effectLst>
                <a:latin typeface="Cambria" pitchFamily="18" charset="0"/>
              </a:rPr>
              <a:t>Aleksandar </a:t>
            </a:r>
            <a:r>
              <a:rPr lang="sr-Latn-CS" sz="2000" b="1" dirty="0">
                <a:solidFill>
                  <a:srgbClr val="990000"/>
                </a:solidFill>
                <a:effectLst>
                  <a:outerShdw blurRad="38100" dist="38100" dir="2700000" algn="tl">
                    <a:srgbClr val="C0C0C0"/>
                  </a:outerShdw>
                </a:effectLst>
                <a:latin typeface="Cambria" pitchFamily="18" charset="0"/>
              </a:rPr>
              <a:t>Djuričković</a:t>
            </a:r>
          </a:p>
          <a:p>
            <a:pPr marL="814388" indent="-450850" algn="r">
              <a:defRPr/>
            </a:pPr>
            <a:r>
              <a:rPr lang="en-GB" sz="2000" b="1" dirty="0">
                <a:solidFill>
                  <a:srgbClr val="9E1E1E"/>
                </a:solidFill>
                <a:effectLst>
                  <a:outerShdw blurRad="38100" dist="38100" dir="2700000" algn="tl">
                    <a:srgbClr val="000000">
                      <a:alpha val="43137"/>
                    </a:srgbClr>
                  </a:outerShdw>
                </a:effectLst>
                <a:latin typeface="Cambria" pitchFamily="18" charset="0"/>
                <a:cs typeface="Arial" pitchFamily="34" charset="0"/>
              </a:rPr>
              <a:t>Securities and Exchange Commission of Montenegro</a:t>
            </a:r>
            <a:endParaRPr lang="en-GB" sz="2000" b="1" dirty="0">
              <a:effectLst>
                <a:outerShdw blurRad="38100" dist="38100" dir="2700000" algn="tl">
                  <a:srgbClr val="000000">
                    <a:alpha val="43137"/>
                  </a:srgbClr>
                </a:outerShdw>
              </a:effectLst>
              <a:latin typeface="Arial" pitchFamily="34" charset="0"/>
              <a:cs typeface="Arial" pitchFamily="34" charset="0"/>
            </a:endParaRPr>
          </a:p>
          <a:p>
            <a:pPr marL="814388" indent="-450850" algn="r">
              <a:defRPr/>
            </a:pPr>
            <a:r>
              <a:rPr lang="en-US" dirty="0">
                <a:solidFill>
                  <a:srgbClr val="990000"/>
                </a:solidFill>
                <a:latin typeface="Cambria" pitchFamily="18" charset="0"/>
              </a:rPr>
              <a:t>adjurickovic@scmn.me</a:t>
            </a:r>
            <a:endParaRPr lang="sr-Latn-CS" b="1" dirty="0">
              <a:solidFill>
                <a:srgbClr val="990000"/>
              </a:solidFill>
              <a:effectLst>
                <a:outerShdw blurRad="38100" dist="38100" dir="2700000" algn="tl">
                  <a:srgbClr val="C0C0C0"/>
                </a:outerShdw>
              </a:effectLst>
              <a:latin typeface="Cambria" pitchFamily="18" charset="0"/>
            </a:endParaRPr>
          </a:p>
          <a:p>
            <a:pPr marL="814388" indent="-450850" algn="r">
              <a:defRPr/>
            </a:pPr>
            <a:endParaRPr lang="en-US" sz="2000" b="1" dirty="0">
              <a:solidFill>
                <a:srgbClr val="990000"/>
              </a:solidFill>
              <a:effectLst>
                <a:outerShdw blurRad="38100" dist="38100" dir="2700000" algn="tl">
                  <a:srgbClr val="C0C0C0"/>
                </a:outerShdw>
              </a:effectLst>
              <a:latin typeface="Cambria" pitchFamily="18" charset="0"/>
            </a:endParaRPr>
          </a:p>
          <a:p>
            <a:pPr marL="814388" indent="-450850" algn="ctr">
              <a:defRPr/>
            </a:pPr>
            <a:endParaRPr lang="sr-Latn-CS" sz="2000" b="1" dirty="0">
              <a:solidFill>
                <a:srgbClr val="990000"/>
              </a:solidFill>
              <a:effectLst>
                <a:outerShdw blurRad="38100" dist="38100" dir="2700000" algn="tl">
                  <a:srgbClr val="C0C0C0"/>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OUTLINE OF PRESENTATION</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457200" y="1905000"/>
            <a:ext cx="8229600" cy="4404320"/>
          </a:xfrm>
        </p:spPr>
        <p:txBody>
          <a:bodyPr>
            <a:normAutofit/>
          </a:bodyPr>
          <a:lstStyle/>
          <a:p>
            <a:pPr marL="358775" lvl="6" indent="-185738"/>
            <a:r>
              <a:rPr lang="en-GB" sz="2800" b="1" dirty="0" smtClean="0">
                <a:solidFill>
                  <a:srgbClr val="9E1E1E"/>
                </a:solidFill>
                <a:latin typeface="Cambria" pitchFamily="18" charset="0"/>
              </a:rPr>
              <a:t>Legal framework</a:t>
            </a:r>
          </a:p>
          <a:p>
            <a:pPr marL="358775" lvl="6" indent="-185738"/>
            <a:r>
              <a:rPr lang="en-GB" sz="2800" b="1" dirty="0" smtClean="0">
                <a:solidFill>
                  <a:srgbClr val="9E1E1E"/>
                </a:solidFill>
                <a:latin typeface="Cambria" pitchFamily="18" charset="0"/>
              </a:rPr>
              <a:t>Institutional framework</a:t>
            </a:r>
          </a:p>
          <a:p>
            <a:pPr marL="358775" lvl="6" indent="-185738"/>
            <a:r>
              <a:rPr lang="en-GB" sz="2800" b="1" dirty="0" smtClean="0">
                <a:solidFill>
                  <a:srgbClr val="9E1E1E"/>
                </a:solidFill>
                <a:latin typeface="Cambria" pitchFamily="18" charset="0"/>
              </a:rPr>
              <a:t>Commission Responsibilities</a:t>
            </a:r>
          </a:p>
          <a:p>
            <a:pPr marL="358775" lvl="6" indent="-185738"/>
            <a:r>
              <a:rPr lang="en-GB" sz="2800" b="1" dirty="0" smtClean="0">
                <a:solidFill>
                  <a:srgbClr val="9E1E1E"/>
                </a:solidFill>
                <a:latin typeface="Cambria" pitchFamily="18" charset="0"/>
              </a:rPr>
              <a:t>Personal independence</a:t>
            </a:r>
          </a:p>
          <a:p>
            <a:pPr marL="358775" lvl="6" indent="-185738"/>
            <a:r>
              <a:rPr lang="en-GB" sz="2800" b="1" dirty="0" smtClean="0">
                <a:solidFill>
                  <a:srgbClr val="9E1E1E"/>
                </a:solidFill>
                <a:latin typeface="Cambria" pitchFamily="18" charset="0"/>
              </a:rPr>
              <a:t>Financial independence</a:t>
            </a:r>
          </a:p>
          <a:p>
            <a:pPr marL="358775" lvl="6" indent="-185738"/>
            <a:r>
              <a:rPr lang="en-GB" sz="2800" b="1" dirty="0" smtClean="0">
                <a:solidFill>
                  <a:srgbClr val="9E1E1E"/>
                </a:solidFill>
                <a:latin typeface="Cambria" pitchFamily="18" charset="0"/>
              </a:rPr>
              <a:t>Cooperation</a:t>
            </a:r>
          </a:p>
          <a:p>
            <a:pPr marL="358775" lvl="6" indent="-185738"/>
            <a:r>
              <a:rPr lang="en-GB" sz="2800" b="1" dirty="0" smtClean="0">
                <a:solidFill>
                  <a:srgbClr val="9E1E1E"/>
                </a:solidFill>
                <a:latin typeface="Cambria" pitchFamily="18" charset="0"/>
              </a:rPr>
              <a:t>Market structure</a:t>
            </a:r>
          </a:p>
          <a:p>
            <a:pPr marL="358775" lvl="6" indent="-185738"/>
            <a:r>
              <a:rPr lang="en-US" sz="2800" b="1" dirty="0" smtClean="0">
                <a:solidFill>
                  <a:srgbClr val="9E1E1E"/>
                </a:solidFill>
                <a:latin typeface="Cambria" pitchFamily="18" charset="0"/>
              </a:rPr>
              <a:t>Supervisory practice</a:t>
            </a:r>
            <a:endParaRPr lang="en-GB" sz="2800" b="1" dirty="0" smtClean="0">
              <a:solidFill>
                <a:srgbClr val="9E1E1E"/>
              </a:solidFill>
              <a:latin typeface="Cambria" pitchFamily="18" charset="0"/>
            </a:endParaRPr>
          </a:p>
          <a:p>
            <a:pPr marL="358775" lvl="6" indent="-185738"/>
            <a:endParaRPr lang="en-GB" sz="2800" b="1" dirty="0" smtClean="0">
              <a:solidFill>
                <a:srgbClr val="9E1E1E"/>
              </a:solidFill>
              <a:latin typeface="Cambria" pitchFamily="18" charset="0"/>
            </a:endParaRPr>
          </a:p>
          <a:p>
            <a:pPr marL="358775" lvl="6" indent="-185738"/>
            <a:endParaRPr lang="en-US" sz="2800" b="1" dirty="0" smtClean="0">
              <a:solidFill>
                <a:srgbClr val="632523"/>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3</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LEGAL FRAMEWORK </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457200" y="1905000"/>
            <a:ext cx="8229600" cy="4404320"/>
          </a:xfrm>
        </p:spPr>
        <p:txBody>
          <a:bodyPr>
            <a:normAutofit/>
          </a:bodyPr>
          <a:lstStyle/>
          <a:p>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t>
            </a:r>
            <a:r>
              <a:rPr lang="sr-Latn-CS" sz="2000" b="1" dirty="0" smtClean="0">
                <a:solidFill>
                  <a:srgbClr val="9E1E1E"/>
                </a:solidFill>
                <a:latin typeface="Cambria" pitchFamily="18" charset="0"/>
              </a:rPr>
              <a:t>OGRM</a:t>
            </a:r>
            <a:r>
              <a:rPr lang="en-GB" sz="2000" b="1" dirty="0" smtClean="0">
                <a:solidFill>
                  <a:srgbClr val="9E1E1E"/>
                </a:solidFill>
                <a:latin typeface="Cambria" pitchFamily="18" charset="0"/>
              </a:rPr>
              <a:t> no. 59/00 and 28/06 and O</a:t>
            </a:r>
            <a:r>
              <a:rPr lang="sr-Latn-CS" sz="2000" b="1" dirty="0" smtClean="0">
                <a:solidFill>
                  <a:srgbClr val="9E1E1E"/>
                </a:solidFill>
                <a:latin typeface="Cambria" pitchFamily="18" charset="0"/>
              </a:rPr>
              <a:t>GRM </a:t>
            </a:r>
            <a:r>
              <a:rPr lang="en-GB" sz="2000" b="1" dirty="0" smtClean="0">
                <a:solidFill>
                  <a:srgbClr val="9E1E1E"/>
                </a:solidFill>
                <a:latin typeface="Cambria" pitchFamily="18" charset="0"/>
              </a:rPr>
              <a:t>no. 53/09, 73/10, 40/11 and 06/13 )</a:t>
            </a:r>
            <a:endParaRPr lang="sr-Latn-CS" sz="2000" b="1" dirty="0" smtClean="0">
              <a:solidFill>
                <a:srgbClr val="632523"/>
              </a:solidFill>
              <a:latin typeface="Cambria" pitchFamily="18" charset="0"/>
            </a:endParaRPr>
          </a:p>
          <a:p>
            <a:pPr>
              <a:buNone/>
            </a:pPr>
            <a:r>
              <a:rPr lang="sr-Latn-CS" sz="1200" b="1" dirty="0" smtClean="0">
                <a:solidFill>
                  <a:schemeClr val="accent2">
                    <a:lumMod val="75000"/>
                  </a:schemeClr>
                </a:solidFill>
                <a:latin typeface="Cambria" pitchFamily="18" charset="0"/>
              </a:rPr>
              <a:t>					</a:t>
            </a:r>
            <a:r>
              <a:rPr lang="en-GB" sz="1600" b="1" dirty="0" smtClean="0">
                <a:solidFill>
                  <a:schemeClr val="accent2">
                    <a:lumMod val="75000"/>
                  </a:schemeClr>
                </a:solidFill>
                <a:latin typeface="Cambria" pitchFamily="18" charset="0"/>
              </a:rPr>
              <a:t>Article 1</a:t>
            </a:r>
            <a:endParaRPr lang="sr-Latn-CS" sz="1600" b="1" dirty="0" smtClean="0">
              <a:solidFill>
                <a:schemeClr val="accent2">
                  <a:lumMod val="75000"/>
                </a:schemeClr>
              </a:solidFill>
              <a:latin typeface="Cambria" pitchFamily="18" charset="0"/>
            </a:endParaRPr>
          </a:p>
          <a:p>
            <a:pPr>
              <a:buNone/>
            </a:pPr>
            <a:r>
              <a:rPr lang="sr-Latn-CS" sz="1600" b="1" dirty="0" smtClean="0">
                <a:solidFill>
                  <a:schemeClr val="accent2">
                    <a:lumMod val="75000"/>
                  </a:schemeClr>
                </a:solidFill>
                <a:latin typeface="Cambria" pitchFamily="18" charset="0"/>
              </a:rPr>
              <a:t>	T</a:t>
            </a:r>
            <a:r>
              <a:rPr lang="en-GB" sz="1600" b="1" dirty="0" smtClean="0">
                <a:solidFill>
                  <a:schemeClr val="accent2">
                    <a:lumMod val="75000"/>
                  </a:schemeClr>
                </a:solidFill>
                <a:latin typeface="Cambria" pitchFamily="18" charset="0"/>
              </a:rPr>
              <a:t>his Law regulates the types of securities, the issue of securities and trade in those securities, the rights and obligations of entities on the securities market, and the organisation, scope of work and responsibilities of the Securities and Exchange Commission of  Montenegro.</a:t>
            </a:r>
            <a:endParaRPr lang="sr-Latn-CS" sz="1600" b="1" dirty="0" smtClean="0">
              <a:solidFill>
                <a:schemeClr val="accent2">
                  <a:lumMod val="75000"/>
                </a:schemeClr>
              </a:solidFill>
              <a:latin typeface="Cambria" pitchFamily="18" charset="0"/>
            </a:endParaRPr>
          </a:p>
          <a:p>
            <a:pPr>
              <a:buNone/>
            </a:pPr>
            <a:endParaRPr lang="sr-Latn-CS" sz="2000" b="1" dirty="0" smtClean="0">
              <a:solidFill>
                <a:schemeClr val="accent2">
                  <a:lumMod val="75000"/>
                </a:schemeClr>
              </a:solidFill>
              <a:latin typeface="Cambria" pitchFamily="18" charset="0"/>
            </a:endParaRPr>
          </a:p>
          <a:p>
            <a:r>
              <a:rPr lang="sr-Latn-CS" sz="2000" b="1" dirty="0" smtClean="0">
                <a:solidFill>
                  <a:schemeClr val="accent2">
                    <a:lumMod val="75000"/>
                  </a:schemeClr>
                </a:solidFill>
                <a:latin typeface="Cambria" pitchFamily="18" charset="0"/>
              </a:rPr>
              <a:t>Law on investmend funds</a:t>
            </a:r>
            <a:r>
              <a:rPr lang="en-US" sz="2000" b="1" dirty="0" smtClean="0">
                <a:solidFill>
                  <a:schemeClr val="accent2">
                    <a:lumMod val="75000"/>
                  </a:schemeClr>
                </a:solidFill>
                <a:latin typeface="Cambria" pitchFamily="18" charset="0"/>
              </a:rPr>
              <a:t> </a:t>
            </a:r>
            <a:r>
              <a:rPr lang="en-GB" sz="2000" b="1" dirty="0" smtClean="0">
                <a:solidFill>
                  <a:schemeClr val="accent2">
                    <a:lumMod val="75000"/>
                  </a:schemeClr>
                </a:solidFill>
                <a:latin typeface="Cambria" pitchFamily="18" charset="0"/>
              </a:rPr>
              <a:t>(OGM, No. 54/11 of 17November, 2011)</a:t>
            </a:r>
            <a:endParaRPr lang="sr-Latn-CS" sz="2000" b="1" dirty="0" smtClean="0">
              <a:solidFill>
                <a:schemeClr val="accent2">
                  <a:lumMod val="75000"/>
                </a:schemeClr>
              </a:solidFill>
              <a:latin typeface="Cambria" pitchFamily="18" charset="0"/>
            </a:endParaRPr>
          </a:p>
          <a:p>
            <a:r>
              <a:rPr lang="sr-Latn-CS" sz="2000" b="1" dirty="0" smtClean="0">
                <a:solidFill>
                  <a:schemeClr val="accent2">
                    <a:lumMod val="75000"/>
                  </a:schemeClr>
                </a:solidFill>
                <a:latin typeface="Cambria" pitchFamily="18" charset="0"/>
              </a:rPr>
              <a:t>Law on voluntar</a:t>
            </a:r>
            <a:r>
              <a:rPr lang="en-US" sz="2000" b="1" dirty="0" smtClean="0">
                <a:solidFill>
                  <a:schemeClr val="accent2">
                    <a:lumMod val="75000"/>
                  </a:schemeClr>
                </a:solidFill>
                <a:latin typeface="Cambria" pitchFamily="18" charset="0"/>
              </a:rPr>
              <a:t>y pension funds </a:t>
            </a:r>
            <a:r>
              <a:rPr lang="en-GB" sz="2000" b="1" dirty="0" smtClean="0">
                <a:solidFill>
                  <a:schemeClr val="accent2">
                    <a:lumMod val="75000"/>
                  </a:schemeClr>
                </a:solidFill>
                <a:latin typeface="Cambria" pitchFamily="18" charset="0"/>
              </a:rPr>
              <a:t>(OGRM, no. 78/06 and OGM no  40/11)</a:t>
            </a:r>
          </a:p>
          <a:p>
            <a:pPr lvl="6">
              <a:buNone/>
            </a:pPr>
            <a:endParaRPr lang="en-US" sz="1200" b="1" dirty="0" smtClean="0">
              <a:solidFill>
                <a:srgbClr val="632523"/>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4</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INSTITUTIONAL FRAMEWORK </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457200" y="1905000"/>
            <a:ext cx="8229600" cy="4404320"/>
          </a:xfrm>
        </p:spPr>
        <p:txBody>
          <a:bodyPr>
            <a:normAutofit lnSpcReduction="10000"/>
          </a:bodyPr>
          <a:lstStyle/>
          <a:p>
            <a:pPr algn="ctr">
              <a:buNone/>
            </a:pPr>
            <a:r>
              <a:rPr lang="en-US" sz="2400" b="1" dirty="0" smtClean="0">
                <a:solidFill>
                  <a:srgbClr val="9E1E1E"/>
                </a:solidFill>
                <a:latin typeface="Cambria" pitchFamily="18" charset="0"/>
              </a:rPr>
              <a:t>Establishment and Status of </a:t>
            </a:r>
          </a:p>
          <a:p>
            <a:pPr algn="ctr">
              <a:buNone/>
            </a:pPr>
            <a:r>
              <a:rPr lang="en-US" sz="2400" b="1" dirty="0" smtClean="0">
                <a:solidFill>
                  <a:srgbClr val="9E1E1E"/>
                </a:solidFill>
                <a:latin typeface="Cambria" pitchFamily="18" charset="0"/>
              </a:rPr>
              <a:t>Securities and Exchange Commission of Montenegro</a:t>
            </a:r>
          </a:p>
          <a:p>
            <a:pPr algn="ctr">
              <a:buNone/>
            </a:pPr>
            <a:endParaRPr lang="en-US" sz="2000" b="1" dirty="0" smtClean="0">
              <a:solidFill>
                <a:srgbClr val="9E1E1E"/>
              </a:solidFill>
              <a:latin typeface="Cambria" pitchFamily="18" charset="0"/>
            </a:endParaRPr>
          </a:p>
          <a:p>
            <a:pPr algn="ctr">
              <a:buNone/>
            </a:pP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(Article 7)</a:t>
            </a:r>
          </a:p>
          <a:p>
            <a:pPr algn="ctr">
              <a:buNone/>
            </a:pPr>
            <a:endParaRPr lang="en-US" sz="2000" b="1" dirty="0" smtClean="0">
              <a:solidFill>
                <a:srgbClr val="9E1E1E"/>
              </a:solidFill>
              <a:latin typeface="Cambria" pitchFamily="18" charset="0"/>
            </a:endParaRPr>
          </a:p>
          <a:p>
            <a:pPr algn="just">
              <a:buNone/>
            </a:pPr>
            <a:r>
              <a:rPr lang="en-GB" sz="2000" b="1" dirty="0" smtClean="0">
                <a:solidFill>
                  <a:schemeClr val="accent2">
                    <a:lumMod val="75000"/>
                  </a:schemeClr>
                </a:solidFill>
                <a:latin typeface="Cambria" pitchFamily="18" charset="0"/>
              </a:rPr>
              <a:t>	The Commission is an organization of the  Montenegro, with the status of a legal person, established for the purpose of regulating and supervising the issue of and trade in securities.</a:t>
            </a:r>
          </a:p>
          <a:p>
            <a:pPr algn="just">
              <a:buNone/>
            </a:pPr>
            <a:r>
              <a:rPr lang="en-GB" sz="2000" b="1" dirty="0" smtClean="0">
                <a:solidFill>
                  <a:schemeClr val="accent2">
                    <a:lumMod val="75000"/>
                  </a:schemeClr>
                </a:solidFill>
                <a:latin typeface="Cambria" pitchFamily="18" charset="0"/>
              </a:rPr>
              <a:t>	The headquarters of the Commission shall be in Podgorica.</a:t>
            </a:r>
          </a:p>
          <a:p>
            <a:pPr algn="just">
              <a:buNone/>
            </a:pPr>
            <a:r>
              <a:rPr lang="en-GB" sz="2000" b="1" dirty="0" smtClean="0">
                <a:solidFill>
                  <a:schemeClr val="accent2">
                    <a:lumMod val="75000"/>
                  </a:schemeClr>
                </a:solidFill>
                <a:latin typeface="Cambria" pitchFamily="18" charset="0"/>
              </a:rPr>
              <a:t> </a:t>
            </a:r>
          </a:p>
          <a:p>
            <a:pPr algn="just">
              <a:buNone/>
            </a:pPr>
            <a:r>
              <a:rPr lang="en-GB" sz="2000" b="1" dirty="0" smtClean="0">
                <a:solidFill>
                  <a:schemeClr val="accent2">
                    <a:lumMod val="75000"/>
                  </a:schemeClr>
                </a:solidFill>
                <a:latin typeface="Cambria" pitchFamily="18" charset="0"/>
              </a:rPr>
              <a:t>	The Commission shall be independent and autonomous in the conduct of its activities as specified in the law and shall report to the Parliament of Montenegro.</a:t>
            </a:r>
          </a:p>
          <a:p>
            <a:pPr lvl="6">
              <a:buNone/>
            </a:pPr>
            <a:endParaRPr lang="en-US" sz="1200" b="1" dirty="0" smtClean="0">
              <a:solidFill>
                <a:srgbClr val="632523"/>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5</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Commission Responsibilities </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fontScale="92500" lnSpcReduction="20000"/>
          </a:bodyPr>
          <a:lstStyle/>
          <a:p>
            <a:pPr algn="just">
              <a:buNone/>
            </a:pPr>
            <a:r>
              <a:rPr lang="en-GB" sz="1300" b="1" dirty="0" smtClean="0">
                <a:solidFill>
                  <a:schemeClr val="accent2">
                    <a:lumMod val="75000"/>
                  </a:schemeClr>
                </a:solidFill>
                <a:latin typeface="Cambria" pitchFamily="18" charset="0"/>
              </a:rPr>
              <a:t>The Commission shall have the following responsibilities:</a:t>
            </a:r>
          </a:p>
          <a:p>
            <a:pPr algn="just">
              <a:buFont typeface="+mj-lt"/>
              <a:buAutoNum type="arabicPeriod"/>
            </a:pPr>
            <a:r>
              <a:rPr lang="en-GB" sz="1300" b="1" dirty="0" smtClean="0">
                <a:solidFill>
                  <a:schemeClr val="accent2">
                    <a:lumMod val="75000"/>
                  </a:schemeClr>
                </a:solidFill>
                <a:latin typeface="Cambria" pitchFamily="18" charset="0"/>
              </a:rPr>
              <a:t>to make Rules with respect to implementation of this Law, when authorised therefore;</a:t>
            </a:r>
          </a:p>
          <a:p>
            <a:pPr algn="just">
              <a:buFont typeface="+mj-lt"/>
              <a:buAutoNum type="arabicPeriod"/>
            </a:pPr>
            <a:r>
              <a:rPr lang="en-GB" sz="1300" b="1" dirty="0" smtClean="0">
                <a:solidFill>
                  <a:schemeClr val="accent2">
                    <a:lumMod val="75000"/>
                  </a:schemeClr>
                </a:solidFill>
                <a:latin typeface="Cambria" pitchFamily="18" charset="0"/>
              </a:rPr>
              <a:t>to ensure that this Law and any Rules made under this Law are complied with;</a:t>
            </a:r>
          </a:p>
          <a:p>
            <a:pPr algn="just">
              <a:buFont typeface="+mj-lt"/>
              <a:buAutoNum type="arabicPeriod"/>
            </a:pPr>
            <a:r>
              <a:rPr lang="en-GB" sz="1300" b="1" dirty="0" smtClean="0">
                <a:solidFill>
                  <a:schemeClr val="accent2">
                    <a:lumMod val="75000"/>
                  </a:schemeClr>
                </a:solidFill>
                <a:latin typeface="Cambria" pitchFamily="18" charset="0"/>
              </a:rPr>
              <a:t>to approve public offers of securities and keep records of issues of securities which are not sold by public offer;</a:t>
            </a:r>
          </a:p>
          <a:p>
            <a:pPr algn="just">
              <a:buFont typeface="+mj-lt"/>
              <a:buAutoNum type="arabicPeriod"/>
            </a:pPr>
            <a:r>
              <a:rPr lang="en-GB" sz="1300" b="1" dirty="0" smtClean="0">
                <a:solidFill>
                  <a:schemeClr val="accent2">
                    <a:lumMod val="75000"/>
                  </a:schemeClr>
                </a:solidFill>
                <a:latin typeface="Cambria" pitchFamily="18" charset="0"/>
              </a:rPr>
              <a:t>to supervise public offers of securities;</a:t>
            </a:r>
          </a:p>
          <a:p>
            <a:pPr algn="just">
              <a:buFont typeface="+mj-lt"/>
              <a:buAutoNum type="arabicPeriod"/>
            </a:pPr>
            <a:r>
              <a:rPr lang="en-GB" sz="1300" b="1" dirty="0" smtClean="0">
                <a:solidFill>
                  <a:schemeClr val="accent2">
                    <a:lumMod val="75000"/>
                  </a:schemeClr>
                </a:solidFill>
                <a:latin typeface="Cambria" pitchFamily="18" charset="0"/>
              </a:rPr>
              <a:t>to license and approve relevant acts of securities markets, authorised market participants and Central Depository Agency;</a:t>
            </a:r>
          </a:p>
          <a:p>
            <a:pPr algn="just">
              <a:buFont typeface="+mj-lt"/>
              <a:buAutoNum type="arabicPeriod"/>
            </a:pPr>
            <a:r>
              <a:rPr lang="en-GB" sz="1300" b="1" dirty="0" smtClean="0">
                <a:solidFill>
                  <a:schemeClr val="accent2">
                    <a:lumMod val="75000"/>
                  </a:schemeClr>
                </a:solidFill>
                <a:latin typeface="Cambria" pitchFamily="18" charset="0"/>
              </a:rPr>
              <a:t>to authorise and regulate collective investment schemes established in accordance with a separate Law and approve adequate acts;</a:t>
            </a:r>
          </a:p>
          <a:p>
            <a:pPr algn="just">
              <a:buFont typeface="+mj-lt"/>
              <a:buAutoNum type="arabicPeriod"/>
            </a:pPr>
            <a:r>
              <a:rPr lang="en-GB" sz="1300" b="1" dirty="0" smtClean="0">
                <a:solidFill>
                  <a:schemeClr val="accent2">
                    <a:lumMod val="75000"/>
                  </a:schemeClr>
                </a:solidFill>
                <a:latin typeface="Cambria" pitchFamily="18" charset="0"/>
              </a:rPr>
              <a:t>to approve nomination of executive directors of the persons licensed by the Commission;</a:t>
            </a:r>
          </a:p>
          <a:p>
            <a:pPr algn="just">
              <a:buFont typeface="+mj-lt"/>
              <a:buAutoNum type="arabicPeriod"/>
            </a:pPr>
            <a:r>
              <a:rPr lang="en-GB" sz="1300" b="1" dirty="0" smtClean="0">
                <a:solidFill>
                  <a:schemeClr val="accent2">
                    <a:lumMod val="75000"/>
                  </a:schemeClr>
                </a:solidFill>
                <a:latin typeface="Cambria" pitchFamily="18" charset="0"/>
              </a:rPr>
              <a:t>keep records and registers in accordance with provisions of this Law that are freely available to the interested persons for inspection;</a:t>
            </a:r>
          </a:p>
          <a:p>
            <a:pPr algn="just">
              <a:buFont typeface="+mj-lt"/>
              <a:buAutoNum type="arabicPeriod"/>
            </a:pPr>
            <a:r>
              <a:rPr lang="en-GB" sz="1300" b="1" dirty="0" smtClean="0">
                <a:solidFill>
                  <a:schemeClr val="accent2">
                    <a:lumMod val="75000"/>
                  </a:schemeClr>
                </a:solidFill>
                <a:latin typeface="Cambria" pitchFamily="18" charset="0"/>
              </a:rPr>
              <a:t>to set general requirements to be met by natural persons professionally engaged in trade in securities;</a:t>
            </a:r>
          </a:p>
          <a:p>
            <a:pPr algn="just">
              <a:buFont typeface="+mj-lt"/>
              <a:buAutoNum type="arabicPeriod"/>
            </a:pPr>
            <a:r>
              <a:rPr lang="en-GB" sz="1300" b="1" dirty="0" smtClean="0">
                <a:solidFill>
                  <a:schemeClr val="accent2">
                    <a:lumMod val="75000"/>
                  </a:schemeClr>
                </a:solidFill>
                <a:latin typeface="Cambria" pitchFamily="18" charset="0"/>
              </a:rPr>
              <a:t>to promote and encourage high standards of investor protection and integrity among licensees;</a:t>
            </a:r>
          </a:p>
          <a:p>
            <a:pPr algn="just">
              <a:buFont typeface="+mj-lt"/>
              <a:buAutoNum type="arabicPeriod"/>
            </a:pPr>
            <a:r>
              <a:rPr lang="en-GB" sz="1300" b="1" dirty="0" smtClean="0">
                <a:solidFill>
                  <a:schemeClr val="accent2">
                    <a:lumMod val="75000"/>
                  </a:schemeClr>
                </a:solidFill>
                <a:latin typeface="Cambria" pitchFamily="18" charset="0"/>
              </a:rPr>
              <a:t>to monitor and enforce Rules for the conduct of business by licensees including the suspension and revocation of licenses;</a:t>
            </a:r>
          </a:p>
          <a:p>
            <a:pPr algn="just">
              <a:buFont typeface="+mj-lt"/>
              <a:buAutoNum type="arabicPeriod"/>
            </a:pPr>
            <a:r>
              <a:rPr lang="en-GB" sz="1300" b="1" dirty="0" smtClean="0">
                <a:solidFill>
                  <a:schemeClr val="accent2">
                    <a:lumMod val="75000"/>
                  </a:schemeClr>
                </a:solidFill>
                <a:latin typeface="Cambria" pitchFamily="18" charset="0"/>
              </a:rPr>
              <a:t>to undertake measure and support the operation of an orderly, fair and properly informed securities market;</a:t>
            </a:r>
          </a:p>
          <a:p>
            <a:pPr algn="just">
              <a:buFont typeface="+mj-lt"/>
              <a:buAutoNum type="arabicPeriod"/>
            </a:pPr>
            <a:r>
              <a:rPr lang="en-GB" sz="1300" b="1" dirty="0" smtClean="0">
                <a:solidFill>
                  <a:schemeClr val="accent2">
                    <a:lumMod val="75000"/>
                  </a:schemeClr>
                </a:solidFill>
                <a:latin typeface="Cambria" pitchFamily="18" charset="0"/>
              </a:rPr>
              <a:t>to regulate the manner and scope of trading on a securities market;</a:t>
            </a:r>
          </a:p>
          <a:p>
            <a:pPr algn="just">
              <a:buNone/>
            </a:pPr>
            <a:r>
              <a:rPr lang="en-GB" sz="1300" b="1" dirty="0" smtClean="0">
                <a:solidFill>
                  <a:schemeClr val="accent2">
                    <a:lumMod val="75000"/>
                  </a:schemeClr>
                </a:solidFill>
                <a:latin typeface="Cambria" pitchFamily="18" charset="0"/>
              </a:rPr>
              <a:t>13a. to determine highest value of commissions and other fees collected by the stock exchange for its services, when it determines that their amount discourages development of securities market;</a:t>
            </a:r>
          </a:p>
          <a:p>
            <a:pPr algn="just">
              <a:buNone/>
            </a:pPr>
            <a:r>
              <a:rPr lang="en-GB" sz="1300" b="1" dirty="0" smtClean="0">
                <a:solidFill>
                  <a:schemeClr val="accent2">
                    <a:lumMod val="75000"/>
                  </a:schemeClr>
                </a:solidFill>
                <a:latin typeface="Cambria" pitchFamily="18" charset="0"/>
              </a:rPr>
              <a:t>13b. to regulate issuance and trade in short-term securities in more details.</a:t>
            </a:r>
          </a:p>
          <a:p>
            <a:pPr algn="just">
              <a:buNone/>
            </a:pPr>
            <a:r>
              <a:rPr lang="en-GB" sz="1300" b="1" dirty="0" smtClean="0">
                <a:solidFill>
                  <a:schemeClr val="accent2">
                    <a:lumMod val="75000"/>
                  </a:schemeClr>
                </a:solidFill>
                <a:latin typeface="Cambria" pitchFamily="18" charset="0"/>
              </a:rPr>
              <a:t>15.  to take all steps to safeguard the interests of persons who invest in securities and to suppress illegal, dishonourable and improper practices in relation to dealings in securities;</a:t>
            </a:r>
          </a:p>
          <a:p>
            <a:pPr algn="just">
              <a:buNone/>
            </a:pPr>
            <a:r>
              <a:rPr lang="en-GB" sz="1300" b="1" dirty="0" smtClean="0">
                <a:solidFill>
                  <a:schemeClr val="accent2">
                    <a:lumMod val="75000"/>
                  </a:schemeClr>
                </a:solidFill>
                <a:latin typeface="Cambria" pitchFamily="18" charset="0"/>
              </a:rPr>
              <a:t>16. to take actions and perform control and examination to prevent any frauds on the securities</a:t>
            </a:r>
            <a:br>
              <a:rPr lang="en-GB" sz="1300" b="1" dirty="0" smtClean="0">
                <a:solidFill>
                  <a:schemeClr val="accent2">
                    <a:lumMod val="75000"/>
                  </a:schemeClr>
                </a:solidFill>
                <a:latin typeface="Cambria" pitchFamily="18" charset="0"/>
              </a:rPr>
            </a:br>
            <a:r>
              <a:rPr lang="en-GB" sz="1300" b="1" dirty="0" smtClean="0">
                <a:solidFill>
                  <a:schemeClr val="accent2">
                    <a:lumMod val="75000"/>
                  </a:schemeClr>
                </a:solidFill>
                <a:latin typeface="Cambria" pitchFamily="18" charset="0"/>
              </a:rPr>
              <a:t>market;</a:t>
            </a:r>
          </a:p>
          <a:p>
            <a:pPr algn="just">
              <a:buAutoNum type="arabicPeriod" startAt="17"/>
            </a:pPr>
            <a:r>
              <a:rPr lang="en-GB" sz="1300" b="1" dirty="0" smtClean="0">
                <a:solidFill>
                  <a:schemeClr val="accent2">
                    <a:lumMod val="75000"/>
                  </a:schemeClr>
                </a:solidFill>
                <a:latin typeface="Cambria" pitchFamily="18" charset="0"/>
              </a:rPr>
              <a:t>to co-operate with other related authorities in Montenegro or elsewhere; and</a:t>
            </a:r>
          </a:p>
          <a:p>
            <a:pPr algn="just">
              <a:buAutoNum type="arabicPeriod" startAt="17"/>
            </a:pPr>
            <a:r>
              <a:rPr lang="en-GB" sz="1300" b="1" dirty="0" smtClean="0">
                <a:solidFill>
                  <a:schemeClr val="accent2">
                    <a:lumMod val="75000"/>
                  </a:schemeClr>
                </a:solidFill>
                <a:latin typeface="Cambria" pitchFamily="18" charset="0"/>
              </a:rPr>
              <a:t>to take other actions and perform other duties under the law.</a:t>
            </a:r>
          </a:p>
          <a:p>
            <a:pPr algn="ctr">
              <a:buNone/>
            </a:pPr>
            <a:endParaRPr lang="en-US" sz="1200" b="1" dirty="0" smtClean="0">
              <a:solidFill>
                <a:srgbClr val="632523"/>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6</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Personal independence</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fontScale="47500" lnSpcReduction="20000"/>
          </a:bodyPr>
          <a:lstStyle/>
          <a:p>
            <a:pPr algn="ctr">
              <a:buNone/>
            </a:pPr>
            <a:r>
              <a:rPr lang="en-GB" sz="3800" b="1" u="sng" dirty="0" smtClean="0">
                <a:solidFill>
                  <a:schemeClr val="accent2">
                    <a:lumMod val="75000"/>
                  </a:schemeClr>
                </a:solidFill>
                <a:latin typeface="Cambria" pitchFamily="18" charset="0"/>
              </a:rPr>
              <a:t>Membership and Nomination of the Commission Members</a:t>
            </a:r>
          </a:p>
          <a:p>
            <a:pPr algn="ctr">
              <a:buNone/>
            </a:pPr>
            <a:endParaRPr lang="en-GB" sz="3400" b="1" dirty="0" smtClean="0">
              <a:solidFill>
                <a:schemeClr val="accent2">
                  <a:lumMod val="75000"/>
                </a:schemeClr>
              </a:solidFill>
              <a:latin typeface="Cambria" pitchFamily="18" charset="0"/>
            </a:endParaRPr>
          </a:p>
          <a:p>
            <a:pPr algn="ctr">
              <a:buNone/>
            </a:pPr>
            <a:r>
              <a:rPr lang="en-GB" sz="3400" b="1" dirty="0" smtClean="0">
                <a:solidFill>
                  <a:schemeClr val="accent2">
                    <a:lumMod val="75000"/>
                  </a:schemeClr>
                </a:solidFill>
                <a:latin typeface="Cambria" pitchFamily="18" charset="0"/>
              </a:rPr>
              <a:t>Law on Securities (Article 11)</a:t>
            </a:r>
          </a:p>
          <a:p>
            <a:pPr algn="ctr">
              <a:buNone/>
            </a:pPr>
            <a:endParaRPr lang="en-GB" sz="2900" b="1" dirty="0" smtClean="0">
              <a:solidFill>
                <a:schemeClr val="accent2">
                  <a:lumMod val="75000"/>
                </a:schemeClr>
              </a:solidFill>
              <a:latin typeface="Cambria" pitchFamily="18" charset="0"/>
            </a:endParaRPr>
          </a:p>
          <a:p>
            <a:pPr marL="0" indent="15875" algn="just">
              <a:buNone/>
            </a:pPr>
            <a:r>
              <a:rPr lang="en-GB" sz="2900" b="1" dirty="0" smtClean="0">
                <a:solidFill>
                  <a:schemeClr val="accent2">
                    <a:lumMod val="75000"/>
                  </a:schemeClr>
                </a:solidFill>
                <a:latin typeface="Cambria" pitchFamily="18" charset="0"/>
              </a:rPr>
              <a:t>The Commission shall consist of 5 members: the chairman, the deputy chairman, and three members.</a:t>
            </a:r>
          </a:p>
          <a:p>
            <a:pPr marL="0" indent="15875" algn="just">
              <a:buNone/>
            </a:pPr>
            <a:r>
              <a:rPr lang="en-GB" sz="2900" b="1" dirty="0" smtClean="0">
                <a:solidFill>
                  <a:schemeClr val="accent2">
                    <a:lumMod val="75000"/>
                  </a:schemeClr>
                </a:solidFill>
                <a:latin typeface="Cambria" pitchFamily="18" charset="0"/>
              </a:rPr>
              <a:t>The Commission shall be appointed by the Parliament from persons nominated by the Government of the  Montenegro.</a:t>
            </a:r>
          </a:p>
          <a:p>
            <a:pPr marL="0" indent="15875" algn="just">
              <a:buNone/>
            </a:pPr>
            <a:endParaRPr lang="en-GB" sz="2900" b="1" dirty="0" smtClean="0">
              <a:solidFill>
                <a:schemeClr val="accent2">
                  <a:lumMod val="75000"/>
                </a:schemeClr>
              </a:solidFill>
              <a:latin typeface="Cambria" pitchFamily="18" charset="0"/>
            </a:endParaRPr>
          </a:p>
          <a:p>
            <a:pPr marL="0" indent="15875" algn="just">
              <a:buNone/>
            </a:pPr>
            <a:r>
              <a:rPr lang="en-GB" sz="2900" b="1" dirty="0" smtClean="0">
                <a:solidFill>
                  <a:schemeClr val="accent2">
                    <a:lumMod val="75000"/>
                  </a:schemeClr>
                </a:solidFill>
                <a:latin typeface="Cambria" pitchFamily="18" charset="0"/>
              </a:rPr>
              <a:t>The persons with university education and professional experience of more than 5 years in the areas of law, monetary, economic or financial systems and with a recognized standing eligible for this position may be nominated as a member of the Commission.</a:t>
            </a:r>
          </a:p>
          <a:p>
            <a:pPr marL="0" indent="15875" algn="just">
              <a:buNone/>
            </a:pPr>
            <a:endParaRPr lang="en-GB" sz="2900" b="1" dirty="0" smtClean="0">
              <a:solidFill>
                <a:schemeClr val="accent2">
                  <a:lumMod val="75000"/>
                </a:schemeClr>
              </a:solidFill>
              <a:latin typeface="Cambria" pitchFamily="18" charset="0"/>
            </a:endParaRPr>
          </a:p>
          <a:p>
            <a:pPr marL="0" indent="15875" algn="just">
              <a:buNone/>
            </a:pPr>
            <a:r>
              <a:rPr lang="en-GB" sz="2900" b="1" dirty="0" smtClean="0">
                <a:solidFill>
                  <a:schemeClr val="accent2">
                    <a:lumMod val="75000"/>
                  </a:schemeClr>
                </a:solidFill>
                <a:latin typeface="Cambria" pitchFamily="18" charset="0"/>
              </a:rPr>
              <a:t>The following persons shall not be eligible for appointment as members of the Commission:</a:t>
            </a:r>
          </a:p>
          <a:p>
            <a:pPr marL="0" indent="15875" algn="just">
              <a:buNone/>
            </a:pPr>
            <a:r>
              <a:rPr lang="en-GB" sz="2900" b="1" dirty="0" smtClean="0">
                <a:solidFill>
                  <a:schemeClr val="accent2">
                    <a:lumMod val="75000"/>
                  </a:schemeClr>
                </a:solidFill>
                <a:latin typeface="Cambria" pitchFamily="18" charset="0"/>
              </a:rPr>
              <a:t> </a:t>
            </a:r>
          </a:p>
          <a:p>
            <a:pPr marL="531813" indent="-173038" algn="just">
              <a:buFont typeface="Wingdings" pitchFamily="2" charset="2"/>
              <a:buChar char="§"/>
            </a:pPr>
            <a:r>
              <a:rPr lang="en-GB" sz="2900" b="1" dirty="0" smtClean="0">
                <a:solidFill>
                  <a:schemeClr val="accent2">
                    <a:lumMod val="75000"/>
                  </a:schemeClr>
                </a:solidFill>
                <a:latin typeface="Cambria" pitchFamily="18" charset="0"/>
              </a:rPr>
              <a:t>the persons elected, nominated or employed in government bodies;</a:t>
            </a:r>
          </a:p>
          <a:p>
            <a:pPr marL="531813" indent="-173038" algn="just">
              <a:buFont typeface="Wingdings" pitchFamily="2" charset="2"/>
              <a:buChar char="§"/>
            </a:pPr>
            <a:r>
              <a:rPr lang="en-GB" sz="2900" b="1" dirty="0" smtClean="0">
                <a:solidFill>
                  <a:schemeClr val="accent2">
                    <a:lumMod val="75000"/>
                  </a:schemeClr>
                </a:solidFill>
                <a:latin typeface="Cambria" pitchFamily="18" charset="0"/>
              </a:rPr>
              <a:t>members of governing and managing boards, executive bodies and secretaries of the securities issuers,</a:t>
            </a:r>
          </a:p>
          <a:p>
            <a:pPr marL="531813" indent="-173038" algn="just">
              <a:buFont typeface="Wingdings" pitchFamily="2" charset="2"/>
              <a:buChar char="§"/>
            </a:pPr>
            <a:r>
              <a:rPr lang="en-GB" sz="2900" b="1" dirty="0" smtClean="0">
                <a:solidFill>
                  <a:schemeClr val="accent2">
                    <a:lumMod val="75000"/>
                  </a:schemeClr>
                </a:solidFill>
                <a:latin typeface="Cambria" pitchFamily="18" charset="0"/>
              </a:rPr>
              <a:t>shareholders and employees of Stock Exchanges, licensees, Central Depository Agency; and</a:t>
            </a:r>
          </a:p>
          <a:p>
            <a:pPr marL="531813" indent="-173038" algn="just">
              <a:buFont typeface="Wingdings" pitchFamily="2" charset="2"/>
              <a:buChar char="§"/>
            </a:pPr>
            <a:r>
              <a:rPr lang="en-GB" sz="2900" b="1" dirty="0" smtClean="0">
                <a:solidFill>
                  <a:schemeClr val="accent2">
                    <a:lumMod val="75000"/>
                  </a:schemeClr>
                </a:solidFill>
                <a:latin typeface="Cambria" pitchFamily="18" charset="0"/>
              </a:rPr>
              <a:t>persons in matrimony with each other or in kinship either in an ascendant line, or in a collateral line, or in-laws up to the third degree.</a:t>
            </a:r>
          </a:p>
          <a:p>
            <a:pPr marL="0" indent="15875" algn="just">
              <a:buNone/>
            </a:pPr>
            <a:r>
              <a:rPr lang="en-GB" sz="2000" b="1" dirty="0" smtClean="0">
                <a:solidFill>
                  <a:schemeClr val="accent2">
                    <a:lumMod val="75000"/>
                  </a:schemeClr>
                </a:solidFill>
                <a:latin typeface="Cambria" pitchFamily="18" charset="0"/>
              </a:rPr>
              <a:t> </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7</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Personal independence</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fontScale="85000" lnSpcReduction="10000"/>
          </a:bodyPr>
          <a:lstStyle/>
          <a:p>
            <a:pPr marL="0" indent="15875" algn="ctr">
              <a:buNone/>
            </a:pPr>
            <a:r>
              <a:rPr lang="en-GB" sz="2300" b="1" u="sng" dirty="0" smtClean="0">
                <a:solidFill>
                  <a:schemeClr val="accent2">
                    <a:lumMod val="75000"/>
                  </a:schemeClr>
                </a:solidFill>
                <a:latin typeface="Cambria" pitchFamily="18" charset="0"/>
              </a:rPr>
              <a:t>Term of Office</a:t>
            </a:r>
          </a:p>
          <a:p>
            <a:pPr marL="0" indent="15875" algn="just">
              <a:buNone/>
            </a:pPr>
            <a:r>
              <a:rPr lang="en-GB" sz="2000" b="1" dirty="0" smtClean="0">
                <a:solidFill>
                  <a:schemeClr val="accent2">
                    <a:lumMod val="75000"/>
                  </a:schemeClr>
                </a:solidFill>
                <a:latin typeface="Cambria" pitchFamily="18" charset="0"/>
              </a:rPr>
              <a:t>			</a:t>
            </a:r>
            <a:r>
              <a:rPr lang="sr-Latn-CS" sz="2000" b="1" dirty="0" smtClean="0">
                <a:solidFill>
                  <a:srgbClr val="9E1E1E"/>
                </a:solidFill>
                <a:latin typeface="Cambria" pitchFamily="18" charset="0"/>
              </a:rPr>
              <a:t> </a:t>
            </a:r>
            <a:endParaRPr lang="en-US" sz="2000" b="1" dirty="0" smtClean="0">
              <a:solidFill>
                <a:srgbClr val="9E1E1E"/>
              </a:solidFill>
              <a:latin typeface="Cambria" pitchFamily="18" charset="0"/>
            </a:endParaRPr>
          </a:p>
          <a:p>
            <a:pPr marL="0" indent="15875" algn="ctr">
              <a:buNone/>
            </a:pP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t>
            </a:r>
            <a:r>
              <a:rPr lang="en-GB" sz="2000" b="1" dirty="0" smtClean="0">
                <a:solidFill>
                  <a:schemeClr val="accent2">
                    <a:lumMod val="75000"/>
                  </a:schemeClr>
                </a:solidFill>
                <a:latin typeface="Cambria" pitchFamily="18" charset="0"/>
              </a:rPr>
              <a:t>Article 12)</a:t>
            </a:r>
          </a:p>
          <a:p>
            <a:pPr marL="0" indent="15875" algn="just">
              <a:buNone/>
            </a:pPr>
            <a:endParaRPr lang="en-GB" sz="2000" b="1" dirty="0" smtClean="0">
              <a:solidFill>
                <a:schemeClr val="accent2">
                  <a:lumMod val="75000"/>
                </a:schemeClr>
              </a:solidFill>
              <a:latin typeface="Cambria" pitchFamily="18" charset="0"/>
            </a:endParaRPr>
          </a:p>
          <a:p>
            <a:pPr marL="0" indent="15875" algn="just">
              <a:buNone/>
            </a:pPr>
            <a:r>
              <a:rPr lang="en-GB" sz="2000" dirty="0" smtClean="0">
                <a:solidFill>
                  <a:schemeClr val="accent2">
                    <a:lumMod val="75000"/>
                  </a:schemeClr>
                </a:solidFill>
                <a:latin typeface="Cambria" pitchFamily="18" charset="0"/>
              </a:rPr>
              <a:t>A member of the Commission shall be appointed for the term of five years and may be re-appointed.</a:t>
            </a:r>
          </a:p>
          <a:p>
            <a:pPr marL="0" indent="15875" algn="just">
              <a:buNone/>
            </a:pPr>
            <a:r>
              <a:rPr lang="en-GB" sz="2000" dirty="0" smtClean="0">
                <a:solidFill>
                  <a:schemeClr val="accent2">
                    <a:lumMod val="75000"/>
                  </a:schemeClr>
                </a:solidFill>
                <a:latin typeface="Cambria" pitchFamily="18" charset="0"/>
              </a:rPr>
              <a:t> </a:t>
            </a:r>
          </a:p>
          <a:p>
            <a:pPr marL="0" indent="15875" algn="just">
              <a:buNone/>
            </a:pPr>
            <a:r>
              <a:rPr lang="en-GB" sz="2000" dirty="0" smtClean="0">
                <a:solidFill>
                  <a:schemeClr val="accent2">
                    <a:lumMod val="75000"/>
                  </a:schemeClr>
                </a:solidFill>
                <a:latin typeface="Cambria" pitchFamily="18" charset="0"/>
              </a:rPr>
              <a:t>The office of a member shall be vacated:</a:t>
            </a:r>
          </a:p>
          <a:p>
            <a:pPr marL="450850" indent="-184150" algn="just">
              <a:buFont typeface="Wingdings" pitchFamily="2" charset="2"/>
              <a:buChar char="§"/>
            </a:pPr>
            <a:r>
              <a:rPr lang="en-GB" sz="2000" dirty="0" smtClean="0">
                <a:solidFill>
                  <a:schemeClr val="accent2">
                    <a:lumMod val="75000"/>
                  </a:schemeClr>
                </a:solidFill>
                <a:latin typeface="Cambria" pitchFamily="18" charset="0"/>
              </a:rPr>
              <a:t>if he is performing his duties as a member of the Commission in a negligent and inefficient manner;</a:t>
            </a:r>
          </a:p>
          <a:p>
            <a:pPr marL="450850" indent="-184150" algn="just">
              <a:buFont typeface="Wingdings" pitchFamily="2" charset="2"/>
              <a:buChar char="§"/>
            </a:pPr>
            <a:r>
              <a:rPr lang="en-GB" sz="2000" dirty="0" smtClean="0">
                <a:solidFill>
                  <a:schemeClr val="accent2">
                    <a:lumMod val="75000"/>
                  </a:schemeClr>
                </a:solidFill>
                <a:latin typeface="Cambria" pitchFamily="18" charset="0"/>
              </a:rPr>
              <a:t>if he becomes permanently incapable of performing his duties as a member;</a:t>
            </a:r>
          </a:p>
          <a:p>
            <a:pPr marL="450850" indent="-184150" algn="just">
              <a:buFont typeface="Wingdings" pitchFamily="2" charset="2"/>
              <a:buChar char="§"/>
            </a:pPr>
            <a:r>
              <a:rPr lang="en-GB" sz="2000" dirty="0" smtClean="0">
                <a:solidFill>
                  <a:schemeClr val="accent2">
                    <a:lumMod val="75000"/>
                  </a:schemeClr>
                </a:solidFill>
                <a:latin typeface="Cambria" pitchFamily="18" charset="0"/>
              </a:rPr>
              <a:t>if he is convicted with an unconditional custodial sentence or of an offence that makes him unworthy of the position of a member;</a:t>
            </a:r>
          </a:p>
          <a:p>
            <a:pPr marL="450850" indent="-184150" algn="just">
              <a:buFont typeface="Wingdings" pitchFamily="2" charset="2"/>
              <a:buChar char="§"/>
            </a:pPr>
            <a:r>
              <a:rPr lang="en-GB" sz="2000" dirty="0" smtClean="0">
                <a:solidFill>
                  <a:schemeClr val="accent2">
                    <a:lumMod val="75000"/>
                  </a:schemeClr>
                </a:solidFill>
                <a:latin typeface="Cambria" pitchFamily="18" charset="0"/>
              </a:rPr>
              <a:t>if he is absent from three consecutive meetings of the Commission without the Commission's permission.</a:t>
            </a:r>
          </a:p>
          <a:p>
            <a:pPr marL="0" indent="15875" algn="just">
              <a:buNone/>
            </a:pPr>
            <a:r>
              <a:rPr lang="en-GB" sz="2000" dirty="0" smtClean="0">
                <a:solidFill>
                  <a:schemeClr val="accent2">
                    <a:lumMod val="75000"/>
                  </a:schemeClr>
                </a:solidFill>
                <a:latin typeface="Cambria" pitchFamily="18" charset="0"/>
              </a:rPr>
              <a:t>A member may resign his office by letter sent to the Parliament.</a:t>
            </a:r>
          </a:p>
          <a:p>
            <a:pPr marL="0" indent="15875" algn="just">
              <a:buNone/>
            </a:pPr>
            <a:r>
              <a:rPr lang="en-GB" sz="2000" b="1" dirty="0" smtClean="0">
                <a:solidFill>
                  <a:schemeClr val="accent2">
                    <a:lumMod val="75000"/>
                  </a:schemeClr>
                </a:solidFill>
                <a:latin typeface="Cambria" pitchFamily="18" charset="0"/>
              </a:rPr>
              <a:t> </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8</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Personal independence</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fontScale="92500" lnSpcReduction="10000"/>
          </a:bodyPr>
          <a:lstStyle/>
          <a:p>
            <a:pPr marL="0" indent="15875" algn="ctr">
              <a:buNone/>
            </a:pPr>
            <a:r>
              <a:rPr lang="en-GB" sz="2000" b="1" dirty="0" smtClean="0">
                <a:solidFill>
                  <a:schemeClr val="accent2">
                    <a:lumMod val="75000"/>
                  </a:schemeClr>
                </a:solidFill>
                <a:latin typeface="Cambria" pitchFamily="18" charset="0"/>
              </a:rPr>
              <a:t>  </a:t>
            </a:r>
            <a:r>
              <a:rPr lang="en-GB" sz="2000" b="1" u="sng" dirty="0" smtClean="0">
                <a:solidFill>
                  <a:schemeClr val="accent2">
                    <a:lumMod val="75000"/>
                  </a:schemeClr>
                </a:solidFill>
                <a:latin typeface="Cambria" pitchFamily="18" charset="0"/>
              </a:rPr>
              <a:t>Conflict of Interest</a:t>
            </a:r>
          </a:p>
          <a:p>
            <a:pPr marL="0" indent="15875" algn="just">
              <a:buNone/>
            </a:pPr>
            <a:r>
              <a:rPr lang="en-GB" sz="2000" b="1" dirty="0" smtClean="0">
                <a:solidFill>
                  <a:schemeClr val="accent2">
                    <a:lumMod val="75000"/>
                  </a:schemeClr>
                </a:solidFill>
                <a:latin typeface="Cambria" pitchFamily="18" charset="0"/>
              </a:rPr>
              <a:t> </a:t>
            </a:r>
          </a:p>
          <a:p>
            <a:pPr marL="0" indent="15875" algn="just">
              <a:buNone/>
            </a:pPr>
            <a:r>
              <a:rPr lang="en-GB" sz="2000" b="1" dirty="0" smtClean="0">
                <a:solidFill>
                  <a:schemeClr val="accent2">
                    <a:lumMod val="75000"/>
                  </a:schemeClr>
                </a:solidFill>
                <a:latin typeface="Cambria" pitchFamily="18" charset="0"/>
              </a:rPr>
              <a:t>			</a:t>
            </a: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t>
            </a:r>
            <a:r>
              <a:rPr lang="en-GB" sz="2000" b="1" dirty="0" smtClean="0">
                <a:solidFill>
                  <a:schemeClr val="accent2">
                    <a:lumMod val="75000"/>
                  </a:schemeClr>
                </a:solidFill>
                <a:latin typeface="Cambria" pitchFamily="18" charset="0"/>
              </a:rPr>
              <a:t>Article 15)</a:t>
            </a:r>
          </a:p>
          <a:p>
            <a:pPr marL="0" indent="15875" algn="just">
              <a:buNone/>
            </a:pPr>
            <a:endParaRPr lang="en-GB" sz="2000" dirty="0" smtClean="0">
              <a:solidFill>
                <a:schemeClr val="accent2">
                  <a:lumMod val="75000"/>
                </a:schemeClr>
              </a:solidFill>
              <a:latin typeface="Cambria" pitchFamily="18" charset="0"/>
            </a:endParaRPr>
          </a:p>
          <a:p>
            <a:pPr marL="0" indent="15875" algn="just">
              <a:buNone/>
            </a:pPr>
            <a:r>
              <a:rPr lang="en-GB" sz="2000" dirty="0" smtClean="0">
                <a:solidFill>
                  <a:schemeClr val="accent2">
                    <a:lumMod val="75000"/>
                  </a:schemeClr>
                </a:solidFill>
                <a:latin typeface="Cambria" pitchFamily="18" charset="0"/>
              </a:rPr>
              <a:t>Members of the Commission and employees of the expert body of the Commission shall be obliged to comply with the highest professional standards and act in accordance with the Code of Ethics to be established by the Commission, in order to avoid a possible conflict of interest</a:t>
            </a:r>
          </a:p>
          <a:p>
            <a:pPr marL="0" indent="15875" algn="just">
              <a:buNone/>
            </a:pPr>
            <a:r>
              <a:rPr lang="en-GB" sz="2000" dirty="0" smtClean="0">
                <a:solidFill>
                  <a:schemeClr val="accent2">
                    <a:lumMod val="75000"/>
                  </a:schemeClr>
                </a:solidFill>
                <a:latin typeface="Cambria" pitchFamily="18" charset="0"/>
              </a:rPr>
              <a:t> </a:t>
            </a:r>
          </a:p>
          <a:p>
            <a:pPr marL="0" indent="15875" algn="just">
              <a:buNone/>
            </a:pPr>
            <a:r>
              <a:rPr lang="en-GB" sz="2000" dirty="0" smtClean="0">
                <a:solidFill>
                  <a:schemeClr val="accent2">
                    <a:lumMod val="75000"/>
                  </a:schemeClr>
                </a:solidFill>
                <a:latin typeface="Cambria" pitchFamily="18" charset="0"/>
              </a:rPr>
              <a:t>If the chairman, deputy chairman or a member of the Commission have been connected in any way with the subject matter of deciding or have been directly or indirectly interested in such subject matter, they shall as soon as practicable after the commencement of the meeting, disclose the interest and shall not, unless the Commission otherwise directs, take part in any consideration or discussion of, or vote on, any question touching that matter.</a:t>
            </a:r>
          </a:p>
          <a:p>
            <a:pPr marL="0" indent="15875" algn="just">
              <a:buNone/>
            </a:pPr>
            <a:endParaRPr lang="en-GB" sz="2000" b="1" dirty="0" smtClean="0">
              <a:solidFill>
                <a:schemeClr val="accent2">
                  <a:lumMod val="75000"/>
                </a:schemeClr>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9</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Financial independence</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fontScale="85000" lnSpcReduction="10000"/>
          </a:bodyPr>
          <a:lstStyle/>
          <a:p>
            <a:pPr marL="0" indent="15875" algn="ctr">
              <a:buNone/>
            </a:pPr>
            <a:r>
              <a:rPr lang="en-GB" sz="2100" b="1" u="sng" dirty="0" smtClean="0">
                <a:solidFill>
                  <a:schemeClr val="accent2">
                    <a:lumMod val="75000"/>
                  </a:schemeClr>
                </a:solidFill>
                <a:latin typeface="Cambria" pitchFamily="18" charset="0"/>
              </a:rPr>
              <a:t>Funding </a:t>
            </a:r>
          </a:p>
          <a:p>
            <a:pPr marL="0" indent="15875" algn="ctr">
              <a:buNone/>
            </a:pPr>
            <a:r>
              <a:rPr lang="sr-Latn-CS" sz="1900" b="1" dirty="0" smtClean="0">
                <a:solidFill>
                  <a:srgbClr val="9E1E1E"/>
                </a:solidFill>
                <a:latin typeface="Cambria" pitchFamily="18" charset="0"/>
              </a:rPr>
              <a:t>Law on </a:t>
            </a:r>
            <a:r>
              <a:rPr lang="en-GB" sz="1900" b="1" dirty="0" smtClean="0">
                <a:solidFill>
                  <a:srgbClr val="9E1E1E"/>
                </a:solidFill>
                <a:latin typeface="Cambria" pitchFamily="18" charset="0"/>
              </a:rPr>
              <a:t>Securities (</a:t>
            </a:r>
            <a:r>
              <a:rPr lang="en-GB" sz="1900" b="1" dirty="0" smtClean="0">
                <a:solidFill>
                  <a:schemeClr val="accent2">
                    <a:lumMod val="75000"/>
                  </a:schemeClr>
                </a:solidFill>
                <a:latin typeface="Cambria" pitchFamily="18" charset="0"/>
              </a:rPr>
              <a:t>Article 19)</a:t>
            </a:r>
          </a:p>
          <a:p>
            <a:pPr marL="0" indent="15875" algn="ctr">
              <a:buNone/>
            </a:pPr>
            <a:endParaRPr lang="en-GB" sz="1900" b="1" dirty="0" smtClean="0">
              <a:solidFill>
                <a:schemeClr val="accent2">
                  <a:lumMod val="75000"/>
                </a:schemeClr>
              </a:solidFill>
              <a:latin typeface="Cambria" pitchFamily="18" charset="0"/>
            </a:endParaRPr>
          </a:p>
          <a:p>
            <a:pPr marL="0" indent="15875" algn="just">
              <a:buNone/>
            </a:pPr>
            <a:r>
              <a:rPr lang="en-GB" sz="1900" dirty="0" smtClean="0">
                <a:solidFill>
                  <a:schemeClr val="accent2">
                    <a:lumMod val="75000"/>
                  </a:schemeClr>
                </a:solidFill>
                <a:latin typeface="Cambria" pitchFamily="18" charset="0"/>
              </a:rPr>
              <a:t>The Commission shall be funded from:</a:t>
            </a:r>
          </a:p>
          <a:p>
            <a:pPr marL="531813" indent="-265113" algn="just">
              <a:buFont typeface="Wingdings" pitchFamily="2" charset="2"/>
              <a:buChar char="§"/>
            </a:pPr>
            <a:r>
              <a:rPr lang="en-GB" sz="1900" dirty="0" smtClean="0">
                <a:solidFill>
                  <a:schemeClr val="accent2">
                    <a:lumMod val="75000"/>
                  </a:schemeClr>
                </a:solidFill>
                <a:latin typeface="Cambria" pitchFamily="18" charset="0"/>
              </a:rPr>
              <a:t>the fees and charges paid along with applications submitted to the Commission;</a:t>
            </a:r>
          </a:p>
          <a:p>
            <a:pPr marL="531813" indent="-265113" algn="just">
              <a:buFont typeface="Wingdings" pitchFamily="2" charset="2"/>
              <a:buChar char="§"/>
            </a:pPr>
            <a:r>
              <a:rPr lang="en-GB" sz="1900" dirty="0" smtClean="0">
                <a:solidFill>
                  <a:schemeClr val="accent2">
                    <a:lumMod val="75000"/>
                  </a:schemeClr>
                </a:solidFill>
                <a:latin typeface="Cambria" pitchFamily="18" charset="0"/>
              </a:rPr>
              <a:t>the fees and charges paid with respect to registration and transfer of securities with the competent registration authority.</a:t>
            </a:r>
          </a:p>
          <a:p>
            <a:pPr marL="0" indent="15875" algn="just">
              <a:buNone/>
            </a:pPr>
            <a:r>
              <a:rPr lang="en-GB" sz="1900" dirty="0" smtClean="0">
                <a:solidFill>
                  <a:schemeClr val="accent2">
                    <a:lumMod val="75000"/>
                  </a:schemeClr>
                </a:solidFill>
                <a:latin typeface="Cambria" pitchFamily="18" charset="0"/>
              </a:rPr>
              <a:t>The amount of the fees and charges mentioned above shall be prescribed by the Commission. The Commission may also be funded from other sources.</a:t>
            </a:r>
          </a:p>
          <a:p>
            <a:pPr marL="0" indent="15875" algn="just">
              <a:buNone/>
            </a:pPr>
            <a:r>
              <a:rPr lang="en-GB" sz="2000" b="1" dirty="0" smtClean="0">
                <a:solidFill>
                  <a:schemeClr val="accent2">
                    <a:lumMod val="75000"/>
                  </a:schemeClr>
                </a:solidFill>
                <a:latin typeface="Cambria" pitchFamily="18" charset="0"/>
              </a:rPr>
              <a:t> </a:t>
            </a:r>
          </a:p>
          <a:p>
            <a:pPr marL="0" indent="15875" algn="ctr">
              <a:buNone/>
            </a:pPr>
            <a:r>
              <a:rPr lang="en-GB" sz="2100" b="1" u="sng" dirty="0" smtClean="0">
                <a:solidFill>
                  <a:schemeClr val="accent2">
                    <a:lumMod val="75000"/>
                  </a:schemeClr>
                </a:solidFill>
                <a:latin typeface="Cambria" pitchFamily="18" charset="0"/>
              </a:rPr>
              <a:t>Financial Year</a:t>
            </a:r>
          </a:p>
          <a:p>
            <a:pPr marL="0" indent="15875" algn="ctr">
              <a:buNone/>
            </a:pPr>
            <a:r>
              <a:rPr lang="sr-Latn-CS" sz="1900" b="1" dirty="0" smtClean="0">
                <a:solidFill>
                  <a:srgbClr val="9E1E1E"/>
                </a:solidFill>
                <a:latin typeface="Cambria" pitchFamily="18" charset="0"/>
              </a:rPr>
              <a:t>Law on </a:t>
            </a:r>
            <a:r>
              <a:rPr lang="en-GB" sz="1900" b="1" dirty="0" smtClean="0">
                <a:solidFill>
                  <a:srgbClr val="9E1E1E"/>
                </a:solidFill>
                <a:latin typeface="Cambria" pitchFamily="18" charset="0"/>
              </a:rPr>
              <a:t>Securities (</a:t>
            </a:r>
            <a:r>
              <a:rPr lang="en-GB" sz="1900" b="1" dirty="0" smtClean="0">
                <a:solidFill>
                  <a:schemeClr val="accent2">
                    <a:lumMod val="75000"/>
                  </a:schemeClr>
                </a:solidFill>
                <a:latin typeface="Cambria" pitchFamily="18" charset="0"/>
              </a:rPr>
              <a:t>Article 20)</a:t>
            </a:r>
          </a:p>
          <a:p>
            <a:pPr marL="0" indent="15875" algn="ctr">
              <a:buNone/>
            </a:pPr>
            <a:endParaRPr lang="en-GB" sz="1900" b="1" dirty="0" smtClean="0">
              <a:solidFill>
                <a:schemeClr val="accent2">
                  <a:lumMod val="75000"/>
                </a:schemeClr>
              </a:solidFill>
              <a:latin typeface="Cambria" pitchFamily="18" charset="0"/>
            </a:endParaRPr>
          </a:p>
          <a:p>
            <a:pPr marL="0" indent="15875" algn="just">
              <a:buNone/>
            </a:pPr>
            <a:r>
              <a:rPr lang="en-GB" sz="1900" dirty="0" smtClean="0">
                <a:solidFill>
                  <a:schemeClr val="accent2">
                    <a:lumMod val="75000"/>
                  </a:schemeClr>
                </a:solidFill>
                <a:latin typeface="Cambria" pitchFamily="18" charset="0"/>
              </a:rPr>
              <a:t>The financial year of the Commission shall be the period of twelve months ending on 31 December in each year, and its first financial year shall begin on the date of enforcement of this Law and end on 31 December of that year.</a:t>
            </a:r>
          </a:p>
          <a:p>
            <a:pPr marL="0" indent="15875" algn="just">
              <a:buNone/>
            </a:pPr>
            <a:r>
              <a:rPr lang="en-GB" sz="1900" dirty="0" smtClean="0">
                <a:solidFill>
                  <a:schemeClr val="accent2">
                    <a:lumMod val="75000"/>
                  </a:schemeClr>
                </a:solidFill>
                <a:latin typeface="Cambria" pitchFamily="18" charset="0"/>
              </a:rPr>
              <a:t>Excess of revenues over expenditures of the Commission is contributed to the budget of Montenegro.</a:t>
            </a:r>
          </a:p>
          <a:p>
            <a:pPr marL="0" indent="15875" algn="just">
              <a:buNone/>
            </a:pPr>
            <a:endParaRPr lang="en-GB" sz="2000" b="1" dirty="0" smtClean="0">
              <a:solidFill>
                <a:schemeClr val="accent2">
                  <a:lumMod val="75000"/>
                </a:schemeClr>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10</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8229600" cy="1295400"/>
          </a:xfrm>
        </p:spPr>
        <p:txBody>
          <a:bodyPr/>
          <a:lstStyle/>
          <a:p>
            <a:r>
              <a:rPr lang="en-GB" sz="3200" b="1" dirty="0" smtClean="0">
                <a:solidFill>
                  <a:srgbClr val="9E1E1E"/>
                </a:solidFill>
                <a:latin typeface="Cambria" pitchFamily="18" charset="0"/>
              </a:rPr>
              <a:t>Cooperation</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539552" y="1484784"/>
            <a:ext cx="8229600" cy="4752528"/>
          </a:xfrm>
        </p:spPr>
        <p:txBody>
          <a:bodyPr>
            <a:normAutofit/>
          </a:bodyPr>
          <a:lstStyle/>
          <a:p>
            <a:pPr marL="0" indent="15875" algn="ctr">
              <a:buNone/>
            </a:pPr>
            <a:endParaRPr lang="en-US" sz="2000" b="1" dirty="0" smtClean="0">
              <a:solidFill>
                <a:srgbClr val="9E1E1E"/>
              </a:solidFill>
              <a:latin typeface="Cambria" pitchFamily="18" charset="0"/>
            </a:endParaRPr>
          </a:p>
          <a:p>
            <a:pPr marL="0" indent="15875" algn="ctr">
              <a:buNone/>
            </a:pP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(Article</a:t>
            </a:r>
            <a:r>
              <a:rPr lang="en-GB" sz="2000" b="1" dirty="0" smtClean="0">
                <a:solidFill>
                  <a:schemeClr val="accent2">
                    <a:lumMod val="75000"/>
                  </a:schemeClr>
                </a:solidFill>
                <a:latin typeface="Cambria" pitchFamily="18" charset="0"/>
              </a:rPr>
              <a:t> 8, paragraph 17)</a:t>
            </a:r>
          </a:p>
          <a:p>
            <a:pPr marL="0" indent="15875" algn="just">
              <a:buNone/>
            </a:pPr>
            <a:r>
              <a:rPr lang="en-GB" sz="1800" dirty="0" smtClean="0">
                <a:solidFill>
                  <a:schemeClr val="accent2">
                    <a:lumMod val="75000"/>
                  </a:schemeClr>
                </a:solidFill>
                <a:latin typeface="Cambria" pitchFamily="18" charset="0"/>
              </a:rPr>
              <a:t>The Commission shall have the responsibilities to co-operate with other related authorities in Montenegro or elsewhere</a:t>
            </a:r>
          </a:p>
          <a:p>
            <a:pPr marL="0" indent="15875" algn="just">
              <a:buNone/>
            </a:pPr>
            <a:endParaRPr lang="en-US" sz="2000" b="1" dirty="0" smtClean="0">
              <a:solidFill>
                <a:schemeClr val="accent2">
                  <a:lumMod val="75000"/>
                </a:schemeClr>
              </a:solidFill>
              <a:latin typeface="Cambria" pitchFamily="18" charset="0"/>
            </a:endParaRPr>
          </a:p>
          <a:p>
            <a:pPr marL="0" indent="15875" algn="ctr">
              <a:buNone/>
            </a:pPr>
            <a:r>
              <a:rPr lang="en-GB" sz="2000" b="1" u="sng" dirty="0" smtClean="0">
                <a:solidFill>
                  <a:schemeClr val="accent2">
                    <a:lumMod val="75000"/>
                  </a:schemeClr>
                </a:solidFill>
                <a:latin typeface="Cambria" pitchFamily="18" charset="0"/>
              </a:rPr>
              <a:t>Cooperation of the Commission with other Regulatory Authorities</a:t>
            </a:r>
          </a:p>
          <a:p>
            <a:pPr marL="0" indent="15875" algn="just">
              <a:buNone/>
            </a:pPr>
            <a:r>
              <a:rPr lang="en-GB" sz="2000" b="1" dirty="0" smtClean="0">
                <a:solidFill>
                  <a:schemeClr val="accent2">
                    <a:lumMod val="75000"/>
                  </a:schemeClr>
                </a:solidFill>
                <a:latin typeface="Cambria" pitchFamily="18" charset="0"/>
              </a:rPr>
              <a:t> </a:t>
            </a:r>
          </a:p>
          <a:p>
            <a:pPr marL="0" indent="15875" algn="just">
              <a:buNone/>
            </a:pPr>
            <a:r>
              <a:rPr lang="en-GB" sz="2000" b="1" dirty="0" smtClean="0">
                <a:solidFill>
                  <a:schemeClr val="accent2">
                    <a:lumMod val="75000"/>
                  </a:schemeClr>
                </a:solidFill>
                <a:latin typeface="Cambria" pitchFamily="18" charset="0"/>
              </a:rPr>
              <a:t>		</a:t>
            </a: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t>
            </a:r>
            <a:r>
              <a:rPr lang="en-GB" sz="2000" b="1" dirty="0" smtClean="0">
                <a:solidFill>
                  <a:schemeClr val="accent2">
                    <a:lumMod val="75000"/>
                  </a:schemeClr>
                </a:solidFill>
                <a:latin typeface="Cambria" pitchFamily="18" charset="0"/>
              </a:rPr>
              <a:t>Article 18a)</a:t>
            </a:r>
          </a:p>
          <a:p>
            <a:pPr marL="0" indent="15875" algn="just">
              <a:buNone/>
            </a:pPr>
            <a:r>
              <a:rPr lang="en-GB" sz="1800" dirty="0" smtClean="0">
                <a:solidFill>
                  <a:schemeClr val="accent2">
                    <a:lumMod val="75000"/>
                  </a:schemeClr>
                </a:solidFill>
                <a:latin typeface="Cambria" pitchFamily="18" charset="0"/>
              </a:rPr>
              <a:t>At the request of competent state body or foreign body competent for supervision of trade in securities, the Commission shall be obliged to submit necessary data and information.</a:t>
            </a:r>
          </a:p>
          <a:p>
            <a:pPr marL="0" indent="15875" algn="just">
              <a:buNone/>
            </a:pPr>
            <a:endParaRPr lang="en-GB" sz="1800" dirty="0" smtClean="0">
              <a:solidFill>
                <a:schemeClr val="accent2">
                  <a:lumMod val="75000"/>
                </a:schemeClr>
              </a:solidFill>
              <a:latin typeface="Cambria" pitchFamily="18" charset="0"/>
            </a:endParaRPr>
          </a:p>
          <a:p>
            <a:pPr marL="0" indent="15875" algn="just">
              <a:buNone/>
            </a:pPr>
            <a:r>
              <a:rPr lang="en-GB" sz="1800" dirty="0" smtClean="0">
                <a:solidFill>
                  <a:schemeClr val="accent2">
                    <a:lumMod val="75000"/>
                  </a:schemeClr>
                </a:solidFill>
                <a:latin typeface="Cambria" pitchFamily="18" charset="0"/>
              </a:rPr>
              <a:t>Exchange of data and information referred to in paragraph 1 of this Article shall not be considered as disclosure of business secret.</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11</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smtClean="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21" name="Title 20"/>
          <p:cNvSpPr>
            <a:spLocks noGrp="1"/>
          </p:cNvSpPr>
          <p:nvPr>
            <p:ph type="title"/>
          </p:nvPr>
        </p:nvSpPr>
        <p:spPr>
          <a:xfrm>
            <a:off x="467544" y="620688"/>
            <a:ext cx="8229600" cy="720080"/>
          </a:xfrm>
        </p:spPr>
        <p:txBody>
          <a:bodyPr>
            <a:normAutofit/>
          </a:bodyPr>
          <a:lstStyle/>
          <a:p>
            <a:r>
              <a:rPr lang="en-US" sz="3200" b="1" dirty="0" smtClean="0">
                <a:solidFill>
                  <a:srgbClr val="9E1E1E"/>
                </a:solidFill>
                <a:latin typeface="Cambria" pitchFamily="18" charset="0"/>
              </a:rPr>
              <a:t>Organizational chart</a:t>
            </a:r>
          </a:p>
        </p:txBody>
      </p:sp>
      <p:sp>
        <p:nvSpPr>
          <p:cNvPr id="20" name="Slide Number Placeholder 5"/>
          <p:cNvSpPr>
            <a:spLocks noGrp="1"/>
          </p:cNvSpPr>
          <p:nvPr>
            <p:ph type="sldNum" sz="quarter" idx="12"/>
          </p:nvPr>
        </p:nvSpPr>
        <p:spPr/>
        <p:txBody>
          <a:bodyPr/>
          <a:lstStyle/>
          <a:p>
            <a:pPr>
              <a:defRPr/>
            </a:pPr>
            <a:fld id="{D3B25C2F-56E2-4F8B-BEB3-4FACE96B3503}" type="slidenum">
              <a:rPr lang="en-US"/>
              <a:pPr>
                <a:defRPr/>
              </a:pPr>
              <a:t>12</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7"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3079"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3080"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dirty="0">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dirty="0">
              <a:latin typeface="Cambria" pitchFamily="18" charset="0"/>
            </a:endParaRPr>
          </a:p>
        </p:txBody>
      </p:sp>
      <p:sp>
        <p:nvSpPr>
          <p:cNvPr id="3081"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9</a:t>
            </a:r>
            <a:r>
              <a:rPr lang="en-US" sz="1100" b="1" dirty="0" smtClean="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Services</a:t>
            </a:r>
            <a:endParaRPr lang="en-US" sz="1100" b="1" i="1" dirty="0">
              <a:solidFill>
                <a:srgbClr val="953735"/>
              </a:solidFill>
              <a:latin typeface="Cambria" pitchFamily="18" charset="0"/>
              <a:cs typeface="Arial" charset="0"/>
            </a:endParaRPr>
          </a:p>
        </p:txBody>
      </p:sp>
      <p:pic>
        <p:nvPicPr>
          <p:cNvPr id="3085"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31" name="Content Placeholder 30"/>
          <p:cNvGraphicFramePr>
            <a:graphicFrameLocks noGrp="1"/>
          </p:cNvGraphicFramePr>
          <p:nvPr>
            <p:ph idx="1"/>
          </p:nvPr>
        </p:nvGraphicFramePr>
        <p:xfrm>
          <a:off x="539552" y="1124744"/>
          <a:ext cx="8229600" cy="45259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467544" y="620688"/>
            <a:ext cx="8229600" cy="1295400"/>
          </a:xfrm>
        </p:spPr>
        <p:txBody>
          <a:bodyPr/>
          <a:lstStyle/>
          <a:p>
            <a:r>
              <a:rPr lang="en-GB" sz="2800" b="1" dirty="0" smtClean="0">
                <a:solidFill>
                  <a:srgbClr val="9E1E1E"/>
                </a:solidFill>
                <a:latin typeface="Cambria" pitchFamily="18" charset="0"/>
              </a:rPr>
              <a:t>Market structure</a:t>
            </a:r>
            <a:r>
              <a:rPr lang="en-GB" sz="3200" b="1" dirty="0" smtClean="0">
                <a:solidFill>
                  <a:srgbClr val="9E1E1E"/>
                </a:solidFill>
                <a:latin typeface="Cambria" pitchFamily="18" charset="0"/>
              </a:rPr>
              <a:t/>
            </a:r>
            <a:br>
              <a:rPr lang="en-GB" sz="3200" b="1" dirty="0" smtClean="0">
                <a:solidFill>
                  <a:srgbClr val="9E1E1E"/>
                </a:solidFill>
                <a:latin typeface="Cambria" pitchFamily="18" charset="0"/>
              </a:rPr>
            </a:br>
            <a:endParaRPr lang="en-GB" sz="3200" dirty="0" smtClean="0"/>
          </a:p>
        </p:txBody>
      </p:sp>
      <p:sp>
        <p:nvSpPr>
          <p:cNvPr id="4100" name="Content Placeholder 21"/>
          <p:cNvSpPr>
            <a:spLocks noGrp="1"/>
          </p:cNvSpPr>
          <p:nvPr>
            <p:ph idx="1"/>
          </p:nvPr>
        </p:nvSpPr>
        <p:spPr>
          <a:xfrm>
            <a:off x="467544" y="1196752"/>
            <a:ext cx="8229600" cy="5328592"/>
          </a:xfrm>
        </p:spPr>
        <p:txBody>
          <a:bodyPr>
            <a:normAutofit fontScale="77500" lnSpcReduction="20000"/>
          </a:bodyPr>
          <a:lstStyle/>
          <a:p>
            <a:pPr marL="0" indent="15875" algn="ctr">
              <a:buNone/>
            </a:pPr>
            <a:endParaRPr lang="en-US" sz="2000" b="1" dirty="0" smtClean="0">
              <a:solidFill>
                <a:srgbClr val="9E1E1E"/>
              </a:solidFill>
              <a:latin typeface="Cambria" pitchFamily="18" charset="0"/>
            </a:endParaRPr>
          </a:p>
          <a:p>
            <a:pPr marL="0" indent="15875" algn="ctr">
              <a:buNone/>
            </a:pPr>
            <a:r>
              <a:rPr lang="en-US" sz="2000" b="1" u="sng" dirty="0" smtClean="0">
                <a:solidFill>
                  <a:srgbClr val="9E1E1E"/>
                </a:solidFill>
                <a:latin typeface="Cambria" pitchFamily="18" charset="0"/>
              </a:rPr>
              <a:t>CENTRAL DEPOSITARY AGENCY</a:t>
            </a:r>
            <a:endParaRPr lang="en-GB" sz="1800" b="1" u="sng" dirty="0" smtClean="0">
              <a:solidFill>
                <a:schemeClr val="accent2">
                  <a:lumMod val="75000"/>
                </a:schemeClr>
              </a:solidFill>
              <a:latin typeface="Cambria" pitchFamily="18" charset="0"/>
            </a:endParaRPr>
          </a:p>
          <a:p>
            <a:pPr marL="0" indent="15875" algn="just">
              <a:buFontTx/>
              <a:buChar char="-"/>
            </a:pPr>
            <a:r>
              <a:rPr lang="en-US" sz="2000" b="1" dirty="0" smtClean="0">
                <a:solidFill>
                  <a:schemeClr val="accent2">
                    <a:lumMod val="75000"/>
                  </a:schemeClr>
                </a:solidFill>
                <a:latin typeface="Cambria" pitchFamily="18" charset="0"/>
              </a:rPr>
              <a:t> </a:t>
            </a:r>
            <a:r>
              <a:rPr lang="en-US" sz="2000" dirty="0" smtClean="0">
                <a:solidFill>
                  <a:schemeClr val="accent2">
                    <a:lumMod val="75000"/>
                  </a:schemeClr>
                </a:solidFill>
                <a:latin typeface="Cambria" pitchFamily="18" charset="0"/>
              </a:rPr>
              <a:t>Central registry</a:t>
            </a:r>
          </a:p>
          <a:p>
            <a:pPr marL="0" indent="15875" algn="just">
              <a:buFontTx/>
              <a:buChar char="-"/>
            </a:pPr>
            <a:r>
              <a:rPr lang="en-US" sz="2000" dirty="0" smtClean="0">
                <a:solidFill>
                  <a:schemeClr val="accent2">
                    <a:lumMod val="75000"/>
                  </a:schemeClr>
                </a:solidFill>
                <a:latin typeface="Cambria" pitchFamily="18" charset="0"/>
              </a:rPr>
              <a:t> Depositing of dematerialized securities</a:t>
            </a:r>
          </a:p>
          <a:p>
            <a:pPr marL="0" indent="15875" algn="just">
              <a:buFontTx/>
              <a:buChar char="-"/>
            </a:pPr>
            <a:r>
              <a:rPr lang="en-US" sz="2000" dirty="0" smtClean="0">
                <a:solidFill>
                  <a:schemeClr val="accent2">
                    <a:lumMod val="75000"/>
                  </a:schemeClr>
                </a:solidFill>
                <a:latin typeface="Cambria" pitchFamily="18" charset="0"/>
              </a:rPr>
              <a:t> Clearing and settlement</a:t>
            </a:r>
          </a:p>
          <a:p>
            <a:pPr marL="0" indent="15875" algn="just">
              <a:buFontTx/>
              <a:buChar char="-"/>
            </a:pPr>
            <a:endParaRPr lang="en-GB" sz="2000" b="1" dirty="0" smtClean="0">
              <a:solidFill>
                <a:schemeClr val="accent2">
                  <a:lumMod val="75000"/>
                </a:schemeClr>
              </a:solidFill>
              <a:latin typeface="Cambria" pitchFamily="18" charset="0"/>
            </a:endParaRPr>
          </a:p>
          <a:p>
            <a:pPr marL="0" indent="15875" algn="ctr">
              <a:buNone/>
            </a:pPr>
            <a:r>
              <a:rPr lang="en-US" sz="2000" b="1" u="sng" dirty="0" smtClean="0">
                <a:solidFill>
                  <a:srgbClr val="9E1E1E"/>
                </a:solidFill>
                <a:latin typeface="Cambria" pitchFamily="18" charset="0"/>
              </a:rPr>
              <a:t>MONTENEGRO STOCK EXCHANGE</a:t>
            </a:r>
          </a:p>
          <a:p>
            <a:pPr marL="0" indent="15875">
              <a:buNone/>
            </a:pPr>
            <a:r>
              <a:rPr lang="en-GB" sz="2100" b="1" dirty="0" smtClean="0">
                <a:solidFill>
                  <a:srgbClr val="9E1E1E"/>
                </a:solidFill>
                <a:latin typeface="Cambria" pitchFamily="18" charset="0"/>
              </a:rPr>
              <a:t>Official market </a:t>
            </a:r>
          </a:p>
          <a:p>
            <a:pPr marL="400050" lvl="1" indent="15875">
              <a:buFont typeface="Arial" pitchFamily="34" charset="0"/>
              <a:buChar char="•"/>
            </a:pPr>
            <a:r>
              <a:rPr lang="en-US" sz="2100" dirty="0" smtClean="0">
                <a:solidFill>
                  <a:srgbClr val="9E1E1E"/>
                </a:solidFill>
                <a:latin typeface="Cambria" pitchFamily="18" charset="0"/>
              </a:rPr>
              <a:t>A list</a:t>
            </a:r>
          </a:p>
          <a:p>
            <a:pPr marL="400050" lvl="1" indent="15875">
              <a:buFont typeface="Arial" pitchFamily="34" charset="0"/>
              <a:buChar char="•"/>
            </a:pPr>
            <a:r>
              <a:rPr lang="en-US" sz="2100" dirty="0" smtClean="0">
                <a:solidFill>
                  <a:srgbClr val="9E1E1E"/>
                </a:solidFill>
                <a:latin typeface="Cambria" pitchFamily="18" charset="0"/>
              </a:rPr>
              <a:t>B list</a:t>
            </a:r>
            <a:endParaRPr lang="en-GB" sz="2100" dirty="0" smtClean="0">
              <a:solidFill>
                <a:srgbClr val="9E1E1E"/>
              </a:solidFill>
              <a:latin typeface="Cambria" pitchFamily="18" charset="0"/>
            </a:endParaRPr>
          </a:p>
          <a:p>
            <a:pPr marL="0" indent="15875">
              <a:buNone/>
            </a:pPr>
            <a:r>
              <a:rPr lang="en-GB" sz="2000" b="1" dirty="0" smtClean="0">
                <a:solidFill>
                  <a:srgbClr val="9E1E1E"/>
                </a:solidFill>
                <a:latin typeface="Cambria" pitchFamily="18" charset="0"/>
              </a:rPr>
              <a:t>Free market</a:t>
            </a:r>
          </a:p>
          <a:p>
            <a:pPr marL="531813" indent="-173038"/>
            <a:r>
              <a:rPr lang="en-GB" sz="2000" dirty="0" smtClean="0">
                <a:solidFill>
                  <a:srgbClr val="9E1E1E"/>
                </a:solidFill>
                <a:latin typeface="Cambria" pitchFamily="18" charset="0"/>
              </a:rPr>
              <a:t>free share market</a:t>
            </a:r>
          </a:p>
          <a:p>
            <a:pPr marL="531813" indent="-173038"/>
            <a:r>
              <a:rPr lang="en-GB" sz="2000" dirty="0" smtClean="0">
                <a:solidFill>
                  <a:srgbClr val="9E1E1E"/>
                </a:solidFill>
                <a:latin typeface="Cambria" pitchFamily="18" charset="0"/>
              </a:rPr>
              <a:t>investment funds share market</a:t>
            </a:r>
          </a:p>
          <a:p>
            <a:pPr marL="531813" indent="-173038"/>
            <a:r>
              <a:rPr lang="en-GB" sz="2000" dirty="0" smtClean="0">
                <a:solidFill>
                  <a:srgbClr val="9E1E1E"/>
                </a:solidFill>
                <a:latin typeface="Cambria" pitchFamily="18" charset="0"/>
              </a:rPr>
              <a:t>government bonds</a:t>
            </a:r>
          </a:p>
          <a:p>
            <a:pPr marL="531813" indent="-173038"/>
            <a:r>
              <a:rPr lang="en-GB" sz="2000" dirty="0" smtClean="0">
                <a:solidFill>
                  <a:srgbClr val="9E1E1E"/>
                </a:solidFill>
                <a:latin typeface="Cambria" pitchFamily="18" charset="0"/>
              </a:rPr>
              <a:t>municipal bonds</a:t>
            </a:r>
          </a:p>
          <a:p>
            <a:pPr marL="531813" indent="-173038"/>
            <a:r>
              <a:rPr lang="en-GB" sz="2000" dirty="0" smtClean="0">
                <a:solidFill>
                  <a:srgbClr val="9E1E1E"/>
                </a:solidFill>
                <a:latin typeface="Cambria" pitchFamily="18" charset="0"/>
              </a:rPr>
              <a:t>corporate bonds</a:t>
            </a:r>
          </a:p>
          <a:p>
            <a:pPr marL="531813" indent="-173038"/>
            <a:r>
              <a:rPr lang="en-GB" sz="2000" dirty="0" smtClean="0">
                <a:solidFill>
                  <a:srgbClr val="9E1E1E"/>
                </a:solidFill>
                <a:latin typeface="Cambria" pitchFamily="18" charset="0"/>
              </a:rPr>
              <a:t>short-term securities</a:t>
            </a:r>
          </a:p>
          <a:p>
            <a:pPr marL="531813" indent="-173038"/>
            <a:r>
              <a:rPr lang="en-GB" sz="2000" dirty="0" smtClean="0">
                <a:solidFill>
                  <a:srgbClr val="9E1E1E"/>
                </a:solidFill>
                <a:latin typeface="Cambria" pitchFamily="18" charset="0"/>
              </a:rPr>
              <a:t>primary sales</a:t>
            </a:r>
          </a:p>
          <a:p>
            <a:pPr marL="531813" indent="-173038"/>
            <a:r>
              <a:rPr lang="en-GB" sz="2000" dirty="0" smtClean="0">
                <a:solidFill>
                  <a:srgbClr val="9E1E1E"/>
                </a:solidFill>
                <a:latin typeface="Cambria" pitchFamily="18" charset="0"/>
              </a:rPr>
              <a:t>a special list (share for bonds, state-owned securities, special state funds offer, public offer-takeover) and</a:t>
            </a:r>
          </a:p>
          <a:p>
            <a:pPr marL="531813" indent="-173038"/>
            <a:r>
              <a:rPr lang="en-GB" sz="2000" dirty="0" smtClean="0">
                <a:solidFill>
                  <a:srgbClr val="9E1E1E"/>
                </a:solidFill>
                <a:latin typeface="Cambria" pitchFamily="18" charset="0"/>
              </a:rPr>
              <a:t>sub - segment of free share market.</a:t>
            </a:r>
          </a:p>
          <a:p>
            <a:pPr marL="0" indent="15875">
              <a:buNone/>
            </a:pPr>
            <a:endParaRPr lang="en-US" sz="2000" b="1" dirty="0" smtClean="0">
              <a:solidFill>
                <a:srgbClr val="9E1E1E"/>
              </a:solidFill>
              <a:latin typeface="Cambria" pitchFamily="18" charset="0"/>
            </a:endParaRPr>
          </a:p>
          <a:p>
            <a:pPr marL="0" indent="15875" algn="ctr">
              <a:buNone/>
            </a:pPr>
            <a:endParaRPr lang="en-US" sz="2000" b="1" u="sng" dirty="0" smtClean="0">
              <a:solidFill>
                <a:srgbClr val="9E1E1E"/>
              </a:solidFill>
              <a:latin typeface="Cambria" pitchFamily="18" charset="0"/>
            </a:endParaRPr>
          </a:p>
          <a:p>
            <a:pPr marL="0" indent="15875">
              <a:buNone/>
            </a:pPr>
            <a:endParaRPr lang="en-US" sz="2000" b="1" u="sng" dirty="0" smtClean="0">
              <a:solidFill>
                <a:srgbClr val="9E1E1E"/>
              </a:solidFill>
              <a:latin typeface="Cambria" pitchFamily="18" charset="0"/>
            </a:endParaRP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13</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7698432" cy="870992"/>
          </a:xfrm>
        </p:spPr>
        <p:txBody>
          <a:bodyPr>
            <a:noAutofit/>
          </a:bodyPr>
          <a:lstStyle/>
          <a:p>
            <a:pPr lvl="0"/>
            <a:r>
              <a:rPr lang="en-GB" sz="2900" b="1" dirty="0" smtClean="0">
                <a:solidFill>
                  <a:srgbClr val="9E1E1E"/>
                </a:solidFill>
                <a:latin typeface="Cambria" pitchFamily="18" charset="0"/>
              </a:rPr>
              <a:t>Turnover and number of transactions</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14</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29" name="Content Placeholder 28"/>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7698432" cy="870992"/>
          </a:xfrm>
        </p:spPr>
        <p:txBody>
          <a:bodyPr>
            <a:noAutofit/>
          </a:bodyPr>
          <a:lstStyle/>
          <a:p>
            <a:r>
              <a:rPr lang="en-GB" sz="2900" b="1" dirty="0" smtClean="0">
                <a:solidFill>
                  <a:srgbClr val="9E1E1E"/>
                </a:solidFill>
                <a:latin typeface="Cambria" pitchFamily="18" charset="0"/>
              </a:rPr>
              <a:t>Market capitalization</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15</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22" name="Content Placeholder 21"/>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55576" y="692696"/>
            <a:ext cx="7698432" cy="870992"/>
          </a:xfrm>
        </p:spPr>
        <p:txBody>
          <a:bodyPr>
            <a:noAutofit/>
          </a:bodyPr>
          <a:lstStyle/>
          <a:p>
            <a:pPr lvl="0"/>
            <a:r>
              <a:rPr lang="en-GB" sz="2900" b="1" dirty="0" smtClean="0">
                <a:solidFill>
                  <a:srgbClr val="9E1E1E"/>
                </a:solidFill>
                <a:latin typeface="Cambria" pitchFamily="18" charset="0"/>
              </a:rPr>
              <a:t>Indices of Montenegro Stock Exchange</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16</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1" name="Content Placeholder 20"/>
          <p:cNvSpPr>
            <a:spLocks noGrp="1"/>
          </p:cNvSpPr>
          <p:nvPr>
            <p:ph idx="1"/>
          </p:nvPr>
        </p:nvSpPr>
        <p:spPr/>
        <p:txBody>
          <a:bodyPr>
            <a:normAutofit/>
          </a:bodyPr>
          <a:lstStyle/>
          <a:p>
            <a:pPr algn="ctr">
              <a:buNone/>
            </a:pPr>
            <a:r>
              <a:rPr lang="sr-Latn-CS" sz="1800" dirty="0" smtClean="0">
                <a:latin typeface="Cambria" pitchFamily="18" charset="0"/>
              </a:rPr>
              <a:t>MONEX20 from 2007 to 2012</a:t>
            </a: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lgn="ctr">
              <a:buNone/>
            </a:pPr>
            <a:r>
              <a:rPr lang="sr-Latn-CS" sz="1800" dirty="0" smtClean="0">
                <a:latin typeface="Cambria" pitchFamily="18" charset="0"/>
              </a:rPr>
              <a:t>MONEXPIF from 2007 to 2012</a:t>
            </a:r>
            <a:endParaRPr lang="en-US" sz="1800" dirty="0" smtClean="0">
              <a:latin typeface="Cambria" pitchFamily="18" charset="0"/>
            </a:endParaRPr>
          </a:p>
          <a:p>
            <a:pPr algn="ctr">
              <a:buNone/>
            </a:pPr>
            <a:endParaRPr lang="en-US" sz="1800" dirty="0">
              <a:latin typeface="Cambria" pitchFamily="18" charset="0"/>
            </a:endParaRPr>
          </a:p>
        </p:txBody>
      </p:sp>
      <p:pic>
        <p:nvPicPr>
          <p:cNvPr id="29" name="Picture 28"/>
          <p:cNvPicPr/>
          <p:nvPr/>
        </p:nvPicPr>
        <p:blipFill>
          <a:blip r:embed="rId6" cstate="print"/>
          <a:srcRect l="2808" t="31224" r="2711" b="24082"/>
          <a:stretch>
            <a:fillRect/>
          </a:stretch>
        </p:blipFill>
        <p:spPr bwMode="auto">
          <a:xfrm>
            <a:off x="539552" y="1916832"/>
            <a:ext cx="8136904" cy="2016223"/>
          </a:xfrm>
          <a:prstGeom prst="rect">
            <a:avLst/>
          </a:prstGeom>
          <a:noFill/>
          <a:ln w="9525">
            <a:noFill/>
            <a:miter lim="800000"/>
            <a:headEnd/>
            <a:tailEnd/>
          </a:ln>
        </p:spPr>
      </p:pic>
      <p:pic>
        <p:nvPicPr>
          <p:cNvPr id="30" name="Picture 29"/>
          <p:cNvPicPr/>
          <p:nvPr/>
        </p:nvPicPr>
        <p:blipFill>
          <a:blip r:embed="rId7" cstate="print"/>
          <a:srcRect l="2731" t="31224" r="2583" b="23878"/>
          <a:stretch>
            <a:fillRect/>
          </a:stretch>
        </p:blipFill>
        <p:spPr bwMode="auto">
          <a:xfrm>
            <a:off x="503659" y="4221088"/>
            <a:ext cx="8172797" cy="194421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55576" y="692696"/>
            <a:ext cx="7698432" cy="870992"/>
          </a:xfrm>
        </p:spPr>
        <p:txBody>
          <a:bodyPr>
            <a:noAutofit/>
          </a:bodyPr>
          <a:lstStyle/>
          <a:p>
            <a:pPr lvl="0"/>
            <a:r>
              <a:rPr lang="en-GB" sz="2900" b="1" dirty="0" smtClean="0">
                <a:solidFill>
                  <a:srgbClr val="9E1E1E"/>
                </a:solidFill>
                <a:latin typeface="Cambria" pitchFamily="18" charset="0"/>
              </a:rPr>
              <a:t>Issuance of new capital</a:t>
            </a:r>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17</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1" name="Content Placeholder 20"/>
          <p:cNvSpPr>
            <a:spLocks noGrp="1"/>
          </p:cNvSpPr>
          <p:nvPr>
            <p:ph idx="1"/>
          </p:nvPr>
        </p:nvSpPr>
        <p:spPr/>
        <p:txBody>
          <a:bodyPr>
            <a:normAutofit/>
          </a:bodyPr>
          <a:lstStyle/>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buNone/>
            </a:pPr>
            <a:endParaRPr lang="en-US" sz="1800" dirty="0" smtClean="0">
              <a:latin typeface="Cambria" pitchFamily="18" charset="0"/>
            </a:endParaRPr>
          </a:p>
          <a:p>
            <a:pPr algn="ctr">
              <a:buNone/>
            </a:pPr>
            <a:endParaRPr lang="en-US" sz="1800" dirty="0">
              <a:latin typeface="Cambria" pitchFamily="18" charset="0"/>
            </a:endParaRPr>
          </a:p>
        </p:txBody>
      </p:sp>
      <p:graphicFrame>
        <p:nvGraphicFramePr>
          <p:cNvPr id="31" name="Chart 30"/>
          <p:cNvGraphicFramePr/>
          <p:nvPr/>
        </p:nvGraphicFramePr>
        <p:xfrm>
          <a:off x="755576" y="1484784"/>
          <a:ext cx="7992888" cy="4536504"/>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7698432" cy="870992"/>
          </a:xfrm>
        </p:spPr>
        <p:txBody>
          <a:bodyPr/>
          <a:lstStyle/>
          <a:p>
            <a:r>
              <a:rPr lang="en-US" sz="3200" b="1" dirty="0" smtClean="0">
                <a:solidFill>
                  <a:srgbClr val="9E1E1E"/>
                </a:solidFill>
                <a:latin typeface="Cambria" pitchFamily="18" charset="0"/>
              </a:rPr>
              <a:t>Investment intermediaries</a:t>
            </a:r>
            <a:endParaRPr lang="en-GB" sz="3200" dirty="0" smtClean="0"/>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18</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21" name="Content Placeholder 20"/>
          <p:cNvGraphicFramePr>
            <a:graphicFrameLocks noGrp="1"/>
          </p:cNvGraphicFramePr>
          <p:nvPr>
            <p:ph idx="1"/>
          </p:nvPr>
        </p:nvGraphicFramePr>
        <p:xfrm>
          <a:off x="539750" y="1484313"/>
          <a:ext cx="8229600" cy="4752975"/>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1115616" y="692696"/>
            <a:ext cx="7698432" cy="870992"/>
          </a:xfrm>
        </p:spPr>
        <p:txBody>
          <a:bodyPr>
            <a:normAutofit fontScale="90000"/>
          </a:bodyPr>
          <a:lstStyle/>
          <a:p>
            <a:r>
              <a:rPr lang="en-US" sz="3200" b="1" dirty="0" smtClean="0">
                <a:solidFill>
                  <a:srgbClr val="9E1E1E"/>
                </a:solidFill>
                <a:latin typeface="Cambria" pitchFamily="18" charset="0"/>
              </a:rPr>
              <a:t>Investment and voluntary pension funds</a:t>
            </a:r>
            <a:endParaRPr lang="en-GB" sz="3200" dirty="0" smtClean="0"/>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19</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graphicFrame>
        <p:nvGraphicFramePr>
          <p:cNvPr id="29" name="Content Placeholder 28"/>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b="1" i="1" dirty="0">
                <a:solidFill>
                  <a:srgbClr val="E6B9B8"/>
                </a:solidFill>
                <a:latin typeface="Cambria" pitchFamily="18" charset="0"/>
                <a:cs typeface="Arial" charset="0"/>
              </a:rPr>
              <a:t>Financial Services</a:t>
            </a:r>
            <a:endParaRPr lang="en-US" b="1" i="1" dirty="0">
              <a:solidFill>
                <a:srgbClr val="E6B9B8"/>
              </a:solidFill>
              <a:latin typeface="Cambria" pitchFamily="18" charset="0"/>
              <a:cs typeface="Arial" charset="0"/>
            </a:endParaRPr>
          </a:p>
        </p:txBody>
      </p:sp>
      <p:sp>
        <p:nvSpPr>
          <p:cNvPr id="4099" name="Title 20"/>
          <p:cNvSpPr>
            <a:spLocks noGrp="1"/>
          </p:cNvSpPr>
          <p:nvPr>
            <p:ph type="title"/>
          </p:nvPr>
        </p:nvSpPr>
        <p:spPr>
          <a:xfrm>
            <a:off x="762000" y="685800"/>
            <a:ext cx="7698432" cy="870992"/>
          </a:xfrm>
        </p:spPr>
        <p:txBody>
          <a:bodyPr/>
          <a:lstStyle/>
          <a:p>
            <a:r>
              <a:rPr lang="en-US" sz="3200" b="1" dirty="0" smtClean="0">
                <a:solidFill>
                  <a:srgbClr val="9E1E1E"/>
                </a:solidFill>
                <a:latin typeface="Cambria" pitchFamily="18" charset="0"/>
              </a:rPr>
              <a:t>Supervisory practice</a:t>
            </a:r>
            <a:endParaRPr lang="en-GB" sz="3200" dirty="0" smtClean="0"/>
          </a:p>
        </p:txBody>
      </p:sp>
      <p:sp>
        <p:nvSpPr>
          <p:cNvPr id="20" name="Slide Number Placeholder 5"/>
          <p:cNvSpPr>
            <a:spLocks noGrp="1"/>
          </p:cNvSpPr>
          <p:nvPr>
            <p:ph type="sldNum" sz="quarter" idx="12"/>
          </p:nvPr>
        </p:nvSpPr>
        <p:spPr/>
        <p:txBody>
          <a:bodyPr/>
          <a:lstStyle/>
          <a:p>
            <a:pPr>
              <a:defRPr/>
            </a:pPr>
            <a:fld id="{45EF2A1E-5104-4472-B77E-39EE8094CF39}" type="slidenum">
              <a:rPr lang="en-US"/>
              <a:pPr>
                <a:defRPr/>
              </a:pPr>
              <a:t>20</a:t>
            </a:fld>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103" name="Picture 3" descr="C:\Documents and Settings\alen.nikezic\Desktop\Picture3.png"/>
          <p:cNvPicPr>
            <a:picLocks noChangeAspect="1" noChangeArrowheads="1"/>
          </p:cNvPicPr>
          <p:nvPr/>
        </p:nvPicPr>
        <p:blipFill>
          <a:blip r:embed="rId3" cstate="print"/>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609600" y="6461125"/>
            <a:ext cx="4521200" cy="396875"/>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5" name="Picture 4" descr="C:\Documents and Settings\alen.nikezic\Desktop\MUPIJU-Stari komp\Press clipping\montenegro grb.wmf"/>
          <p:cNvPicPr>
            <a:picLocks noChangeAspect="1" noChangeArrowheads="1"/>
          </p:cNvPicPr>
          <p:nvPr/>
        </p:nvPicPr>
        <p:blipFill>
          <a:blip r:embed="rId4" cstate="print"/>
          <a:srcRect/>
          <a:stretch>
            <a:fillRect/>
          </a:stretch>
        </p:blipFill>
        <p:spPr bwMode="auto">
          <a:xfrm>
            <a:off x="66675" y="6362700"/>
            <a:ext cx="508000" cy="503238"/>
          </a:xfrm>
          <a:prstGeom prst="rect">
            <a:avLst/>
          </a:prstGeom>
          <a:noFill/>
          <a:ln w="9525">
            <a:noFill/>
            <a:miter lim="800000"/>
            <a:headEnd/>
            <a:tailEnd/>
          </a:ln>
        </p:spPr>
      </p:pic>
      <p:sp>
        <p:nvSpPr>
          <p:cNvPr id="410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b="1" dirty="0">
                <a:solidFill>
                  <a:srgbClr val="F2DCDB"/>
                </a:solidFill>
                <a:latin typeface="Cambria" pitchFamily="18" charset="0"/>
              </a:rPr>
              <a:t>Chapter 9</a:t>
            </a:r>
            <a:r>
              <a:rPr lang="sr-Latn-CS" b="1" dirty="0" smtClean="0">
                <a:solidFill>
                  <a:srgbClr val="F2DCDB"/>
                </a:solidFill>
                <a:latin typeface="Cambria" pitchFamily="18" charset="0"/>
              </a:rPr>
              <a:t>:</a:t>
            </a:r>
            <a:endParaRPr lang="en-US"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b="1" dirty="0">
              <a:solidFill>
                <a:srgbClr val="F2DCDB"/>
              </a:solidFill>
              <a:latin typeface="Cambria" pitchFamily="18" charset="0"/>
            </a:endParaRPr>
          </a:p>
        </p:txBody>
      </p:sp>
      <p:grpSp>
        <p:nvGrpSpPr>
          <p:cNvPr id="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6629400" y="6400800"/>
            <a:ext cx="2514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953735"/>
                </a:solidFill>
                <a:latin typeface="Cambria" pitchFamily="18" charset="0"/>
                <a:cs typeface="Arial" charset="0"/>
              </a:rPr>
              <a:t>Chapter </a:t>
            </a:r>
            <a:r>
              <a:rPr lang="sr-Latn-CS" sz="1100" b="1" dirty="0">
                <a:solidFill>
                  <a:srgbClr val="953735"/>
                </a:solidFill>
                <a:latin typeface="Cambria" pitchFamily="18" charset="0"/>
                <a:cs typeface="Arial" charset="0"/>
              </a:rPr>
              <a:t>9</a:t>
            </a:r>
            <a:r>
              <a:rPr lang="en-US" sz="1100" b="1" dirty="0">
                <a:solidFill>
                  <a:srgbClr val="953735"/>
                </a:solidFill>
                <a:latin typeface="Cambria" pitchFamily="18" charset="0"/>
                <a:cs typeface="Arial" charset="0"/>
              </a:rPr>
              <a:t>: </a:t>
            </a:r>
            <a:endParaRPr lang="sr-Latn-CS" sz="1100" b="1" dirty="0">
              <a:solidFill>
                <a:srgbClr val="953735"/>
              </a:solidFill>
              <a:latin typeface="Cambria" pitchFamily="18" charset="0"/>
              <a:cs typeface="Arial" charset="0"/>
            </a:endParaRPr>
          </a:p>
          <a:p>
            <a:pPr algn="ctr">
              <a:defRPr/>
            </a:pPr>
            <a:r>
              <a:rPr lang="sr-Latn-CS" sz="1100" b="1" i="1" dirty="0" smtClean="0">
                <a:solidFill>
                  <a:srgbClr val="953735"/>
                </a:solidFill>
                <a:latin typeface="Cambria" pitchFamily="18" charset="0"/>
                <a:cs typeface="Arial" charset="0"/>
              </a:rPr>
              <a:t>Financial </a:t>
            </a:r>
            <a:r>
              <a:rPr lang="sr-Latn-CS" sz="1100" b="1" i="1" dirty="0">
                <a:solidFill>
                  <a:srgbClr val="953735"/>
                </a:solidFill>
                <a:latin typeface="Cambria" pitchFamily="18" charset="0"/>
                <a:cs typeface="Arial" charset="0"/>
              </a:rPr>
              <a:t>Services</a:t>
            </a:r>
            <a:endParaRPr lang="en-US" sz="1100" b="1" i="1" dirty="0">
              <a:solidFill>
                <a:srgbClr val="953735"/>
              </a:solidFill>
              <a:latin typeface="Cambria" pitchFamily="18" charset="0"/>
              <a:cs typeface="Arial" charset="0"/>
            </a:endParaRPr>
          </a:p>
        </p:txBody>
      </p:sp>
      <p:pic>
        <p:nvPicPr>
          <p:cNvPr id="4109" name="Picture 18" descr="EU MN logo"/>
          <p:cNvPicPr>
            <a:picLocks noChangeAspect="1" noChangeArrowheads="1"/>
          </p:cNvPicPr>
          <p:nvPr/>
        </p:nvPicPr>
        <p:blipFill>
          <a:blip r:embed="rId5" cstate="print"/>
          <a:srcRect/>
          <a:stretch>
            <a:fillRect/>
          </a:stretch>
        </p:blipFill>
        <p:spPr bwMode="auto">
          <a:xfrm>
            <a:off x="152400" y="609600"/>
            <a:ext cx="1219200" cy="685800"/>
          </a:xfrm>
          <a:prstGeom prst="rect">
            <a:avLst/>
          </a:prstGeom>
          <a:noFill/>
          <a:ln w="9525">
            <a:noFill/>
            <a:miter lim="800000"/>
            <a:headEnd/>
            <a:tailEnd/>
          </a:ln>
        </p:spPr>
      </p:pic>
      <p:sp>
        <p:nvSpPr>
          <p:cNvPr id="22" name="Content Placeholder 21"/>
          <p:cNvSpPr>
            <a:spLocks noGrp="1"/>
          </p:cNvSpPr>
          <p:nvPr>
            <p:ph idx="1"/>
          </p:nvPr>
        </p:nvSpPr>
        <p:spPr/>
        <p:txBody>
          <a:bodyPr/>
          <a:lstStyle/>
          <a:p>
            <a:pPr lvl="0">
              <a:buNone/>
            </a:pPr>
            <a:r>
              <a:rPr lang="en-US" sz="2000" b="1" dirty="0" smtClean="0">
                <a:solidFill>
                  <a:srgbClr val="9E1E1E"/>
                </a:solidFill>
                <a:latin typeface="Cambria" pitchFamily="18" charset="0"/>
              </a:rPr>
              <a:t> -   </a:t>
            </a:r>
            <a:r>
              <a:rPr lang="sr-Latn-CS" sz="2000" b="1" dirty="0" smtClean="0">
                <a:solidFill>
                  <a:srgbClr val="9E1E1E"/>
                </a:solidFill>
                <a:latin typeface="Cambria" pitchFamily="18" charset="0"/>
              </a:rPr>
              <a:t>Law on </a:t>
            </a:r>
            <a:r>
              <a:rPr lang="en-GB" sz="2000" b="1" dirty="0" smtClean="0">
                <a:solidFill>
                  <a:srgbClr val="9E1E1E"/>
                </a:solidFill>
                <a:latin typeface="Cambria" pitchFamily="18" charset="0"/>
              </a:rPr>
              <a:t>Securities (Article 7)</a:t>
            </a:r>
            <a:endParaRPr lang="en-US" sz="2000" b="1" dirty="0" smtClean="0">
              <a:solidFill>
                <a:srgbClr val="9E1E1E"/>
              </a:solidFill>
              <a:latin typeface="Cambria" pitchFamily="18" charset="0"/>
            </a:endParaRPr>
          </a:p>
          <a:p>
            <a:pPr lvl="0" algn="just">
              <a:buNone/>
            </a:pPr>
            <a:r>
              <a:rPr lang="en-GB" sz="2000" b="1" dirty="0" smtClean="0">
                <a:solidFill>
                  <a:srgbClr val="C0504D">
                    <a:lumMod val="75000"/>
                  </a:srgbClr>
                </a:solidFill>
                <a:latin typeface="Cambria" pitchFamily="18" charset="0"/>
              </a:rPr>
              <a:t>	</a:t>
            </a:r>
            <a:r>
              <a:rPr lang="en-GB" sz="2000" dirty="0" smtClean="0">
                <a:solidFill>
                  <a:srgbClr val="C0504D">
                    <a:lumMod val="75000"/>
                  </a:srgbClr>
                </a:solidFill>
                <a:latin typeface="Cambria" pitchFamily="18" charset="0"/>
              </a:rPr>
              <a:t>The Commission is an organization of the  Montenegro, with the status of a legal person, established for the purpose of regulating and supervising the issue of and trade in securities.</a:t>
            </a:r>
          </a:p>
          <a:p>
            <a:pPr lvl="0" algn="just">
              <a:buNone/>
            </a:pPr>
            <a:endParaRPr lang="en-US" sz="2000" dirty="0" smtClean="0">
              <a:solidFill>
                <a:srgbClr val="C0504D">
                  <a:lumMod val="75000"/>
                </a:srgbClr>
              </a:solidFill>
              <a:latin typeface="Cambria" pitchFamily="18" charset="0"/>
            </a:endParaRPr>
          </a:p>
          <a:p>
            <a:pPr algn="just">
              <a:buNone/>
            </a:pPr>
            <a:r>
              <a:rPr lang="en-GB" sz="2000" b="1" dirty="0" smtClean="0">
                <a:solidFill>
                  <a:srgbClr val="C0504D">
                    <a:lumMod val="75000"/>
                  </a:srgbClr>
                </a:solidFill>
                <a:latin typeface="Cambria" pitchFamily="18" charset="0"/>
              </a:rPr>
              <a:t> -  Rules on control over securities business </a:t>
            </a:r>
            <a:r>
              <a:rPr lang="en-GB" sz="1600" dirty="0" smtClean="0">
                <a:solidFill>
                  <a:srgbClr val="C0504D">
                    <a:lumMod val="75000"/>
                  </a:srgbClr>
                </a:solidFill>
                <a:latin typeface="Cambria" pitchFamily="18" charset="0"/>
              </a:rPr>
              <a:t>(OGRM no. 28/07, OGM no. 19/12 and 09/13)</a:t>
            </a:r>
          </a:p>
          <a:p>
            <a:pPr algn="just">
              <a:buNone/>
            </a:pPr>
            <a:endParaRPr lang="en-GB" sz="2000" b="1" dirty="0" smtClean="0">
              <a:solidFill>
                <a:srgbClr val="C0504D">
                  <a:lumMod val="75000"/>
                </a:srgbClr>
              </a:solidFill>
              <a:latin typeface="Cambria" pitchFamily="18" charset="0"/>
            </a:endParaRPr>
          </a:p>
          <a:p>
            <a:pPr lvl="0" algn="just">
              <a:buNone/>
            </a:pPr>
            <a:endParaRPr lang="en-US" sz="2000" dirty="0" smtClean="0">
              <a:solidFill>
                <a:srgbClr val="C0504D">
                  <a:lumMod val="75000"/>
                </a:srgbClr>
              </a:solidFill>
              <a:latin typeface="Cambria" pitchFamily="18" charset="0"/>
            </a:endParaRPr>
          </a:p>
          <a:p>
            <a:pPr lvl="0" algn="just">
              <a:buNone/>
            </a:pPr>
            <a:r>
              <a:rPr lang="en-US" sz="2000" dirty="0" smtClean="0">
                <a:solidFill>
                  <a:srgbClr val="C0504D">
                    <a:lumMod val="75000"/>
                  </a:srgbClr>
                </a:solidFill>
                <a:latin typeface="Cambria" pitchFamily="18" charset="0"/>
              </a:rPr>
              <a:t>- 	</a:t>
            </a:r>
            <a:r>
              <a:rPr lang="en-US" sz="2000" b="1" dirty="0" smtClean="0">
                <a:solidFill>
                  <a:srgbClr val="C0504D">
                    <a:lumMod val="75000"/>
                  </a:srgbClr>
                </a:solidFill>
                <a:latin typeface="Cambria" pitchFamily="18" charset="0"/>
              </a:rPr>
              <a:t>Annual plan of supervision</a:t>
            </a:r>
            <a:endParaRPr lang="en-GB" sz="2000" b="1" dirty="0" smtClean="0">
              <a:solidFill>
                <a:srgbClr val="C0504D">
                  <a:lumMod val="75000"/>
                </a:srgbClr>
              </a:solidFill>
              <a:latin typeface="Cambria"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pPr>
              <a:defRPr/>
            </a:pPr>
            <a:fld id="{CFE31A5A-4F30-44DB-B409-A78E07CB4BC7}" type="slidenum">
              <a:rPr lang="en-US"/>
              <a:pPr>
                <a:defRPr/>
              </a:pPr>
              <a:t>21</a:t>
            </a:fld>
            <a:endParaRPr lang="en-US" dirty="0"/>
          </a:p>
        </p:txBody>
      </p:sp>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1438</Words>
  <Application>Microsoft Office PowerPoint</Application>
  <PresentationFormat>On-screen Show (4:3)</PresentationFormat>
  <Paragraphs>322</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OUTLINE OF PRESENTATION </vt:lpstr>
      <vt:lpstr>LEGAL FRAMEWORK  </vt:lpstr>
      <vt:lpstr>INSTITUTIONAL FRAMEWORK  </vt:lpstr>
      <vt:lpstr>Commission Responsibilities  </vt:lpstr>
      <vt:lpstr>Personal independence </vt:lpstr>
      <vt:lpstr>Personal independence </vt:lpstr>
      <vt:lpstr>Personal independence </vt:lpstr>
      <vt:lpstr>Financial independence </vt:lpstr>
      <vt:lpstr>Cooperation </vt:lpstr>
      <vt:lpstr>Organizational chart</vt:lpstr>
      <vt:lpstr>Market structure </vt:lpstr>
      <vt:lpstr>Turnover and number of transactions</vt:lpstr>
      <vt:lpstr>Market capitalization</vt:lpstr>
      <vt:lpstr>Indices of Montenegro Stock Exchange</vt:lpstr>
      <vt:lpstr>Issuance of new capital</vt:lpstr>
      <vt:lpstr>Investment intermediaries</vt:lpstr>
      <vt:lpstr>Investment and voluntary pension funds</vt:lpstr>
      <vt:lpstr>Supervisory practice</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Aleksandar Djurickovic</dc:creator>
  <cp:lastModifiedBy>zorka.kordic</cp:lastModifiedBy>
  <cp:revision>102</cp:revision>
  <dcterms:created xsi:type="dcterms:W3CDTF">2013-05-25T08:55:56Z</dcterms:created>
  <dcterms:modified xsi:type="dcterms:W3CDTF">2013-06-03T13:22:43Z</dcterms:modified>
</cp:coreProperties>
</file>