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7" r:id="rId2"/>
    <p:sldId id="463" r:id="rId3"/>
    <p:sldId id="495" r:id="rId4"/>
    <p:sldId id="464" r:id="rId5"/>
    <p:sldId id="465" r:id="rId6"/>
    <p:sldId id="466" r:id="rId7"/>
    <p:sldId id="484" r:id="rId8"/>
    <p:sldId id="485" r:id="rId9"/>
    <p:sldId id="469" r:id="rId10"/>
    <p:sldId id="472" r:id="rId11"/>
    <p:sldId id="486" r:id="rId12"/>
    <p:sldId id="487" r:id="rId13"/>
    <p:sldId id="489" r:id="rId14"/>
    <p:sldId id="491" r:id="rId15"/>
    <p:sldId id="473" r:id="rId16"/>
    <p:sldId id="474" r:id="rId17"/>
    <p:sldId id="482" r:id="rId18"/>
    <p:sldId id="475" r:id="rId19"/>
    <p:sldId id="479" r:id="rId20"/>
    <p:sldId id="480" r:id="rId21"/>
    <p:sldId id="493" r:id="rId22"/>
    <p:sldId id="461" r:id="rId23"/>
    <p:sldId id="265" r:id="rId24"/>
  </p:sldIdLst>
  <p:sldSz cx="9144000" cy="6858000" type="screen4x3"/>
  <p:notesSz cx="6797675" cy="987425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632523"/>
    <a:srgbClr val="C00000"/>
    <a:srgbClr val="F2DCDB"/>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68" autoAdjust="0"/>
    <p:restoredTop sz="81166" autoAdjust="0"/>
  </p:normalViewPr>
  <p:slideViewPr>
    <p:cSldViewPr>
      <p:cViewPr varScale="1">
        <p:scale>
          <a:sx n="53" d="100"/>
          <a:sy n="53" d="100"/>
        </p:scale>
        <p:origin x="-102" y="-2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3713"/>
          </a:xfrm>
          <a:prstGeom prst="rect">
            <a:avLst/>
          </a:prstGeom>
        </p:spPr>
        <p:txBody>
          <a:bodyPr vert="horz" lIns="90874" tIns="45438" rIns="90874" bIns="45438" rtlCol="0"/>
          <a:lstStyle>
            <a:lvl1pPr algn="l">
              <a:defRPr sz="1200">
                <a:latin typeface="Arial" charset="0"/>
              </a:defRPr>
            </a:lvl1pPr>
          </a:lstStyle>
          <a:p>
            <a:pPr>
              <a:defRPr/>
            </a:pPr>
            <a:endParaRPr lang="en-US"/>
          </a:p>
        </p:txBody>
      </p:sp>
      <p:sp>
        <p:nvSpPr>
          <p:cNvPr id="3" name="Date Placeholder 2"/>
          <p:cNvSpPr>
            <a:spLocks noGrp="1"/>
          </p:cNvSpPr>
          <p:nvPr>
            <p:ph type="dt" idx="1"/>
          </p:nvPr>
        </p:nvSpPr>
        <p:spPr>
          <a:xfrm>
            <a:off x="3849688" y="0"/>
            <a:ext cx="2946400" cy="493713"/>
          </a:xfrm>
          <a:prstGeom prst="rect">
            <a:avLst/>
          </a:prstGeom>
        </p:spPr>
        <p:txBody>
          <a:bodyPr vert="horz" lIns="90874" tIns="45438" rIns="90874" bIns="45438" rtlCol="0"/>
          <a:lstStyle>
            <a:lvl1pPr algn="r">
              <a:defRPr sz="1200">
                <a:latin typeface="Arial" charset="0"/>
              </a:defRPr>
            </a:lvl1pPr>
          </a:lstStyle>
          <a:p>
            <a:pPr>
              <a:defRPr/>
            </a:pPr>
            <a:fld id="{A864F2AA-1FE2-4542-A3E4-A6DA7DFF4889}" type="datetimeFigureOut">
              <a:rPr lang="en-US"/>
              <a:pPr>
                <a:defRPr/>
              </a:pPr>
              <a:t>5/29/2013</a:t>
            </a:fld>
            <a:endParaRPr lang="en-US"/>
          </a:p>
        </p:txBody>
      </p:sp>
      <p:sp>
        <p:nvSpPr>
          <p:cNvPr id="4" name="Slide Image Placeholder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0874" tIns="45438" rIns="90874" bIns="45438" rtlCol="0" anchor="ctr"/>
          <a:lstStyle/>
          <a:p>
            <a:pPr lvl="0"/>
            <a:endParaRPr lang="en-US" noProof="0" smtClean="0"/>
          </a:p>
        </p:txBody>
      </p:sp>
      <p:sp>
        <p:nvSpPr>
          <p:cNvPr id="5" name="Notes Placeholder 4"/>
          <p:cNvSpPr>
            <a:spLocks noGrp="1"/>
          </p:cNvSpPr>
          <p:nvPr>
            <p:ph type="body" sz="quarter" idx="3"/>
          </p:nvPr>
        </p:nvSpPr>
        <p:spPr>
          <a:xfrm>
            <a:off x="679450" y="4689475"/>
            <a:ext cx="5438775" cy="4443413"/>
          </a:xfrm>
          <a:prstGeom prst="rect">
            <a:avLst/>
          </a:prstGeom>
        </p:spPr>
        <p:txBody>
          <a:bodyPr vert="horz" lIns="90874" tIns="45438" rIns="90874" bIns="45438"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378950"/>
            <a:ext cx="2946400" cy="493713"/>
          </a:xfrm>
          <a:prstGeom prst="rect">
            <a:avLst/>
          </a:prstGeom>
        </p:spPr>
        <p:txBody>
          <a:bodyPr vert="horz" lIns="90874" tIns="45438" rIns="90874" bIns="45438" rtlCol="0" anchor="b"/>
          <a:lstStyle>
            <a:lvl1pPr algn="l">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3849688" y="9378950"/>
            <a:ext cx="2946400" cy="493713"/>
          </a:xfrm>
          <a:prstGeom prst="rect">
            <a:avLst/>
          </a:prstGeom>
        </p:spPr>
        <p:txBody>
          <a:bodyPr vert="horz" lIns="90874" tIns="45438" rIns="90874" bIns="45438" rtlCol="0" anchor="b"/>
          <a:lstStyle>
            <a:lvl1pPr algn="r">
              <a:defRPr sz="1200">
                <a:latin typeface="Arial" charset="0"/>
              </a:defRPr>
            </a:lvl1pPr>
          </a:lstStyle>
          <a:p>
            <a:pPr>
              <a:defRPr/>
            </a:pPr>
            <a:fld id="{D35F9BA9-95A1-4731-B3BB-07D057F70647}" type="slidenum">
              <a:rPr lang="en-US"/>
              <a:pPr>
                <a:defRPr/>
              </a:pPr>
              <a:t>‹#›</a:t>
            </a:fld>
            <a:endParaRPr lang="en-US"/>
          </a:p>
        </p:txBody>
      </p:sp>
    </p:spTree>
    <p:extLst>
      <p:ext uri="{BB962C8B-B14F-4D97-AF65-F5344CB8AC3E}">
        <p14:creationId xmlns="" xmlns:p14="http://schemas.microsoft.com/office/powerpoint/2010/main" val="42884494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42733F8-7D9A-4F1E-94A7-CC4E808AF644}" type="datetimeFigureOut">
              <a:rPr lang="en-US"/>
              <a:pPr>
                <a:defRPr/>
              </a:pPr>
              <a:t>5/29/2013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196E01D-3B58-4BA0-9A22-255E42DED43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6D3CC65-CAA4-4310-AE73-5C3E3BA3E8FD}" type="datetimeFigureOut">
              <a:rPr lang="en-US"/>
              <a:pPr>
                <a:defRPr/>
              </a:pPr>
              <a:t>5/29/2013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1D8AC90-D0DE-47D7-81EF-8F6D2B238EF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14DB94A-932F-4F88-BF1C-1C39A2B75F5D}" type="datetimeFigureOut">
              <a:rPr lang="en-US"/>
              <a:pPr>
                <a:defRPr/>
              </a:pPr>
              <a:t>5/29/2013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DB4923C-F610-4FFF-8301-5516FAD8148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5173E86-64DE-4ED8-8038-9D304AAC525A}" type="datetimeFigureOut">
              <a:rPr lang="en-US"/>
              <a:pPr>
                <a:defRPr/>
              </a:pPr>
              <a:t>5/29/2013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3754696-2E9E-4D2A-94E2-6DCB158B1DE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41E6150-4A6D-4BCE-B3F5-09839DBA5ADE}" type="datetimeFigureOut">
              <a:rPr lang="en-US"/>
              <a:pPr>
                <a:defRPr/>
              </a:pPr>
              <a:t>5/29/2013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0E17B8E-5498-4A62-945E-05AF02D624E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F98ABFB-D521-4803-92A5-1CB90AFDA1DD}" type="datetimeFigureOut">
              <a:rPr lang="en-US"/>
              <a:pPr>
                <a:defRPr/>
              </a:pPr>
              <a:t>5/29/2013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110F40B-9447-4AF2-9536-00CF7316BD3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FE79A42-5A68-43A3-AAE3-27CF807B817A}" type="datetimeFigureOut">
              <a:rPr lang="en-US"/>
              <a:pPr>
                <a:defRPr/>
              </a:pPr>
              <a:t>5/29/2013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8064CF8-4B43-42D1-A9B4-9009FC55578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D459A82-C967-413E-A180-0EB666AAB052}" type="datetimeFigureOut">
              <a:rPr lang="en-US"/>
              <a:pPr>
                <a:defRPr/>
              </a:pPr>
              <a:t>5/29/2013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0582C37-B6B2-42E4-8CFB-D9188ABEB9A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7AD2F3E-79EC-44AF-BC0B-E4052BA082D8}" type="datetimeFigureOut">
              <a:rPr lang="en-US"/>
              <a:pPr>
                <a:defRPr/>
              </a:pPr>
              <a:t>5/29/2013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984D297-0958-4533-BA53-9965A22FC50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CBD9AF9-1C81-41BE-9EFA-2B904BA7DD51}" type="datetimeFigureOut">
              <a:rPr lang="en-US"/>
              <a:pPr>
                <a:defRPr/>
              </a:pPr>
              <a:t>5/29/2013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BAF17F8-23E1-419A-B59B-35BB6B64659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718CA5D-0155-4A8D-812B-E3955065692A}" type="datetimeFigureOut">
              <a:rPr lang="en-US"/>
              <a:pPr>
                <a:defRPr/>
              </a:pPr>
              <a:t>5/29/2013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B1E6D55-0FAE-48E7-A5BB-99EC7CEB308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150F88FC-9301-486C-ADC0-0DEB4BCAA3E8}" type="datetimeFigureOut">
              <a:rPr lang="en-US"/>
              <a:pPr>
                <a:defRPr/>
              </a:pPr>
              <a:t>5/29/2013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9459C453-39AC-4176-9C6F-BE39B3B7A57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53" name="Text Box 3"/>
          <p:cNvSpPr txBox="1">
            <a:spLocks noChangeArrowheads="1"/>
          </p:cNvSpPr>
          <p:nvPr/>
        </p:nvSpPr>
        <p:spPr bwMode="auto">
          <a:xfrm>
            <a:off x="304800" y="1676400"/>
            <a:ext cx="8458200" cy="1077913"/>
          </a:xfrm>
          <a:prstGeom prst="rect">
            <a:avLst/>
          </a:prstGeom>
          <a:noFill/>
          <a:ln w="9525">
            <a:noFill/>
            <a:miter lim="800000"/>
            <a:headEnd/>
            <a:tailEnd/>
          </a:ln>
        </p:spPr>
        <p:txBody>
          <a:bodyPr>
            <a:spAutoFit/>
          </a:bodyPr>
          <a:lstStyle/>
          <a:p>
            <a:pPr algn="ctr"/>
            <a:r>
              <a:rPr lang="sr-Latn-CS" sz="1600">
                <a:solidFill>
                  <a:schemeClr val="bg1"/>
                </a:solidFill>
                <a:latin typeface="Cambria" pitchFamily="18" charset="0"/>
              </a:rPr>
              <a:t> M O N T E N E G R O </a:t>
            </a:r>
          </a:p>
          <a:p>
            <a:pPr algn="ctr"/>
            <a:r>
              <a:rPr lang="en-GB" sz="1600">
                <a:solidFill>
                  <a:schemeClr val="bg1"/>
                </a:solidFill>
                <a:latin typeface="Cambria" pitchFamily="18" charset="0"/>
              </a:rPr>
              <a:t>Negotiating Team for the Accession of </a:t>
            </a:r>
            <a:r>
              <a:rPr lang="sr-Latn-CS" sz="1600">
                <a:solidFill>
                  <a:schemeClr val="bg1"/>
                </a:solidFill>
                <a:latin typeface="Cambria" pitchFamily="18" charset="0"/>
              </a:rPr>
              <a:t>Montenegro </a:t>
            </a:r>
            <a:r>
              <a:rPr lang="en-GB" sz="1600">
                <a:solidFill>
                  <a:schemeClr val="bg1"/>
                </a:solidFill>
                <a:latin typeface="Cambria" pitchFamily="18" charset="0"/>
              </a:rPr>
              <a:t>to the European Union</a:t>
            </a:r>
            <a:br>
              <a:rPr lang="en-GB" sz="1600">
                <a:solidFill>
                  <a:schemeClr val="bg1"/>
                </a:solidFill>
                <a:latin typeface="Cambria" pitchFamily="18" charset="0"/>
              </a:rPr>
            </a:br>
            <a:r>
              <a:rPr lang="en-GB" sz="1600">
                <a:solidFill>
                  <a:schemeClr val="bg1"/>
                </a:solidFill>
                <a:latin typeface="Cambria" pitchFamily="18" charset="0"/>
              </a:rPr>
              <a:t> Working Group for Chapter </a:t>
            </a:r>
            <a:r>
              <a:rPr lang="hr-BA" sz="1600">
                <a:solidFill>
                  <a:schemeClr val="bg1"/>
                </a:solidFill>
                <a:latin typeface="Cambria" pitchFamily="18" charset="0"/>
              </a:rPr>
              <a:t>1</a:t>
            </a:r>
            <a:r>
              <a:rPr lang="en-US" sz="1600">
                <a:solidFill>
                  <a:schemeClr val="bg1"/>
                </a:solidFill>
                <a:latin typeface="Cambria" pitchFamily="18" charset="0"/>
              </a:rPr>
              <a:t>3</a:t>
            </a:r>
            <a:r>
              <a:rPr lang="hr-BA" sz="1600">
                <a:solidFill>
                  <a:schemeClr val="bg1"/>
                </a:solidFill>
                <a:latin typeface="Cambria" pitchFamily="18" charset="0"/>
              </a:rPr>
              <a:t> – </a:t>
            </a:r>
            <a:r>
              <a:rPr lang="en-US" sz="1600">
                <a:solidFill>
                  <a:schemeClr val="bg1"/>
                </a:solidFill>
                <a:latin typeface="Cambria" pitchFamily="18" charset="0"/>
              </a:rPr>
              <a:t>Fisheries</a:t>
            </a:r>
            <a:endParaRPr lang="hr-BA" sz="1600">
              <a:solidFill>
                <a:schemeClr val="bg1"/>
              </a:solidFill>
              <a:latin typeface="Cambria" pitchFamily="18" charset="0"/>
            </a:endParaRPr>
          </a:p>
          <a:p>
            <a:pPr algn="ctr"/>
            <a:endParaRPr lang="hr-BA" sz="1600">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3" name="Rectangle 12"/>
          <p:cNvSpPr/>
          <p:nvPr/>
        </p:nvSpPr>
        <p:spPr>
          <a:xfrm>
            <a:off x="3436938" y="6324600"/>
            <a:ext cx="2601912" cy="369888"/>
          </a:xfrm>
          <a:prstGeom prst="rect">
            <a:avLst/>
          </a:prstGeom>
        </p:spPr>
        <p:txBody>
          <a:bodyPr wrap="none" anchor="ctr">
            <a:spAutoFit/>
          </a:bodyPr>
          <a:lstStyle/>
          <a:p>
            <a:pPr algn="ctr" fontAlgn="auto">
              <a:spcBef>
                <a:spcPts val="0"/>
              </a:spcBef>
              <a:spcAft>
                <a:spcPts val="0"/>
              </a:spcAft>
              <a:defRPr/>
            </a:pPr>
            <a:r>
              <a:rPr lang="x-none" b="1">
                <a:solidFill>
                  <a:schemeClr val="bg1"/>
                </a:solidFill>
                <a:latin typeface="Cambria" pitchFamily="18" charset="0"/>
              </a:rPr>
              <a:t>Brussels</a:t>
            </a:r>
            <a:r>
              <a:rPr lang="en-US" b="1" dirty="0">
                <a:solidFill>
                  <a:schemeClr val="bg1"/>
                </a:solidFill>
                <a:latin typeface="Cambria" pitchFamily="18" charset="0"/>
              </a:rPr>
              <a:t>, </a:t>
            </a:r>
            <a:r>
              <a:rPr lang="sr-Latn-CS" b="1" dirty="0" smtClean="0">
                <a:solidFill>
                  <a:schemeClr val="bg1"/>
                </a:solidFill>
                <a:latin typeface="Cambria" pitchFamily="18" charset="0"/>
              </a:rPr>
              <a:t>5-6</a:t>
            </a:r>
            <a:r>
              <a:rPr lang="en-US" b="1" dirty="0" smtClean="0">
                <a:solidFill>
                  <a:schemeClr val="bg1"/>
                </a:solidFill>
                <a:latin typeface="Cambria" pitchFamily="18" charset="0"/>
              </a:rPr>
              <a:t> </a:t>
            </a:r>
            <a:r>
              <a:rPr lang="sr-Latn-CS" b="1" dirty="0">
                <a:solidFill>
                  <a:schemeClr val="bg1"/>
                </a:solidFill>
                <a:latin typeface="Cambria" pitchFamily="18" charset="0"/>
              </a:rPr>
              <a:t>Jun 2013</a:t>
            </a:r>
            <a:endParaRPr lang="en-US" dirty="0">
              <a:solidFill>
                <a:schemeClr val="bg1"/>
              </a:solidFill>
              <a:latin typeface="+mn-lt"/>
            </a:endParaRPr>
          </a:p>
        </p:txBody>
      </p:sp>
      <p:grpSp>
        <p:nvGrpSpPr>
          <p:cNvPr id="2056"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2057" name="Picture 28"/>
          <p:cNvPicPr>
            <a:picLocks noChangeAspect="1" noChangeArrowheads="1"/>
          </p:cNvPicPr>
          <p:nvPr/>
        </p:nvPicPr>
        <p:blipFill>
          <a:blip r:embed="rId3" cstate="print"/>
          <a:srcRect/>
          <a:stretch>
            <a:fillRect/>
          </a:stretch>
        </p:blipFill>
        <p:spPr bwMode="auto">
          <a:xfrm>
            <a:off x="7372350" y="5857875"/>
            <a:ext cx="1771650" cy="1000125"/>
          </a:xfrm>
          <a:prstGeom prst="rect">
            <a:avLst/>
          </a:prstGeom>
          <a:noFill/>
          <a:ln w="9525">
            <a:noFill/>
            <a:miter lim="800000"/>
            <a:headEnd/>
            <a:tailEnd/>
          </a:ln>
        </p:spPr>
      </p:pic>
      <p:sp>
        <p:nvSpPr>
          <p:cNvPr id="2058" name="Rectangle 3"/>
          <p:cNvSpPr>
            <a:spLocks noChangeArrowheads="1"/>
          </p:cNvSpPr>
          <p:nvPr/>
        </p:nvSpPr>
        <p:spPr bwMode="auto">
          <a:xfrm>
            <a:off x="1524000" y="2971800"/>
            <a:ext cx="6324600" cy="1371600"/>
          </a:xfrm>
          <a:prstGeom prst="rect">
            <a:avLst/>
          </a:prstGeom>
          <a:noFill/>
          <a:ln w="9525">
            <a:noFill/>
            <a:miter lim="800000"/>
            <a:headEnd/>
            <a:tailEnd/>
          </a:ln>
        </p:spPr>
        <p:txBody>
          <a:bodyPr anchor="ctr"/>
          <a:lstStyle/>
          <a:p>
            <a:pPr algn="ctr"/>
            <a:r>
              <a:rPr lang="en-GB" sz="2600">
                <a:solidFill>
                  <a:srgbClr val="F2DCDB"/>
                </a:solidFill>
                <a:latin typeface="Cambria" pitchFamily="18" charset="0"/>
              </a:rPr>
              <a:t>Bilateral screening: Chapter </a:t>
            </a:r>
            <a:r>
              <a:rPr lang="hr-HR" sz="2600">
                <a:solidFill>
                  <a:srgbClr val="F2DCDB"/>
                </a:solidFill>
                <a:latin typeface="Cambria" pitchFamily="18" charset="0"/>
              </a:rPr>
              <a:t>13</a:t>
            </a:r>
            <a:endParaRPr lang="en-US" sz="2600">
              <a:solidFill>
                <a:srgbClr val="F2DCDB"/>
              </a:solidFill>
              <a:latin typeface="Cambria" pitchFamily="18" charset="0"/>
            </a:endParaRPr>
          </a:p>
          <a:p>
            <a:pPr algn="ctr"/>
            <a:endParaRPr lang="en-GB" sz="2600">
              <a:solidFill>
                <a:srgbClr val="F2DCDB"/>
              </a:solidFill>
              <a:latin typeface="Cambria" pitchFamily="18" charset="0"/>
            </a:endParaRPr>
          </a:p>
          <a:p>
            <a:pPr algn="ctr"/>
            <a:r>
              <a:rPr lang="en-US" sz="2600" b="1">
                <a:solidFill>
                  <a:srgbClr val="F2DCDB"/>
                </a:solidFill>
                <a:latin typeface="Cambria" pitchFamily="18" charset="0"/>
              </a:rPr>
              <a:t>MARKET POLICY</a:t>
            </a:r>
            <a:endParaRPr lang="hr-HR" sz="2600" b="1">
              <a:solidFill>
                <a:srgbClr val="F2DCDB"/>
              </a:solidFill>
              <a:latin typeface="Calibri" pitchFamily="34" charset="0"/>
            </a:endParaRPr>
          </a:p>
        </p:txBody>
      </p:sp>
      <p:sp>
        <p:nvSpPr>
          <p:cNvPr id="2059" name="TextBox 14"/>
          <p:cNvSpPr txBox="1">
            <a:spLocks noChangeArrowheads="1"/>
          </p:cNvSpPr>
          <p:nvPr/>
        </p:nvSpPr>
        <p:spPr bwMode="auto">
          <a:xfrm>
            <a:off x="1981200" y="4876800"/>
            <a:ext cx="4953000" cy="1138773"/>
          </a:xfrm>
          <a:prstGeom prst="rect">
            <a:avLst/>
          </a:prstGeom>
          <a:noFill/>
          <a:ln w="9525">
            <a:noFill/>
            <a:miter lim="800000"/>
            <a:headEnd/>
            <a:tailEnd/>
          </a:ln>
        </p:spPr>
        <p:txBody>
          <a:bodyPr>
            <a:spAutoFit/>
          </a:bodyPr>
          <a:lstStyle/>
          <a:p>
            <a:pPr algn="ctr"/>
            <a:r>
              <a:rPr lang="en-US" sz="2000" b="1" dirty="0">
                <a:solidFill>
                  <a:schemeClr val="bg1"/>
                </a:solidFill>
                <a:latin typeface="Cambria" pitchFamily="18" charset="0"/>
              </a:rPr>
              <a:t>Milena </a:t>
            </a:r>
            <a:r>
              <a:rPr lang="en-US" sz="2000" b="1" dirty="0" smtClean="0">
                <a:solidFill>
                  <a:schemeClr val="bg1"/>
                </a:solidFill>
                <a:latin typeface="Cambria" pitchFamily="18" charset="0"/>
              </a:rPr>
              <a:t>KRASIC</a:t>
            </a:r>
            <a:endParaRPr lang="sr-Latn-CS" sz="2000" b="1" dirty="0">
              <a:solidFill>
                <a:schemeClr val="bg1"/>
              </a:solidFill>
              <a:latin typeface="Cambria" pitchFamily="18" charset="0"/>
            </a:endParaRPr>
          </a:p>
          <a:p>
            <a:pPr algn="ctr"/>
            <a:endParaRPr lang="sr-Latn-CS" sz="2800" b="1" dirty="0">
              <a:solidFill>
                <a:schemeClr val="bg1"/>
              </a:solidFill>
              <a:latin typeface="Cambria" pitchFamily="18" charset="0"/>
            </a:endParaRPr>
          </a:p>
          <a:p>
            <a:pPr algn="ctr"/>
            <a:r>
              <a:rPr lang="sr-Latn-CS" sz="2000" i="1" dirty="0" smtClean="0">
                <a:solidFill>
                  <a:schemeClr val="bg1"/>
                </a:solidFill>
                <a:latin typeface="Cambria" pitchFamily="18" charset="0"/>
              </a:rPr>
              <a:t>milena.krasic@mpr.gov.me</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990600" y="2362200"/>
            <a:ext cx="7239000" cy="3352800"/>
          </a:xfrm>
          <a:prstGeom prst="rect">
            <a:avLst/>
          </a:prstGeom>
          <a:noFill/>
          <a:ln w="9525" algn="ctr">
            <a:noFill/>
            <a:miter lim="800000"/>
            <a:headEnd/>
            <a:tailEnd/>
          </a:ln>
          <a:effectLst/>
        </p:spPr>
        <p:txBody>
          <a:bodyPr/>
          <a:lstStyle/>
          <a:p>
            <a:pPr>
              <a:buFont typeface="Wingdings" pitchFamily="2" charset="2"/>
              <a:buChar char="v"/>
              <a:defRPr/>
            </a:pPr>
            <a:r>
              <a:rPr lang="pl-PL" sz="2000" b="1" dirty="0">
                <a:solidFill>
                  <a:schemeClr val="accent2">
                    <a:lumMod val="50000"/>
                  </a:schemeClr>
                </a:solidFill>
                <a:latin typeface="Cambria" pitchFamily="18" charset="0"/>
              </a:rPr>
              <a:t>    </a:t>
            </a:r>
            <a:r>
              <a:rPr lang="en-GB" sz="2000" b="1" dirty="0" smtClean="0">
                <a:solidFill>
                  <a:schemeClr val="accent2">
                    <a:lumMod val="50000"/>
                  </a:schemeClr>
                </a:solidFill>
                <a:latin typeface="Cambria" pitchFamily="18" charset="0"/>
              </a:rPr>
              <a:t>Organisation of the sector</a:t>
            </a:r>
          </a:p>
          <a:p>
            <a:pPr>
              <a:buFont typeface="Wingdings" pitchFamily="2" charset="2"/>
              <a:buChar char="v"/>
              <a:defRPr/>
            </a:pPr>
            <a:endParaRPr lang="en-GB" sz="2000" b="1" dirty="0">
              <a:solidFill>
                <a:schemeClr val="accent2">
                  <a:lumMod val="50000"/>
                </a:schemeClr>
              </a:solidFill>
              <a:latin typeface="Cambria" pitchFamily="18" charset="0"/>
              <a:cs typeface="Arial" pitchFamily="34" charset="0"/>
            </a:endParaRPr>
          </a:p>
          <a:p>
            <a:pPr>
              <a:buFont typeface="Wingdings" pitchFamily="2" charset="2"/>
              <a:buChar char="v"/>
              <a:defRPr/>
            </a:pPr>
            <a:r>
              <a:rPr lang="hr-BA" sz="2000" b="1" dirty="0" smtClean="0">
                <a:solidFill>
                  <a:schemeClr val="accent2">
                    <a:lumMod val="50000"/>
                  </a:schemeClr>
                </a:solidFill>
                <a:latin typeface="Cambria" pitchFamily="18" charset="0"/>
                <a:cs typeface="Arial" pitchFamily="34" charset="0"/>
              </a:rPr>
              <a:t>   </a:t>
            </a:r>
            <a:r>
              <a:rPr lang="en-GB" sz="2000" b="1" dirty="0">
                <a:solidFill>
                  <a:schemeClr val="accent2">
                    <a:lumMod val="50000"/>
                  </a:schemeClr>
                </a:solidFill>
                <a:latin typeface="Cambria" pitchFamily="18" charset="0"/>
              </a:rPr>
              <a:t> </a:t>
            </a:r>
            <a:r>
              <a:rPr lang="en-GB" sz="2000" b="1" dirty="0" smtClean="0">
                <a:solidFill>
                  <a:schemeClr val="accent2">
                    <a:lumMod val="50000"/>
                  </a:schemeClr>
                </a:solidFill>
                <a:latin typeface="Cambria" pitchFamily="18" charset="0"/>
              </a:rPr>
              <a:t> Common marketing standards and labelling provisions</a:t>
            </a:r>
            <a:endParaRPr lang="pl-PL" sz="2000" b="1" dirty="0">
              <a:solidFill>
                <a:schemeClr val="accent2">
                  <a:lumMod val="50000"/>
                </a:schemeClr>
              </a:solidFill>
              <a:latin typeface="Cambria" pitchFamily="18" charset="0"/>
            </a:endParaRPr>
          </a:p>
          <a:p>
            <a:pPr>
              <a:buFont typeface="Wingdings" pitchFamily="2" charset="2"/>
              <a:buChar char="v"/>
              <a:defRPr/>
            </a:pPr>
            <a:endParaRPr lang="en-US" sz="2000" dirty="0">
              <a:solidFill>
                <a:schemeClr val="accent2">
                  <a:lumMod val="50000"/>
                </a:schemeClr>
              </a:solidFill>
              <a:latin typeface="Cambria" pitchFamily="18" charset="0"/>
            </a:endParaRPr>
          </a:p>
          <a:p>
            <a:pPr>
              <a:buFont typeface="Wingdings" pitchFamily="2" charset="2"/>
              <a:buChar char="v"/>
              <a:defRPr/>
            </a:pPr>
            <a:r>
              <a:rPr lang="pl-PL" sz="2000" b="1" dirty="0">
                <a:solidFill>
                  <a:schemeClr val="accent2">
                    <a:lumMod val="50000"/>
                  </a:schemeClr>
                </a:solidFill>
                <a:latin typeface="Cambria" pitchFamily="18" charset="0"/>
              </a:rPr>
              <a:t>     </a:t>
            </a:r>
            <a:r>
              <a:rPr lang="en-GB" sz="2000" b="1" dirty="0" smtClean="0">
                <a:solidFill>
                  <a:schemeClr val="accent2">
                    <a:lumMod val="50000"/>
                  </a:schemeClr>
                </a:solidFill>
                <a:latin typeface="Cambria" pitchFamily="18" charset="0"/>
              </a:rPr>
              <a:t>Collection of market information</a:t>
            </a:r>
            <a:endParaRPr lang="pl-PL" sz="2000" b="1" dirty="0">
              <a:solidFill>
                <a:schemeClr val="accent2">
                  <a:lumMod val="50000"/>
                </a:schemeClr>
              </a:solidFill>
              <a:latin typeface="Cambria" pitchFamily="18" charset="0"/>
            </a:endParaRPr>
          </a:p>
          <a:p>
            <a:pPr>
              <a:defRPr/>
            </a:pPr>
            <a:endParaRPr lang="en-US" sz="2000" dirty="0">
              <a:solidFill>
                <a:schemeClr val="accent2">
                  <a:lumMod val="50000"/>
                </a:schemeClr>
              </a:solidFill>
              <a:latin typeface="Cambria" pitchFamily="18" charset="0"/>
            </a:endParaRPr>
          </a:p>
          <a:p>
            <a:pPr>
              <a:buFont typeface="Wingdings" pitchFamily="2" charset="2"/>
              <a:buChar char="v"/>
              <a:defRPr/>
            </a:pPr>
            <a:r>
              <a:rPr lang="sr-Latn-ME" sz="2000" b="1" dirty="0">
                <a:solidFill>
                  <a:schemeClr val="accent2">
                    <a:lumMod val="50000"/>
                  </a:schemeClr>
                </a:solidFill>
                <a:latin typeface="Cambria" pitchFamily="18" charset="0"/>
              </a:rPr>
              <a:t>     </a:t>
            </a:r>
            <a:r>
              <a:rPr lang="en-GB" sz="2000" b="1" dirty="0" smtClean="0">
                <a:solidFill>
                  <a:schemeClr val="accent2">
                    <a:lumMod val="50000"/>
                  </a:schemeClr>
                </a:solidFill>
                <a:latin typeface="Cambria" pitchFamily="18" charset="0"/>
              </a:rPr>
              <a:t>Role of professional organisations</a:t>
            </a:r>
            <a:r>
              <a:rPr lang="it-IT" sz="2000" b="1" dirty="0" smtClean="0">
                <a:solidFill>
                  <a:schemeClr val="accent2">
                    <a:lumMod val="50000"/>
                  </a:schemeClr>
                </a:solidFill>
                <a:latin typeface="Cambria" pitchFamily="18" charset="0"/>
              </a:rPr>
              <a:t> (fishermen, farmers,       other operators)</a:t>
            </a:r>
            <a:endParaRPr lang="sr-Latn-ME" sz="2000" b="1" dirty="0">
              <a:solidFill>
                <a:schemeClr val="accent2">
                  <a:lumMod val="50000"/>
                </a:schemeClr>
              </a:solidFill>
              <a:latin typeface="Cambria" pitchFamily="18" charset="0"/>
            </a:endParaRPr>
          </a:p>
          <a:p>
            <a:pPr>
              <a:buFont typeface="Wingdings" pitchFamily="2" charset="2"/>
              <a:buChar char="v"/>
              <a:defRPr/>
            </a:pPr>
            <a:endParaRPr lang="en-US" sz="2000" dirty="0">
              <a:solidFill>
                <a:schemeClr val="accent2">
                  <a:lumMod val="50000"/>
                </a:schemeClr>
              </a:solidFill>
              <a:latin typeface="Cambria" pitchFamily="18" charset="0"/>
            </a:endParaRPr>
          </a:p>
          <a:p>
            <a:pPr>
              <a:buFont typeface="Wingdings" pitchFamily="2" charset="2"/>
              <a:buChar char="v"/>
              <a:defRPr/>
            </a:pPr>
            <a:r>
              <a:rPr lang="sl-SI" sz="2000" b="1" dirty="0">
                <a:solidFill>
                  <a:schemeClr val="accent2">
                    <a:lumMod val="50000"/>
                  </a:schemeClr>
                </a:solidFill>
                <a:latin typeface="Cambria" pitchFamily="18" charset="0"/>
              </a:rPr>
              <a:t>     </a:t>
            </a:r>
            <a:r>
              <a:rPr lang="en-GB" sz="2000" b="1" dirty="0" smtClean="0">
                <a:solidFill>
                  <a:schemeClr val="accent2">
                    <a:lumMod val="50000"/>
                  </a:schemeClr>
                </a:solidFill>
                <a:latin typeface="Cambria" pitchFamily="18" charset="0"/>
              </a:rPr>
              <a:t>Trade with third countries</a:t>
            </a:r>
            <a:endParaRPr lang="sr-Latn-ME" dirty="0">
              <a:solidFill>
                <a:schemeClr val="accent2">
                  <a:lumMod val="50000"/>
                </a:schemeClr>
              </a:solidFill>
            </a:endParaRPr>
          </a:p>
          <a:p>
            <a:pPr>
              <a:defRPr/>
            </a:pPr>
            <a:endParaRPr lang="sr-Latn-ME" dirty="0"/>
          </a:p>
          <a:p>
            <a:pPr>
              <a:defRPr/>
            </a:pPr>
            <a:endParaRPr lang="sr-Latn-ME" dirty="0"/>
          </a:p>
          <a:p>
            <a:pPr>
              <a:defRPr/>
            </a:pPr>
            <a:endParaRPr lang="en-US" b="1" dirty="0">
              <a:solidFill>
                <a:schemeClr val="accent2"/>
              </a:solidFill>
              <a:latin typeface="Cambria" pitchFamily="18" charset="0"/>
              <a:cs typeface="Arial" pitchFamily="34" charset="0"/>
            </a:endParaRPr>
          </a:p>
          <a:p>
            <a:pPr marL="814388" indent="-450850" algn="ctr" fontAlgn="auto">
              <a:spcBef>
                <a:spcPts val="0"/>
              </a:spcBef>
              <a:spcAft>
                <a:spcPts val="0"/>
              </a:spcAft>
              <a:defRPr/>
            </a:pPr>
            <a:endParaRPr lang="en-US" sz="2400" b="1" dirty="0">
              <a:solidFill>
                <a:srgbClr val="000099"/>
              </a:solidFill>
              <a:latin typeface="Cambria" pitchFamily="18" charset="0"/>
            </a:endParaRPr>
          </a:p>
          <a:p>
            <a:pPr marL="814388" indent="-450850" algn="ctr" fontAlgn="auto">
              <a:spcBef>
                <a:spcPts val="0"/>
              </a:spcBef>
              <a:spcAft>
                <a:spcPct val="40000"/>
              </a:spcAft>
              <a:buClr>
                <a:srgbClr val="FF0000"/>
              </a:buClr>
              <a:buFont typeface="Wingdings" pitchFamily="2" charset="2"/>
              <a:buNone/>
              <a:defRPr/>
            </a:pPr>
            <a:endParaRPr lang="en-US" sz="2400" b="1" dirty="0">
              <a:latin typeface="Cambria" pitchFamily="18" charset="0"/>
            </a:endParaRPr>
          </a:p>
        </p:txBody>
      </p:sp>
      <p:sp>
        <p:nvSpPr>
          <p:cNvPr id="14" name="Rectangle 13"/>
          <p:cNvSpPr/>
          <p:nvPr/>
        </p:nvSpPr>
        <p:spPr>
          <a:xfrm>
            <a:off x="228600" y="1371600"/>
            <a:ext cx="8534400" cy="523875"/>
          </a:xfrm>
          <a:prstGeom prst="rect">
            <a:avLst/>
          </a:prstGeom>
        </p:spPr>
        <p:txBody>
          <a:bodyPr>
            <a:spAutoFit/>
          </a:bodyPr>
          <a:lstStyle/>
          <a:p>
            <a:pPr marL="14288" indent="-14288" algn="ctr" fontAlgn="auto">
              <a:spcBef>
                <a:spcPts val="0"/>
              </a:spcBef>
              <a:spcAft>
                <a:spcPct val="40000"/>
              </a:spcAft>
              <a:buClr>
                <a:srgbClr val="FF0000"/>
              </a:buClr>
              <a:buFont typeface="Wingdings" pitchFamily="2" charset="2"/>
              <a:buNone/>
              <a:defRPr/>
            </a:pPr>
            <a:r>
              <a:rPr lang="en-US" sz="2800" b="1" i="1" dirty="0">
                <a:solidFill>
                  <a:schemeClr val="accent2">
                    <a:lumMod val="50000"/>
                  </a:schemeClr>
                </a:solidFill>
                <a:latin typeface="Cambria" pitchFamily="18" charset="0"/>
                <a:ea typeface="Cambria Math" pitchFamily="18" charset="0"/>
              </a:rPr>
              <a:t>Presentation</a:t>
            </a:r>
            <a:r>
              <a:rPr lang="en-US" sz="2800" b="1" i="1" dirty="0">
                <a:solidFill>
                  <a:schemeClr val="accent2">
                    <a:lumMod val="50000"/>
                  </a:schemeClr>
                </a:solidFill>
                <a:latin typeface="Cambria Math" pitchFamily="18" charset="0"/>
                <a:ea typeface="Cambria Math" pitchFamily="18" charset="0"/>
              </a:rPr>
              <a:t> </a:t>
            </a:r>
            <a:r>
              <a:rPr lang="en-US" sz="2800" b="1" i="1" dirty="0">
                <a:solidFill>
                  <a:schemeClr val="accent2">
                    <a:lumMod val="50000"/>
                  </a:schemeClr>
                </a:solidFill>
                <a:latin typeface="Cambria" pitchFamily="18" charset="0"/>
                <a:ea typeface="Cambria Math" pitchFamily="18" charset="0"/>
              </a:rPr>
              <a:t>Outline </a:t>
            </a:r>
            <a:endParaRPr lang="sr-Latn-CS" sz="2800" b="1" dirty="0">
              <a:solidFill>
                <a:schemeClr val="accent2">
                  <a:lumMod val="50000"/>
                </a:schemeClr>
              </a:solidFill>
              <a:latin typeface="Cambria" pitchFamily="18" charset="0"/>
            </a:endParaRPr>
          </a:p>
        </p:txBody>
      </p:sp>
      <p:grpSp>
        <p:nvGrpSpPr>
          <p:cNvPr id="3078"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457200" y="1793875"/>
            <a:ext cx="8305800" cy="369888"/>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pic>
        <p:nvPicPr>
          <p:cNvPr id="3080"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3081" name="Group 19"/>
          <p:cNvGrpSpPr>
            <a:grpSpLocks/>
          </p:cNvGrpSpPr>
          <p:nvPr/>
        </p:nvGrpSpPr>
        <p:grpSpPr bwMode="auto">
          <a:xfrm>
            <a:off x="0" y="0"/>
            <a:ext cx="5097463" cy="552450"/>
            <a:chOff x="0" y="0"/>
            <a:chExt cx="5097463" cy="552450"/>
          </a:xfrm>
        </p:grpSpPr>
        <p:pic>
          <p:nvPicPr>
            <p:cNvPr id="3083"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18" name="Rectangle 17"/>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21" name="Rectangle 20"/>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ectangle 13"/>
          <p:cNvSpPr/>
          <p:nvPr/>
        </p:nvSpPr>
        <p:spPr>
          <a:xfrm>
            <a:off x="2743200" y="1066800"/>
            <a:ext cx="3733800" cy="523220"/>
          </a:xfrm>
          <a:prstGeom prst="rect">
            <a:avLst/>
          </a:prstGeom>
        </p:spPr>
        <p:txBody>
          <a:bodyPr>
            <a:spAutoFit/>
          </a:bodyPr>
          <a:lstStyle/>
          <a:p>
            <a:pPr marL="14288" indent="-14288" algn="ctr" fontAlgn="auto">
              <a:spcBef>
                <a:spcPts val="0"/>
              </a:spcBef>
              <a:spcAft>
                <a:spcPct val="40000"/>
              </a:spcAft>
              <a:buClr>
                <a:srgbClr val="FF0000"/>
              </a:buClr>
              <a:buFont typeface="Wingdings" pitchFamily="2" charset="2"/>
              <a:buNone/>
              <a:defRPr/>
            </a:pPr>
            <a:r>
              <a:rPr lang="sr-Latn-CS" sz="2800" b="1" u="sng" dirty="0">
                <a:solidFill>
                  <a:schemeClr val="accent2">
                    <a:lumMod val="50000"/>
                  </a:schemeClr>
                </a:solidFill>
                <a:latin typeface="Cambria" pitchFamily="18" charset="0"/>
              </a:rPr>
              <a:t> </a:t>
            </a:r>
            <a:r>
              <a:rPr lang="en-GB" sz="2400" b="1" u="sng" dirty="0" smtClean="0">
                <a:solidFill>
                  <a:schemeClr val="accent2">
                    <a:lumMod val="50000"/>
                  </a:schemeClr>
                </a:solidFill>
                <a:latin typeface="Cambria" pitchFamily="18" charset="0"/>
              </a:rPr>
              <a:t>Legal Framework</a:t>
            </a:r>
            <a:endParaRPr lang="sr-Latn-CS" sz="2400" b="1" u="sng" dirty="0">
              <a:solidFill>
                <a:schemeClr val="accent2">
                  <a:lumMod val="50000"/>
                </a:schemeClr>
              </a:solidFill>
              <a:latin typeface="Cambria" pitchFamily="18" charset="0"/>
            </a:endParaRPr>
          </a:p>
        </p:txBody>
      </p:sp>
      <p:grpSp>
        <p:nvGrpSpPr>
          <p:cNvPr id="410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4102"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4103" name="Group 20"/>
          <p:cNvGrpSpPr>
            <a:grpSpLocks/>
          </p:cNvGrpSpPr>
          <p:nvPr/>
        </p:nvGrpSpPr>
        <p:grpSpPr bwMode="auto">
          <a:xfrm>
            <a:off x="0" y="0"/>
            <a:ext cx="5097463" cy="552450"/>
            <a:chOff x="0" y="0"/>
            <a:chExt cx="5097463" cy="552450"/>
          </a:xfrm>
        </p:grpSpPr>
        <p:pic>
          <p:nvPicPr>
            <p:cNvPr id="411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9" name="Rectangle 18"/>
          <p:cNvSpPr/>
          <p:nvPr/>
        </p:nvSpPr>
        <p:spPr>
          <a:xfrm>
            <a:off x="1752600" y="533400"/>
            <a:ext cx="5334000" cy="461665"/>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buFont typeface="Wingdings" pitchFamily="2" charset="2"/>
              <a:buChar char="v"/>
              <a:defRPr/>
            </a:pPr>
            <a:r>
              <a:rPr lang="pl-PL" b="1" dirty="0">
                <a:solidFill>
                  <a:schemeClr val="accent2">
                    <a:lumMod val="50000"/>
                  </a:schemeClr>
                </a:solidFill>
                <a:latin typeface="Cambria" pitchFamily="18" charset="0"/>
              </a:rPr>
              <a:t>   </a:t>
            </a:r>
            <a:r>
              <a:rPr lang="en-GB" sz="2400" b="1" dirty="0" smtClean="0">
                <a:solidFill>
                  <a:schemeClr val="accent2">
                    <a:lumMod val="50000"/>
                  </a:schemeClr>
                </a:solidFill>
                <a:latin typeface="Cambria" pitchFamily="18" charset="0"/>
              </a:rPr>
              <a:t>Organisation of the Sector</a:t>
            </a:r>
            <a:endParaRPr lang="en-US" sz="2400" dirty="0"/>
          </a:p>
        </p:txBody>
      </p:sp>
      <p:sp>
        <p:nvSpPr>
          <p:cNvPr id="21" name="Rectangle 20"/>
          <p:cNvSpPr/>
          <p:nvPr/>
        </p:nvSpPr>
        <p:spPr>
          <a:xfrm>
            <a:off x="762000" y="2514600"/>
            <a:ext cx="7543800" cy="1822037"/>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lgn="just">
              <a:lnSpc>
                <a:spcPct val="80000"/>
              </a:lnSpc>
              <a:spcAft>
                <a:spcPts val="1200"/>
              </a:spcAft>
              <a:buFont typeface="Arial" pitchFamily="34" charset="0"/>
              <a:buChar char="•"/>
              <a:defRPr/>
            </a:pPr>
            <a:r>
              <a:rPr lang="en-GB" sz="1600" dirty="0" smtClean="0">
                <a:solidFill>
                  <a:srgbClr val="632523"/>
                </a:solidFill>
                <a:latin typeface="Cambria" pitchFamily="18" charset="0"/>
              </a:rPr>
              <a:t>Lays down organisation of producers in fisheries with the objective of their joint participation at the market and provision of the best market conditions for their products</a:t>
            </a:r>
            <a:endParaRPr lang="sr-Latn-CS" sz="1600" dirty="0">
              <a:solidFill>
                <a:srgbClr val="632523"/>
              </a:solidFill>
              <a:latin typeface="Cambria" pitchFamily="18" charset="0"/>
            </a:endParaRPr>
          </a:p>
          <a:p>
            <a:pPr algn="just">
              <a:lnSpc>
                <a:spcPct val="80000"/>
              </a:lnSpc>
              <a:spcAft>
                <a:spcPts val="1200"/>
              </a:spcAft>
              <a:buFont typeface="Arial" pitchFamily="34" charset="0"/>
              <a:buChar char="•"/>
              <a:defRPr/>
            </a:pPr>
            <a:r>
              <a:rPr lang="en-US" sz="1600" dirty="0" smtClean="0">
                <a:solidFill>
                  <a:srgbClr val="632523"/>
                </a:solidFill>
                <a:latin typeface="Cambria" pitchFamily="18" charset="0"/>
              </a:rPr>
              <a:t>Lays down grounds for providing </a:t>
            </a:r>
            <a:r>
              <a:rPr lang="en-US" sz="1600" dirty="0">
                <a:solidFill>
                  <a:srgbClr val="632523"/>
                </a:solidFill>
                <a:latin typeface="Cambria" pitchFamily="18" charset="0"/>
              </a:rPr>
              <a:t>consumers with information about fish, fish products and aquaculture products, such as commercial and local names of fish, fish products and aquaculture products, the catching or farming method as appropriate and the area where the fish and other marine organisms were caught, and other information of relevance for consumers </a:t>
            </a:r>
            <a:r>
              <a:rPr lang="sr-Latn-CS" sz="1600" dirty="0" smtClean="0">
                <a:solidFill>
                  <a:srgbClr val="632523"/>
                </a:solidFill>
                <a:latin typeface="Cambria" pitchFamily="18" charset="0"/>
              </a:rPr>
              <a:t>.</a:t>
            </a:r>
            <a:endParaRPr lang="en-US" sz="1600" dirty="0">
              <a:solidFill>
                <a:srgbClr val="632523"/>
              </a:solidFill>
              <a:latin typeface="Cambria" pitchFamily="18" charset="0"/>
            </a:endParaRPr>
          </a:p>
        </p:txBody>
      </p:sp>
      <p:sp>
        <p:nvSpPr>
          <p:cNvPr id="22" name="Rectangle 21"/>
          <p:cNvSpPr/>
          <p:nvPr/>
        </p:nvSpPr>
        <p:spPr>
          <a:xfrm>
            <a:off x="228600" y="1905000"/>
            <a:ext cx="8686800" cy="400110"/>
          </a:xfrm>
          <a:prstGeom prst="rect">
            <a:avLst/>
          </a:prstGeom>
        </p:spPr>
        <p:txBody>
          <a:bodyPr wrap="square">
            <a:spAutoFit/>
          </a:bodyPr>
          <a:lstStyle/>
          <a:p>
            <a:pPr>
              <a:buClr>
                <a:srgbClr val="632523"/>
              </a:buClr>
              <a:buSzPct val="125000"/>
              <a:buFont typeface="Wingdings" pitchFamily="2" charset="2"/>
              <a:buChar char="§"/>
              <a:defRPr/>
            </a:pPr>
            <a:r>
              <a:rPr lang="sr-Latn-CS" sz="2000" b="1" dirty="0">
                <a:solidFill>
                  <a:schemeClr val="accent2">
                    <a:lumMod val="50000"/>
                  </a:schemeClr>
                </a:solidFill>
                <a:latin typeface="Cambria" pitchFamily="18" charset="0"/>
              </a:rPr>
              <a:t> </a:t>
            </a:r>
            <a:r>
              <a:rPr lang="en-US" sz="2000" b="1" dirty="0" smtClean="0">
                <a:solidFill>
                  <a:srgbClr val="632523"/>
                </a:solidFill>
                <a:latin typeface="Cambria" pitchFamily="18" charset="0"/>
              </a:rPr>
              <a:t>Law on Marine Fisheries and </a:t>
            </a:r>
            <a:r>
              <a:rPr lang="en-US" sz="2000" b="1" dirty="0" err="1" smtClean="0">
                <a:solidFill>
                  <a:srgbClr val="632523"/>
                </a:solidFill>
                <a:latin typeface="Cambria" pitchFamily="18" charset="0"/>
              </a:rPr>
              <a:t>Mariculture</a:t>
            </a:r>
            <a:r>
              <a:rPr lang="en-US" sz="2000" b="1" dirty="0" smtClean="0">
                <a:solidFill>
                  <a:srgbClr val="632523"/>
                </a:solidFill>
                <a:latin typeface="Cambria" pitchFamily="18" charset="0"/>
              </a:rPr>
              <a:t> </a:t>
            </a:r>
            <a:r>
              <a:rPr lang="en-US" sz="1600" dirty="0" smtClean="0">
                <a:solidFill>
                  <a:srgbClr val="632523"/>
                </a:solidFill>
                <a:latin typeface="Cambria" pitchFamily="18" charset="0"/>
              </a:rPr>
              <a:t>(Official Gazette of Montenegro </a:t>
            </a:r>
            <a:r>
              <a:rPr lang="sr-Latn-ME" sz="1600" dirty="0" smtClean="0">
                <a:solidFill>
                  <a:srgbClr val="632523"/>
                </a:solidFill>
                <a:latin typeface="Cambria" pitchFamily="18" charset="0"/>
              </a:rPr>
              <a:t>56/09</a:t>
            </a:r>
            <a:r>
              <a:rPr lang="sr-Latn-ME" sz="1600" dirty="0">
                <a:solidFill>
                  <a:srgbClr val="632523"/>
                </a:solidFill>
                <a:latin typeface="Cambria" pitchFamily="18" charset="0"/>
              </a:rPr>
              <a:t>)</a:t>
            </a:r>
            <a:endParaRPr lang="en-US" sz="1600" dirty="0">
              <a:solidFill>
                <a:srgbClr val="632523"/>
              </a:solidFill>
              <a:latin typeface="Cambria" pitchFamily="18" charset="0"/>
            </a:endParaRPr>
          </a:p>
        </p:txBody>
      </p:sp>
      <p:sp>
        <p:nvSpPr>
          <p:cNvPr id="31" name="Rectangle 30"/>
          <p:cNvSpPr/>
          <p:nvPr/>
        </p:nvSpPr>
        <p:spPr>
          <a:xfrm>
            <a:off x="228600" y="4191000"/>
            <a:ext cx="8915400" cy="677108"/>
          </a:xfrm>
          <a:prstGeom prst="rect">
            <a:avLst/>
          </a:prstGeom>
        </p:spPr>
        <p:txBody>
          <a:bodyPr wrap="square">
            <a:spAutoFit/>
          </a:bodyPr>
          <a:lstStyle/>
          <a:p>
            <a:pPr>
              <a:buClr>
                <a:srgbClr val="632523"/>
              </a:buClr>
              <a:buSzPct val="125000"/>
              <a:buFont typeface="Wingdings" pitchFamily="2" charset="2"/>
              <a:buChar char="§"/>
              <a:defRPr/>
            </a:pPr>
            <a:endParaRPr lang="en-GB" dirty="0" smtClean="0">
              <a:solidFill>
                <a:schemeClr val="accent2">
                  <a:lumMod val="50000"/>
                </a:schemeClr>
              </a:solidFill>
              <a:latin typeface="Cambria" pitchFamily="18" charset="0"/>
            </a:endParaRPr>
          </a:p>
          <a:p>
            <a:pPr>
              <a:buClr>
                <a:srgbClr val="632523"/>
              </a:buClr>
              <a:buSzPct val="125000"/>
              <a:buFont typeface="Wingdings" pitchFamily="2" charset="2"/>
              <a:buChar char="§"/>
              <a:defRPr/>
            </a:pPr>
            <a:r>
              <a:rPr lang="en-US" sz="2000" b="1" dirty="0" smtClean="0">
                <a:solidFill>
                  <a:srgbClr val="632523"/>
                </a:solidFill>
                <a:latin typeface="Cambria" pitchFamily="18" charset="0"/>
              </a:rPr>
              <a:t> Law on Agriculture and Rural Development </a:t>
            </a:r>
            <a:r>
              <a:rPr lang="sr-Latn-ME" sz="1600" dirty="0" smtClean="0">
                <a:solidFill>
                  <a:srgbClr val="632523"/>
                </a:solidFill>
                <a:latin typeface="Cambria" pitchFamily="18" charset="0"/>
              </a:rPr>
              <a:t>(</a:t>
            </a:r>
            <a:r>
              <a:rPr lang="en-US" sz="1600" dirty="0">
                <a:solidFill>
                  <a:srgbClr val="632523"/>
                </a:solidFill>
                <a:latin typeface="Cambria" pitchFamily="18" charset="0"/>
              </a:rPr>
              <a:t>Official Gazette of Montenegro </a:t>
            </a:r>
            <a:r>
              <a:rPr lang="sr-Latn-ME" sz="1600" dirty="0" smtClean="0">
                <a:solidFill>
                  <a:srgbClr val="632523"/>
                </a:solidFill>
                <a:latin typeface="Cambria" pitchFamily="18" charset="0"/>
              </a:rPr>
              <a:t>56/09</a:t>
            </a:r>
            <a:r>
              <a:rPr lang="sr-Latn-ME" sz="1600" dirty="0">
                <a:solidFill>
                  <a:srgbClr val="632523"/>
                </a:solidFill>
                <a:latin typeface="Cambria" pitchFamily="18" charset="0"/>
              </a:rPr>
              <a:t>)</a:t>
            </a:r>
            <a:endParaRPr lang="en-US" sz="1600" dirty="0">
              <a:solidFill>
                <a:srgbClr val="632523"/>
              </a:solidFill>
              <a:latin typeface="Cambria" pitchFamily="18" charset="0"/>
            </a:endParaRPr>
          </a:p>
        </p:txBody>
      </p:sp>
      <p:sp>
        <p:nvSpPr>
          <p:cNvPr id="32" name="Rectangle 31"/>
          <p:cNvSpPr/>
          <p:nvPr/>
        </p:nvSpPr>
        <p:spPr>
          <a:xfrm>
            <a:off x="787400" y="5209420"/>
            <a:ext cx="7543800" cy="683264"/>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lgn="just">
              <a:lnSpc>
                <a:spcPct val="80000"/>
              </a:lnSpc>
              <a:defRPr/>
            </a:pPr>
            <a:r>
              <a:rPr lang="en-US" sz="1600" dirty="0" smtClean="0">
                <a:solidFill>
                  <a:srgbClr val="632523"/>
                </a:solidFill>
                <a:latin typeface="Cambria" pitchFamily="18" charset="0"/>
              </a:rPr>
              <a:t>Lays down the basic conditions for </a:t>
            </a:r>
            <a:r>
              <a:rPr lang="en-US" sz="1600" dirty="0" err="1" smtClean="0">
                <a:solidFill>
                  <a:srgbClr val="632523"/>
                </a:solidFill>
                <a:latin typeface="Cambria" pitchFamily="18" charset="0"/>
              </a:rPr>
              <a:t>organisation</a:t>
            </a:r>
            <a:r>
              <a:rPr lang="en-US" sz="1600" dirty="0" smtClean="0">
                <a:solidFill>
                  <a:srgbClr val="632523"/>
                </a:solidFill>
                <a:latin typeface="Cambria" pitchFamily="18" charset="0"/>
              </a:rPr>
              <a:t> of producers in agriculture and fisheries into producer </a:t>
            </a:r>
            <a:r>
              <a:rPr lang="en-US" sz="1600" dirty="0" err="1" smtClean="0">
                <a:solidFill>
                  <a:srgbClr val="632523"/>
                </a:solidFill>
                <a:latin typeface="Cambria" pitchFamily="18" charset="0"/>
              </a:rPr>
              <a:t>organisations</a:t>
            </a:r>
            <a:r>
              <a:rPr lang="en-US" sz="1600" dirty="0" smtClean="0">
                <a:solidFill>
                  <a:srgbClr val="632523"/>
                </a:solidFill>
                <a:latin typeface="Cambria" pitchFamily="18" charset="0"/>
              </a:rPr>
              <a:t>, recognition of producer </a:t>
            </a:r>
            <a:r>
              <a:rPr lang="en-US" sz="1600" dirty="0" err="1" smtClean="0">
                <a:solidFill>
                  <a:srgbClr val="632523"/>
                </a:solidFill>
                <a:latin typeface="Cambria" pitchFamily="18" charset="0"/>
              </a:rPr>
              <a:t>organisations</a:t>
            </a:r>
            <a:r>
              <a:rPr lang="en-US" sz="1600" dirty="0" smtClean="0">
                <a:solidFill>
                  <a:srgbClr val="632523"/>
                </a:solidFill>
                <a:latin typeface="Cambria" pitchFamily="18" charset="0"/>
              </a:rPr>
              <a:t> and the basic conditions for setting up of inter-branch </a:t>
            </a:r>
            <a:r>
              <a:rPr lang="en-US" sz="1600" dirty="0" err="1" smtClean="0">
                <a:solidFill>
                  <a:srgbClr val="632523"/>
                </a:solidFill>
                <a:latin typeface="Cambria" pitchFamily="18" charset="0"/>
              </a:rPr>
              <a:t>organisations</a:t>
            </a:r>
            <a:r>
              <a:rPr lang="en-US" sz="1600" dirty="0" smtClean="0">
                <a:solidFill>
                  <a:srgbClr val="632523"/>
                </a:solidFill>
                <a:latin typeface="Cambria" pitchFamily="18" charset="0"/>
              </a:rPr>
              <a:t>.</a:t>
            </a:r>
            <a:endParaRPr lang="hr-BA" sz="1600" b="1" dirty="0">
              <a:solidFill>
                <a:srgbClr val="632523"/>
              </a:solidFill>
              <a:latin typeface="Cambria"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ectangle 13"/>
          <p:cNvSpPr/>
          <p:nvPr/>
        </p:nvSpPr>
        <p:spPr>
          <a:xfrm>
            <a:off x="2895600" y="1066800"/>
            <a:ext cx="3048000" cy="523220"/>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sz="2800" b="1" u="sng" dirty="0">
                <a:solidFill>
                  <a:schemeClr val="accent2">
                    <a:lumMod val="50000"/>
                  </a:schemeClr>
                </a:solidFill>
                <a:latin typeface="Cambria" pitchFamily="18" charset="0"/>
              </a:rPr>
              <a:t> </a:t>
            </a:r>
            <a:r>
              <a:rPr lang="en-GB" sz="2400" b="1" u="sng" dirty="0" smtClean="0">
                <a:solidFill>
                  <a:schemeClr val="accent2">
                    <a:lumMod val="50000"/>
                  </a:schemeClr>
                </a:solidFill>
                <a:latin typeface="Cambria" pitchFamily="18" charset="0"/>
              </a:rPr>
              <a:t>Legal Framework</a:t>
            </a:r>
            <a:endParaRPr lang="sr-Latn-CS" sz="2400" b="1" u="sng" dirty="0">
              <a:solidFill>
                <a:schemeClr val="accent2">
                  <a:lumMod val="50000"/>
                </a:schemeClr>
              </a:solidFill>
              <a:latin typeface="Cambria" pitchFamily="18" charset="0"/>
            </a:endParaRPr>
          </a:p>
        </p:txBody>
      </p:sp>
      <p:grpSp>
        <p:nvGrpSpPr>
          <p:cNvPr id="512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5126"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5127" name="Group 20"/>
          <p:cNvGrpSpPr>
            <a:grpSpLocks/>
          </p:cNvGrpSpPr>
          <p:nvPr/>
        </p:nvGrpSpPr>
        <p:grpSpPr bwMode="auto">
          <a:xfrm>
            <a:off x="0" y="0"/>
            <a:ext cx="5097463" cy="552450"/>
            <a:chOff x="0" y="0"/>
            <a:chExt cx="5097463" cy="552450"/>
          </a:xfrm>
        </p:grpSpPr>
        <p:pic>
          <p:nvPicPr>
            <p:cNvPr id="5135"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9" name="Rectangle 18"/>
          <p:cNvSpPr/>
          <p:nvPr/>
        </p:nvSpPr>
        <p:spPr>
          <a:xfrm>
            <a:off x="1676400" y="533400"/>
            <a:ext cx="5410200" cy="461963"/>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buFont typeface="Wingdings" pitchFamily="2" charset="2"/>
              <a:buChar char="v"/>
              <a:defRPr/>
            </a:pPr>
            <a:r>
              <a:rPr lang="pl-PL" sz="2400" b="1" dirty="0">
                <a:solidFill>
                  <a:schemeClr val="accent2">
                    <a:lumMod val="50000"/>
                  </a:schemeClr>
                </a:solidFill>
                <a:latin typeface="Cambria" pitchFamily="18" charset="0"/>
              </a:rPr>
              <a:t>   </a:t>
            </a:r>
            <a:r>
              <a:rPr lang="pl-PL" sz="2400" b="1" dirty="0" smtClean="0">
                <a:solidFill>
                  <a:schemeClr val="accent2">
                    <a:lumMod val="50000"/>
                  </a:schemeClr>
                </a:solidFill>
                <a:latin typeface="Cambria" pitchFamily="18" charset="0"/>
              </a:rPr>
              <a:t>Organisation of the Sector</a:t>
            </a:r>
            <a:endParaRPr lang="en-US" sz="2400" dirty="0"/>
          </a:p>
        </p:txBody>
      </p:sp>
      <p:sp>
        <p:nvSpPr>
          <p:cNvPr id="21" name="Rectangle 20"/>
          <p:cNvSpPr/>
          <p:nvPr/>
        </p:nvSpPr>
        <p:spPr>
          <a:xfrm>
            <a:off x="762000" y="2133600"/>
            <a:ext cx="7696200" cy="880241"/>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lgn="just">
              <a:lnSpc>
                <a:spcPct val="80000"/>
              </a:lnSpc>
              <a:defRPr/>
            </a:pPr>
            <a:r>
              <a:rPr lang="en-US" sz="1600" dirty="0" smtClean="0">
                <a:solidFill>
                  <a:schemeClr val="accent2">
                    <a:lumMod val="50000"/>
                  </a:schemeClr>
                </a:solidFill>
                <a:latin typeface="Cambria" pitchFamily="18" charset="0"/>
              </a:rPr>
              <a:t>Lays </a:t>
            </a:r>
            <a:r>
              <a:rPr lang="en-US" sz="1600" dirty="0">
                <a:solidFill>
                  <a:schemeClr val="accent2">
                    <a:lumMod val="50000"/>
                  </a:schemeClr>
                </a:solidFill>
                <a:latin typeface="Cambria" pitchFamily="18" charset="0"/>
              </a:rPr>
              <a:t>down the fundamental rights of consumers when buying goods and services, including provision of information to consumers on the terms and conditions for sale of products (label, </a:t>
            </a:r>
            <a:r>
              <a:rPr lang="en-US" sz="1600" dirty="0" err="1">
                <a:solidFill>
                  <a:schemeClr val="accent2">
                    <a:lumMod val="50000"/>
                  </a:schemeClr>
                </a:solidFill>
                <a:latin typeface="Cambria" pitchFamily="18" charset="0"/>
              </a:rPr>
              <a:t>labelling</a:t>
            </a:r>
            <a:r>
              <a:rPr lang="en-US" sz="1600" dirty="0">
                <a:solidFill>
                  <a:schemeClr val="accent2">
                    <a:lumMod val="50000"/>
                  </a:schemeClr>
                </a:solidFill>
                <a:latin typeface="Cambria" pitchFamily="18" charset="0"/>
              </a:rPr>
              <a:t> method, expiration date, product display, provision of information, advertising, etc</a:t>
            </a:r>
            <a:r>
              <a:rPr lang="en-US" sz="1600" dirty="0" smtClean="0">
                <a:solidFill>
                  <a:schemeClr val="accent2">
                    <a:lumMod val="50000"/>
                  </a:schemeClr>
                </a:solidFill>
                <a:latin typeface="Cambria" pitchFamily="18" charset="0"/>
              </a:rPr>
              <a:t>.)</a:t>
            </a:r>
            <a:endParaRPr lang="sr-Latn-CS" sz="1600" dirty="0">
              <a:solidFill>
                <a:schemeClr val="accent2">
                  <a:lumMod val="50000"/>
                </a:schemeClr>
              </a:solidFill>
              <a:latin typeface="Cambria" pitchFamily="18" charset="0"/>
            </a:endParaRPr>
          </a:p>
        </p:txBody>
      </p:sp>
      <p:sp>
        <p:nvSpPr>
          <p:cNvPr id="22" name="Rectangle 21"/>
          <p:cNvSpPr/>
          <p:nvPr/>
        </p:nvSpPr>
        <p:spPr>
          <a:xfrm>
            <a:off x="152400" y="1676400"/>
            <a:ext cx="8686800" cy="400110"/>
          </a:xfrm>
          <a:prstGeom prst="rect">
            <a:avLst/>
          </a:prstGeom>
        </p:spPr>
        <p:txBody>
          <a:bodyPr wrap="square">
            <a:spAutoFit/>
          </a:bodyPr>
          <a:lstStyle/>
          <a:p>
            <a:pPr>
              <a:buClr>
                <a:srgbClr val="632523"/>
              </a:buClr>
              <a:buSzPct val="125000"/>
              <a:buFont typeface="Wingdings" pitchFamily="2" charset="2"/>
              <a:buChar char="§"/>
              <a:defRPr/>
            </a:pPr>
            <a:r>
              <a:rPr lang="sr-Latn-CS" sz="2000" b="1" dirty="0">
                <a:solidFill>
                  <a:schemeClr val="accent2">
                    <a:lumMod val="50000"/>
                  </a:schemeClr>
                </a:solidFill>
                <a:latin typeface="Cambria" pitchFamily="18" charset="0"/>
              </a:rPr>
              <a:t>    </a:t>
            </a:r>
            <a:r>
              <a:rPr lang="en-GB" sz="2000" b="1" dirty="0" smtClean="0">
                <a:solidFill>
                  <a:schemeClr val="accent2">
                    <a:lumMod val="50000"/>
                  </a:schemeClr>
                </a:solidFill>
                <a:latin typeface="Cambria" pitchFamily="18" charset="0"/>
              </a:rPr>
              <a:t>Law on Consumer Protection </a:t>
            </a:r>
            <a:r>
              <a:rPr lang="sr-Latn-CS" sz="1600" dirty="0" smtClean="0">
                <a:solidFill>
                  <a:schemeClr val="accent2">
                    <a:lumMod val="50000"/>
                  </a:schemeClr>
                </a:solidFill>
                <a:latin typeface="Cambria" pitchFamily="18" charset="0"/>
              </a:rPr>
              <a:t>(</a:t>
            </a:r>
            <a:r>
              <a:rPr lang="en-US" sz="1600" dirty="0">
                <a:solidFill>
                  <a:srgbClr val="632523"/>
                </a:solidFill>
                <a:latin typeface="Cambria" pitchFamily="18" charset="0"/>
              </a:rPr>
              <a:t>Official Gazette of </a:t>
            </a:r>
            <a:r>
              <a:rPr lang="en-US" sz="1600" dirty="0" smtClean="0">
                <a:solidFill>
                  <a:srgbClr val="632523"/>
                </a:solidFill>
                <a:latin typeface="Cambria" pitchFamily="18" charset="0"/>
              </a:rPr>
              <a:t>the Republic of Montenegro </a:t>
            </a:r>
            <a:r>
              <a:rPr lang="sr-Latn-CS" sz="1600" dirty="0" smtClean="0">
                <a:solidFill>
                  <a:schemeClr val="accent2">
                    <a:lumMod val="50000"/>
                  </a:schemeClr>
                </a:solidFill>
                <a:latin typeface="Cambria" pitchFamily="18" charset="0"/>
              </a:rPr>
              <a:t>26/07) </a:t>
            </a:r>
            <a:endParaRPr lang="en-US" sz="1600" dirty="0">
              <a:latin typeface="Arial" pitchFamily="34" charset="0"/>
            </a:endParaRPr>
          </a:p>
        </p:txBody>
      </p:sp>
      <p:sp>
        <p:nvSpPr>
          <p:cNvPr id="31" name="Rectangle 30"/>
          <p:cNvSpPr/>
          <p:nvPr/>
        </p:nvSpPr>
        <p:spPr>
          <a:xfrm>
            <a:off x="152400" y="3048000"/>
            <a:ext cx="8408231" cy="400110"/>
          </a:xfrm>
          <a:prstGeom prst="rect">
            <a:avLst/>
          </a:prstGeom>
        </p:spPr>
        <p:txBody>
          <a:bodyPr wrap="square">
            <a:spAutoFit/>
          </a:bodyPr>
          <a:lstStyle/>
          <a:p>
            <a:pPr>
              <a:buClr>
                <a:srgbClr val="632523"/>
              </a:buClr>
              <a:buSzPct val="125000"/>
              <a:buFont typeface="Wingdings" pitchFamily="2" charset="2"/>
              <a:buChar char="§"/>
              <a:defRPr/>
            </a:pPr>
            <a:r>
              <a:rPr lang="sr-Latn-CS" dirty="0">
                <a:solidFill>
                  <a:schemeClr val="accent2">
                    <a:lumMod val="50000"/>
                  </a:schemeClr>
                </a:solidFill>
                <a:latin typeface="Cambria" pitchFamily="18" charset="0"/>
              </a:rPr>
              <a:t>   </a:t>
            </a:r>
            <a:r>
              <a:rPr lang="en-US" dirty="0" smtClean="0">
                <a:solidFill>
                  <a:schemeClr val="accent2">
                    <a:lumMod val="50000"/>
                  </a:schemeClr>
                </a:solidFill>
                <a:latin typeface="Cambria" pitchFamily="18" charset="0"/>
              </a:rPr>
              <a:t> </a:t>
            </a:r>
            <a:r>
              <a:rPr lang="en-GB" sz="2000" b="1" dirty="0" smtClean="0">
                <a:solidFill>
                  <a:schemeClr val="accent2">
                    <a:lumMod val="50000"/>
                  </a:schemeClr>
                </a:solidFill>
                <a:latin typeface="Cambria" pitchFamily="18" charset="0"/>
              </a:rPr>
              <a:t>Law on Food Safety</a:t>
            </a:r>
            <a:r>
              <a:rPr lang="sr-Latn-CS" sz="2000" b="1" dirty="0" smtClean="0">
                <a:solidFill>
                  <a:schemeClr val="accent2">
                    <a:lumMod val="50000"/>
                  </a:schemeClr>
                </a:solidFill>
                <a:latin typeface="Cambria" pitchFamily="18" charset="0"/>
              </a:rPr>
              <a:t> </a:t>
            </a:r>
            <a:r>
              <a:rPr lang="sr-Latn-CS" sz="1600" dirty="0" smtClean="0">
                <a:solidFill>
                  <a:schemeClr val="accent2">
                    <a:lumMod val="50000"/>
                  </a:schemeClr>
                </a:solidFill>
                <a:latin typeface="Cambria" pitchFamily="18" charset="0"/>
              </a:rPr>
              <a:t>(</a:t>
            </a:r>
            <a:r>
              <a:rPr lang="en-US" sz="1600" dirty="0">
                <a:solidFill>
                  <a:srgbClr val="632523"/>
                </a:solidFill>
                <a:latin typeface="Cambria" pitchFamily="18" charset="0"/>
              </a:rPr>
              <a:t>Official Gazette of Montenegro </a:t>
            </a:r>
            <a:r>
              <a:rPr lang="en-US" sz="1600" dirty="0" smtClean="0">
                <a:solidFill>
                  <a:srgbClr val="632523"/>
                </a:solidFill>
                <a:latin typeface="Cambria" pitchFamily="18" charset="0"/>
              </a:rPr>
              <a:t> </a:t>
            </a:r>
            <a:r>
              <a:rPr lang="sr-Latn-CS" sz="1600" dirty="0" smtClean="0">
                <a:solidFill>
                  <a:schemeClr val="accent2">
                    <a:lumMod val="50000"/>
                  </a:schemeClr>
                </a:solidFill>
                <a:latin typeface="Cambria" pitchFamily="18" charset="0"/>
              </a:rPr>
              <a:t>14/07</a:t>
            </a:r>
            <a:r>
              <a:rPr lang="sr-Latn-CS" sz="1600" dirty="0">
                <a:solidFill>
                  <a:schemeClr val="accent2">
                    <a:lumMod val="50000"/>
                  </a:schemeClr>
                </a:solidFill>
                <a:latin typeface="Cambria" pitchFamily="18" charset="0"/>
              </a:rPr>
              <a:t>) </a:t>
            </a:r>
            <a:endParaRPr lang="en-US" sz="1600" dirty="0">
              <a:latin typeface="Arial" pitchFamily="34" charset="0"/>
            </a:endParaRPr>
          </a:p>
        </p:txBody>
      </p:sp>
      <p:sp>
        <p:nvSpPr>
          <p:cNvPr id="32" name="Rectangle 31"/>
          <p:cNvSpPr/>
          <p:nvPr/>
        </p:nvSpPr>
        <p:spPr>
          <a:xfrm>
            <a:off x="685800" y="3505200"/>
            <a:ext cx="7772400" cy="1077218"/>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lgn="just">
              <a:lnSpc>
                <a:spcPct val="80000"/>
              </a:lnSpc>
              <a:defRPr/>
            </a:pPr>
            <a:r>
              <a:rPr lang="en-US" sz="1600" dirty="0" smtClean="0">
                <a:solidFill>
                  <a:schemeClr val="accent2">
                    <a:lumMod val="50000"/>
                  </a:schemeClr>
                </a:solidFill>
                <a:latin typeface="Cambria" pitchFamily="18" charset="0"/>
              </a:rPr>
              <a:t>Consumers are informed of the composition, characteristics, safe use and method of use of food by </a:t>
            </a:r>
            <a:r>
              <a:rPr lang="en-US" sz="1600" dirty="0" err="1" smtClean="0">
                <a:solidFill>
                  <a:schemeClr val="accent2">
                    <a:lumMod val="50000"/>
                  </a:schemeClr>
                </a:solidFill>
                <a:latin typeface="Cambria" pitchFamily="18" charset="0"/>
              </a:rPr>
              <a:t>labelling</a:t>
            </a:r>
            <a:r>
              <a:rPr lang="en-US" sz="1600" dirty="0" smtClean="0">
                <a:solidFill>
                  <a:schemeClr val="accent2">
                    <a:lumMod val="50000"/>
                  </a:schemeClr>
                </a:solidFill>
                <a:latin typeface="Cambria" pitchFamily="18" charset="0"/>
              </a:rPr>
              <a:t> and marking, by provision of instructions and other documents accompanying food in order to prevent deceiving and misleading practices concerning the composition, alterations, other properties and procedures that may mislead a consumer</a:t>
            </a:r>
            <a:r>
              <a:rPr lang="sr-Latn-CS" sz="1600" dirty="0" smtClean="0">
                <a:solidFill>
                  <a:schemeClr val="accent2">
                    <a:lumMod val="50000"/>
                  </a:schemeClr>
                </a:solidFill>
                <a:latin typeface="Cambria" pitchFamily="18" charset="0"/>
              </a:rPr>
              <a:t>.</a:t>
            </a:r>
            <a:endParaRPr lang="hr-BA" sz="1600" b="1" dirty="0">
              <a:solidFill>
                <a:schemeClr val="accent2">
                  <a:lumMod val="50000"/>
                </a:schemeClr>
              </a:solidFill>
              <a:latin typeface="Cambria" pitchFamily="18" charset="0"/>
            </a:endParaRPr>
          </a:p>
        </p:txBody>
      </p:sp>
      <p:sp>
        <p:nvSpPr>
          <p:cNvPr id="33" name="Rectangle 32"/>
          <p:cNvSpPr/>
          <p:nvPr/>
        </p:nvSpPr>
        <p:spPr>
          <a:xfrm>
            <a:off x="304800" y="4724400"/>
            <a:ext cx="8153400" cy="1677382"/>
          </a:xfrm>
          <a:prstGeom prst="rect">
            <a:avLst/>
          </a:prstGeom>
        </p:spPr>
        <p:txBody>
          <a:bodyPr>
            <a:spAutoFit/>
          </a:bodyPr>
          <a:lstStyle/>
          <a:p>
            <a:pPr>
              <a:buFont typeface="Wingdings" pitchFamily="2" charset="2"/>
              <a:buChar char="§"/>
              <a:defRPr/>
            </a:pPr>
            <a:r>
              <a:rPr lang="sr-Latn-CS" b="1" dirty="0">
                <a:solidFill>
                  <a:schemeClr val="accent2">
                    <a:lumMod val="50000"/>
                  </a:schemeClr>
                </a:solidFill>
                <a:latin typeface="Cambria" pitchFamily="18" charset="0"/>
              </a:rPr>
              <a:t> </a:t>
            </a:r>
            <a:r>
              <a:rPr lang="en-US" b="1" dirty="0">
                <a:solidFill>
                  <a:schemeClr val="accent2">
                    <a:lumMod val="50000"/>
                  </a:schemeClr>
                </a:solidFill>
                <a:latin typeface="Cambria" pitchFamily="18" charset="0"/>
              </a:rPr>
              <a:t>  </a:t>
            </a:r>
            <a:r>
              <a:rPr lang="en-US" b="1" dirty="0" smtClean="0">
                <a:solidFill>
                  <a:schemeClr val="accent2">
                    <a:lumMod val="50000"/>
                  </a:schemeClr>
                </a:solidFill>
                <a:latin typeface="Cambria" pitchFamily="18" charset="0"/>
              </a:rPr>
              <a:t>Secondary legislation:</a:t>
            </a:r>
            <a:endParaRPr lang="en-US" b="1" dirty="0">
              <a:solidFill>
                <a:schemeClr val="accent2">
                  <a:lumMod val="50000"/>
                </a:schemeClr>
              </a:solidFill>
              <a:latin typeface="Cambria" pitchFamily="18" charset="0"/>
            </a:endParaRPr>
          </a:p>
          <a:p>
            <a:pPr lvl="1" algn="just">
              <a:spcAft>
                <a:spcPts val="600"/>
              </a:spcAft>
              <a:buFont typeface="Wingdings" pitchFamily="2" charset="2"/>
              <a:buChar char="Ø"/>
              <a:defRPr/>
            </a:pPr>
            <a:r>
              <a:rPr lang="en-US" sz="1600" dirty="0">
                <a:solidFill>
                  <a:srgbClr val="632523"/>
                </a:solidFill>
                <a:latin typeface="Cambria" pitchFamily="18" charset="0"/>
              </a:rPr>
              <a:t>  </a:t>
            </a:r>
            <a:r>
              <a:rPr lang="en-GB" sz="1600" b="1" dirty="0" smtClean="0">
                <a:solidFill>
                  <a:srgbClr val="632523"/>
                </a:solidFill>
                <a:latin typeface="Cambria" pitchFamily="18" charset="0"/>
              </a:rPr>
              <a:t>Order on prohibition of catch and trade in fish juveniles, undersized fish and other marine organisms</a:t>
            </a:r>
            <a:r>
              <a:rPr lang="sr-Latn-CS" sz="1600" b="1" dirty="0" smtClean="0">
                <a:solidFill>
                  <a:srgbClr val="632523"/>
                </a:solidFill>
                <a:latin typeface="Cambria" pitchFamily="18" charset="0"/>
              </a:rPr>
              <a:t> </a:t>
            </a:r>
            <a:r>
              <a:rPr lang="sr-Latn-CS" sz="1600" dirty="0" smtClean="0">
                <a:solidFill>
                  <a:srgbClr val="632523"/>
                </a:solidFill>
                <a:latin typeface="Cambria" pitchFamily="18" charset="0"/>
              </a:rPr>
              <a:t>(</a:t>
            </a:r>
            <a:r>
              <a:rPr lang="en-US" sz="1600" dirty="0">
                <a:solidFill>
                  <a:srgbClr val="632523"/>
                </a:solidFill>
                <a:latin typeface="Cambria" pitchFamily="18" charset="0"/>
              </a:rPr>
              <a:t>Official Gazette of Montenegro </a:t>
            </a:r>
            <a:r>
              <a:rPr lang="sr-Latn-CS" sz="1600" dirty="0" smtClean="0">
                <a:solidFill>
                  <a:srgbClr val="632523"/>
                </a:solidFill>
                <a:latin typeface="Cambria" pitchFamily="18" charset="0"/>
              </a:rPr>
              <a:t>08/11</a:t>
            </a:r>
            <a:r>
              <a:rPr lang="sr-Latn-CS" sz="1600" dirty="0">
                <a:solidFill>
                  <a:srgbClr val="632523"/>
                </a:solidFill>
                <a:latin typeface="Cambria" pitchFamily="18" charset="0"/>
              </a:rPr>
              <a:t>) </a:t>
            </a:r>
            <a:endParaRPr lang="en-US" sz="1600" dirty="0">
              <a:solidFill>
                <a:srgbClr val="632523"/>
              </a:solidFill>
              <a:latin typeface="Cambria" pitchFamily="18" charset="0"/>
            </a:endParaRPr>
          </a:p>
          <a:p>
            <a:pPr lvl="1" algn="just">
              <a:spcAft>
                <a:spcPts val="600"/>
              </a:spcAft>
              <a:buFont typeface="Wingdings" pitchFamily="2" charset="2"/>
              <a:buChar char="Ø"/>
              <a:defRPr/>
            </a:pPr>
            <a:r>
              <a:rPr lang="en-US" sz="1600" dirty="0">
                <a:solidFill>
                  <a:schemeClr val="accent2">
                    <a:lumMod val="50000"/>
                  </a:schemeClr>
                </a:solidFill>
                <a:latin typeface="Cambria" pitchFamily="18" charset="0"/>
              </a:rPr>
              <a:t>  </a:t>
            </a:r>
            <a:r>
              <a:rPr lang="en-US" sz="1600" b="1" dirty="0">
                <a:solidFill>
                  <a:schemeClr val="accent2">
                    <a:lumMod val="50000"/>
                  </a:schemeClr>
                </a:solidFill>
                <a:latin typeface="Cambria" pitchFamily="18" charset="0"/>
              </a:rPr>
              <a:t>Rulebook on quality and other requirements for fish, crustaceans, shellfish, sea urchins, sea cucumbers, frogs, turtles, snails and products </a:t>
            </a:r>
            <a:r>
              <a:rPr lang="en-US" sz="1600" b="1" dirty="0" smtClean="0">
                <a:solidFill>
                  <a:schemeClr val="accent2">
                    <a:lumMod val="50000"/>
                  </a:schemeClr>
                </a:solidFill>
                <a:latin typeface="Cambria" pitchFamily="18" charset="0"/>
              </a:rPr>
              <a:t>thereof</a:t>
            </a:r>
            <a:r>
              <a:rPr lang="sr-Latn-CS" sz="1600" b="1" dirty="0" smtClean="0">
                <a:solidFill>
                  <a:schemeClr val="accent2">
                    <a:lumMod val="50000"/>
                  </a:schemeClr>
                </a:solidFill>
                <a:latin typeface="Cambria" pitchFamily="18" charset="0"/>
              </a:rPr>
              <a:t> </a:t>
            </a:r>
            <a:r>
              <a:rPr lang="sr-Latn-CS" sz="1600" dirty="0" smtClean="0">
                <a:solidFill>
                  <a:schemeClr val="accent2">
                    <a:lumMod val="50000"/>
                  </a:schemeClr>
                </a:solidFill>
                <a:latin typeface="Cambria" pitchFamily="18" charset="0"/>
              </a:rPr>
              <a:t>(</a:t>
            </a:r>
            <a:r>
              <a:rPr lang="en-US" sz="1600" dirty="0">
                <a:solidFill>
                  <a:srgbClr val="632523"/>
                </a:solidFill>
                <a:latin typeface="Cambria" pitchFamily="18" charset="0"/>
              </a:rPr>
              <a:t>Official Gazette </a:t>
            </a:r>
            <a:r>
              <a:rPr lang="en-US" sz="1600" dirty="0" smtClean="0">
                <a:solidFill>
                  <a:srgbClr val="632523"/>
                </a:solidFill>
                <a:latin typeface="Cambria" pitchFamily="18" charset="0"/>
              </a:rPr>
              <a:t>of the Federal Republic of Yugoslavia</a:t>
            </a:r>
            <a:r>
              <a:rPr lang="sr-Latn-CS" sz="1600" dirty="0" smtClean="0">
                <a:solidFill>
                  <a:schemeClr val="accent2">
                    <a:lumMod val="50000"/>
                  </a:schemeClr>
                </a:solidFill>
                <a:latin typeface="Cambria" pitchFamily="18" charset="0"/>
              </a:rPr>
              <a:t> </a:t>
            </a:r>
            <a:r>
              <a:rPr lang="sr-Latn-CS" sz="1600" dirty="0">
                <a:solidFill>
                  <a:schemeClr val="accent2">
                    <a:lumMod val="50000"/>
                  </a:schemeClr>
                </a:solidFill>
                <a:latin typeface="Cambria" pitchFamily="18" charset="0"/>
              </a:rPr>
              <a:t>6/03)</a:t>
            </a:r>
            <a:endParaRPr lang="en-US" sz="1600" dirty="0">
              <a:solidFill>
                <a:srgbClr val="632523"/>
              </a:solidFill>
              <a:latin typeface="Cambria"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ectangle 13"/>
          <p:cNvSpPr/>
          <p:nvPr/>
        </p:nvSpPr>
        <p:spPr>
          <a:xfrm>
            <a:off x="2362200" y="914400"/>
            <a:ext cx="4572000" cy="523220"/>
          </a:xfrm>
          <a:prstGeom prst="rect">
            <a:avLst/>
          </a:prstGeom>
        </p:spPr>
        <p:txBody>
          <a:bodyPr>
            <a:spAutoFit/>
          </a:bodyPr>
          <a:lstStyle/>
          <a:p>
            <a:pPr marL="14288" indent="-14288" algn="ctr" fontAlgn="auto">
              <a:spcBef>
                <a:spcPts val="0"/>
              </a:spcBef>
              <a:spcAft>
                <a:spcPct val="40000"/>
              </a:spcAft>
              <a:buClr>
                <a:srgbClr val="FF0000"/>
              </a:buClr>
              <a:buFont typeface="Wingdings" pitchFamily="2" charset="2"/>
              <a:buNone/>
              <a:defRPr/>
            </a:pPr>
            <a:r>
              <a:rPr lang="sr-Latn-CS" sz="2800" b="1" u="sng" dirty="0">
                <a:solidFill>
                  <a:schemeClr val="accent2">
                    <a:lumMod val="50000"/>
                  </a:schemeClr>
                </a:solidFill>
                <a:latin typeface="Cambria" pitchFamily="18" charset="0"/>
              </a:rPr>
              <a:t> </a:t>
            </a:r>
            <a:r>
              <a:rPr lang="sr-Latn-CS" sz="2400" b="1" u="sng" dirty="0" smtClean="0">
                <a:solidFill>
                  <a:schemeClr val="accent2">
                    <a:lumMod val="50000"/>
                  </a:schemeClr>
                </a:solidFill>
                <a:latin typeface="Cambria" pitchFamily="18" charset="0"/>
              </a:rPr>
              <a:t>Institu</a:t>
            </a:r>
            <a:r>
              <a:rPr lang="en-GB" sz="2400" b="1" u="sng" dirty="0" err="1" smtClean="0">
                <a:solidFill>
                  <a:schemeClr val="accent2">
                    <a:lumMod val="50000"/>
                  </a:schemeClr>
                </a:solidFill>
                <a:latin typeface="Cambria" pitchFamily="18" charset="0"/>
              </a:rPr>
              <a:t>tional</a:t>
            </a:r>
            <a:r>
              <a:rPr lang="en-GB" sz="2400" b="1" u="sng" dirty="0" smtClean="0">
                <a:solidFill>
                  <a:schemeClr val="accent2">
                    <a:lumMod val="50000"/>
                  </a:schemeClr>
                </a:solidFill>
                <a:latin typeface="Cambria" pitchFamily="18" charset="0"/>
              </a:rPr>
              <a:t> Capacity</a:t>
            </a:r>
            <a:endParaRPr lang="sr-Latn-CS" sz="2400" b="1" u="sng" dirty="0">
              <a:solidFill>
                <a:schemeClr val="accent2">
                  <a:lumMod val="50000"/>
                </a:schemeClr>
              </a:solidFill>
              <a:latin typeface="Cambria" pitchFamily="18" charset="0"/>
            </a:endParaRPr>
          </a:p>
        </p:txBody>
      </p:sp>
      <p:grpSp>
        <p:nvGrpSpPr>
          <p:cNvPr id="6149"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1711325" y="1981200"/>
            <a:ext cx="7432675" cy="369888"/>
          </a:xfrm>
          <a:prstGeom prst="rect">
            <a:avLst/>
          </a:prstGeom>
          <a:ln>
            <a:noFill/>
          </a:ln>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pic>
        <p:nvPicPr>
          <p:cNvPr id="6151"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6152" name="Group 20"/>
          <p:cNvGrpSpPr>
            <a:grpSpLocks/>
          </p:cNvGrpSpPr>
          <p:nvPr/>
        </p:nvGrpSpPr>
        <p:grpSpPr bwMode="auto">
          <a:xfrm>
            <a:off x="0" y="0"/>
            <a:ext cx="5097463" cy="552450"/>
            <a:chOff x="0" y="0"/>
            <a:chExt cx="5097463" cy="552450"/>
          </a:xfrm>
        </p:grpSpPr>
        <p:pic>
          <p:nvPicPr>
            <p:cNvPr id="615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9" name="Rectangle 18"/>
          <p:cNvSpPr/>
          <p:nvPr/>
        </p:nvSpPr>
        <p:spPr>
          <a:xfrm>
            <a:off x="1981200" y="533400"/>
            <a:ext cx="5410200" cy="461963"/>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buFont typeface="Wingdings" pitchFamily="2" charset="2"/>
              <a:buChar char="v"/>
              <a:defRPr/>
            </a:pPr>
            <a:r>
              <a:rPr lang="pl-PL" b="1" dirty="0">
                <a:solidFill>
                  <a:schemeClr val="accent2">
                    <a:lumMod val="50000"/>
                  </a:schemeClr>
                </a:solidFill>
                <a:latin typeface="Cambria" pitchFamily="18" charset="0"/>
              </a:rPr>
              <a:t>   </a:t>
            </a:r>
            <a:r>
              <a:rPr lang="pl-PL" sz="2400" b="1" dirty="0" smtClean="0">
                <a:solidFill>
                  <a:schemeClr val="accent2">
                    <a:lumMod val="50000"/>
                  </a:schemeClr>
                </a:solidFill>
                <a:latin typeface="Cambria" pitchFamily="18" charset="0"/>
              </a:rPr>
              <a:t>Organisation of the Sector</a:t>
            </a:r>
            <a:endParaRPr lang="en-US" sz="2400" dirty="0"/>
          </a:p>
        </p:txBody>
      </p:sp>
      <p:sp>
        <p:nvSpPr>
          <p:cNvPr id="22" name="Rectangle 21"/>
          <p:cNvSpPr/>
          <p:nvPr/>
        </p:nvSpPr>
        <p:spPr>
          <a:xfrm>
            <a:off x="152400" y="1471910"/>
            <a:ext cx="8458200" cy="5093702"/>
          </a:xfrm>
          <a:prstGeom prst="rect">
            <a:avLst/>
          </a:prstGeom>
        </p:spPr>
        <p:txBody>
          <a:bodyPr wrap="square">
            <a:spAutoFit/>
          </a:bodyPr>
          <a:lstStyle/>
          <a:p>
            <a:pPr algn="just">
              <a:spcAft>
                <a:spcPts val="0"/>
              </a:spcAft>
              <a:buClr>
                <a:srgbClr val="632523"/>
              </a:buClr>
              <a:buSzPct val="125000"/>
              <a:buFont typeface="Wingdings" pitchFamily="2" charset="2"/>
              <a:buChar char="§"/>
              <a:defRPr/>
            </a:pPr>
            <a:r>
              <a:rPr lang="en-US" sz="1600" dirty="0">
                <a:solidFill>
                  <a:schemeClr val="accent2">
                    <a:lumMod val="50000"/>
                  </a:schemeClr>
                </a:solidFill>
                <a:latin typeface="Cambria" pitchFamily="18" charset="0"/>
              </a:rPr>
              <a:t>  </a:t>
            </a:r>
            <a:r>
              <a:rPr lang="en-US" sz="1600" dirty="0" smtClean="0">
                <a:solidFill>
                  <a:schemeClr val="accent2">
                    <a:lumMod val="50000"/>
                  </a:schemeClr>
                </a:solidFill>
                <a:latin typeface="Cambria" pitchFamily="18" charset="0"/>
              </a:rPr>
              <a:t> </a:t>
            </a:r>
            <a:r>
              <a:rPr lang="sr-Latn-CS" b="1" dirty="0" smtClean="0">
                <a:solidFill>
                  <a:schemeClr val="accent2">
                    <a:lumMod val="50000"/>
                  </a:schemeClr>
                </a:solidFill>
                <a:latin typeface="Cambria" pitchFamily="18" charset="0"/>
              </a:rPr>
              <a:t>Minist</a:t>
            </a:r>
            <a:r>
              <a:rPr lang="en-GB" b="1" dirty="0" err="1" smtClean="0">
                <a:solidFill>
                  <a:schemeClr val="accent2">
                    <a:lumMod val="50000"/>
                  </a:schemeClr>
                </a:solidFill>
                <a:latin typeface="Cambria" pitchFamily="18" charset="0"/>
              </a:rPr>
              <a:t>ry</a:t>
            </a:r>
            <a:r>
              <a:rPr lang="en-GB" b="1" dirty="0" smtClean="0">
                <a:solidFill>
                  <a:schemeClr val="accent2">
                    <a:lumMod val="50000"/>
                  </a:schemeClr>
                </a:solidFill>
                <a:latin typeface="Cambria" pitchFamily="18" charset="0"/>
              </a:rPr>
              <a:t> of Agriculture and Rural Development</a:t>
            </a:r>
            <a:endParaRPr lang="en-US" b="1" dirty="0">
              <a:solidFill>
                <a:srgbClr val="632523"/>
              </a:solidFill>
              <a:latin typeface="Cambria" pitchFamily="18" charset="0"/>
            </a:endParaRPr>
          </a:p>
          <a:p>
            <a:pPr marL="228600">
              <a:spcAft>
                <a:spcPts val="0"/>
              </a:spcAft>
              <a:buFont typeface="Wingdings" pitchFamily="2" charset="2"/>
              <a:buChar char="Ø"/>
              <a:defRPr/>
            </a:pPr>
            <a:r>
              <a:rPr lang="sl-SI" sz="1600" dirty="0">
                <a:solidFill>
                  <a:srgbClr val="632523"/>
                </a:solidFill>
                <a:latin typeface="Cambria" pitchFamily="18" charset="0"/>
              </a:rPr>
              <a:t> </a:t>
            </a:r>
            <a:r>
              <a:rPr lang="sl-SI" sz="1500" dirty="0" smtClean="0">
                <a:solidFill>
                  <a:srgbClr val="632523"/>
                </a:solidFill>
                <a:latin typeface="Cambria" pitchFamily="18" charset="0"/>
              </a:rPr>
              <a:t>dire</a:t>
            </a:r>
            <a:r>
              <a:rPr lang="en-GB" sz="1500" dirty="0" err="1" smtClean="0">
                <a:solidFill>
                  <a:srgbClr val="632523"/>
                </a:solidFill>
                <a:latin typeface="Cambria" pitchFamily="18" charset="0"/>
              </a:rPr>
              <a:t>ctly</a:t>
            </a:r>
            <a:r>
              <a:rPr lang="en-GB" sz="1500" dirty="0" smtClean="0">
                <a:solidFill>
                  <a:srgbClr val="632523"/>
                </a:solidFill>
                <a:latin typeface="Cambria" pitchFamily="18" charset="0"/>
              </a:rPr>
              <a:t> in charge of administrative and technical issues related to fisheries</a:t>
            </a:r>
            <a:endParaRPr lang="sl-SI" sz="1500" dirty="0">
              <a:solidFill>
                <a:srgbClr val="632523"/>
              </a:solidFill>
              <a:latin typeface="Cambria" pitchFamily="18" charset="0"/>
            </a:endParaRPr>
          </a:p>
          <a:p>
            <a:pPr marL="228600">
              <a:spcAft>
                <a:spcPts val="0"/>
              </a:spcAft>
              <a:buFont typeface="Wingdings" pitchFamily="2" charset="2"/>
              <a:buChar char="Ø"/>
              <a:defRPr/>
            </a:pPr>
            <a:r>
              <a:rPr lang="en-US" sz="1500" dirty="0">
                <a:solidFill>
                  <a:srgbClr val="632523"/>
                </a:solidFill>
                <a:latin typeface="Cambria" pitchFamily="18" charset="0"/>
              </a:rPr>
              <a:t> </a:t>
            </a:r>
            <a:r>
              <a:rPr lang="en-US" sz="1500" dirty="0" smtClean="0">
                <a:solidFill>
                  <a:srgbClr val="632523"/>
                </a:solidFill>
                <a:latin typeface="Cambria" pitchFamily="18" charset="0"/>
              </a:rPr>
              <a:t>proposes, develops and implements laws and bylaws and carries out supervision and control over the enforcement of regulations governing the sector of fisheries and aquaculture</a:t>
            </a:r>
          </a:p>
          <a:p>
            <a:pPr marL="228600">
              <a:spcAft>
                <a:spcPts val="600"/>
              </a:spcAft>
              <a:buFont typeface="Wingdings" pitchFamily="2" charset="2"/>
              <a:buChar char="Ø"/>
              <a:defRPr/>
            </a:pPr>
            <a:r>
              <a:rPr lang="en-US" sz="1500" dirty="0" smtClean="0">
                <a:solidFill>
                  <a:srgbClr val="632523"/>
                </a:solidFill>
                <a:latin typeface="Cambria" pitchFamily="18" charset="0"/>
              </a:rPr>
              <a:t> Currently there is no body responsible on market measures in fisheries </a:t>
            </a:r>
            <a:r>
              <a:rPr lang="en-GB" sz="1500" dirty="0" smtClean="0">
                <a:solidFill>
                  <a:srgbClr val="632523"/>
                </a:solidFill>
                <a:latin typeface="Cambria" pitchFamily="18" charset="0"/>
              </a:rPr>
              <a:t>within the Ministry</a:t>
            </a:r>
            <a:r>
              <a:rPr lang="en-US" sz="1500" dirty="0" smtClean="0">
                <a:solidFill>
                  <a:srgbClr val="632523"/>
                </a:solidFill>
                <a:latin typeface="Cambria" pitchFamily="18" charset="0"/>
              </a:rPr>
              <a:t> </a:t>
            </a:r>
          </a:p>
          <a:p>
            <a:pPr>
              <a:spcAft>
                <a:spcPts val="0"/>
              </a:spcAft>
              <a:buFont typeface="Wingdings" pitchFamily="2" charset="2"/>
              <a:buChar char="§"/>
              <a:defRPr/>
            </a:pPr>
            <a:r>
              <a:rPr lang="en-GB" b="1" dirty="0" smtClean="0">
                <a:solidFill>
                  <a:schemeClr val="accent2">
                    <a:lumMod val="50000"/>
                  </a:schemeClr>
                </a:solidFill>
                <a:latin typeface="Cambria" pitchFamily="18" charset="0"/>
              </a:rPr>
              <a:t>  Administration for Inspection Affairs</a:t>
            </a:r>
            <a:r>
              <a:rPr lang="sr-Latn-CS" b="1" dirty="0" smtClean="0">
                <a:solidFill>
                  <a:schemeClr val="accent2">
                    <a:lumMod val="50000"/>
                  </a:schemeClr>
                </a:solidFill>
                <a:latin typeface="Cambria" pitchFamily="18" charset="0"/>
              </a:rPr>
              <a:t> – </a:t>
            </a:r>
            <a:r>
              <a:rPr lang="en-GB" b="1" dirty="0" smtClean="0">
                <a:solidFill>
                  <a:schemeClr val="accent2">
                    <a:lumMod val="50000"/>
                  </a:schemeClr>
                </a:solidFill>
                <a:latin typeface="Cambria" pitchFamily="18" charset="0"/>
              </a:rPr>
              <a:t>Fisheries Inspectorate</a:t>
            </a:r>
            <a:endParaRPr lang="en-US" b="1" dirty="0" smtClean="0">
              <a:solidFill>
                <a:srgbClr val="632523"/>
              </a:solidFill>
              <a:latin typeface="Cambria" pitchFamily="18" charset="0"/>
            </a:endParaRPr>
          </a:p>
          <a:p>
            <a:pPr lvl="1" algn="just">
              <a:spcAft>
                <a:spcPts val="0"/>
              </a:spcAft>
              <a:buClr>
                <a:srgbClr val="632523"/>
              </a:buClr>
              <a:buSzPct val="125000"/>
              <a:defRPr/>
            </a:pPr>
            <a:r>
              <a:rPr lang="en-GB" sz="1500" dirty="0" smtClean="0">
                <a:solidFill>
                  <a:srgbClr val="632523"/>
                </a:solidFill>
                <a:latin typeface="Cambria" pitchFamily="18" charset="0"/>
              </a:rPr>
              <a:t>inspect and control markets, storages, catering facilities or restaurants, harbours-ports, moles and similar facilities of relevance for the trade in fish and other marine organisms and fish products; and also placing of the market of undersized fish in line with the Law on Marine Fisheries and </a:t>
            </a:r>
            <a:r>
              <a:rPr lang="en-GB" sz="1500" dirty="0" err="1" smtClean="0">
                <a:solidFill>
                  <a:srgbClr val="632523"/>
                </a:solidFill>
                <a:latin typeface="Cambria" pitchFamily="18" charset="0"/>
              </a:rPr>
              <a:t>Mariculture</a:t>
            </a:r>
            <a:r>
              <a:rPr lang="sr-Latn-CS" sz="1500" dirty="0" smtClean="0">
                <a:solidFill>
                  <a:srgbClr val="632523"/>
                </a:solidFill>
                <a:latin typeface="Cambria" pitchFamily="18" charset="0"/>
              </a:rPr>
              <a:t> (</a:t>
            </a:r>
            <a:r>
              <a:rPr lang="en-US" sz="1500" dirty="0" smtClean="0">
                <a:solidFill>
                  <a:srgbClr val="632523"/>
                </a:solidFill>
                <a:latin typeface="Cambria" pitchFamily="18" charset="0"/>
              </a:rPr>
              <a:t>Official Gazette of Montenegro </a:t>
            </a:r>
            <a:r>
              <a:rPr lang="sr-Latn-CS" sz="1500" dirty="0" smtClean="0">
                <a:solidFill>
                  <a:srgbClr val="632523"/>
                </a:solidFill>
                <a:latin typeface="Cambria" pitchFamily="18" charset="0"/>
              </a:rPr>
              <a:t>56/09).</a:t>
            </a:r>
            <a:endParaRPr lang="en-US" sz="1500" dirty="0" smtClean="0">
              <a:solidFill>
                <a:srgbClr val="632523"/>
              </a:solidFill>
              <a:latin typeface="Cambria" pitchFamily="18" charset="0"/>
            </a:endParaRPr>
          </a:p>
          <a:p>
            <a:pPr lvl="1" algn="just">
              <a:spcAft>
                <a:spcPts val="0"/>
              </a:spcAft>
              <a:buClr>
                <a:srgbClr val="632523"/>
              </a:buClr>
              <a:buSzPct val="125000"/>
              <a:defRPr/>
            </a:pPr>
            <a:endParaRPr lang="sr-Latn-CS" sz="1600" dirty="0" smtClean="0">
              <a:solidFill>
                <a:srgbClr val="632523"/>
              </a:solidFill>
              <a:latin typeface="Cambria" pitchFamily="18" charset="0"/>
            </a:endParaRPr>
          </a:p>
          <a:p>
            <a:pPr algn="just">
              <a:spcAft>
                <a:spcPts val="0"/>
              </a:spcAft>
              <a:buClr>
                <a:srgbClr val="632523"/>
              </a:buClr>
              <a:buSzPct val="125000"/>
              <a:buFont typeface="Wingdings" pitchFamily="2" charset="2"/>
              <a:buChar char="§"/>
              <a:defRPr/>
            </a:pPr>
            <a:r>
              <a:rPr lang="en-US" sz="1600" b="1" dirty="0" smtClean="0">
                <a:solidFill>
                  <a:schemeClr val="accent2">
                    <a:lumMod val="50000"/>
                  </a:schemeClr>
                </a:solidFill>
                <a:latin typeface="Cambria" pitchFamily="18" charset="0"/>
              </a:rPr>
              <a:t>  </a:t>
            </a:r>
            <a:r>
              <a:rPr lang="en-GB" b="1" dirty="0" smtClean="0">
                <a:solidFill>
                  <a:schemeClr val="accent2">
                    <a:lumMod val="50000"/>
                  </a:schemeClr>
                </a:solidFill>
                <a:latin typeface="Cambria" pitchFamily="18" charset="0"/>
              </a:rPr>
              <a:t>Administration </a:t>
            </a:r>
            <a:r>
              <a:rPr lang="en-GB" b="1" dirty="0">
                <a:solidFill>
                  <a:schemeClr val="accent2">
                    <a:lumMod val="50000"/>
                  </a:schemeClr>
                </a:solidFill>
                <a:latin typeface="Cambria" pitchFamily="18" charset="0"/>
              </a:rPr>
              <a:t>for Inspection Affairs</a:t>
            </a:r>
            <a:r>
              <a:rPr lang="sr-Latn-CS" b="1" dirty="0">
                <a:solidFill>
                  <a:schemeClr val="accent2">
                    <a:lumMod val="50000"/>
                  </a:schemeClr>
                </a:solidFill>
                <a:latin typeface="Cambria" pitchFamily="18" charset="0"/>
              </a:rPr>
              <a:t> </a:t>
            </a:r>
            <a:r>
              <a:rPr lang="sr-Latn-CS" b="1" dirty="0" smtClean="0">
                <a:solidFill>
                  <a:schemeClr val="accent2">
                    <a:lumMod val="50000"/>
                  </a:schemeClr>
                </a:solidFill>
                <a:latin typeface="Cambria" pitchFamily="18" charset="0"/>
              </a:rPr>
              <a:t>– </a:t>
            </a:r>
            <a:r>
              <a:rPr lang="en-GB" b="1" dirty="0" smtClean="0">
                <a:solidFill>
                  <a:schemeClr val="accent2">
                    <a:lumMod val="50000"/>
                  </a:schemeClr>
                </a:solidFill>
                <a:latin typeface="Cambria" pitchFamily="18" charset="0"/>
              </a:rPr>
              <a:t>Veterinary Inspectorate</a:t>
            </a:r>
            <a:r>
              <a:rPr lang="sr-Latn-CS" b="1" dirty="0" smtClean="0">
                <a:solidFill>
                  <a:schemeClr val="accent2">
                    <a:lumMod val="50000"/>
                  </a:schemeClr>
                </a:solidFill>
                <a:latin typeface="Cambria" pitchFamily="18" charset="0"/>
              </a:rPr>
              <a:t> </a:t>
            </a:r>
            <a:endParaRPr lang="en-US" b="1" dirty="0">
              <a:solidFill>
                <a:schemeClr val="accent2">
                  <a:lumMod val="50000"/>
                </a:schemeClr>
              </a:solidFill>
              <a:latin typeface="Cambria" pitchFamily="18" charset="0"/>
            </a:endParaRPr>
          </a:p>
          <a:p>
            <a:pPr lvl="1" algn="just">
              <a:spcAft>
                <a:spcPts val="0"/>
              </a:spcAft>
              <a:buClr>
                <a:srgbClr val="632523"/>
              </a:buClr>
              <a:buSzPct val="125000"/>
              <a:defRPr/>
            </a:pPr>
            <a:r>
              <a:rPr lang="en-GB" sz="1500" dirty="0" smtClean="0">
                <a:solidFill>
                  <a:schemeClr val="accent2">
                    <a:lumMod val="50000"/>
                  </a:schemeClr>
                </a:solidFill>
                <a:latin typeface="Cambria" pitchFamily="18" charset="0"/>
              </a:rPr>
              <a:t>Carries out the control of wholesale and retail sale of fresh meat, fish and other </a:t>
            </a:r>
            <a:r>
              <a:rPr lang="en-GB" sz="1500" dirty="0" err="1" smtClean="0">
                <a:solidFill>
                  <a:schemeClr val="accent2">
                    <a:lumMod val="50000"/>
                  </a:schemeClr>
                </a:solidFill>
                <a:latin typeface="Cambria" pitchFamily="18" charset="0"/>
              </a:rPr>
              <a:t>aqauculture</a:t>
            </a:r>
            <a:r>
              <a:rPr lang="en-GB" sz="1500" dirty="0" smtClean="0">
                <a:solidFill>
                  <a:schemeClr val="accent2">
                    <a:lumMod val="50000"/>
                  </a:schemeClr>
                </a:solidFill>
                <a:latin typeface="Cambria" pitchFamily="18" charset="0"/>
              </a:rPr>
              <a:t> products as well as control of their withdrawal from the market in line with the Law on Food Safety</a:t>
            </a:r>
            <a:r>
              <a:rPr lang="sr-Latn-CS" sz="1500" dirty="0" smtClean="0">
                <a:solidFill>
                  <a:schemeClr val="accent2">
                    <a:lumMod val="50000"/>
                  </a:schemeClr>
                </a:solidFill>
                <a:latin typeface="Cambria" pitchFamily="18" charset="0"/>
              </a:rPr>
              <a:t> (</a:t>
            </a:r>
            <a:r>
              <a:rPr lang="en-US" sz="1500" dirty="0">
                <a:solidFill>
                  <a:srgbClr val="632523"/>
                </a:solidFill>
                <a:latin typeface="Cambria" pitchFamily="18" charset="0"/>
              </a:rPr>
              <a:t>Official Gazette of Montenegro </a:t>
            </a:r>
            <a:r>
              <a:rPr lang="sr-Latn-CS" sz="1500" dirty="0" smtClean="0">
                <a:solidFill>
                  <a:schemeClr val="accent2">
                    <a:lumMod val="50000"/>
                  </a:schemeClr>
                </a:solidFill>
                <a:latin typeface="Cambria" pitchFamily="18" charset="0"/>
              </a:rPr>
              <a:t>14/07).</a:t>
            </a:r>
            <a:endParaRPr lang="en-US" sz="1500" dirty="0" smtClean="0">
              <a:solidFill>
                <a:schemeClr val="accent2">
                  <a:lumMod val="50000"/>
                </a:schemeClr>
              </a:solidFill>
              <a:latin typeface="Cambria" pitchFamily="18" charset="0"/>
            </a:endParaRPr>
          </a:p>
          <a:p>
            <a:pPr lvl="1" algn="just">
              <a:spcAft>
                <a:spcPts val="0"/>
              </a:spcAft>
              <a:buClr>
                <a:srgbClr val="632523"/>
              </a:buClr>
              <a:buSzPct val="125000"/>
              <a:defRPr/>
            </a:pPr>
            <a:endParaRPr lang="sr-Latn-CS" sz="1600" dirty="0">
              <a:solidFill>
                <a:schemeClr val="accent2">
                  <a:lumMod val="50000"/>
                </a:schemeClr>
              </a:solidFill>
              <a:latin typeface="Cambria" pitchFamily="18" charset="0"/>
            </a:endParaRPr>
          </a:p>
          <a:p>
            <a:pPr algn="just">
              <a:spcAft>
                <a:spcPts val="0"/>
              </a:spcAft>
              <a:buClr>
                <a:srgbClr val="632523"/>
              </a:buClr>
              <a:buSzPct val="125000"/>
              <a:buFont typeface="Wingdings" pitchFamily="2" charset="2"/>
              <a:buChar char="§"/>
              <a:defRPr/>
            </a:pPr>
            <a:r>
              <a:rPr lang="en-US" sz="1600" b="1" dirty="0">
                <a:solidFill>
                  <a:schemeClr val="accent2">
                    <a:lumMod val="50000"/>
                  </a:schemeClr>
                </a:solidFill>
                <a:latin typeface="Cambria" pitchFamily="18" charset="0"/>
              </a:rPr>
              <a:t> </a:t>
            </a:r>
            <a:r>
              <a:rPr lang="en-US" sz="1600" b="1" dirty="0" smtClean="0">
                <a:solidFill>
                  <a:schemeClr val="accent2">
                    <a:lumMod val="50000"/>
                  </a:schemeClr>
                </a:solidFill>
                <a:latin typeface="Cambria" pitchFamily="18" charset="0"/>
              </a:rPr>
              <a:t> </a:t>
            </a:r>
            <a:r>
              <a:rPr lang="en-GB" b="1" dirty="0" smtClean="0">
                <a:solidFill>
                  <a:schemeClr val="accent2">
                    <a:lumMod val="50000"/>
                  </a:schemeClr>
                </a:solidFill>
                <a:latin typeface="Cambria" pitchFamily="18" charset="0"/>
              </a:rPr>
              <a:t>Administration </a:t>
            </a:r>
            <a:r>
              <a:rPr lang="en-GB" b="1" dirty="0">
                <a:solidFill>
                  <a:schemeClr val="accent2">
                    <a:lumMod val="50000"/>
                  </a:schemeClr>
                </a:solidFill>
                <a:latin typeface="Cambria" pitchFamily="18" charset="0"/>
              </a:rPr>
              <a:t>for Inspection Affairs</a:t>
            </a:r>
            <a:r>
              <a:rPr lang="sr-Latn-CS" b="1" dirty="0">
                <a:solidFill>
                  <a:schemeClr val="accent2">
                    <a:lumMod val="50000"/>
                  </a:schemeClr>
                </a:solidFill>
                <a:latin typeface="Cambria" pitchFamily="18" charset="0"/>
              </a:rPr>
              <a:t> </a:t>
            </a:r>
            <a:r>
              <a:rPr lang="sr-Latn-CS" b="1" dirty="0" smtClean="0">
                <a:solidFill>
                  <a:schemeClr val="accent2">
                    <a:lumMod val="50000"/>
                  </a:schemeClr>
                </a:solidFill>
                <a:latin typeface="Cambria" pitchFamily="18" charset="0"/>
              </a:rPr>
              <a:t>– </a:t>
            </a:r>
            <a:r>
              <a:rPr lang="en-GB" b="1" dirty="0">
                <a:solidFill>
                  <a:schemeClr val="accent2">
                    <a:lumMod val="50000"/>
                  </a:schemeClr>
                </a:solidFill>
                <a:latin typeface="Cambria" pitchFamily="18" charset="0"/>
              </a:rPr>
              <a:t>S</a:t>
            </a:r>
            <a:r>
              <a:rPr lang="sr-Latn-CS" b="1" dirty="0" smtClean="0">
                <a:solidFill>
                  <a:schemeClr val="accent2">
                    <a:lumMod val="50000"/>
                  </a:schemeClr>
                </a:solidFill>
                <a:latin typeface="Cambria" pitchFamily="18" charset="0"/>
              </a:rPr>
              <a:t>anitar</a:t>
            </a:r>
            <a:r>
              <a:rPr lang="en-GB" b="1" dirty="0" smtClean="0">
                <a:solidFill>
                  <a:schemeClr val="accent2">
                    <a:lumMod val="50000"/>
                  </a:schemeClr>
                </a:solidFill>
                <a:latin typeface="Cambria" pitchFamily="18" charset="0"/>
              </a:rPr>
              <a:t>y Inspectorate</a:t>
            </a:r>
            <a:r>
              <a:rPr lang="sr-Latn-CS" b="1" dirty="0" smtClean="0">
                <a:solidFill>
                  <a:schemeClr val="accent2">
                    <a:lumMod val="50000"/>
                  </a:schemeClr>
                </a:solidFill>
                <a:latin typeface="Cambria" pitchFamily="18" charset="0"/>
              </a:rPr>
              <a:t> </a:t>
            </a:r>
            <a:endParaRPr lang="en-US" b="1" dirty="0">
              <a:solidFill>
                <a:schemeClr val="accent2">
                  <a:lumMod val="50000"/>
                </a:schemeClr>
              </a:solidFill>
              <a:latin typeface="Cambria" pitchFamily="18" charset="0"/>
            </a:endParaRPr>
          </a:p>
          <a:p>
            <a:pPr lvl="1" algn="just">
              <a:spcAft>
                <a:spcPts val="0"/>
              </a:spcAft>
              <a:buClr>
                <a:srgbClr val="632523"/>
              </a:buClr>
              <a:buSzPct val="125000"/>
              <a:defRPr/>
            </a:pPr>
            <a:r>
              <a:rPr lang="en-GB" sz="1500" dirty="0" smtClean="0">
                <a:solidFill>
                  <a:schemeClr val="accent2">
                    <a:lumMod val="50000"/>
                  </a:schemeClr>
                </a:solidFill>
                <a:latin typeface="Cambria" pitchFamily="18" charset="0"/>
              </a:rPr>
              <a:t>Carries out</a:t>
            </a:r>
            <a:r>
              <a:rPr lang="sr-Latn-CS" sz="1500" dirty="0" smtClean="0">
                <a:solidFill>
                  <a:schemeClr val="accent2">
                    <a:lumMod val="50000"/>
                  </a:schemeClr>
                </a:solidFill>
                <a:latin typeface="Cambria" pitchFamily="18" charset="0"/>
              </a:rPr>
              <a:t> </a:t>
            </a:r>
            <a:r>
              <a:rPr lang="en-US" sz="1500" dirty="0">
                <a:solidFill>
                  <a:schemeClr val="accent2">
                    <a:lumMod val="50000"/>
                  </a:schemeClr>
                </a:solidFill>
                <a:latin typeface="Cambria" pitchFamily="18" charset="0"/>
              </a:rPr>
              <a:t>the control in retail sale of packaged and individually </a:t>
            </a:r>
            <a:r>
              <a:rPr lang="en-US" sz="1500" dirty="0" err="1">
                <a:solidFill>
                  <a:schemeClr val="accent2">
                    <a:lumMod val="50000"/>
                  </a:schemeClr>
                </a:solidFill>
                <a:latin typeface="Cambria" pitchFamily="18" charset="0"/>
              </a:rPr>
              <a:t>labelled</a:t>
            </a:r>
            <a:r>
              <a:rPr lang="en-US" sz="1500" dirty="0">
                <a:solidFill>
                  <a:schemeClr val="accent2">
                    <a:lumMod val="50000"/>
                  </a:schemeClr>
                </a:solidFill>
                <a:latin typeface="Cambria" pitchFamily="18" charset="0"/>
              </a:rPr>
              <a:t> food of animal origin i.e. fish and fish products and control of its withdrawal from the market </a:t>
            </a:r>
            <a:r>
              <a:rPr lang="en-US" sz="1500" dirty="0" smtClean="0">
                <a:solidFill>
                  <a:schemeClr val="accent2">
                    <a:lumMod val="50000"/>
                  </a:schemeClr>
                </a:solidFill>
                <a:latin typeface="Cambria" pitchFamily="18" charset="0"/>
              </a:rPr>
              <a:t>in accordance with the Law on Food Safety</a:t>
            </a:r>
            <a:r>
              <a:rPr lang="sr-Latn-CS" sz="1500" dirty="0" smtClean="0">
                <a:solidFill>
                  <a:schemeClr val="accent2">
                    <a:lumMod val="50000"/>
                  </a:schemeClr>
                </a:solidFill>
                <a:latin typeface="Cambria" pitchFamily="18" charset="0"/>
              </a:rPr>
              <a:t> (</a:t>
            </a:r>
            <a:r>
              <a:rPr lang="en-US" sz="1500" dirty="0">
                <a:solidFill>
                  <a:srgbClr val="632523"/>
                </a:solidFill>
                <a:latin typeface="Cambria" pitchFamily="18" charset="0"/>
              </a:rPr>
              <a:t>Official Gazette of Montenegro </a:t>
            </a:r>
            <a:r>
              <a:rPr lang="sr-Latn-CS" sz="1500" dirty="0" smtClean="0">
                <a:solidFill>
                  <a:schemeClr val="accent2">
                    <a:lumMod val="50000"/>
                  </a:schemeClr>
                </a:solidFill>
                <a:latin typeface="Cambria" pitchFamily="18" charset="0"/>
              </a:rPr>
              <a:t>14/07).</a:t>
            </a:r>
            <a:endParaRPr lang="en-US" sz="1500" dirty="0">
              <a:solidFill>
                <a:schemeClr val="accent2">
                  <a:lumMod val="50000"/>
                </a:schemeClr>
              </a:solidFill>
              <a:latin typeface="Cambria"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ectangle 13"/>
          <p:cNvSpPr/>
          <p:nvPr/>
        </p:nvSpPr>
        <p:spPr>
          <a:xfrm>
            <a:off x="762000" y="2286000"/>
            <a:ext cx="7391400" cy="3133165"/>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marL="14288" indent="-14288" algn="just" fontAlgn="auto">
              <a:spcBef>
                <a:spcPts val="0"/>
              </a:spcBef>
              <a:spcAft>
                <a:spcPct val="40000"/>
              </a:spcAft>
              <a:buClr>
                <a:srgbClr val="FF0000"/>
              </a:buClr>
              <a:buFont typeface="Wingdings" pitchFamily="2" charset="2"/>
              <a:buNone/>
              <a:defRPr/>
            </a:pPr>
            <a:endParaRPr lang="sr-Latn-CS" sz="2400" b="1" dirty="0">
              <a:solidFill>
                <a:schemeClr val="accent2">
                  <a:lumMod val="50000"/>
                </a:schemeClr>
              </a:solidFill>
            </a:endParaRPr>
          </a:p>
          <a:p>
            <a:pPr marL="14288" indent="-14288" algn="just" fontAlgn="auto">
              <a:spcBef>
                <a:spcPts val="0"/>
              </a:spcBef>
              <a:spcAft>
                <a:spcPct val="40000"/>
              </a:spcAft>
              <a:buClr>
                <a:srgbClr val="FF0000"/>
              </a:buClr>
              <a:buFont typeface="Wingdings" pitchFamily="2" charset="2"/>
              <a:buNone/>
              <a:defRPr/>
            </a:pPr>
            <a:r>
              <a:rPr lang="en-US" sz="2400" b="1" dirty="0" smtClean="0">
                <a:solidFill>
                  <a:schemeClr val="accent2">
                    <a:lumMod val="50000"/>
                  </a:schemeClr>
                </a:solidFill>
                <a:latin typeface="Cambria" pitchFamily="18" charset="0"/>
              </a:rPr>
              <a:t>Rulebook </a:t>
            </a:r>
            <a:r>
              <a:rPr lang="en-US" sz="2400" b="1" dirty="0">
                <a:solidFill>
                  <a:schemeClr val="accent2">
                    <a:lumMod val="50000"/>
                  </a:schemeClr>
                </a:solidFill>
                <a:latin typeface="Cambria" pitchFamily="18" charset="0"/>
              </a:rPr>
              <a:t>on quality and other requirements for fish, crustaceans, shellfish, sea urchins, sea cucumbers, frogs, turtles, snails and products thereof </a:t>
            </a:r>
            <a:r>
              <a:rPr lang="sr-Latn-CS" dirty="0" smtClean="0">
                <a:solidFill>
                  <a:schemeClr val="accent2">
                    <a:lumMod val="50000"/>
                  </a:schemeClr>
                </a:solidFill>
                <a:latin typeface="Cambria" pitchFamily="18" charset="0"/>
              </a:rPr>
              <a:t>(Official </a:t>
            </a:r>
            <a:r>
              <a:rPr lang="sr-Latn-CS" dirty="0">
                <a:solidFill>
                  <a:schemeClr val="accent2">
                    <a:lumMod val="50000"/>
                  </a:schemeClr>
                </a:solidFill>
                <a:latin typeface="Cambria" pitchFamily="18" charset="0"/>
              </a:rPr>
              <a:t>Gazette </a:t>
            </a:r>
            <a:r>
              <a:rPr lang="sr-Latn-CS" dirty="0" smtClean="0">
                <a:solidFill>
                  <a:schemeClr val="accent2">
                    <a:lumMod val="50000"/>
                  </a:schemeClr>
                </a:solidFill>
                <a:latin typeface="Cambria" pitchFamily="18" charset="0"/>
              </a:rPr>
              <a:t>of</a:t>
            </a:r>
            <a:r>
              <a:rPr lang="en-GB" dirty="0" smtClean="0">
                <a:solidFill>
                  <a:schemeClr val="accent2">
                    <a:lumMod val="50000"/>
                  </a:schemeClr>
                </a:solidFill>
                <a:latin typeface="Cambria" pitchFamily="18" charset="0"/>
              </a:rPr>
              <a:t> the Federal Republic of Yugoslavia </a:t>
            </a:r>
            <a:r>
              <a:rPr lang="sr-Latn-CS" dirty="0" smtClean="0">
                <a:solidFill>
                  <a:schemeClr val="accent2">
                    <a:lumMod val="50000"/>
                  </a:schemeClr>
                </a:solidFill>
                <a:latin typeface="Cambria" pitchFamily="18" charset="0"/>
              </a:rPr>
              <a:t>6/03</a:t>
            </a:r>
            <a:r>
              <a:rPr lang="sr-Latn-CS" dirty="0">
                <a:solidFill>
                  <a:schemeClr val="accent2">
                    <a:lumMod val="50000"/>
                  </a:schemeClr>
                </a:solidFill>
                <a:latin typeface="Cambria" pitchFamily="18" charset="0"/>
              </a:rPr>
              <a:t>)</a:t>
            </a:r>
            <a:r>
              <a:rPr lang="en-US" sz="2000" dirty="0">
                <a:solidFill>
                  <a:schemeClr val="accent2">
                    <a:lumMod val="50000"/>
                  </a:schemeClr>
                </a:solidFill>
                <a:latin typeface="Cambria" pitchFamily="18" charset="0"/>
              </a:rPr>
              <a:t> </a:t>
            </a:r>
            <a:r>
              <a:rPr lang="en-US" sz="2000" dirty="0" smtClean="0">
                <a:solidFill>
                  <a:schemeClr val="accent2">
                    <a:lumMod val="50000"/>
                  </a:schemeClr>
                </a:solidFill>
                <a:latin typeface="Cambria" pitchFamily="18" charset="0"/>
              </a:rPr>
              <a:t>lays down the quality and other requirements that have to be met in production and trade.</a:t>
            </a:r>
            <a:endParaRPr lang="sr-Latn-CS" sz="2000" dirty="0">
              <a:solidFill>
                <a:schemeClr val="accent2">
                  <a:lumMod val="50000"/>
                </a:schemeClr>
              </a:solidFill>
              <a:latin typeface="Cambria" pitchFamily="18" charset="0"/>
            </a:endParaRPr>
          </a:p>
          <a:p>
            <a:pPr marL="14288" indent="-14288" algn="just" fontAlgn="auto">
              <a:spcBef>
                <a:spcPts val="0"/>
              </a:spcBef>
              <a:spcAft>
                <a:spcPct val="40000"/>
              </a:spcAft>
              <a:buClr>
                <a:srgbClr val="FF0000"/>
              </a:buClr>
              <a:buFont typeface="Wingdings" pitchFamily="2" charset="2"/>
              <a:buNone/>
              <a:defRPr/>
            </a:pPr>
            <a:endParaRPr lang="sr-Latn-CS" sz="2000" dirty="0">
              <a:solidFill>
                <a:schemeClr val="accent2">
                  <a:lumMod val="50000"/>
                </a:schemeClr>
              </a:solidFill>
            </a:endParaRPr>
          </a:p>
        </p:txBody>
      </p:sp>
      <p:grpSp>
        <p:nvGrpSpPr>
          <p:cNvPr id="7173"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1371600" y="1871663"/>
            <a:ext cx="7432675" cy="369887"/>
          </a:xfrm>
          <a:prstGeom prst="rect">
            <a:avLst/>
          </a:prstGeom>
          <a:ln>
            <a:noFill/>
          </a:ln>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pic>
        <p:nvPicPr>
          <p:cNvPr id="7175"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7176" name="Group 20"/>
          <p:cNvGrpSpPr>
            <a:grpSpLocks/>
          </p:cNvGrpSpPr>
          <p:nvPr/>
        </p:nvGrpSpPr>
        <p:grpSpPr bwMode="auto">
          <a:xfrm>
            <a:off x="0" y="0"/>
            <a:ext cx="5097463" cy="552450"/>
            <a:chOff x="0" y="0"/>
            <a:chExt cx="5097463" cy="552450"/>
          </a:xfrm>
        </p:grpSpPr>
        <p:pic>
          <p:nvPicPr>
            <p:cNvPr id="7179"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9" name="Rectangle 18"/>
          <p:cNvSpPr/>
          <p:nvPr/>
        </p:nvSpPr>
        <p:spPr>
          <a:xfrm>
            <a:off x="304800" y="685800"/>
            <a:ext cx="8529156" cy="46166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buFont typeface="Wingdings" pitchFamily="2" charset="2"/>
              <a:buChar char="v"/>
              <a:defRPr/>
            </a:pPr>
            <a:r>
              <a:rPr lang="en-US" sz="2400" b="1" dirty="0">
                <a:solidFill>
                  <a:schemeClr val="accent2">
                    <a:lumMod val="50000"/>
                  </a:schemeClr>
                </a:solidFill>
                <a:latin typeface="Cambria" pitchFamily="18" charset="0"/>
              </a:rPr>
              <a:t>   </a:t>
            </a:r>
            <a:r>
              <a:rPr lang="en-GB" sz="2400" b="1" dirty="0" smtClean="0">
                <a:solidFill>
                  <a:schemeClr val="accent2">
                    <a:lumMod val="50000"/>
                  </a:schemeClr>
                </a:solidFill>
                <a:latin typeface="Cambria" pitchFamily="18" charset="0"/>
              </a:rPr>
              <a:t>Common Marketing Standards and Labelling Provisions</a:t>
            </a:r>
            <a:endParaRPr lang="en-U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8196"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8197"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8198" name="Group 20"/>
          <p:cNvGrpSpPr>
            <a:grpSpLocks/>
          </p:cNvGrpSpPr>
          <p:nvPr/>
        </p:nvGrpSpPr>
        <p:grpSpPr bwMode="auto">
          <a:xfrm>
            <a:off x="0" y="0"/>
            <a:ext cx="5097463" cy="552450"/>
            <a:chOff x="0" y="0"/>
            <a:chExt cx="5097463" cy="552450"/>
          </a:xfrm>
        </p:grpSpPr>
        <p:pic>
          <p:nvPicPr>
            <p:cNvPr id="821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9" name="Rectangle 18"/>
          <p:cNvSpPr/>
          <p:nvPr/>
        </p:nvSpPr>
        <p:spPr>
          <a:xfrm>
            <a:off x="381000" y="609600"/>
            <a:ext cx="8452956" cy="46166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buFont typeface="Wingdings" pitchFamily="2" charset="2"/>
              <a:buChar char="v"/>
              <a:defRPr/>
            </a:pPr>
            <a:r>
              <a:rPr lang="en-US" sz="2400" b="1" dirty="0">
                <a:solidFill>
                  <a:schemeClr val="accent2">
                    <a:lumMod val="50000"/>
                  </a:schemeClr>
                </a:solidFill>
                <a:latin typeface="Cambria" pitchFamily="18" charset="0"/>
              </a:rPr>
              <a:t>   </a:t>
            </a:r>
            <a:r>
              <a:rPr lang="en-US" sz="2400" b="1" dirty="0" smtClean="0">
                <a:solidFill>
                  <a:schemeClr val="accent2">
                    <a:lumMod val="50000"/>
                  </a:schemeClr>
                </a:solidFill>
                <a:latin typeface="Cambria" pitchFamily="18" charset="0"/>
              </a:rPr>
              <a:t>Common Marketing Standards and </a:t>
            </a:r>
            <a:r>
              <a:rPr lang="en-US" sz="2400" b="1" dirty="0" err="1" smtClean="0">
                <a:solidFill>
                  <a:schemeClr val="accent2">
                    <a:lumMod val="50000"/>
                  </a:schemeClr>
                </a:solidFill>
                <a:latin typeface="Cambria" pitchFamily="18" charset="0"/>
              </a:rPr>
              <a:t>Labelling</a:t>
            </a:r>
            <a:r>
              <a:rPr lang="en-US" sz="2400" b="1" dirty="0" smtClean="0">
                <a:solidFill>
                  <a:schemeClr val="accent2">
                    <a:lumMod val="50000"/>
                  </a:schemeClr>
                </a:solidFill>
                <a:latin typeface="Cambria" pitchFamily="18" charset="0"/>
              </a:rPr>
              <a:t> Provisions</a:t>
            </a:r>
            <a:endParaRPr lang="en-US" sz="2400" dirty="0"/>
          </a:p>
        </p:txBody>
      </p:sp>
      <p:sp>
        <p:nvSpPr>
          <p:cNvPr id="21" name="Rounded Rectangle 20"/>
          <p:cNvSpPr/>
          <p:nvPr/>
        </p:nvSpPr>
        <p:spPr>
          <a:xfrm>
            <a:off x="2362200" y="1447800"/>
            <a:ext cx="4191000" cy="533400"/>
          </a:xfrm>
          <a:prstGeom prst="roundRect">
            <a:avLst/>
          </a:prstGeom>
          <a:solidFill>
            <a:schemeClr val="accent6">
              <a:lumMod val="60000"/>
              <a:lumOff val="40000"/>
            </a:schemeClr>
          </a:solidFill>
          <a:ln w="158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lgn="ctr" fontAlgn="auto">
              <a:spcBef>
                <a:spcPts val="0"/>
              </a:spcBef>
              <a:spcAft>
                <a:spcPct val="40000"/>
              </a:spcAft>
              <a:buClr>
                <a:srgbClr val="FF0000"/>
              </a:buClr>
              <a:buFont typeface="Wingdings" pitchFamily="2" charset="2"/>
              <a:buNone/>
              <a:defRPr/>
            </a:pPr>
            <a:r>
              <a:rPr lang="en-GB" sz="2200" b="1" u="sng" dirty="0" smtClean="0">
                <a:solidFill>
                  <a:schemeClr val="accent2">
                    <a:lumMod val="50000"/>
                  </a:schemeClr>
                </a:solidFill>
                <a:latin typeface="Cambria" pitchFamily="18" charset="0"/>
              </a:rPr>
              <a:t>Marketing of fish by</a:t>
            </a:r>
            <a:r>
              <a:rPr lang="en-US" sz="2200" b="1" dirty="0" smtClean="0">
                <a:solidFill>
                  <a:schemeClr val="accent2">
                    <a:lumMod val="50000"/>
                  </a:schemeClr>
                </a:solidFill>
                <a:latin typeface="Cambria" pitchFamily="18" charset="0"/>
              </a:rPr>
              <a:t>:</a:t>
            </a:r>
            <a:endParaRPr lang="sr-Latn-CS" sz="2200" b="1" u="sng" dirty="0">
              <a:solidFill>
                <a:schemeClr val="accent2">
                  <a:lumMod val="50000"/>
                </a:schemeClr>
              </a:solidFill>
              <a:latin typeface="Cambria" pitchFamily="18" charset="0"/>
            </a:endParaRPr>
          </a:p>
        </p:txBody>
      </p:sp>
      <p:sp>
        <p:nvSpPr>
          <p:cNvPr id="22" name="Rounded Rectangle 21"/>
          <p:cNvSpPr/>
          <p:nvPr/>
        </p:nvSpPr>
        <p:spPr>
          <a:xfrm>
            <a:off x="685800" y="2438400"/>
            <a:ext cx="2057400" cy="533400"/>
          </a:xfrm>
          <a:prstGeom prst="roundRect">
            <a:avLst/>
          </a:prstGeom>
          <a:solidFill>
            <a:schemeClr val="accent6">
              <a:lumMod val="40000"/>
              <a:lumOff val="60000"/>
            </a:schemeClr>
          </a:solidFill>
          <a:ln w="158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u="sng" dirty="0" smtClean="0">
                <a:solidFill>
                  <a:schemeClr val="accent2">
                    <a:lumMod val="50000"/>
                  </a:schemeClr>
                </a:solidFill>
                <a:latin typeface="Cambria" pitchFamily="18" charset="0"/>
              </a:rPr>
              <a:t>Size category</a:t>
            </a:r>
            <a:endParaRPr lang="en-US" dirty="0"/>
          </a:p>
        </p:txBody>
      </p:sp>
      <p:sp>
        <p:nvSpPr>
          <p:cNvPr id="31" name="Rounded Rectangle 30"/>
          <p:cNvSpPr/>
          <p:nvPr/>
        </p:nvSpPr>
        <p:spPr>
          <a:xfrm>
            <a:off x="3429000" y="2438400"/>
            <a:ext cx="2057400" cy="533400"/>
          </a:xfrm>
          <a:prstGeom prst="roundRect">
            <a:avLst/>
          </a:prstGeom>
          <a:solidFill>
            <a:schemeClr val="accent6">
              <a:lumMod val="40000"/>
              <a:lumOff val="60000"/>
            </a:schemeClr>
          </a:solidFill>
          <a:ln w="158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lgn="ctr" fontAlgn="auto">
              <a:spcBef>
                <a:spcPts val="0"/>
              </a:spcBef>
              <a:spcAft>
                <a:spcPct val="40000"/>
              </a:spcAft>
              <a:buClr>
                <a:srgbClr val="FF0000"/>
              </a:buClr>
              <a:buFont typeface="Wingdings" pitchFamily="2" charset="2"/>
              <a:buNone/>
              <a:defRPr/>
            </a:pPr>
            <a:r>
              <a:rPr lang="en-US" b="1" u="sng" dirty="0" smtClean="0">
                <a:solidFill>
                  <a:schemeClr val="accent2">
                    <a:lumMod val="50000"/>
                  </a:schemeClr>
                </a:solidFill>
                <a:latin typeface="Cambria" pitchFamily="18" charset="0"/>
              </a:rPr>
              <a:t>Origin</a:t>
            </a:r>
            <a:endParaRPr lang="sr-Latn-CS" b="1" u="sng" dirty="0">
              <a:solidFill>
                <a:schemeClr val="accent2">
                  <a:lumMod val="50000"/>
                </a:schemeClr>
              </a:solidFill>
              <a:latin typeface="Cambria" pitchFamily="18" charset="0"/>
            </a:endParaRPr>
          </a:p>
        </p:txBody>
      </p:sp>
      <p:sp>
        <p:nvSpPr>
          <p:cNvPr id="32" name="Rounded Rectangle 31"/>
          <p:cNvSpPr/>
          <p:nvPr/>
        </p:nvSpPr>
        <p:spPr>
          <a:xfrm>
            <a:off x="6019800" y="2438400"/>
            <a:ext cx="2057400" cy="533400"/>
          </a:xfrm>
          <a:prstGeom prst="roundRect">
            <a:avLst/>
          </a:prstGeom>
          <a:solidFill>
            <a:schemeClr val="accent6">
              <a:lumMod val="40000"/>
              <a:lumOff val="60000"/>
            </a:schemeClr>
          </a:solidFill>
          <a:ln w="158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lgn="ctr" fontAlgn="auto">
              <a:spcBef>
                <a:spcPts val="0"/>
              </a:spcBef>
              <a:spcAft>
                <a:spcPct val="40000"/>
              </a:spcAft>
              <a:buClr>
                <a:srgbClr val="FF0000"/>
              </a:buClr>
              <a:buFont typeface="Wingdings" pitchFamily="2" charset="2"/>
              <a:buNone/>
              <a:defRPr/>
            </a:pPr>
            <a:r>
              <a:rPr lang="en-GB" b="1" u="sng" dirty="0" smtClean="0">
                <a:solidFill>
                  <a:schemeClr val="accent2">
                    <a:lumMod val="50000"/>
                  </a:schemeClr>
                </a:solidFill>
                <a:latin typeface="Cambria" pitchFamily="18" charset="0"/>
              </a:rPr>
              <a:t>Species</a:t>
            </a:r>
            <a:endParaRPr lang="sr-Latn-CS" b="1" u="sng" dirty="0">
              <a:solidFill>
                <a:schemeClr val="accent2">
                  <a:lumMod val="50000"/>
                </a:schemeClr>
              </a:solidFill>
              <a:latin typeface="Cambria" pitchFamily="18" charset="0"/>
            </a:endParaRPr>
          </a:p>
        </p:txBody>
      </p:sp>
      <p:sp>
        <p:nvSpPr>
          <p:cNvPr id="34" name="Rounded Rectangle 33"/>
          <p:cNvSpPr/>
          <p:nvPr/>
        </p:nvSpPr>
        <p:spPr>
          <a:xfrm>
            <a:off x="3352800" y="5257800"/>
            <a:ext cx="2057400" cy="533400"/>
          </a:xfrm>
          <a:prstGeom prst="roundRect">
            <a:avLst/>
          </a:prstGeom>
          <a:solidFill>
            <a:schemeClr val="bg1"/>
          </a:solidFill>
          <a:ln w="158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smtClean="0">
                <a:solidFill>
                  <a:schemeClr val="accent2">
                    <a:lumMod val="50000"/>
                  </a:schemeClr>
                </a:solidFill>
                <a:latin typeface="Cambria" pitchFamily="18" charset="0"/>
              </a:rPr>
              <a:t>freshwater</a:t>
            </a:r>
            <a:endParaRPr lang="en-US" dirty="0"/>
          </a:p>
        </p:txBody>
      </p:sp>
      <p:sp>
        <p:nvSpPr>
          <p:cNvPr id="35" name="Rounded Rectangle 34"/>
          <p:cNvSpPr/>
          <p:nvPr/>
        </p:nvSpPr>
        <p:spPr>
          <a:xfrm>
            <a:off x="6096000" y="3124200"/>
            <a:ext cx="2057400" cy="1676400"/>
          </a:xfrm>
          <a:prstGeom prst="roundRect">
            <a:avLst/>
          </a:prstGeom>
          <a:solidFill>
            <a:schemeClr val="bg1"/>
          </a:solidFill>
          <a:ln w="158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buFont typeface="Arial" pitchFamily="34" charset="0"/>
              <a:buChar char="•"/>
              <a:defRPr/>
            </a:pPr>
            <a:r>
              <a:rPr lang="sr-Latn-CS" sz="1600" dirty="0">
                <a:solidFill>
                  <a:schemeClr val="accent2">
                    <a:lumMod val="50000"/>
                  </a:schemeClr>
                </a:solidFill>
                <a:latin typeface="Cambria" pitchFamily="18" charset="0"/>
              </a:rPr>
              <a:t> </a:t>
            </a:r>
            <a:r>
              <a:rPr lang="sr-Latn-CS" sz="1600" dirty="0" smtClean="0">
                <a:solidFill>
                  <a:schemeClr val="accent2">
                    <a:lumMod val="50000"/>
                  </a:schemeClr>
                </a:solidFill>
                <a:latin typeface="Cambria" pitchFamily="18" charset="0"/>
              </a:rPr>
              <a:t>s</a:t>
            </a:r>
            <a:r>
              <a:rPr lang="en-GB" sz="1600" dirty="0" smtClean="0">
                <a:solidFill>
                  <a:schemeClr val="accent2">
                    <a:lumMod val="50000"/>
                  </a:schemeClr>
                </a:solidFill>
                <a:latin typeface="Cambria" pitchFamily="18" charset="0"/>
              </a:rPr>
              <a:t>mall pelagic fish</a:t>
            </a:r>
            <a:r>
              <a:rPr lang="sr-Latn-CS" sz="1600" dirty="0" smtClean="0">
                <a:solidFill>
                  <a:schemeClr val="accent2">
                    <a:lumMod val="50000"/>
                  </a:schemeClr>
                </a:solidFill>
                <a:latin typeface="Cambria" pitchFamily="18" charset="0"/>
              </a:rPr>
              <a:t>, </a:t>
            </a:r>
            <a:endParaRPr lang="sr-Latn-CS" sz="1600" dirty="0">
              <a:solidFill>
                <a:schemeClr val="accent2">
                  <a:lumMod val="50000"/>
                </a:schemeClr>
              </a:solidFill>
              <a:latin typeface="Cambria" pitchFamily="18" charset="0"/>
            </a:endParaRPr>
          </a:p>
          <a:p>
            <a:pPr>
              <a:buFont typeface="Arial" pitchFamily="34" charset="0"/>
              <a:buChar char="•"/>
              <a:defRPr/>
            </a:pPr>
            <a:r>
              <a:rPr lang="sr-Latn-CS" sz="1600" dirty="0">
                <a:solidFill>
                  <a:schemeClr val="accent2">
                    <a:lumMod val="50000"/>
                  </a:schemeClr>
                </a:solidFill>
                <a:latin typeface="Cambria" pitchFamily="18" charset="0"/>
              </a:rPr>
              <a:t> </a:t>
            </a:r>
            <a:r>
              <a:rPr lang="en-GB" sz="1600" dirty="0" smtClean="0">
                <a:solidFill>
                  <a:schemeClr val="accent2">
                    <a:lumMod val="50000"/>
                  </a:schemeClr>
                </a:solidFill>
                <a:latin typeface="Cambria" pitchFamily="18" charset="0"/>
              </a:rPr>
              <a:t>big pelagic fish</a:t>
            </a:r>
            <a:r>
              <a:rPr lang="sr-Latn-CS" sz="1600" dirty="0" smtClean="0">
                <a:solidFill>
                  <a:schemeClr val="accent2">
                    <a:lumMod val="50000"/>
                  </a:schemeClr>
                </a:solidFill>
                <a:latin typeface="Cambria" pitchFamily="18" charset="0"/>
              </a:rPr>
              <a:t>,</a:t>
            </a:r>
            <a:endParaRPr lang="sr-Latn-CS" sz="1600" dirty="0">
              <a:solidFill>
                <a:schemeClr val="accent2">
                  <a:lumMod val="50000"/>
                </a:schemeClr>
              </a:solidFill>
              <a:latin typeface="Cambria" pitchFamily="18" charset="0"/>
            </a:endParaRPr>
          </a:p>
          <a:p>
            <a:pPr>
              <a:buFont typeface="Arial" pitchFamily="34" charset="0"/>
              <a:buChar char="•"/>
              <a:defRPr/>
            </a:pPr>
            <a:r>
              <a:rPr lang="sr-Latn-CS" sz="1600" dirty="0">
                <a:solidFill>
                  <a:schemeClr val="accent2">
                    <a:lumMod val="50000"/>
                  </a:schemeClr>
                </a:solidFill>
                <a:latin typeface="Cambria" pitchFamily="18" charset="0"/>
              </a:rPr>
              <a:t> </a:t>
            </a:r>
            <a:r>
              <a:rPr lang="en-GB" sz="1600" dirty="0" err="1" smtClean="0">
                <a:solidFill>
                  <a:schemeClr val="accent2">
                    <a:lumMod val="50000"/>
                  </a:schemeClr>
                </a:solidFill>
                <a:latin typeface="Cambria" pitchFamily="18" charset="0"/>
              </a:rPr>
              <a:t>demersal</a:t>
            </a:r>
            <a:r>
              <a:rPr lang="en-GB" sz="1600" dirty="0" smtClean="0">
                <a:solidFill>
                  <a:schemeClr val="accent2">
                    <a:lumMod val="50000"/>
                  </a:schemeClr>
                </a:solidFill>
                <a:latin typeface="Cambria" pitchFamily="18" charset="0"/>
              </a:rPr>
              <a:t> fish</a:t>
            </a:r>
            <a:r>
              <a:rPr lang="sr-Latn-CS" sz="1600" dirty="0" smtClean="0">
                <a:solidFill>
                  <a:schemeClr val="accent2">
                    <a:lumMod val="50000"/>
                  </a:schemeClr>
                </a:solidFill>
                <a:latin typeface="Cambria" pitchFamily="18" charset="0"/>
              </a:rPr>
              <a:t>,</a:t>
            </a:r>
            <a:endParaRPr lang="sr-Latn-CS" sz="1600" dirty="0">
              <a:solidFill>
                <a:schemeClr val="accent2">
                  <a:lumMod val="50000"/>
                </a:schemeClr>
              </a:solidFill>
              <a:latin typeface="Cambria" pitchFamily="18" charset="0"/>
            </a:endParaRPr>
          </a:p>
          <a:p>
            <a:pPr>
              <a:buFont typeface="Arial" pitchFamily="34" charset="0"/>
              <a:buChar char="•"/>
              <a:defRPr/>
            </a:pPr>
            <a:r>
              <a:rPr lang="sr-Latn-CS" sz="1600" dirty="0">
                <a:solidFill>
                  <a:schemeClr val="accent2">
                    <a:lumMod val="50000"/>
                  </a:schemeClr>
                </a:solidFill>
                <a:latin typeface="Cambria" pitchFamily="18" charset="0"/>
              </a:rPr>
              <a:t> </a:t>
            </a:r>
            <a:r>
              <a:rPr lang="en-GB" sz="1600" dirty="0" smtClean="0">
                <a:solidFill>
                  <a:schemeClr val="accent2">
                    <a:lumMod val="50000"/>
                  </a:schemeClr>
                </a:solidFill>
                <a:latin typeface="Cambria" pitchFamily="18" charset="0"/>
              </a:rPr>
              <a:t>sharks and rays</a:t>
            </a:r>
            <a:r>
              <a:rPr lang="sr-Latn-CS" sz="1600" dirty="0" smtClean="0">
                <a:solidFill>
                  <a:schemeClr val="accent2">
                    <a:lumMod val="50000"/>
                  </a:schemeClr>
                </a:solidFill>
                <a:latin typeface="Cambria" pitchFamily="18" charset="0"/>
              </a:rPr>
              <a:t>, </a:t>
            </a:r>
            <a:endParaRPr lang="sr-Latn-CS" sz="1600" dirty="0">
              <a:solidFill>
                <a:schemeClr val="accent2">
                  <a:lumMod val="50000"/>
                </a:schemeClr>
              </a:solidFill>
              <a:latin typeface="Cambria" pitchFamily="18" charset="0"/>
            </a:endParaRPr>
          </a:p>
          <a:p>
            <a:pPr>
              <a:buFont typeface="Arial" pitchFamily="34" charset="0"/>
              <a:buChar char="•"/>
              <a:defRPr/>
            </a:pPr>
            <a:r>
              <a:rPr lang="sr-Latn-CS" sz="1600" dirty="0">
                <a:solidFill>
                  <a:schemeClr val="accent2">
                    <a:lumMod val="50000"/>
                  </a:schemeClr>
                </a:solidFill>
                <a:latin typeface="Cambria" pitchFamily="18" charset="0"/>
              </a:rPr>
              <a:t> </a:t>
            </a:r>
            <a:r>
              <a:rPr lang="sr-Latn-CS" sz="1600" dirty="0" smtClean="0">
                <a:solidFill>
                  <a:schemeClr val="accent2">
                    <a:lumMod val="50000"/>
                  </a:schemeClr>
                </a:solidFill>
                <a:latin typeface="Cambria" pitchFamily="18" charset="0"/>
              </a:rPr>
              <a:t>mi</a:t>
            </a:r>
            <a:r>
              <a:rPr lang="en-GB" sz="1600" dirty="0" err="1" smtClean="0">
                <a:solidFill>
                  <a:schemeClr val="accent2">
                    <a:lumMod val="50000"/>
                  </a:schemeClr>
                </a:solidFill>
                <a:latin typeface="Cambria" pitchFamily="18" charset="0"/>
              </a:rPr>
              <a:t>xed</a:t>
            </a:r>
            <a:r>
              <a:rPr lang="en-GB" sz="1600" dirty="0" smtClean="0">
                <a:solidFill>
                  <a:schemeClr val="accent2">
                    <a:lumMod val="50000"/>
                  </a:schemeClr>
                </a:solidFill>
                <a:latin typeface="Cambria" pitchFamily="18" charset="0"/>
              </a:rPr>
              <a:t> marine fish </a:t>
            </a:r>
          </a:p>
          <a:p>
            <a:pPr>
              <a:buFont typeface="Arial" pitchFamily="34" charset="0"/>
              <a:buChar char="•"/>
              <a:defRPr/>
            </a:pPr>
            <a:r>
              <a:rPr lang="sr-Latn-CS" sz="1600" dirty="0" smtClean="0">
                <a:solidFill>
                  <a:schemeClr val="accent2">
                    <a:lumMod val="50000"/>
                  </a:schemeClr>
                </a:solidFill>
                <a:latin typeface="Cambria" pitchFamily="18" charset="0"/>
              </a:rPr>
              <a:t> g</a:t>
            </a:r>
            <a:r>
              <a:rPr lang="en-GB" sz="1600" dirty="0" err="1" smtClean="0">
                <a:solidFill>
                  <a:schemeClr val="accent2">
                    <a:lumMod val="50000"/>
                  </a:schemeClr>
                </a:solidFill>
                <a:latin typeface="Cambria" pitchFamily="18" charset="0"/>
              </a:rPr>
              <a:t>astropods</a:t>
            </a:r>
            <a:endParaRPr lang="sr-Latn-CS" sz="1600" dirty="0">
              <a:solidFill>
                <a:schemeClr val="accent2">
                  <a:lumMod val="50000"/>
                </a:schemeClr>
              </a:solidFill>
              <a:latin typeface="Cambria" pitchFamily="18" charset="0"/>
            </a:endParaRPr>
          </a:p>
        </p:txBody>
      </p:sp>
      <p:sp>
        <p:nvSpPr>
          <p:cNvPr id="36" name="Rounded Rectangle 35"/>
          <p:cNvSpPr/>
          <p:nvPr/>
        </p:nvSpPr>
        <p:spPr>
          <a:xfrm>
            <a:off x="6096000" y="4953000"/>
            <a:ext cx="2286000" cy="1066800"/>
          </a:xfrm>
          <a:prstGeom prst="roundRect">
            <a:avLst/>
          </a:prstGeom>
          <a:solidFill>
            <a:schemeClr val="bg1"/>
          </a:solidFill>
          <a:ln w="158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buFont typeface="Arial" pitchFamily="34" charset="0"/>
              <a:buChar char="•"/>
              <a:defRPr/>
            </a:pPr>
            <a:r>
              <a:rPr lang="en-US" sz="1600" dirty="0" smtClean="0">
                <a:solidFill>
                  <a:schemeClr val="accent2">
                    <a:lumMod val="50000"/>
                  </a:schemeClr>
                </a:solidFill>
                <a:latin typeface="Cambria" pitchFamily="18" charset="0"/>
              </a:rPr>
              <a:t>freshwater fish from fish farms  </a:t>
            </a:r>
            <a:endParaRPr lang="sr-Latn-ME" sz="1600" dirty="0">
              <a:solidFill>
                <a:schemeClr val="accent2">
                  <a:lumMod val="50000"/>
                </a:schemeClr>
              </a:solidFill>
              <a:latin typeface="Cambria" pitchFamily="18" charset="0"/>
            </a:endParaRPr>
          </a:p>
          <a:p>
            <a:pPr>
              <a:buFont typeface="Arial" pitchFamily="34" charset="0"/>
              <a:buChar char="•"/>
              <a:defRPr/>
            </a:pPr>
            <a:r>
              <a:rPr lang="sr-Latn-ME" sz="1600" dirty="0">
                <a:solidFill>
                  <a:schemeClr val="accent2">
                    <a:lumMod val="50000"/>
                  </a:schemeClr>
                </a:solidFill>
                <a:latin typeface="Cambria" pitchFamily="18" charset="0"/>
              </a:rPr>
              <a:t> </a:t>
            </a:r>
            <a:r>
              <a:rPr lang="en-GB" sz="1600" dirty="0" smtClean="0">
                <a:solidFill>
                  <a:schemeClr val="accent2">
                    <a:lumMod val="50000"/>
                  </a:schemeClr>
                </a:solidFill>
                <a:latin typeface="Cambria" pitchFamily="18" charset="0"/>
              </a:rPr>
              <a:t>wild </a:t>
            </a:r>
            <a:r>
              <a:rPr lang="en-US" sz="1600" dirty="0" smtClean="0">
                <a:solidFill>
                  <a:schemeClr val="accent2">
                    <a:lumMod val="50000"/>
                  </a:schemeClr>
                </a:solidFill>
                <a:latin typeface="Cambria" pitchFamily="18" charset="0"/>
              </a:rPr>
              <a:t>freshwater fish </a:t>
            </a:r>
            <a:endParaRPr lang="en-US" sz="1600" dirty="0">
              <a:solidFill>
                <a:schemeClr val="accent2">
                  <a:lumMod val="50000"/>
                </a:schemeClr>
              </a:solidFill>
              <a:latin typeface="Cambria" pitchFamily="18" charset="0"/>
            </a:endParaRPr>
          </a:p>
        </p:txBody>
      </p:sp>
      <p:cxnSp>
        <p:nvCxnSpPr>
          <p:cNvPr id="38" name="Straight Arrow Connector 37"/>
          <p:cNvCxnSpPr>
            <a:stCxn id="21" idx="2"/>
          </p:cNvCxnSpPr>
          <p:nvPr/>
        </p:nvCxnSpPr>
        <p:spPr>
          <a:xfrm flipH="1">
            <a:off x="4437063" y="1981200"/>
            <a:ext cx="20637" cy="501650"/>
          </a:xfrm>
          <a:prstGeom prst="straightConnector1">
            <a:avLst/>
          </a:prstGeom>
          <a:ln w="127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stCxn id="21" idx="2"/>
            <a:endCxn id="32" idx="0"/>
          </p:cNvCxnSpPr>
          <p:nvPr/>
        </p:nvCxnSpPr>
        <p:spPr>
          <a:xfrm>
            <a:off x="4457700" y="1981200"/>
            <a:ext cx="2590800" cy="457200"/>
          </a:xfrm>
          <a:prstGeom prst="straightConnector1">
            <a:avLst/>
          </a:prstGeom>
          <a:ln w="127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21" idx="2"/>
            <a:endCxn id="22" idx="0"/>
          </p:cNvCxnSpPr>
          <p:nvPr/>
        </p:nvCxnSpPr>
        <p:spPr>
          <a:xfrm flipH="1">
            <a:off x="1714500" y="1981200"/>
            <a:ext cx="2743200" cy="457200"/>
          </a:xfrm>
          <a:prstGeom prst="straightConnector1">
            <a:avLst/>
          </a:prstGeom>
          <a:ln w="127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31" idx="2"/>
            <a:endCxn id="33" idx="0"/>
          </p:cNvCxnSpPr>
          <p:nvPr/>
        </p:nvCxnSpPr>
        <p:spPr>
          <a:xfrm flipH="1">
            <a:off x="4381500" y="2971800"/>
            <a:ext cx="76200" cy="762000"/>
          </a:xfrm>
          <a:prstGeom prst="straightConnector1">
            <a:avLst/>
          </a:prstGeom>
          <a:ln w="127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31" idx="2"/>
          </p:cNvCxnSpPr>
          <p:nvPr/>
        </p:nvCxnSpPr>
        <p:spPr>
          <a:xfrm>
            <a:off x="4457700" y="2971800"/>
            <a:ext cx="190500" cy="2286000"/>
          </a:xfrm>
          <a:prstGeom prst="straightConnector1">
            <a:avLst/>
          </a:prstGeom>
          <a:ln w="127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3" name="Rounded Rectangle 32"/>
          <p:cNvSpPr/>
          <p:nvPr/>
        </p:nvSpPr>
        <p:spPr>
          <a:xfrm>
            <a:off x="3352800" y="3733800"/>
            <a:ext cx="2057400" cy="533400"/>
          </a:xfrm>
          <a:prstGeom prst="roundRect">
            <a:avLst/>
          </a:prstGeom>
          <a:solidFill>
            <a:schemeClr val="bg1"/>
          </a:solidFill>
          <a:ln w="158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solidFill>
                  <a:schemeClr val="accent2">
                    <a:lumMod val="50000"/>
                  </a:schemeClr>
                </a:solidFill>
                <a:latin typeface="Cambria" pitchFamily="18" charset="0"/>
              </a:rPr>
              <a:t>          </a:t>
            </a:r>
            <a:r>
              <a:rPr lang="sr-Latn-CS" b="1" dirty="0" smtClean="0">
                <a:solidFill>
                  <a:schemeClr val="accent2">
                    <a:lumMod val="50000"/>
                  </a:schemeClr>
                </a:solidFill>
                <a:latin typeface="Cambria" pitchFamily="18" charset="0"/>
              </a:rPr>
              <a:t>m</a:t>
            </a:r>
            <a:r>
              <a:rPr lang="en-GB" b="1" dirty="0" err="1" smtClean="0">
                <a:solidFill>
                  <a:schemeClr val="accent2">
                    <a:lumMod val="50000"/>
                  </a:schemeClr>
                </a:solidFill>
                <a:latin typeface="Cambria" pitchFamily="18" charset="0"/>
              </a:rPr>
              <a:t>arine</a:t>
            </a:r>
            <a:r>
              <a:rPr lang="sr-Latn-CS" b="1" dirty="0" smtClean="0">
                <a:solidFill>
                  <a:schemeClr val="accent2">
                    <a:lumMod val="50000"/>
                  </a:schemeClr>
                </a:solidFill>
              </a:rPr>
              <a:t> </a:t>
            </a:r>
            <a:endParaRPr lang="sr-Latn-CS" b="1" dirty="0">
              <a:solidFill>
                <a:schemeClr val="accent2">
                  <a:lumMod val="50000"/>
                </a:schemeClr>
              </a:solidFill>
            </a:endParaRPr>
          </a:p>
        </p:txBody>
      </p:sp>
      <p:cxnSp>
        <p:nvCxnSpPr>
          <p:cNvPr id="65" name="Straight Arrow Connector 64"/>
          <p:cNvCxnSpPr>
            <a:stCxn id="33" idx="3"/>
            <a:endCxn id="35" idx="1"/>
          </p:cNvCxnSpPr>
          <p:nvPr/>
        </p:nvCxnSpPr>
        <p:spPr>
          <a:xfrm flipV="1">
            <a:off x="5410200" y="3962400"/>
            <a:ext cx="685800" cy="38100"/>
          </a:xfrm>
          <a:prstGeom prst="straightConnector1">
            <a:avLst/>
          </a:prstGeom>
          <a:ln w="127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stCxn id="34" idx="3"/>
            <a:endCxn id="36" idx="1"/>
          </p:cNvCxnSpPr>
          <p:nvPr/>
        </p:nvCxnSpPr>
        <p:spPr>
          <a:xfrm flipV="1">
            <a:off x="5410200" y="5486400"/>
            <a:ext cx="685800" cy="38100"/>
          </a:xfrm>
          <a:prstGeom prst="straightConnector1">
            <a:avLst/>
          </a:prstGeom>
          <a:ln w="127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a:off x="1600200" y="2971800"/>
            <a:ext cx="0" cy="533400"/>
          </a:xfrm>
          <a:prstGeom prst="straightConnector1">
            <a:avLst/>
          </a:prstGeom>
          <a:ln w="127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82" name="Rectangle 81"/>
          <p:cNvSpPr/>
          <p:nvPr/>
        </p:nvSpPr>
        <p:spPr>
          <a:xfrm>
            <a:off x="228600" y="3505200"/>
            <a:ext cx="2971800" cy="830997"/>
          </a:xfrm>
          <a:prstGeom prst="rect">
            <a:avLst/>
          </a:prstGeom>
        </p:spPr>
        <p:txBody>
          <a:bodyPr>
            <a:spAutoFit/>
          </a:bodyPr>
          <a:lstStyle/>
          <a:p>
            <a:pPr>
              <a:buFont typeface="Wingdings" pitchFamily="2" charset="2"/>
              <a:buChar char="Ø"/>
              <a:defRPr/>
            </a:pPr>
            <a:r>
              <a:rPr lang="en-US" sz="1600" dirty="0">
                <a:solidFill>
                  <a:schemeClr val="accent2">
                    <a:lumMod val="50000"/>
                  </a:schemeClr>
                </a:solidFill>
                <a:latin typeface="Cambria" pitchFamily="18" charset="0"/>
              </a:rPr>
              <a:t>  </a:t>
            </a:r>
            <a:r>
              <a:rPr lang="en-GB" sz="1600" dirty="0" smtClean="0">
                <a:solidFill>
                  <a:schemeClr val="accent2">
                    <a:lumMod val="50000"/>
                  </a:schemeClr>
                </a:solidFill>
                <a:latin typeface="Cambria" pitchFamily="18" charset="0"/>
              </a:rPr>
              <a:t>pcs</a:t>
            </a:r>
            <a:r>
              <a:rPr lang="en-US" sz="1600" dirty="0" smtClean="0">
                <a:solidFill>
                  <a:schemeClr val="accent2">
                    <a:lumMod val="50000"/>
                  </a:schemeClr>
                </a:solidFill>
                <a:latin typeface="Cambria" pitchFamily="18" charset="0"/>
              </a:rPr>
              <a:t>/kg</a:t>
            </a:r>
            <a:endParaRPr lang="sr-Latn-CS" sz="1600" dirty="0">
              <a:solidFill>
                <a:schemeClr val="accent2">
                  <a:lumMod val="50000"/>
                </a:schemeClr>
              </a:solidFill>
              <a:latin typeface="Cambria" pitchFamily="18" charset="0"/>
            </a:endParaRPr>
          </a:p>
          <a:p>
            <a:pPr>
              <a:defRPr/>
            </a:pPr>
            <a:endParaRPr lang="sr-Latn-CS" sz="1600" dirty="0">
              <a:solidFill>
                <a:schemeClr val="accent2">
                  <a:lumMod val="50000"/>
                </a:schemeClr>
              </a:solidFill>
              <a:latin typeface="Cambria" pitchFamily="18" charset="0"/>
            </a:endParaRPr>
          </a:p>
          <a:p>
            <a:pPr>
              <a:buFont typeface="Wingdings" pitchFamily="2" charset="2"/>
              <a:buChar char="Ø"/>
              <a:defRPr/>
            </a:pPr>
            <a:r>
              <a:rPr lang="sr-Latn-CS" sz="1600" dirty="0">
                <a:solidFill>
                  <a:schemeClr val="accent2">
                    <a:lumMod val="50000"/>
                  </a:schemeClr>
                </a:solidFill>
                <a:latin typeface="Cambria" pitchFamily="18" charset="0"/>
              </a:rPr>
              <a:t>  </a:t>
            </a:r>
            <a:r>
              <a:rPr lang="en-GB" sz="1600" dirty="0" smtClean="0">
                <a:solidFill>
                  <a:schemeClr val="accent2">
                    <a:lumMod val="50000"/>
                  </a:schemeClr>
                </a:solidFill>
                <a:latin typeface="Cambria" pitchFamily="18" charset="0"/>
              </a:rPr>
              <a:t>fish weight expressed in</a:t>
            </a:r>
            <a:r>
              <a:rPr lang="en-US" sz="1600" dirty="0" smtClean="0">
                <a:solidFill>
                  <a:schemeClr val="accent2">
                    <a:lumMod val="50000"/>
                  </a:schemeClr>
                </a:solidFill>
                <a:latin typeface="Cambria" pitchFamily="18" charset="0"/>
              </a:rPr>
              <a:t> </a:t>
            </a:r>
            <a:r>
              <a:rPr lang="en-US" sz="1600" dirty="0">
                <a:solidFill>
                  <a:schemeClr val="accent2">
                    <a:lumMod val="50000"/>
                  </a:schemeClr>
                </a:solidFill>
                <a:latin typeface="Cambria" pitchFamily="18" charset="0"/>
              </a:rPr>
              <a:t>kg</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9220"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9221"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9222" name="Group 20"/>
          <p:cNvGrpSpPr>
            <a:grpSpLocks/>
          </p:cNvGrpSpPr>
          <p:nvPr/>
        </p:nvGrpSpPr>
        <p:grpSpPr bwMode="auto">
          <a:xfrm>
            <a:off x="0" y="0"/>
            <a:ext cx="5097463" cy="552450"/>
            <a:chOff x="0" y="0"/>
            <a:chExt cx="5097463" cy="552450"/>
          </a:xfrm>
        </p:grpSpPr>
        <p:pic>
          <p:nvPicPr>
            <p:cNvPr id="924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21" name="Rounded Rectangle 20"/>
          <p:cNvSpPr/>
          <p:nvPr/>
        </p:nvSpPr>
        <p:spPr>
          <a:xfrm>
            <a:off x="152400" y="1447800"/>
            <a:ext cx="4114800" cy="533400"/>
          </a:xfrm>
          <a:prstGeom prst="roundRect">
            <a:avLst/>
          </a:prstGeom>
          <a:solidFill>
            <a:schemeClr val="accent6">
              <a:lumMod val="60000"/>
              <a:lumOff val="40000"/>
            </a:schemeClr>
          </a:solidFill>
          <a:ln w="158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buFont typeface="Wingdings" pitchFamily="2" charset="2"/>
              <a:buNone/>
              <a:defRPr/>
            </a:pPr>
            <a:r>
              <a:rPr lang="en-GB" sz="2200" b="1" u="sng" dirty="0" smtClean="0">
                <a:solidFill>
                  <a:schemeClr val="accent2">
                    <a:lumMod val="50000"/>
                  </a:schemeClr>
                </a:solidFill>
                <a:latin typeface="Cambria" pitchFamily="18" charset="0"/>
              </a:rPr>
              <a:t>Marketing of crustaceans</a:t>
            </a:r>
            <a:endParaRPr lang="sr-Latn-CS" sz="2200" b="1" u="sng" dirty="0">
              <a:solidFill>
                <a:schemeClr val="accent2">
                  <a:lumMod val="50000"/>
                </a:schemeClr>
              </a:solidFill>
              <a:latin typeface="Cambria" pitchFamily="18" charset="0"/>
            </a:endParaRPr>
          </a:p>
        </p:txBody>
      </p:sp>
      <p:sp>
        <p:nvSpPr>
          <p:cNvPr id="22" name="Rounded Rectangle 21"/>
          <p:cNvSpPr/>
          <p:nvPr/>
        </p:nvSpPr>
        <p:spPr>
          <a:xfrm>
            <a:off x="304800" y="4648200"/>
            <a:ext cx="2057400" cy="533400"/>
          </a:xfrm>
          <a:prstGeom prst="roundRect">
            <a:avLst/>
          </a:prstGeom>
          <a:solidFill>
            <a:schemeClr val="accent6">
              <a:lumMod val="40000"/>
              <a:lumOff val="60000"/>
            </a:schemeClr>
          </a:solidFill>
          <a:ln w="158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u="sng" dirty="0" smtClean="0">
                <a:solidFill>
                  <a:schemeClr val="accent2">
                    <a:lumMod val="50000"/>
                  </a:schemeClr>
                </a:solidFill>
                <a:latin typeface="Cambria" pitchFamily="18" charset="0"/>
              </a:rPr>
              <a:t>Size category</a:t>
            </a:r>
            <a:endParaRPr lang="en-US" dirty="0"/>
          </a:p>
        </p:txBody>
      </p:sp>
      <p:sp>
        <p:nvSpPr>
          <p:cNvPr id="31" name="Rounded Rectangle 30"/>
          <p:cNvSpPr/>
          <p:nvPr/>
        </p:nvSpPr>
        <p:spPr>
          <a:xfrm>
            <a:off x="1066800" y="2133600"/>
            <a:ext cx="2057400" cy="533400"/>
          </a:xfrm>
          <a:prstGeom prst="roundRect">
            <a:avLst/>
          </a:prstGeom>
          <a:solidFill>
            <a:schemeClr val="accent6">
              <a:lumMod val="40000"/>
              <a:lumOff val="60000"/>
            </a:schemeClr>
          </a:solidFill>
          <a:ln w="158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lgn="ctr" fontAlgn="auto">
              <a:spcBef>
                <a:spcPts val="0"/>
              </a:spcBef>
              <a:spcAft>
                <a:spcPct val="40000"/>
              </a:spcAft>
              <a:buClr>
                <a:srgbClr val="FF0000"/>
              </a:buClr>
              <a:buFont typeface="Wingdings" pitchFamily="2" charset="2"/>
              <a:buNone/>
              <a:defRPr/>
            </a:pPr>
            <a:r>
              <a:rPr lang="en-US" b="1" u="sng" dirty="0" smtClean="0">
                <a:solidFill>
                  <a:schemeClr val="accent2">
                    <a:lumMod val="50000"/>
                  </a:schemeClr>
                </a:solidFill>
                <a:latin typeface="Cambria" pitchFamily="18" charset="0"/>
              </a:rPr>
              <a:t>Origin</a:t>
            </a:r>
            <a:endParaRPr lang="sr-Latn-CS" b="1" u="sng" dirty="0">
              <a:solidFill>
                <a:schemeClr val="accent2">
                  <a:lumMod val="50000"/>
                </a:schemeClr>
              </a:solidFill>
              <a:latin typeface="Cambria" pitchFamily="18" charset="0"/>
            </a:endParaRPr>
          </a:p>
        </p:txBody>
      </p:sp>
      <p:sp>
        <p:nvSpPr>
          <p:cNvPr id="32" name="Rounded Rectangle 31"/>
          <p:cNvSpPr/>
          <p:nvPr/>
        </p:nvSpPr>
        <p:spPr>
          <a:xfrm>
            <a:off x="6934200" y="2514600"/>
            <a:ext cx="2057400" cy="533400"/>
          </a:xfrm>
          <a:prstGeom prst="roundRect">
            <a:avLst/>
          </a:prstGeom>
          <a:solidFill>
            <a:schemeClr val="accent6">
              <a:lumMod val="40000"/>
              <a:lumOff val="60000"/>
            </a:schemeClr>
          </a:solidFill>
          <a:ln w="158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lgn="ctr" fontAlgn="auto">
              <a:spcBef>
                <a:spcPts val="0"/>
              </a:spcBef>
              <a:spcAft>
                <a:spcPct val="40000"/>
              </a:spcAft>
              <a:buClr>
                <a:srgbClr val="FF0000"/>
              </a:buClr>
              <a:buFont typeface="Wingdings" pitchFamily="2" charset="2"/>
              <a:buNone/>
              <a:defRPr/>
            </a:pPr>
            <a:r>
              <a:rPr lang="en-GB" b="1" u="sng" dirty="0" smtClean="0">
                <a:solidFill>
                  <a:schemeClr val="accent2">
                    <a:lumMod val="50000"/>
                  </a:schemeClr>
                </a:solidFill>
                <a:latin typeface="Cambria" pitchFamily="18" charset="0"/>
              </a:rPr>
              <a:t>Species</a:t>
            </a:r>
            <a:endParaRPr lang="sr-Latn-CS" b="1" u="sng" dirty="0">
              <a:solidFill>
                <a:schemeClr val="accent2">
                  <a:lumMod val="50000"/>
                </a:schemeClr>
              </a:solidFill>
              <a:latin typeface="Cambria" pitchFamily="18" charset="0"/>
            </a:endParaRPr>
          </a:p>
        </p:txBody>
      </p:sp>
      <p:sp>
        <p:nvSpPr>
          <p:cNvPr id="34" name="Rounded Rectangle 33"/>
          <p:cNvSpPr/>
          <p:nvPr/>
        </p:nvSpPr>
        <p:spPr>
          <a:xfrm>
            <a:off x="304800" y="3657600"/>
            <a:ext cx="2057400" cy="533400"/>
          </a:xfrm>
          <a:prstGeom prst="roundRect">
            <a:avLst/>
          </a:prstGeom>
          <a:solidFill>
            <a:schemeClr val="bg1"/>
          </a:solidFill>
          <a:ln w="158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smtClean="0">
                <a:solidFill>
                  <a:schemeClr val="accent2">
                    <a:lumMod val="50000"/>
                  </a:schemeClr>
                </a:solidFill>
                <a:latin typeface="Cambria" pitchFamily="18" charset="0"/>
              </a:rPr>
              <a:t>freshwater</a:t>
            </a:r>
            <a:endParaRPr lang="en-US" dirty="0"/>
          </a:p>
        </p:txBody>
      </p:sp>
      <p:sp>
        <p:nvSpPr>
          <p:cNvPr id="35" name="Rounded Rectangle 34"/>
          <p:cNvSpPr/>
          <p:nvPr/>
        </p:nvSpPr>
        <p:spPr>
          <a:xfrm>
            <a:off x="2667000" y="2971800"/>
            <a:ext cx="1676400" cy="457200"/>
          </a:xfrm>
          <a:prstGeom prst="roundRect">
            <a:avLst/>
          </a:prstGeom>
          <a:solidFill>
            <a:schemeClr val="bg1"/>
          </a:solidFill>
          <a:ln w="158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600" dirty="0" smtClean="0">
                <a:solidFill>
                  <a:schemeClr val="accent2">
                    <a:lumMod val="50000"/>
                  </a:schemeClr>
                </a:solidFill>
                <a:latin typeface="Cambria" pitchFamily="18" charset="0"/>
              </a:rPr>
              <a:t>Species and size</a:t>
            </a:r>
            <a:endParaRPr lang="en-US" sz="1600" dirty="0">
              <a:solidFill>
                <a:schemeClr val="accent2">
                  <a:lumMod val="50000"/>
                </a:schemeClr>
              </a:solidFill>
              <a:latin typeface="Cambria" pitchFamily="18" charset="0"/>
            </a:endParaRPr>
          </a:p>
        </p:txBody>
      </p:sp>
      <p:sp>
        <p:nvSpPr>
          <p:cNvPr id="36" name="Rounded Rectangle 35"/>
          <p:cNvSpPr/>
          <p:nvPr/>
        </p:nvSpPr>
        <p:spPr>
          <a:xfrm>
            <a:off x="2667000" y="3733800"/>
            <a:ext cx="1676400" cy="457200"/>
          </a:xfrm>
          <a:prstGeom prst="roundRect">
            <a:avLst/>
          </a:prstGeom>
          <a:solidFill>
            <a:schemeClr val="bg1"/>
          </a:solidFill>
          <a:ln w="158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600" dirty="0" smtClean="0">
                <a:solidFill>
                  <a:schemeClr val="accent2">
                    <a:lumMod val="50000"/>
                  </a:schemeClr>
                </a:solidFill>
                <a:latin typeface="Cambria" pitchFamily="18" charset="0"/>
              </a:rPr>
              <a:t>Species</a:t>
            </a:r>
            <a:endParaRPr lang="en-US" sz="1600" dirty="0">
              <a:solidFill>
                <a:schemeClr val="accent2">
                  <a:lumMod val="50000"/>
                </a:schemeClr>
              </a:solidFill>
              <a:latin typeface="Cambria" pitchFamily="18" charset="0"/>
            </a:endParaRPr>
          </a:p>
        </p:txBody>
      </p:sp>
      <p:cxnSp>
        <p:nvCxnSpPr>
          <p:cNvPr id="65" name="Straight Arrow Connector 64"/>
          <p:cNvCxnSpPr>
            <a:stCxn id="33" idx="3"/>
            <a:endCxn id="35" idx="1"/>
          </p:cNvCxnSpPr>
          <p:nvPr/>
        </p:nvCxnSpPr>
        <p:spPr>
          <a:xfrm>
            <a:off x="2362200" y="3162300"/>
            <a:ext cx="304800" cy="38100"/>
          </a:xfrm>
          <a:prstGeom prst="straightConnector1">
            <a:avLst/>
          </a:prstGeom>
          <a:ln w="127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stCxn id="34" idx="3"/>
            <a:endCxn id="36" idx="1"/>
          </p:cNvCxnSpPr>
          <p:nvPr/>
        </p:nvCxnSpPr>
        <p:spPr>
          <a:xfrm>
            <a:off x="2362200" y="3924300"/>
            <a:ext cx="304800" cy="38100"/>
          </a:xfrm>
          <a:prstGeom prst="straightConnector1">
            <a:avLst/>
          </a:prstGeom>
          <a:ln w="127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7" name="Curved Connector 56"/>
          <p:cNvCxnSpPr>
            <a:stCxn id="31" idx="2"/>
            <a:endCxn id="33" idx="0"/>
          </p:cNvCxnSpPr>
          <p:nvPr/>
        </p:nvCxnSpPr>
        <p:spPr>
          <a:xfrm rot="5400000">
            <a:off x="1600200" y="2400300"/>
            <a:ext cx="228600" cy="762000"/>
          </a:xfrm>
          <a:prstGeom prst="curvedConnector3">
            <a:avLst>
              <a:gd name="adj1" fmla="val 50000"/>
            </a:avLst>
          </a:prstGeom>
          <a:ln w="127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2" name="Curved Connector 61"/>
          <p:cNvCxnSpPr>
            <a:stCxn id="31" idx="2"/>
            <a:endCxn id="34" idx="0"/>
          </p:cNvCxnSpPr>
          <p:nvPr/>
        </p:nvCxnSpPr>
        <p:spPr>
          <a:xfrm rot="5400000">
            <a:off x="1219200" y="2781300"/>
            <a:ext cx="990600" cy="762000"/>
          </a:xfrm>
          <a:prstGeom prst="curvedConnector3">
            <a:avLst>
              <a:gd name="adj1" fmla="val 50000"/>
            </a:avLst>
          </a:prstGeom>
          <a:ln w="15875">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3" name="Rounded Rectangle 32"/>
          <p:cNvSpPr/>
          <p:nvPr/>
        </p:nvSpPr>
        <p:spPr>
          <a:xfrm>
            <a:off x="304800" y="2895600"/>
            <a:ext cx="2057400" cy="533400"/>
          </a:xfrm>
          <a:prstGeom prst="roundRect">
            <a:avLst/>
          </a:prstGeom>
          <a:solidFill>
            <a:schemeClr val="bg1"/>
          </a:solidFill>
          <a:ln w="158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solidFill>
                  <a:schemeClr val="accent2">
                    <a:lumMod val="50000"/>
                  </a:schemeClr>
                </a:solidFill>
                <a:latin typeface="Cambria" pitchFamily="18" charset="0"/>
              </a:rPr>
              <a:t>          </a:t>
            </a:r>
            <a:r>
              <a:rPr lang="sr-Latn-CS" b="1" dirty="0" smtClean="0">
                <a:solidFill>
                  <a:schemeClr val="accent2">
                    <a:lumMod val="50000"/>
                  </a:schemeClr>
                </a:solidFill>
                <a:latin typeface="Cambria" pitchFamily="18" charset="0"/>
              </a:rPr>
              <a:t>m</a:t>
            </a:r>
            <a:r>
              <a:rPr lang="en-GB" b="1" dirty="0" err="1" smtClean="0">
                <a:solidFill>
                  <a:schemeClr val="accent2">
                    <a:lumMod val="50000"/>
                  </a:schemeClr>
                </a:solidFill>
                <a:latin typeface="Cambria" pitchFamily="18" charset="0"/>
              </a:rPr>
              <a:t>arine</a:t>
            </a:r>
            <a:r>
              <a:rPr lang="sr-Latn-CS" b="1" dirty="0" smtClean="0">
                <a:solidFill>
                  <a:schemeClr val="accent2">
                    <a:lumMod val="50000"/>
                  </a:schemeClr>
                </a:solidFill>
              </a:rPr>
              <a:t> </a:t>
            </a:r>
            <a:endParaRPr lang="sr-Latn-CS" b="1" dirty="0">
              <a:solidFill>
                <a:schemeClr val="accent2">
                  <a:lumMod val="50000"/>
                </a:schemeClr>
              </a:solidFill>
            </a:endParaRPr>
          </a:p>
        </p:txBody>
      </p:sp>
      <p:cxnSp>
        <p:nvCxnSpPr>
          <p:cNvPr id="87" name="Straight Connector 86"/>
          <p:cNvCxnSpPr>
            <a:endCxn id="12" idx="1"/>
          </p:cNvCxnSpPr>
          <p:nvPr/>
        </p:nvCxnSpPr>
        <p:spPr>
          <a:xfrm>
            <a:off x="4572000" y="533400"/>
            <a:ext cx="0" cy="5867400"/>
          </a:xfrm>
          <a:prstGeom prst="line">
            <a:avLst/>
          </a:prstGeom>
          <a:ln>
            <a:solidFill>
              <a:srgbClr val="632523"/>
            </a:solidFill>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457200" y="609600"/>
            <a:ext cx="8534400" cy="46166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buFont typeface="Wingdings" pitchFamily="2" charset="2"/>
              <a:buChar char="v"/>
              <a:defRPr/>
            </a:pPr>
            <a:r>
              <a:rPr lang="en-US" sz="2400" b="1" dirty="0">
                <a:solidFill>
                  <a:schemeClr val="accent2">
                    <a:lumMod val="50000"/>
                  </a:schemeClr>
                </a:solidFill>
                <a:latin typeface="Cambria" pitchFamily="18" charset="0"/>
              </a:rPr>
              <a:t>   </a:t>
            </a:r>
            <a:r>
              <a:rPr lang="en-US" sz="2400" b="1" dirty="0" smtClean="0">
                <a:solidFill>
                  <a:schemeClr val="accent2">
                    <a:lumMod val="50000"/>
                  </a:schemeClr>
                </a:solidFill>
                <a:latin typeface="Cambria" pitchFamily="18" charset="0"/>
              </a:rPr>
              <a:t>Common Marketing Standards and </a:t>
            </a:r>
            <a:r>
              <a:rPr lang="en-US" sz="2400" b="1" dirty="0" err="1" smtClean="0">
                <a:solidFill>
                  <a:schemeClr val="accent2">
                    <a:lumMod val="50000"/>
                  </a:schemeClr>
                </a:solidFill>
                <a:latin typeface="Cambria" pitchFamily="18" charset="0"/>
              </a:rPr>
              <a:t>Labelling</a:t>
            </a:r>
            <a:r>
              <a:rPr lang="en-US" sz="2400" b="1" dirty="0" smtClean="0">
                <a:solidFill>
                  <a:schemeClr val="accent2">
                    <a:lumMod val="50000"/>
                  </a:schemeClr>
                </a:solidFill>
                <a:latin typeface="Cambria" pitchFamily="18" charset="0"/>
              </a:rPr>
              <a:t> Provisions</a:t>
            </a:r>
            <a:endParaRPr lang="en-US" sz="2400" dirty="0"/>
          </a:p>
        </p:txBody>
      </p:sp>
      <p:sp>
        <p:nvSpPr>
          <p:cNvPr id="88" name="Rounded Rectangle 87"/>
          <p:cNvSpPr/>
          <p:nvPr/>
        </p:nvSpPr>
        <p:spPr>
          <a:xfrm>
            <a:off x="4648200" y="1447800"/>
            <a:ext cx="4495800" cy="533400"/>
          </a:xfrm>
          <a:prstGeom prst="roundRect">
            <a:avLst/>
          </a:prstGeom>
          <a:solidFill>
            <a:schemeClr val="accent6">
              <a:lumMod val="60000"/>
              <a:lumOff val="40000"/>
            </a:schemeClr>
          </a:solidFill>
          <a:ln w="158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buFont typeface="Wingdings" pitchFamily="2" charset="2"/>
              <a:buNone/>
              <a:defRPr/>
            </a:pPr>
            <a:r>
              <a:rPr lang="en-GB" sz="2200" b="1" u="sng" dirty="0" smtClean="0">
                <a:solidFill>
                  <a:schemeClr val="accent2">
                    <a:lumMod val="50000"/>
                  </a:schemeClr>
                </a:solidFill>
                <a:latin typeface="Cambria" pitchFamily="18" charset="0"/>
              </a:rPr>
              <a:t>Marketing of shellfish</a:t>
            </a:r>
            <a:endParaRPr lang="sr-Latn-CS" sz="2200" b="1" u="sng" dirty="0">
              <a:solidFill>
                <a:schemeClr val="accent2">
                  <a:lumMod val="50000"/>
                </a:schemeClr>
              </a:solidFill>
              <a:latin typeface="Cambria" pitchFamily="18" charset="0"/>
            </a:endParaRPr>
          </a:p>
        </p:txBody>
      </p:sp>
      <p:sp>
        <p:nvSpPr>
          <p:cNvPr id="89" name="Rounded Rectangle 88"/>
          <p:cNvSpPr/>
          <p:nvPr/>
        </p:nvSpPr>
        <p:spPr>
          <a:xfrm>
            <a:off x="4724400" y="2514600"/>
            <a:ext cx="2057400" cy="533400"/>
          </a:xfrm>
          <a:prstGeom prst="roundRect">
            <a:avLst/>
          </a:prstGeom>
          <a:solidFill>
            <a:schemeClr val="accent6">
              <a:lumMod val="40000"/>
              <a:lumOff val="60000"/>
            </a:schemeClr>
          </a:solidFill>
          <a:ln w="158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lgn="ctr" fontAlgn="auto">
              <a:spcBef>
                <a:spcPts val="0"/>
              </a:spcBef>
              <a:spcAft>
                <a:spcPct val="40000"/>
              </a:spcAft>
              <a:buClr>
                <a:srgbClr val="FF0000"/>
              </a:buClr>
              <a:buFont typeface="Wingdings" pitchFamily="2" charset="2"/>
              <a:buNone/>
              <a:defRPr/>
            </a:pPr>
            <a:r>
              <a:rPr lang="en-US" b="1" u="sng" dirty="0" smtClean="0">
                <a:solidFill>
                  <a:schemeClr val="accent2">
                    <a:lumMod val="50000"/>
                  </a:schemeClr>
                </a:solidFill>
                <a:latin typeface="Cambria" pitchFamily="18" charset="0"/>
              </a:rPr>
              <a:t>Origin</a:t>
            </a:r>
            <a:endParaRPr lang="sr-Latn-CS" b="1" u="sng" dirty="0">
              <a:solidFill>
                <a:schemeClr val="accent2">
                  <a:lumMod val="50000"/>
                </a:schemeClr>
              </a:solidFill>
              <a:latin typeface="Cambria" pitchFamily="18" charset="0"/>
            </a:endParaRPr>
          </a:p>
        </p:txBody>
      </p:sp>
      <p:sp>
        <p:nvSpPr>
          <p:cNvPr id="90" name="Rounded Rectangle 89"/>
          <p:cNvSpPr/>
          <p:nvPr/>
        </p:nvSpPr>
        <p:spPr>
          <a:xfrm>
            <a:off x="5867400" y="3810000"/>
            <a:ext cx="2057400" cy="533400"/>
          </a:xfrm>
          <a:prstGeom prst="roundRect">
            <a:avLst/>
          </a:prstGeom>
          <a:solidFill>
            <a:schemeClr val="accent6">
              <a:lumMod val="40000"/>
              <a:lumOff val="60000"/>
            </a:schemeClr>
          </a:solidFill>
          <a:ln w="158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u="sng" dirty="0" smtClean="0">
                <a:solidFill>
                  <a:schemeClr val="accent2">
                    <a:lumMod val="50000"/>
                  </a:schemeClr>
                </a:solidFill>
                <a:latin typeface="Cambria" pitchFamily="18" charset="0"/>
              </a:rPr>
              <a:t>Size category</a:t>
            </a:r>
            <a:endParaRPr lang="en-US" dirty="0"/>
          </a:p>
        </p:txBody>
      </p:sp>
      <p:sp>
        <p:nvSpPr>
          <p:cNvPr id="91" name="Rectangle 90"/>
          <p:cNvSpPr/>
          <p:nvPr/>
        </p:nvSpPr>
        <p:spPr>
          <a:xfrm>
            <a:off x="304800" y="5562600"/>
            <a:ext cx="3778250" cy="369332"/>
          </a:xfrm>
          <a:prstGeom prst="rect">
            <a:avLst/>
          </a:prstGeom>
        </p:spPr>
        <p:txBody>
          <a:bodyPr>
            <a:spAutoFit/>
          </a:bodyPr>
          <a:lstStyle/>
          <a:p>
            <a:pPr>
              <a:buFont typeface="Wingdings" pitchFamily="2" charset="2"/>
              <a:buChar char="Ø"/>
              <a:defRPr/>
            </a:pPr>
            <a:r>
              <a:rPr lang="pl-PL" dirty="0">
                <a:solidFill>
                  <a:schemeClr val="accent2">
                    <a:lumMod val="50000"/>
                  </a:schemeClr>
                </a:solidFill>
                <a:latin typeface="Cambria" pitchFamily="18" charset="0"/>
              </a:rPr>
              <a:t>  </a:t>
            </a:r>
            <a:r>
              <a:rPr lang="en-GB" dirty="0" smtClean="0">
                <a:solidFill>
                  <a:schemeClr val="accent2">
                    <a:lumMod val="50000"/>
                  </a:schemeClr>
                </a:solidFill>
                <a:latin typeface="Cambria" pitchFamily="18" charset="0"/>
              </a:rPr>
              <a:t>weight expressed in</a:t>
            </a:r>
            <a:r>
              <a:rPr lang="en-US" dirty="0" smtClean="0">
                <a:solidFill>
                  <a:schemeClr val="accent2">
                    <a:lumMod val="50000"/>
                  </a:schemeClr>
                </a:solidFill>
                <a:latin typeface="Cambria" pitchFamily="18" charset="0"/>
              </a:rPr>
              <a:t> </a:t>
            </a:r>
            <a:r>
              <a:rPr lang="en-US" dirty="0">
                <a:solidFill>
                  <a:schemeClr val="accent2">
                    <a:lumMod val="50000"/>
                  </a:schemeClr>
                </a:solidFill>
                <a:latin typeface="Cambria" pitchFamily="18" charset="0"/>
              </a:rPr>
              <a:t>kg</a:t>
            </a:r>
            <a:endParaRPr lang="en-US" dirty="0"/>
          </a:p>
        </p:txBody>
      </p:sp>
      <p:cxnSp>
        <p:nvCxnSpPr>
          <p:cNvPr id="99" name="Straight Arrow Connector 98"/>
          <p:cNvCxnSpPr>
            <a:stCxn id="88" idx="2"/>
            <a:endCxn id="32" idx="0"/>
          </p:cNvCxnSpPr>
          <p:nvPr/>
        </p:nvCxnSpPr>
        <p:spPr>
          <a:xfrm>
            <a:off x="6896100" y="1981200"/>
            <a:ext cx="1066800" cy="533400"/>
          </a:xfrm>
          <a:prstGeom prst="straightConnector1">
            <a:avLst/>
          </a:prstGeom>
          <a:ln w="127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a:stCxn id="88" idx="2"/>
            <a:endCxn id="89" idx="0"/>
          </p:cNvCxnSpPr>
          <p:nvPr/>
        </p:nvCxnSpPr>
        <p:spPr>
          <a:xfrm flipH="1">
            <a:off x="5753100" y="1981200"/>
            <a:ext cx="1143000" cy="533400"/>
          </a:xfrm>
          <a:prstGeom prst="straightConnector1">
            <a:avLst/>
          </a:prstGeom>
          <a:ln w="127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a:stCxn id="88" idx="2"/>
            <a:endCxn id="90" idx="0"/>
          </p:cNvCxnSpPr>
          <p:nvPr/>
        </p:nvCxnSpPr>
        <p:spPr>
          <a:xfrm>
            <a:off x="6896100" y="1981200"/>
            <a:ext cx="0" cy="1828800"/>
          </a:xfrm>
          <a:prstGeom prst="straightConnector1">
            <a:avLst/>
          </a:prstGeom>
          <a:ln w="127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11" name="Rectangle 110"/>
          <p:cNvSpPr/>
          <p:nvPr/>
        </p:nvSpPr>
        <p:spPr>
          <a:xfrm>
            <a:off x="4876800" y="4800600"/>
            <a:ext cx="3733800" cy="646331"/>
          </a:xfrm>
          <a:prstGeom prst="rect">
            <a:avLst/>
          </a:prstGeom>
        </p:spPr>
        <p:txBody>
          <a:bodyPr>
            <a:spAutoFit/>
          </a:bodyPr>
          <a:lstStyle/>
          <a:p>
            <a:pPr>
              <a:buFont typeface="Wingdings" pitchFamily="2" charset="2"/>
              <a:buChar char="Ø"/>
              <a:defRPr/>
            </a:pPr>
            <a:r>
              <a:rPr lang="pl-PL" dirty="0">
                <a:solidFill>
                  <a:schemeClr val="accent2">
                    <a:lumMod val="50000"/>
                  </a:schemeClr>
                </a:solidFill>
                <a:latin typeface="Cambria" pitchFamily="18" charset="0"/>
              </a:rPr>
              <a:t>  </a:t>
            </a:r>
            <a:r>
              <a:rPr lang="en-GB" dirty="0" smtClean="0">
                <a:solidFill>
                  <a:schemeClr val="accent2">
                    <a:lumMod val="50000"/>
                  </a:schemeClr>
                </a:solidFill>
                <a:latin typeface="Cambria" pitchFamily="18" charset="0"/>
              </a:rPr>
              <a:t>number of shellfish in one </a:t>
            </a:r>
            <a:r>
              <a:rPr lang="pl-PL" dirty="0" smtClean="0">
                <a:solidFill>
                  <a:schemeClr val="accent2">
                    <a:lumMod val="50000"/>
                  </a:schemeClr>
                </a:solidFill>
                <a:latin typeface="Cambria" pitchFamily="18" charset="0"/>
              </a:rPr>
              <a:t>k</a:t>
            </a:r>
            <a:r>
              <a:rPr lang="en-US" dirty="0">
                <a:solidFill>
                  <a:schemeClr val="accent2">
                    <a:lumMod val="50000"/>
                  </a:schemeClr>
                </a:solidFill>
                <a:latin typeface="Cambria" pitchFamily="18" charset="0"/>
              </a:rPr>
              <a:t>g</a:t>
            </a:r>
            <a:r>
              <a:rPr lang="pl-PL" dirty="0">
                <a:solidFill>
                  <a:schemeClr val="accent2">
                    <a:lumMod val="50000"/>
                  </a:schemeClr>
                </a:solidFill>
                <a:latin typeface="Cambria" pitchFamily="18" charset="0"/>
              </a:rPr>
              <a:t> </a:t>
            </a:r>
          </a:p>
          <a:p>
            <a:pPr>
              <a:buFont typeface="Wingdings" pitchFamily="2" charset="2"/>
              <a:buChar char="Ø"/>
              <a:defRPr/>
            </a:pPr>
            <a:r>
              <a:rPr lang="pl-PL" dirty="0">
                <a:solidFill>
                  <a:schemeClr val="accent2">
                    <a:lumMod val="50000"/>
                  </a:schemeClr>
                </a:solidFill>
                <a:latin typeface="Cambria" pitchFamily="18" charset="0"/>
              </a:rPr>
              <a:t>  </a:t>
            </a:r>
            <a:r>
              <a:rPr lang="en-GB" dirty="0" smtClean="0">
                <a:solidFill>
                  <a:schemeClr val="accent2">
                    <a:lumMod val="50000"/>
                  </a:schemeClr>
                </a:solidFill>
                <a:latin typeface="Cambria" pitchFamily="18" charset="0"/>
              </a:rPr>
              <a:t>length expressed in </a:t>
            </a:r>
            <a:r>
              <a:rPr lang="en-US" dirty="0" smtClean="0">
                <a:solidFill>
                  <a:schemeClr val="accent2">
                    <a:lumMod val="50000"/>
                  </a:schemeClr>
                </a:solidFill>
                <a:latin typeface="Cambria" pitchFamily="18" charset="0"/>
              </a:rPr>
              <a:t>cm</a:t>
            </a:r>
            <a:endParaRPr lang="en-US" dirty="0">
              <a:solidFill>
                <a:schemeClr val="accent2">
                  <a:lumMod val="50000"/>
                </a:schemeClr>
              </a:solidFill>
              <a:latin typeface="Cambria" pitchFamily="18" charset="0"/>
            </a:endParaRPr>
          </a:p>
        </p:txBody>
      </p:sp>
      <p:cxnSp>
        <p:nvCxnSpPr>
          <p:cNvPr id="112" name="Straight Arrow Connector 111"/>
          <p:cNvCxnSpPr/>
          <p:nvPr/>
        </p:nvCxnSpPr>
        <p:spPr>
          <a:xfrm>
            <a:off x="6858000" y="4343400"/>
            <a:ext cx="0" cy="533400"/>
          </a:xfrm>
          <a:prstGeom prst="straightConnector1">
            <a:avLst/>
          </a:prstGeom>
          <a:ln w="127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0" name="Straight Arrow Connector 119"/>
          <p:cNvCxnSpPr/>
          <p:nvPr/>
        </p:nvCxnSpPr>
        <p:spPr>
          <a:xfrm>
            <a:off x="1295400" y="5181600"/>
            <a:ext cx="0" cy="381000"/>
          </a:xfrm>
          <a:prstGeom prst="straightConnector1">
            <a:avLst/>
          </a:prstGeom>
          <a:ln w="127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00" name="Text Box 121"/>
          <p:cNvSpPr txBox="1">
            <a:spLocks noChangeArrowheads="1"/>
          </p:cNvSpPr>
          <p:nvPr/>
        </p:nvSpPr>
        <p:spPr bwMode="auto">
          <a:xfrm>
            <a:off x="457200" y="1371600"/>
            <a:ext cx="3886200" cy="533400"/>
          </a:xfrm>
          <a:prstGeom prst="rect">
            <a:avLst/>
          </a:prstGeom>
          <a:noFill/>
          <a:ln w="9525" algn="ctr">
            <a:noFill/>
            <a:miter lim="800000"/>
            <a:headEnd/>
            <a:tailEnd/>
          </a:ln>
        </p:spPr>
        <p:txBody>
          <a:bodyPr/>
          <a:lstStyle/>
          <a:p>
            <a:pPr marL="14288" indent="-14288" fontAlgn="auto">
              <a:spcBef>
                <a:spcPts val="0"/>
              </a:spcBef>
              <a:spcAft>
                <a:spcPct val="40000"/>
              </a:spcAft>
              <a:buClr>
                <a:srgbClr val="FF0000"/>
              </a:buClr>
              <a:buFont typeface="Wingdings" pitchFamily="2" charset="2"/>
              <a:buNone/>
              <a:defRPr/>
            </a:pPr>
            <a:r>
              <a:rPr lang="en-GB" sz="2800" b="1" u="sng" dirty="0" smtClean="0">
                <a:solidFill>
                  <a:schemeClr val="accent2">
                    <a:lumMod val="50000"/>
                  </a:schemeClr>
                </a:solidFill>
                <a:latin typeface="Cambria" pitchFamily="18" charset="0"/>
              </a:rPr>
              <a:t>Size categories</a:t>
            </a:r>
            <a:r>
              <a:rPr lang="sr-Latn-ME" sz="2800" b="1" u="sng" dirty="0" smtClean="0">
                <a:solidFill>
                  <a:schemeClr val="accent2">
                    <a:lumMod val="50000"/>
                  </a:schemeClr>
                </a:solidFill>
                <a:latin typeface="Cambria" pitchFamily="18" charset="0"/>
              </a:rPr>
              <a:t>:</a:t>
            </a:r>
            <a:endParaRPr lang="sr-Latn-CS" sz="2800" b="1" u="sng" dirty="0">
              <a:solidFill>
                <a:schemeClr val="accent2">
                  <a:lumMod val="50000"/>
                </a:schemeClr>
              </a:solidFill>
              <a:latin typeface="Cambria" pitchFamily="18" charset="0"/>
            </a:endParaRPr>
          </a:p>
          <a:p>
            <a:pPr>
              <a:lnSpc>
                <a:spcPct val="80000"/>
              </a:lnSpc>
              <a:buClr>
                <a:srgbClr val="C00000"/>
              </a:buClr>
              <a:buSzPct val="125000"/>
              <a:buFont typeface="Wingdings" pitchFamily="2" charset="2"/>
              <a:buChar char="§"/>
              <a:defRPr/>
            </a:pPr>
            <a:endParaRPr lang="sr-Latn-CS" dirty="0">
              <a:solidFill>
                <a:schemeClr val="accent2">
                  <a:lumMod val="50000"/>
                </a:schemeClr>
              </a:solidFill>
              <a:latin typeface="Cambria" pitchFamily="18" charset="0"/>
            </a:endParaRPr>
          </a:p>
          <a:p>
            <a:pPr>
              <a:lnSpc>
                <a:spcPct val="80000"/>
              </a:lnSpc>
              <a:defRPr/>
            </a:pPr>
            <a:endParaRPr lang="en-US" dirty="0">
              <a:solidFill>
                <a:schemeClr val="accent2">
                  <a:lumMod val="50000"/>
                </a:schemeClr>
              </a:solidFill>
              <a:latin typeface="Cambria" pitchFamily="18" charset="0"/>
            </a:endParaRPr>
          </a:p>
          <a:p>
            <a:pPr>
              <a:lnSpc>
                <a:spcPct val="80000"/>
              </a:lnSpc>
              <a:defRPr/>
            </a:pPr>
            <a:endParaRPr lang="hr-BA" b="1" dirty="0">
              <a:solidFill>
                <a:schemeClr val="accent2">
                  <a:lumMod val="50000"/>
                </a:schemeClr>
              </a:solidFill>
              <a:latin typeface="Cambria" pitchFamily="18" charset="0"/>
            </a:endParaRPr>
          </a:p>
        </p:txBody>
      </p:sp>
      <p:grpSp>
        <p:nvGrpSpPr>
          <p:cNvPr id="1024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1371600" y="1871663"/>
            <a:ext cx="7432675" cy="369887"/>
          </a:xfrm>
          <a:prstGeom prst="rect">
            <a:avLst/>
          </a:prstGeom>
          <a:ln>
            <a:noFill/>
          </a:ln>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pic>
        <p:nvPicPr>
          <p:cNvPr id="10247"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10248" name="Group 20"/>
          <p:cNvGrpSpPr>
            <a:grpSpLocks/>
          </p:cNvGrpSpPr>
          <p:nvPr/>
        </p:nvGrpSpPr>
        <p:grpSpPr bwMode="auto">
          <a:xfrm>
            <a:off x="0" y="0"/>
            <a:ext cx="5097463" cy="552450"/>
            <a:chOff x="0" y="0"/>
            <a:chExt cx="5097463" cy="552450"/>
          </a:xfrm>
        </p:grpSpPr>
        <p:pic>
          <p:nvPicPr>
            <p:cNvPr id="1025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9" name="Rectangle 18"/>
          <p:cNvSpPr/>
          <p:nvPr/>
        </p:nvSpPr>
        <p:spPr>
          <a:xfrm>
            <a:off x="457199" y="685800"/>
            <a:ext cx="8471459" cy="46166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buFont typeface="Wingdings" pitchFamily="2" charset="2"/>
              <a:buChar char="v"/>
              <a:defRPr/>
            </a:pPr>
            <a:r>
              <a:rPr lang="en-US" sz="2400" b="1" dirty="0">
                <a:solidFill>
                  <a:schemeClr val="accent2">
                    <a:lumMod val="50000"/>
                  </a:schemeClr>
                </a:solidFill>
                <a:latin typeface="Cambria" pitchFamily="18" charset="0"/>
              </a:rPr>
              <a:t>   </a:t>
            </a:r>
            <a:r>
              <a:rPr lang="en-US" sz="2400" b="1" dirty="0" smtClean="0">
                <a:solidFill>
                  <a:schemeClr val="accent2">
                    <a:lumMod val="50000"/>
                  </a:schemeClr>
                </a:solidFill>
                <a:latin typeface="Cambria" pitchFamily="18" charset="0"/>
              </a:rPr>
              <a:t>Common Marketing Standards and </a:t>
            </a:r>
            <a:r>
              <a:rPr lang="en-US" sz="2400" b="1" dirty="0" err="1" smtClean="0">
                <a:solidFill>
                  <a:schemeClr val="accent2">
                    <a:lumMod val="50000"/>
                  </a:schemeClr>
                </a:solidFill>
                <a:latin typeface="Cambria" pitchFamily="18" charset="0"/>
              </a:rPr>
              <a:t>Labelling</a:t>
            </a:r>
            <a:r>
              <a:rPr lang="en-US" sz="2400" b="1" dirty="0" smtClean="0">
                <a:solidFill>
                  <a:schemeClr val="accent2">
                    <a:lumMod val="50000"/>
                  </a:schemeClr>
                </a:solidFill>
                <a:latin typeface="Cambria" pitchFamily="18" charset="0"/>
              </a:rPr>
              <a:t> Provisions</a:t>
            </a:r>
            <a:endParaRPr lang="en-US" sz="2400" dirty="0"/>
          </a:p>
        </p:txBody>
      </p:sp>
      <p:sp>
        <p:nvSpPr>
          <p:cNvPr id="40" name="Text Box 121"/>
          <p:cNvSpPr txBox="1">
            <a:spLocks noChangeArrowheads="1"/>
          </p:cNvSpPr>
          <p:nvPr/>
        </p:nvSpPr>
        <p:spPr bwMode="auto">
          <a:xfrm>
            <a:off x="609600" y="2133600"/>
            <a:ext cx="8534400" cy="3733800"/>
          </a:xfrm>
          <a:prstGeom prst="rect">
            <a:avLst/>
          </a:prstGeom>
          <a:noFill/>
          <a:ln w="9525" algn="ctr">
            <a:noFill/>
            <a:miter lim="800000"/>
            <a:headEnd/>
            <a:tailEnd/>
          </a:ln>
        </p:spPr>
        <p:txBody>
          <a:bodyPr/>
          <a:lstStyle/>
          <a:p>
            <a:pPr marL="14288" indent="-14288" fontAlgn="auto">
              <a:spcBef>
                <a:spcPts val="0"/>
              </a:spcBef>
              <a:spcAft>
                <a:spcPct val="40000"/>
              </a:spcAft>
              <a:buClr>
                <a:schemeClr val="accent2">
                  <a:lumMod val="50000"/>
                </a:schemeClr>
              </a:buClr>
              <a:buFont typeface="Wingdings" pitchFamily="2" charset="2"/>
              <a:buChar char="Ø"/>
              <a:defRPr/>
            </a:pPr>
            <a:r>
              <a:rPr lang="sr-Latn-ME" sz="2000" b="1" dirty="0">
                <a:solidFill>
                  <a:schemeClr val="accent2">
                    <a:lumMod val="50000"/>
                  </a:schemeClr>
                </a:solidFill>
                <a:latin typeface="Cambria" pitchFamily="18" charset="0"/>
              </a:rPr>
              <a:t>     </a:t>
            </a:r>
            <a:r>
              <a:rPr lang="en-GB" sz="2000" b="1" dirty="0" smtClean="0">
                <a:solidFill>
                  <a:schemeClr val="accent2">
                    <a:lumMod val="50000"/>
                  </a:schemeClr>
                </a:solidFill>
                <a:latin typeface="Cambria" pitchFamily="18" charset="0"/>
              </a:rPr>
              <a:t>Fish</a:t>
            </a:r>
            <a:r>
              <a:rPr lang="sr-Latn-ME" sz="2000" b="1" dirty="0" smtClean="0">
                <a:solidFill>
                  <a:schemeClr val="accent2">
                    <a:lumMod val="50000"/>
                  </a:schemeClr>
                </a:solidFill>
                <a:latin typeface="Cambria" pitchFamily="18" charset="0"/>
              </a:rPr>
              <a:t>  </a:t>
            </a:r>
            <a:r>
              <a:rPr lang="sr-Latn-ME" sz="2000" b="1" dirty="0">
                <a:solidFill>
                  <a:schemeClr val="accent2">
                    <a:lumMod val="50000"/>
                  </a:schemeClr>
                </a:solidFill>
                <a:latin typeface="Cambria" pitchFamily="18" charset="0"/>
              </a:rPr>
              <a:t>- </a:t>
            </a:r>
            <a:r>
              <a:rPr lang="en-GB" sz="2000" b="1" dirty="0" smtClean="0">
                <a:solidFill>
                  <a:schemeClr val="accent2">
                    <a:lumMod val="50000"/>
                  </a:schemeClr>
                </a:solidFill>
                <a:latin typeface="Cambria" pitchFamily="18" charset="0"/>
              </a:rPr>
              <a:t>three </a:t>
            </a:r>
            <a:r>
              <a:rPr lang="sr-Latn-ME" sz="2000" b="1" dirty="0" smtClean="0">
                <a:solidFill>
                  <a:schemeClr val="accent2">
                    <a:lumMod val="50000"/>
                  </a:schemeClr>
                </a:solidFill>
                <a:latin typeface="Cambria" pitchFamily="18" charset="0"/>
              </a:rPr>
              <a:t>categories</a:t>
            </a:r>
            <a:endParaRPr lang="sr-Latn-ME" sz="2000" b="1" dirty="0">
              <a:solidFill>
                <a:schemeClr val="accent2">
                  <a:lumMod val="5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r>
              <a:rPr lang="sr-Latn-ME" dirty="0">
                <a:solidFill>
                  <a:schemeClr val="accent2">
                    <a:lumMod val="50000"/>
                  </a:schemeClr>
                </a:solidFill>
                <a:latin typeface="Cambria" pitchFamily="18" charset="0"/>
              </a:rPr>
              <a:t>         </a:t>
            </a:r>
            <a:r>
              <a:rPr lang="sr-Latn-ME" dirty="0" smtClean="0">
                <a:solidFill>
                  <a:schemeClr val="accent2">
                    <a:lumMod val="50000"/>
                  </a:schemeClr>
                </a:solidFill>
                <a:latin typeface="Cambria" pitchFamily="18" charset="0"/>
              </a:rPr>
              <a:t>(</a:t>
            </a:r>
            <a:r>
              <a:rPr lang="en-GB" dirty="0" smtClean="0">
                <a:solidFill>
                  <a:schemeClr val="accent2">
                    <a:lumMod val="50000"/>
                  </a:schemeClr>
                </a:solidFill>
                <a:latin typeface="Cambria" pitchFamily="18" charset="0"/>
              </a:rPr>
              <a:t>weight expressed in kilograms or by number of pcs in one kilogram</a:t>
            </a:r>
            <a:r>
              <a:rPr lang="sr-Latn-CS" dirty="0" smtClean="0">
                <a:solidFill>
                  <a:schemeClr val="accent2">
                    <a:lumMod val="50000"/>
                  </a:schemeClr>
                </a:solidFill>
                <a:latin typeface="Cambria" pitchFamily="18" charset="0"/>
              </a:rPr>
              <a:t>)</a:t>
            </a:r>
            <a:endParaRPr lang="sr-Latn-ME" dirty="0">
              <a:solidFill>
                <a:schemeClr val="accent2">
                  <a:lumMod val="50000"/>
                </a:schemeClr>
              </a:solidFill>
              <a:latin typeface="Cambria" pitchFamily="18" charset="0"/>
            </a:endParaRPr>
          </a:p>
          <a:p>
            <a:pPr marL="14288" indent="-14288" fontAlgn="auto">
              <a:spcBef>
                <a:spcPts val="0"/>
              </a:spcBef>
              <a:spcAft>
                <a:spcPct val="40000"/>
              </a:spcAft>
              <a:buClr>
                <a:schemeClr val="accent2">
                  <a:lumMod val="50000"/>
                </a:schemeClr>
              </a:buClr>
              <a:buFont typeface="Wingdings" pitchFamily="2" charset="2"/>
              <a:buChar char="Ø"/>
              <a:defRPr/>
            </a:pPr>
            <a:r>
              <a:rPr lang="sr-Latn-ME" sz="2000" b="1" dirty="0">
                <a:solidFill>
                  <a:schemeClr val="accent2">
                    <a:lumMod val="50000"/>
                  </a:schemeClr>
                </a:solidFill>
                <a:latin typeface="Cambria" pitchFamily="18" charset="0"/>
              </a:rPr>
              <a:t>     </a:t>
            </a:r>
            <a:r>
              <a:rPr lang="sr-Latn-ME" sz="2000" b="1" dirty="0" smtClean="0">
                <a:solidFill>
                  <a:schemeClr val="accent2">
                    <a:lumMod val="50000"/>
                  </a:schemeClr>
                </a:solidFill>
                <a:latin typeface="Cambria" pitchFamily="18" charset="0"/>
              </a:rPr>
              <a:t>G</a:t>
            </a:r>
            <a:r>
              <a:rPr lang="en-GB" sz="2000" b="1" dirty="0" err="1" smtClean="0">
                <a:solidFill>
                  <a:schemeClr val="accent2">
                    <a:lumMod val="50000"/>
                  </a:schemeClr>
                </a:solidFill>
                <a:latin typeface="Cambria" pitchFamily="18" charset="0"/>
              </a:rPr>
              <a:t>astropods</a:t>
            </a:r>
            <a:r>
              <a:rPr lang="sr-Latn-ME" sz="2000" b="1" dirty="0" smtClean="0">
                <a:solidFill>
                  <a:schemeClr val="accent2">
                    <a:lumMod val="50000"/>
                  </a:schemeClr>
                </a:solidFill>
                <a:latin typeface="Cambria" pitchFamily="18" charset="0"/>
              </a:rPr>
              <a:t> </a:t>
            </a:r>
            <a:r>
              <a:rPr lang="sr-Latn-ME" sz="2000" b="1" dirty="0">
                <a:solidFill>
                  <a:schemeClr val="accent2">
                    <a:lumMod val="50000"/>
                  </a:schemeClr>
                </a:solidFill>
                <a:latin typeface="Cambria" pitchFamily="18" charset="0"/>
              </a:rPr>
              <a:t>- </a:t>
            </a:r>
            <a:r>
              <a:rPr lang="en-GB" sz="2000" b="1" dirty="0" smtClean="0">
                <a:solidFill>
                  <a:schemeClr val="accent2">
                    <a:lumMod val="50000"/>
                  </a:schemeClr>
                </a:solidFill>
                <a:latin typeface="Cambria" pitchFamily="18" charset="0"/>
              </a:rPr>
              <a:t>two</a:t>
            </a:r>
            <a:r>
              <a:rPr lang="sr-Latn-ME" sz="2000" b="1" dirty="0" smtClean="0">
                <a:solidFill>
                  <a:schemeClr val="accent2">
                    <a:lumMod val="50000"/>
                  </a:schemeClr>
                </a:solidFill>
                <a:latin typeface="Cambria" pitchFamily="18" charset="0"/>
              </a:rPr>
              <a:t> categories</a:t>
            </a:r>
            <a:endParaRPr lang="sr-Latn-ME" sz="2000" b="1" dirty="0">
              <a:solidFill>
                <a:schemeClr val="accent2">
                  <a:lumMod val="5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r>
              <a:rPr lang="sr-Latn-CS" dirty="0">
                <a:solidFill>
                  <a:schemeClr val="accent2">
                    <a:lumMod val="50000"/>
                  </a:schemeClr>
                </a:solidFill>
                <a:latin typeface="Cambria" pitchFamily="18" charset="0"/>
              </a:rPr>
              <a:t>       </a:t>
            </a:r>
            <a:r>
              <a:rPr lang="sr-Latn-CS" dirty="0" smtClean="0">
                <a:solidFill>
                  <a:schemeClr val="accent2">
                    <a:lumMod val="50000"/>
                  </a:schemeClr>
                </a:solidFill>
                <a:latin typeface="Cambria" pitchFamily="18" charset="0"/>
              </a:rPr>
              <a:t>(</a:t>
            </a:r>
            <a:r>
              <a:rPr lang="en-GB" dirty="0" smtClean="0">
                <a:solidFill>
                  <a:schemeClr val="accent2">
                    <a:lumMod val="50000"/>
                  </a:schemeClr>
                </a:solidFill>
                <a:latin typeface="Cambria" pitchFamily="18" charset="0"/>
              </a:rPr>
              <a:t>number of pcs in one kilogram</a:t>
            </a:r>
            <a:r>
              <a:rPr lang="sr-Latn-ME" u="sng" dirty="0" smtClean="0">
                <a:solidFill>
                  <a:schemeClr val="accent2">
                    <a:lumMod val="50000"/>
                  </a:schemeClr>
                </a:solidFill>
                <a:latin typeface="Cambria" pitchFamily="18" charset="0"/>
              </a:rPr>
              <a:t>)</a:t>
            </a:r>
            <a:endParaRPr lang="sr-Latn-ME" u="sng" dirty="0">
              <a:solidFill>
                <a:schemeClr val="accent2">
                  <a:lumMod val="50000"/>
                </a:schemeClr>
              </a:solidFill>
              <a:latin typeface="Cambria" pitchFamily="18" charset="0"/>
            </a:endParaRPr>
          </a:p>
          <a:p>
            <a:pPr marL="14288" indent="-14288" fontAlgn="auto">
              <a:spcBef>
                <a:spcPts val="0"/>
              </a:spcBef>
              <a:spcAft>
                <a:spcPct val="40000"/>
              </a:spcAft>
              <a:buClr>
                <a:schemeClr val="accent2">
                  <a:lumMod val="50000"/>
                </a:schemeClr>
              </a:buClr>
              <a:buFont typeface="Wingdings" pitchFamily="2" charset="2"/>
              <a:buChar char="Ø"/>
              <a:defRPr/>
            </a:pPr>
            <a:r>
              <a:rPr lang="sr-Latn-ME" sz="2000" b="1" dirty="0">
                <a:solidFill>
                  <a:schemeClr val="accent2">
                    <a:lumMod val="50000"/>
                  </a:schemeClr>
                </a:solidFill>
                <a:latin typeface="Cambria" pitchFamily="18" charset="0"/>
              </a:rPr>
              <a:t>     </a:t>
            </a:r>
            <a:r>
              <a:rPr lang="en-GB" sz="2000" b="1" dirty="0" smtClean="0">
                <a:solidFill>
                  <a:schemeClr val="accent2">
                    <a:lumMod val="50000"/>
                  </a:schemeClr>
                </a:solidFill>
                <a:latin typeface="Cambria" pitchFamily="18" charset="0"/>
              </a:rPr>
              <a:t>Crustaceans</a:t>
            </a:r>
            <a:r>
              <a:rPr lang="sr-Latn-ME" sz="2000" b="1" dirty="0" smtClean="0">
                <a:solidFill>
                  <a:schemeClr val="accent2">
                    <a:lumMod val="50000"/>
                  </a:schemeClr>
                </a:solidFill>
                <a:latin typeface="Cambria" pitchFamily="18" charset="0"/>
              </a:rPr>
              <a:t>  </a:t>
            </a:r>
            <a:r>
              <a:rPr lang="sr-Latn-ME" sz="2000" b="1" dirty="0">
                <a:solidFill>
                  <a:schemeClr val="accent2">
                    <a:lumMod val="50000"/>
                  </a:schemeClr>
                </a:solidFill>
                <a:latin typeface="Cambria" pitchFamily="18" charset="0"/>
              </a:rPr>
              <a:t>- </a:t>
            </a:r>
            <a:r>
              <a:rPr lang="en-GB" sz="2000" b="1" dirty="0" smtClean="0">
                <a:solidFill>
                  <a:schemeClr val="accent2">
                    <a:lumMod val="50000"/>
                  </a:schemeClr>
                </a:solidFill>
                <a:latin typeface="Cambria" pitchFamily="18" charset="0"/>
              </a:rPr>
              <a:t>two</a:t>
            </a:r>
            <a:r>
              <a:rPr lang="sr-Latn-ME" sz="2000" b="1" dirty="0" smtClean="0">
                <a:solidFill>
                  <a:schemeClr val="accent2">
                    <a:lumMod val="50000"/>
                  </a:schemeClr>
                </a:solidFill>
                <a:latin typeface="Cambria" pitchFamily="18" charset="0"/>
              </a:rPr>
              <a:t> categories</a:t>
            </a:r>
            <a:endParaRPr lang="sr-Latn-ME" sz="2000" b="1" dirty="0">
              <a:solidFill>
                <a:schemeClr val="accent2">
                  <a:lumMod val="5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r>
              <a:rPr lang="sr-Latn-ME" sz="2000" dirty="0">
                <a:solidFill>
                  <a:schemeClr val="accent2">
                    <a:lumMod val="50000"/>
                  </a:schemeClr>
                </a:solidFill>
                <a:latin typeface="Cambria" pitchFamily="18" charset="0"/>
              </a:rPr>
              <a:t>        </a:t>
            </a:r>
            <a:r>
              <a:rPr lang="sr-Latn-ME" dirty="0" smtClean="0">
                <a:solidFill>
                  <a:schemeClr val="accent2">
                    <a:lumMod val="50000"/>
                  </a:schemeClr>
                </a:solidFill>
                <a:latin typeface="Cambria" pitchFamily="18" charset="0"/>
              </a:rPr>
              <a:t>(</a:t>
            </a:r>
            <a:r>
              <a:rPr lang="en-GB" dirty="0" smtClean="0">
                <a:solidFill>
                  <a:schemeClr val="accent2">
                    <a:lumMod val="50000"/>
                  </a:schemeClr>
                </a:solidFill>
                <a:latin typeface="Cambria" pitchFamily="18" charset="0"/>
              </a:rPr>
              <a:t>weight expressed in kilograms)</a:t>
            </a:r>
            <a:endParaRPr lang="sr-Latn-ME" dirty="0">
              <a:solidFill>
                <a:schemeClr val="accent2">
                  <a:lumMod val="50000"/>
                </a:schemeClr>
              </a:solidFill>
              <a:latin typeface="Cambria" pitchFamily="18" charset="0"/>
            </a:endParaRPr>
          </a:p>
          <a:p>
            <a:pPr>
              <a:buFont typeface="Wingdings" pitchFamily="2" charset="2"/>
              <a:buChar char="Ø"/>
              <a:defRPr/>
            </a:pPr>
            <a:r>
              <a:rPr lang="sr-Latn-ME" sz="2000" b="1" dirty="0">
                <a:solidFill>
                  <a:schemeClr val="accent2">
                    <a:lumMod val="50000"/>
                  </a:schemeClr>
                </a:solidFill>
                <a:latin typeface="Cambria" pitchFamily="18" charset="0"/>
              </a:rPr>
              <a:t>     </a:t>
            </a:r>
            <a:r>
              <a:rPr lang="en-US" sz="2000" b="1" dirty="0" smtClean="0">
                <a:solidFill>
                  <a:schemeClr val="accent2">
                    <a:lumMod val="50000"/>
                  </a:schemeClr>
                </a:solidFill>
                <a:latin typeface="Cambria" pitchFamily="18" charset="0"/>
              </a:rPr>
              <a:t>Shellfish</a:t>
            </a:r>
            <a:r>
              <a:rPr lang="sr-Latn-ME" sz="2000" b="1" dirty="0" smtClean="0">
                <a:solidFill>
                  <a:schemeClr val="accent2">
                    <a:lumMod val="50000"/>
                  </a:schemeClr>
                </a:solidFill>
                <a:latin typeface="Cambria" pitchFamily="18" charset="0"/>
              </a:rPr>
              <a:t> </a:t>
            </a:r>
            <a:r>
              <a:rPr lang="sr-Latn-ME" sz="2000" b="1" dirty="0">
                <a:solidFill>
                  <a:schemeClr val="accent2">
                    <a:lumMod val="50000"/>
                  </a:schemeClr>
                </a:solidFill>
                <a:latin typeface="Cambria" pitchFamily="18" charset="0"/>
              </a:rPr>
              <a:t>- </a:t>
            </a:r>
            <a:r>
              <a:rPr lang="en-GB" sz="2000" b="1" dirty="0" smtClean="0">
                <a:solidFill>
                  <a:schemeClr val="accent2">
                    <a:lumMod val="50000"/>
                  </a:schemeClr>
                </a:solidFill>
                <a:latin typeface="Cambria" pitchFamily="18" charset="0"/>
              </a:rPr>
              <a:t>three</a:t>
            </a:r>
            <a:r>
              <a:rPr lang="sr-Latn-ME" sz="2000" b="1" dirty="0" smtClean="0">
                <a:solidFill>
                  <a:schemeClr val="accent2">
                    <a:lumMod val="50000"/>
                  </a:schemeClr>
                </a:solidFill>
                <a:latin typeface="Cambria" pitchFamily="18" charset="0"/>
              </a:rPr>
              <a:t> categories</a:t>
            </a:r>
            <a:endParaRPr lang="en-US" sz="2000" dirty="0">
              <a:solidFill>
                <a:schemeClr val="accent2">
                  <a:lumMod val="50000"/>
                </a:schemeClr>
              </a:solidFill>
            </a:endParaRPr>
          </a:p>
          <a:p>
            <a:pPr>
              <a:defRPr/>
            </a:pPr>
            <a:r>
              <a:rPr lang="pl-PL" sz="2000" dirty="0">
                <a:solidFill>
                  <a:schemeClr val="accent2">
                    <a:lumMod val="50000"/>
                  </a:schemeClr>
                </a:solidFill>
                <a:latin typeface="Cambria" pitchFamily="18" charset="0"/>
              </a:rPr>
              <a:t>        </a:t>
            </a:r>
            <a:r>
              <a:rPr lang="pl-PL" dirty="0" smtClean="0">
                <a:solidFill>
                  <a:schemeClr val="accent2">
                    <a:lumMod val="50000"/>
                  </a:schemeClr>
                </a:solidFill>
                <a:latin typeface="Cambria" pitchFamily="18" charset="0"/>
              </a:rPr>
              <a:t>(</a:t>
            </a:r>
            <a:r>
              <a:rPr lang="en-GB" dirty="0" smtClean="0">
                <a:solidFill>
                  <a:schemeClr val="accent2">
                    <a:lumMod val="50000"/>
                  </a:schemeClr>
                </a:solidFill>
                <a:latin typeface="Cambria" pitchFamily="18" charset="0"/>
              </a:rPr>
              <a:t>number of shellfish in one kilogram or length expressed in </a:t>
            </a:r>
            <a:r>
              <a:rPr lang="en-US" dirty="0" smtClean="0">
                <a:solidFill>
                  <a:schemeClr val="accent2">
                    <a:lumMod val="50000"/>
                  </a:schemeClr>
                </a:solidFill>
                <a:latin typeface="Cambria" pitchFamily="18" charset="0"/>
              </a:rPr>
              <a:t>c</a:t>
            </a:r>
            <a:r>
              <a:rPr lang="sr-Latn-ME" dirty="0">
                <a:solidFill>
                  <a:schemeClr val="accent2">
                    <a:lumMod val="50000"/>
                  </a:schemeClr>
                </a:solidFill>
                <a:latin typeface="Cambria" pitchFamily="18" charset="0"/>
              </a:rPr>
              <a:t>m)</a:t>
            </a:r>
            <a:endParaRPr lang="sr-Latn-ME" b="1" u="sng" dirty="0">
              <a:solidFill>
                <a:schemeClr val="accent2">
                  <a:lumMod val="50000"/>
                </a:schemeClr>
              </a:solidFill>
              <a:latin typeface="Cambria" pitchFamily="18" charset="0"/>
            </a:endParaRPr>
          </a:p>
          <a:p>
            <a:pPr>
              <a:lnSpc>
                <a:spcPct val="80000"/>
              </a:lnSpc>
              <a:buClr>
                <a:srgbClr val="C00000"/>
              </a:buClr>
              <a:buSzPct val="125000"/>
              <a:defRPr/>
            </a:pPr>
            <a:endParaRPr lang="sr-Latn-CS" dirty="0">
              <a:solidFill>
                <a:schemeClr val="accent2">
                  <a:lumMod val="50000"/>
                </a:schemeClr>
              </a:solidFill>
              <a:latin typeface="Cambria" pitchFamily="18" charset="0"/>
            </a:endParaRPr>
          </a:p>
          <a:p>
            <a:pPr>
              <a:lnSpc>
                <a:spcPct val="80000"/>
              </a:lnSpc>
              <a:defRPr/>
            </a:pPr>
            <a:endParaRPr lang="en-US" dirty="0">
              <a:solidFill>
                <a:schemeClr val="accent2">
                  <a:lumMod val="50000"/>
                </a:schemeClr>
              </a:solidFill>
              <a:latin typeface="Cambria" pitchFamily="18" charset="0"/>
            </a:endParaRPr>
          </a:p>
          <a:p>
            <a:pPr>
              <a:lnSpc>
                <a:spcPct val="80000"/>
              </a:lnSpc>
              <a:defRPr/>
            </a:pPr>
            <a:endParaRPr lang="hr-BA" b="1" dirty="0">
              <a:solidFill>
                <a:schemeClr val="accent2">
                  <a:lumMod val="50000"/>
                </a:schemeClr>
              </a:solidFill>
              <a:latin typeface="Cambria"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00" name="Text Box 121"/>
          <p:cNvSpPr txBox="1">
            <a:spLocks noChangeArrowheads="1"/>
          </p:cNvSpPr>
          <p:nvPr/>
        </p:nvSpPr>
        <p:spPr bwMode="auto">
          <a:xfrm>
            <a:off x="609600" y="1524000"/>
            <a:ext cx="3200400" cy="533400"/>
          </a:xfrm>
          <a:prstGeom prst="rect">
            <a:avLst/>
          </a:prstGeom>
          <a:noFill/>
          <a:ln w="9525" algn="ctr">
            <a:noFill/>
            <a:miter lim="800000"/>
            <a:headEnd/>
            <a:tailEnd/>
          </a:ln>
        </p:spPr>
        <p:txBody>
          <a:bodyPr/>
          <a:lstStyle/>
          <a:p>
            <a:pPr marL="14288" indent="-14288" fontAlgn="auto">
              <a:spcBef>
                <a:spcPts val="0"/>
              </a:spcBef>
              <a:spcAft>
                <a:spcPct val="40000"/>
              </a:spcAft>
              <a:buClr>
                <a:srgbClr val="FF0000"/>
              </a:buClr>
              <a:buFont typeface="Wingdings" pitchFamily="2" charset="2"/>
              <a:buNone/>
              <a:defRPr/>
            </a:pPr>
            <a:r>
              <a:rPr lang="en-GB" sz="2800" b="1" u="sng" dirty="0" smtClean="0">
                <a:solidFill>
                  <a:schemeClr val="accent2">
                    <a:lumMod val="50000"/>
                  </a:schemeClr>
                </a:solidFill>
                <a:latin typeface="Cambria" pitchFamily="18" charset="0"/>
              </a:rPr>
              <a:t>Size c</a:t>
            </a:r>
            <a:r>
              <a:rPr lang="sr-Latn-ME" sz="2800" b="1" u="sng" dirty="0" smtClean="0">
                <a:solidFill>
                  <a:schemeClr val="accent2">
                    <a:lumMod val="50000"/>
                  </a:schemeClr>
                </a:solidFill>
                <a:latin typeface="Cambria" pitchFamily="18" charset="0"/>
              </a:rPr>
              <a:t>ategories:</a:t>
            </a:r>
            <a:endParaRPr lang="sr-Latn-CS" sz="2800" b="1" u="sng" dirty="0">
              <a:solidFill>
                <a:schemeClr val="accent2">
                  <a:lumMod val="50000"/>
                </a:schemeClr>
              </a:solidFill>
              <a:latin typeface="Cambria" pitchFamily="18" charset="0"/>
            </a:endParaRPr>
          </a:p>
          <a:p>
            <a:pPr>
              <a:lnSpc>
                <a:spcPct val="80000"/>
              </a:lnSpc>
              <a:buClr>
                <a:srgbClr val="C00000"/>
              </a:buClr>
              <a:buSzPct val="125000"/>
              <a:defRPr/>
            </a:pPr>
            <a:endParaRPr lang="sr-Latn-CS" dirty="0">
              <a:solidFill>
                <a:schemeClr val="accent2">
                  <a:lumMod val="50000"/>
                </a:schemeClr>
              </a:solidFill>
              <a:latin typeface="Cambria" pitchFamily="18" charset="0"/>
            </a:endParaRPr>
          </a:p>
          <a:p>
            <a:pPr>
              <a:lnSpc>
                <a:spcPct val="80000"/>
              </a:lnSpc>
              <a:defRPr/>
            </a:pPr>
            <a:endParaRPr lang="en-US" dirty="0">
              <a:solidFill>
                <a:schemeClr val="accent2">
                  <a:lumMod val="50000"/>
                </a:schemeClr>
              </a:solidFill>
              <a:latin typeface="Cambria" pitchFamily="18" charset="0"/>
            </a:endParaRPr>
          </a:p>
          <a:p>
            <a:pPr>
              <a:lnSpc>
                <a:spcPct val="80000"/>
              </a:lnSpc>
              <a:defRPr/>
            </a:pPr>
            <a:endParaRPr lang="hr-BA" b="1" dirty="0">
              <a:solidFill>
                <a:schemeClr val="accent2">
                  <a:lumMod val="50000"/>
                </a:schemeClr>
              </a:solidFill>
              <a:latin typeface="Cambria" pitchFamily="18" charset="0"/>
            </a:endParaRPr>
          </a:p>
        </p:txBody>
      </p:sp>
      <p:grpSp>
        <p:nvGrpSpPr>
          <p:cNvPr id="11269"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1371600" y="1871663"/>
            <a:ext cx="7432675" cy="369887"/>
          </a:xfrm>
          <a:prstGeom prst="rect">
            <a:avLst/>
          </a:prstGeom>
          <a:ln>
            <a:noFill/>
          </a:ln>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pic>
        <p:nvPicPr>
          <p:cNvPr id="11271"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11272" name="Group 20"/>
          <p:cNvGrpSpPr>
            <a:grpSpLocks/>
          </p:cNvGrpSpPr>
          <p:nvPr/>
        </p:nvGrpSpPr>
        <p:grpSpPr bwMode="auto">
          <a:xfrm>
            <a:off x="0" y="0"/>
            <a:ext cx="5097463" cy="552450"/>
            <a:chOff x="0" y="0"/>
            <a:chExt cx="5097463" cy="552450"/>
          </a:xfrm>
        </p:grpSpPr>
        <p:pic>
          <p:nvPicPr>
            <p:cNvPr id="1127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9" name="Rectangle 18"/>
          <p:cNvSpPr/>
          <p:nvPr/>
        </p:nvSpPr>
        <p:spPr>
          <a:xfrm>
            <a:off x="457199" y="685800"/>
            <a:ext cx="8548275" cy="46166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buFont typeface="Wingdings" pitchFamily="2" charset="2"/>
              <a:buChar char="v"/>
              <a:defRPr/>
            </a:pPr>
            <a:r>
              <a:rPr lang="en-US" sz="2400" b="1" dirty="0">
                <a:solidFill>
                  <a:schemeClr val="accent2">
                    <a:lumMod val="50000"/>
                  </a:schemeClr>
                </a:solidFill>
                <a:latin typeface="Cambria" pitchFamily="18" charset="0"/>
              </a:rPr>
              <a:t>   </a:t>
            </a:r>
            <a:r>
              <a:rPr lang="en-US" sz="2400" b="1" dirty="0" smtClean="0">
                <a:solidFill>
                  <a:schemeClr val="accent2">
                    <a:lumMod val="50000"/>
                  </a:schemeClr>
                </a:solidFill>
                <a:latin typeface="Cambria" pitchFamily="18" charset="0"/>
              </a:rPr>
              <a:t>Common Marketing Standards and </a:t>
            </a:r>
            <a:r>
              <a:rPr lang="en-US" sz="2400" b="1" dirty="0" err="1" smtClean="0">
                <a:solidFill>
                  <a:schemeClr val="accent2">
                    <a:lumMod val="50000"/>
                  </a:schemeClr>
                </a:solidFill>
                <a:latin typeface="Cambria" pitchFamily="18" charset="0"/>
              </a:rPr>
              <a:t>Labelling</a:t>
            </a:r>
            <a:r>
              <a:rPr lang="en-US" sz="2400" b="1" dirty="0" smtClean="0">
                <a:solidFill>
                  <a:schemeClr val="accent2">
                    <a:lumMod val="50000"/>
                  </a:schemeClr>
                </a:solidFill>
                <a:latin typeface="Cambria" pitchFamily="18" charset="0"/>
              </a:rPr>
              <a:t> Provisions</a:t>
            </a:r>
            <a:endParaRPr lang="en-US" sz="2400" dirty="0"/>
          </a:p>
        </p:txBody>
      </p:sp>
      <p:sp>
        <p:nvSpPr>
          <p:cNvPr id="40" name="Text Box 121"/>
          <p:cNvSpPr txBox="1">
            <a:spLocks noChangeArrowheads="1"/>
          </p:cNvSpPr>
          <p:nvPr/>
        </p:nvSpPr>
        <p:spPr bwMode="auto">
          <a:xfrm>
            <a:off x="609600" y="2667000"/>
            <a:ext cx="8077200" cy="2438400"/>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lstStyle/>
          <a:p>
            <a:pPr algn="just">
              <a:defRPr/>
            </a:pPr>
            <a:endParaRPr lang="sr-Latn-ME" sz="2400" b="1" dirty="0">
              <a:solidFill>
                <a:srgbClr val="632523"/>
              </a:solidFill>
              <a:latin typeface="Cambria" pitchFamily="18" charset="0"/>
            </a:endParaRPr>
          </a:p>
          <a:p>
            <a:pPr marL="14288" indent="-14288" algn="just" fontAlgn="auto">
              <a:spcBef>
                <a:spcPts val="0"/>
              </a:spcBef>
              <a:spcAft>
                <a:spcPct val="40000"/>
              </a:spcAft>
              <a:buClr>
                <a:srgbClr val="FF0000"/>
              </a:buClr>
              <a:buFont typeface="Wingdings" pitchFamily="2" charset="2"/>
              <a:buNone/>
              <a:defRPr/>
            </a:pPr>
            <a:r>
              <a:rPr lang="en-GB" sz="2400" b="1" dirty="0">
                <a:solidFill>
                  <a:srgbClr val="632523"/>
                </a:solidFill>
                <a:latin typeface="Cambria" pitchFamily="18" charset="0"/>
              </a:rPr>
              <a:t>O</a:t>
            </a:r>
            <a:r>
              <a:rPr lang="en-US" sz="2400" b="1" dirty="0" err="1" smtClean="0">
                <a:solidFill>
                  <a:srgbClr val="632523"/>
                </a:solidFill>
                <a:latin typeface="Cambria" pitchFamily="18" charset="0"/>
              </a:rPr>
              <a:t>rder</a:t>
            </a:r>
            <a:r>
              <a:rPr lang="en-US" sz="2400" b="1" dirty="0" smtClean="0">
                <a:solidFill>
                  <a:srgbClr val="632523"/>
                </a:solidFill>
                <a:latin typeface="Cambria" pitchFamily="18" charset="0"/>
              </a:rPr>
              <a:t> </a:t>
            </a:r>
            <a:r>
              <a:rPr lang="en-US" sz="2400" b="1" dirty="0">
                <a:solidFill>
                  <a:srgbClr val="632523"/>
                </a:solidFill>
                <a:latin typeface="Cambria" pitchFamily="18" charset="0"/>
              </a:rPr>
              <a:t>on prohibition of catch and trade in fish juveniles, undersized fish and other marine organisms </a:t>
            </a:r>
            <a:r>
              <a:rPr lang="sr-Latn-CS" sz="2000" dirty="0" smtClean="0">
                <a:solidFill>
                  <a:srgbClr val="632523"/>
                </a:solidFill>
                <a:latin typeface="Cambria" pitchFamily="18" charset="0"/>
              </a:rPr>
              <a:t>(</a:t>
            </a:r>
            <a:r>
              <a:rPr lang="sr-Latn-CS" sz="2000" dirty="0">
                <a:solidFill>
                  <a:srgbClr val="632523"/>
                </a:solidFill>
                <a:latin typeface="Cambria" pitchFamily="18" charset="0"/>
              </a:rPr>
              <a:t>Official Gazette of Montenegro </a:t>
            </a:r>
            <a:r>
              <a:rPr lang="sr-Latn-CS" sz="2000" dirty="0" smtClean="0">
                <a:solidFill>
                  <a:srgbClr val="632523"/>
                </a:solidFill>
                <a:latin typeface="Cambria" pitchFamily="18" charset="0"/>
              </a:rPr>
              <a:t>08/11</a:t>
            </a:r>
            <a:r>
              <a:rPr lang="sr-Latn-CS" sz="2000" dirty="0">
                <a:solidFill>
                  <a:srgbClr val="632523"/>
                </a:solidFill>
                <a:latin typeface="Cambria" pitchFamily="18" charset="0"/>
              </a:rPr>
              <a:t>) </a:t>
            </a:r>
            <a:r>
              <a:rPr lang="en-GB" sz="2000" dirty="0" smtClean="0">
                <a:solidFill>
                  <a:srgbClr val="632523"/>
                </a:solidFill>
                <a:latin typeface="Cambria" pitchFamily="18" charset="0"/>
              </a:rPr>
              <a:t>lays down the minimum biological size of fish and other marine organisms under which they must not be caught and placed on the market</a:t>
            </a:r>
            <a:r>
              <a:rPr lang="sr-Latn-CS" sz="2000" dirty="0" smtClean="0">
                <a:solidFill>
                  <a:srgbClr val="632523"/>
                </a:solidFill>
              </a:rPr>
              <a:t>.</a:t>
            </a:r>
            <a:r>
              <a:rPr lang="en-US" sz="2000" dirty="0" smtClean="0">
                <a:solidFill>
                  <a:srgbClr val="632523"/>
                </a:solidFill>
              </a:rPr>
              <a:t> </a:t>
            </a:r>
            <a:endParaRPr lang="sr-Latn-CS" sz="2000" b="1" dirty="0">
              <a:solidFill>
                <a:srgbClr val="632523"/>
              </a:solidFill>
              <a:latin typeface="Cambria" pitchFamily="18" charset="0"/>
            </a:endParaRPr>
          </a:p>
          <a:p>
            <a:pPr>
              <a:lnSpc>
                <a:spcPct val="80000"/>
              </a:lnSpc>
              <a:buClr>
                <a:srgbClr val="C00000"/>
              </a:buClr>
              <a:buSzPct val="125000"/>
              <a:buFont typeface="Wingdings" pitchFamily="2" charset="2"/>
              <a:buChar char="§"/>
              <a:defRPr/>
            </a:pPr>
            <a:endParaRPr lang="sr-Latn-CS" dirty="0">
              <a:solidFill>
                <a:schemeClr val="accent2">
                  <a:lumMod val="50000"/>
                </a:schemeClr>
              </a:solidFill>
              <a:latin typeface="Cambria" pitchFamily="18" charset="0"/>
            </a:endParaRPr>
          </a:p>
          <a:p>
            <a:pPr>
              <a:lnSpc>
                <a:spcPct val="80000"/>
              </a:lnSpc>
              <a:defRPr/>
            </a:pPr>
            <a:endParaRPr lang="en-US" dirty="0">
              <a:solidFill>
                <a:schemeClr val="accent2">
                  <a:lumMod val="50000"/>
                </a:schemeClr>
              </a:solidFill>
              <a:latin typeface="Cambria" pitchFamily="18" charset="0"/>
            </a:endParaRPr>
          </a:p>
          <a:p>
            <a:pPr>
              <a:lnSpc>
                <a:spcPct val="80000"/>
              </a:lnSpc>
              <a:defRPr/>
            </a:pPr>
            <a:endParaRPr lang="hr-BA" b="1" dirty="0">
              <a:solidFill>
                <a:schemeClr val="accent2">
                  <a:lumMod val="50000"/>
                </a:schemeClr>
              </a:solidFill>
              <a:latin typeface="Cambria"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229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1371600" y="1871663"/>
            <a:ext cx="7432675" cy="369887"/>
          </a:xfrm>
          <a:prstGeom prst="rect">
            <a:avLst/>
          </a:prstGeom>
          <a:ln>
            <a:noFill/>
          </a:ln>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pic>
        <p:nvPicPr>
          <p:cNvPr id="12294"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12295" name="Group 20"/>
          <p:cNvGrpSpPr>
            <a:grpSpLocks/>
          </p:cNvGrpSpPr>
          <p:nvPr/>
        </p:nvGrpSpPr>
        <p:grpSpPr bwMode="auto">
          <a:xfrm>
            <a:off x="0" y="0"/>
            <a:ext cx="5097463" cy="552450"/>
            <a:chOff x="0" y="0"/>
            <a:chExt cx="5097463" cy="552450"/>
          </a:xfrm>
        </p:grpSpPr>
        <p:pic>
          <p:nvPicPr>
            <p:cNvPr id="12387"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9" name="Rectangle 18"/>
          <p:cNvSpPr/>
          <p:nvPr/>
        </p:nvSpPr>
        <p:spPr>
          <a:xfrm>
            <a:off x="304800" y="533400"/>
            <a:ext cx="8839200" cy="46166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buFont typeface="Wingdings" pitchFamily="2" charset="2"/>
              <a:buChar char="v"/>
              <a:defRPr/>
            </a:pPr>
            <a:r>
              <a:rPr lang="en-US" sz="2400" b="1" dirty="0">
                <a:solidFill>
                  <a:schemeClr val="accent2">
                    <a:lumMod val="50000"/>
                  </a:schemeClr>
                </a:solidFill>
                <a:latin typeface="Cambria" pitchFamily="18" charset="0"/>
              </a:rPr>
              <a:t>   </a:t>
            </a:r>
            <a:r>
              <a:rPr lang="en-US" sz="2400" b="1" dirty="0" smtClean="0">
                <a:solidFill>
                  <a:schemeClr val="accent2">
                    <a:lumMod val="50000"/>
                  </a:schemeClr>
                </a:solidFill>
                <a:latin typeface="Cambria" pitchFamily="18" charset="0"/>
              </a:rPr>
              <a:t>Common Marketing Standards and </a:t>
            </a:r>
            <a:r>
              <a:rPr lang="en-US" sz="2400" b="1" dirty="0" err="1" smtClean="0">
                <a:solidFill>
                  <a:schemeClr val="accent2">
                    <a:lumMod val="50000"/>
                  </a:schemeClr>
                </a:solidFill>
                <a:latin typeface="Cambria" pitchFamily="18" charset="0"/>
              </a:rPr>
              <a:t>Labelling</a:t>
            </a:r>
            <a:r>
              <a:rPr lang="en-US" sz="2400" b="1" dirty="0" smtClean="0">
                <a:solidFill>
                  <a:schemeClr val="accent2">
                    <a:lumMod val="50000"/>
                  </a:schemeClr>
                </a:solidFill>
                <a:latin typeface="Cambria" pitchFamily="18" charset="0"/>
              </a:rPr>
              <a:t> Provisions</a:t>
            </a:r>
            <a:endParaRPr lang="en-US" sz="2400" dirty="0"/>
          </a:p>
        </p:txBody>
      </p:sp>
      <p:graphicFrame>
        <p:nvGraphicFramePr>
          <p:cNvPr id="22" name="Table 21"/>
          <p:cNvGraphicFramePr>
            <a:graphicFrameLocks noGrp="1"/>
          </p:cNvGraphicFramePr>
          <p:nvPr>
            <p:extLst>
              <p:ext uri="{D42A27DB-BD31-4B8C-83A1-F6EECF244321}">
                <p14:modId xmlns="" xmlns:p14="http://schemas.microsoft.com/office/powerpoint/2010/main" val="2197347707"/>
              </p:ext>
            </p:extLst>
          </p:nvPr>
        </p:nvGraphicFramePr>
        <p:xfrm>
          <a:off x="685800" y="1066800"/>
          <a:ext cx="7543798" cy="5330959"/>
        </p:xfrm>
        <a:graphic>
          <a:graphicData uri="http://schemas.openxmlformats.org/drawingml/2006/table">
            <a:tbl>
              <a:tblPr/>
              <a:tblGrid>
                <a:gridCol w="1323183"/>
                <a:gridCol w="834344"/>
                <a:gridCol w="1077254"/>
                <a:gridCol w="1077254"/>
                <a:gridCol w="1077254"/>
                <a:gridCol w="1078762"/>
                <a:gridCol w="1075747"/>
              </a:tblGrid>
              <a:tr h="231059">
                <a:tc gridSpan="7">
                  <a:txBody>
                    <a:bodyPr/>
                    <a:lstStyle/>
                    <a:p>
                      <a:pPr algn="ctr">
                        <a:lnSpc>
                          <a:spcPct val="115000"/>
                        </a:lnSpc>
                        <a:spcAft>
                          <a:spcPts val="0"/>
                        </a:spcAft>
                      </a:pPr>
                      <a:r>
                        <a:rPr lang="en-US" sz="1400" b="1" dirty="0" smtClean="0">
                          <a:solidFill>
                            <a:srgbClr val="632523"/>
                          </a:solidFill>
                          <a:latin typeface="Cambria" pitchFamily="18" charset="0"/>
                          <a:ea typeface="Calibri"/>
                          <a:cs typeface="Arial"/>
                        </a:rPr>
                        <a:t>Table</a:t>
                      </a:r>
                      <a:r>
                        <a:rPr lang="en-US" sz="1400" b="1" baseline="0" dirty="0" smtClean="0">
                          <a:solidFill>
                            <a:srgbClr val="632523"/>
                          </a:solidFill>
                          <a:latin typeface="Cambria" pitchFamily="18" charset="0"/>
                          <a:ea typeface="Calibri"/>
                          <a:cs typeface="Arial"/>
                        </a:rPr>
                        <a:t> of concordance for marketing standards concerning size categorization</a:t>
                      </a: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7189">
                <a:tc>
                  <a:txBody>
                    <a:bodyPr/>
                    <a:lstStyle/>
                    <a:p>
                      <a:pPr algn="just">
                        <a:lnSpc>
                          <a:spcPct val="115000"/>
                        </a:lnSpc>
                        <a:spcAft>
                          <a:spcPts val="0"/>
                        </a:spcAft>
                      </a:pPr>
                      <a:endParaRPr lang="en-US" sz="1400"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400" b="1" dirty="0" smtClean="0">
                          <a:solidFill>
                            <a:srgbClr val="632523"/>
                          </a:solidFill>
                          <a:latin typeface="Cambria" pitchFamily="18" charset="0"/>
                          <a:ea typeface="Calibri"/>
                          <a:cs typeface="Arial"/>
                        </a:rPr>
                        <a:t>EU</a:t>
                      </a:r>
                      <a:endParaRPr lang="en-US" sz="1400" dirty="0" smtClean="0">
                        <a:solidFill>
                          <a:srgbClr val="632523"/>
                        </a:solidFill>
                        <a:latin typeface="Cambria" pitchFamily="18" charset="0"/>
                        <a:ea typeface="Calibri"/>
                        <a:cs typeface="Times New Roman"/>
                      </a:endParaRPr>
                    </a:p>
                  </a:txBody>
                  <a:tcPr marL="52797" marR="52797"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algn="ctr">
                        <a:lnSpc>
                          <a:spcPct val="115000"/>
                        </a:lnSpc>
                        <a:spcAft>
                          <a:spcPts val="0"/>
                        </a:spcAft>
                      </a:pPr>
                      <a:r>
                        <a:rPr lang="en-US" sz="1400" b="1" dirty="0">
                          <a:solidFill>
                            <a:srgbClr val="632523"/>
                          </a:solidFill>
                          <a:latin typeface="Cambria" pitchFamily="18" charset="0"/>
                          <a:ea typeface="Calibri"/>
                          <a:cs typeface="Arial"/>
                        </a:rPr>
                        <a:t>MNE</a:t>
                      </a:r>
                      <a:endParaRPr lang="en-US" sz="1400"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213367">
                <a:tc>
                  <a:txBody>
                    <a:bodyPr/>
                    <a:lstStyle/>
                    <a:p>
                      <a:pPr algn="just">
                        <a:lnSpc>
                          <a:spcPct val="115000"/>
                        </a:lnSpc>
                        <a:spcAft>
                          <a:spcPts val="0"/>
                        </a:spcAft>
                      </a:pPr>
                      <a:r>
                        <a:rPr lang="en-US" sz="800" b="1" dirty="0" err="1">
                          <a:solidFill>
                            <a:srgbClr val="632523"/>
                          </a:solidFill>
                          <a:latin typeface="Cambria" pitchFamily="18" charset="0"/>
                          <a:ea typeface="Calibri"/>
                          <a:cs typeface="Arial"/>
                        </a:rPr>
                        <a:t>Speacies</a:t>
                      </a:r>
                      <a:endParaRPr lang="en-US" sz="800" b="1"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b="1" dirty="0">
                          <a:solidFill>
                            <a:srgbClr val="632523"/>
                          </a:solidFill>
                          <a:latin typeface="Cambria" pitchFamily="18" charset="0"/>
                          <a:ea typeface="Calibri"/>
                          <a:cs typeface="Arial"/>
                        </a:rPr>
                        <a:t>Size</a:t>
                      </a:r>
                      <a:endParaRPr lang="en-US" sz="800" b="1" dirty="0">
                        <a:solidFill>
                          <a:srgbClr val="632523"/>
                        </a:solidFill>
                        <a:latin typeface="Cambria" pitchFamily="18" charset="0"/>
                        <a:ea typeface="Calibri"/>
                        <a:cs typeface="Times New Roman"/>
                      </a:endParaRPr>
                    </a:p>
                  </a:txBody>
                  <a:tcPr marL="52797" marR="52797"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b="1" dirty="0">
                          <a:solidFill>
                            <a:srgbClr val="632523"/>
                          </a:solidFill>
                          <a:latin typeface="Cambria" pitchFamily="18" charset="0"/>
                          <a:ea typeface="Calibri"/>
                          <a:cs typeface="Arial"/>
                        </a:rPr>
                        <a:t>Kg/Fish</a:t>
                      </a:r>
                      <a:endParaRPr lang="en-US" sz="800" b="1"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b="1" dirty="0">
                          <a:solidFill>
                            <a:srgbClr val="632523"/>
                          </a:solidFill>
                          <a:latin typeface="Cambria" pitchFamily="18" charset="0"/>
                          <a:ea typeface="Calibri"/>
                          <a:cs typeface="Arial"/>
                        </a:rPr>
                        <a:t>Number of fish / Kg</a:t>
                      </a:r>
                      <a:endParaRPr lang="en-US" sz="800" b="1"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b="1" dirty="0">
                          <a:solidFill>
                            <a:srgbClr val="632523"/>
                          </a:solidFill>
                          <a:latin typeface="Cambria" pitchFamily="18" charset="0"/>
                          <a:ea typeface="Calibri"/>
                          <a:cs typeface="Arial"/>
                        </a:rPr>
                        <a:t>Size</a:t>
                      </a:r>
                      <a:endParaRPr lang="en-US" sz="800" b="1"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b="1" dirty="0">
                          <a:solidFill>
                            <a:srgbClr val="632523"/>
                          </a:solidFill>
                          <a:latin typeface="Cambria" pitchFamily="18" charset="0"/>
                          <a:ea typeface="Calibri"/>
                          <a:cs typeface="Arial"/>
                        </a:rPr>
                        <a:t>Kg/Fish</a:t>
                      </a:r>
                      <a:endParaRPr lang="en-US" sz="800" b="1"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b="1" dirty="0">
                          <a:solidFill>
                            <a:srgbClr val="632523"/>
                          </a:solidFill>
                          <a:latin typeface="Cambria" pitchFamily="18" charset="0"/>
                          <a:ea typeface="Calibri"/>
                          <a:cs typeface="Arial"/>
                        </a:rPr>
                        <a:t>Number of fish / Kg</a:t>
                      </a:r>
                      <a:endParaRPr lang="en-US" sz="800" b="1"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7440">
                <a:tc>
                  <a:txBody>
                    <a:bodyPr/>
                    <a:lstStyle/>
                    <a:p>
                      <a:pPr algn="just">
                        <a:lnSpc>
                          <a:spcPct val="115000"/>
                        </a:lnSpc>
                        <a:spcAft>
                          <a:spcPts val="0"/>
                        </a:spcAft>
                      </a:pPr>
                      <a:r>
                        <a:rPr lang="en-US" sz="800" dirty="0">
                          <a:solidFill>
                            <a:srgbClr val="632523"/>
                          </a:solidFill>
                          <a:latin typeface="Cambria" pitchFamily="18" charset="0"/>
                          <a:ea typeface="Calibri"/>
                          <a:cs typeface="Arial"/>
                        </a:rPr>
                        <a:t>Sardines</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i="1" dirty="0" err="1">
                          <a:solidFill>
                            <a:srgbClr val="632523"/>
                          </a:solidFill>
                          <a:latin typeface="Cambria" pitchFamily="18" charset="0"/>
                          <a:ea typeface="Calibri"/>
                          <a:cs typeface="Arial"/>
                        </a:rPr>
                        <a:t>Sardina</a:t>
                      </a:r>
                      <a:r>
                        <a:rPr lang="en-US" sz="800" i="1" dirty="0">
                          <a:solidFill>
                            <a:srgbClr val="632523"/>
                          </a:solidFill>
                          <a:latin typeface="Cambria" pitchFamily="18" charset="0"/>
                          <a:ea typeface="Calibri"/>
                          <a:cs typeface="Arial"/>
                        </a:rPr>
                        <a:t> </a:t>
                      </a:r>
                      <a:r>
                        <a:rPr lang="en-US" sz="800" i="1" dirty="0" err="1">
                          <a:solidFill>
                            <a:srgbClr val="632523"/>
                          </a:solidFill>
                          <a:latin typeface="Cambria" pitchFamily="18" charset="0"/>
                          <a:ea typeface="Calibri"/>
                          <a:cs typeface="Arial"/>
                        </a:rPr>
                        <a:t>pilchardus</a:t>
                      </a:r>
                      <a:endParaRPr lang="en-US" sz="800"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1</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2</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3</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4</a:t>
                      </a:r>
                      <a:endParaRPr lang="en-US" sz="800"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0,067 and over</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0,042 to 0,067</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a 0,028 to 0,042</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0,015 to 0,028</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0,011 to 0,028</a:t>
                      </a:r>
                      <a:endParaRPr lang="en-US" sz="800"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15 or less</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16 to 24</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25 to 35</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36 to 67</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36 to 91</a:t>
                      </a:r>
                      <a:endParaRPr lang="en-US" sz="800"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1</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2</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3</a:t>
                      </a:r>
                      <a:endParaRPr lang="en-US" sz="800"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36</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a 37 to 45</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over 45</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3631">
                <a:tc>
                  <a:txBody>
                    <a:bodyPr/>
                    <a:lstStyle/>
                    <a:p>
                      <a:pPr algn="just">
                        <a:lnSpc>
                          <a:spcPct val="115000"/>
                        </a:lnSpc>
                        <a:spcAft>
                          <a:spcPts val="0"/>
                        </a:spcAft>
                      </a:pPr>
                      <a:r>
                        <a:rPr lang="en-US" sz="800" dirty="0">
                          <a:solidFill>
                            <a:srgbClr val="632523"/>
                          </a:solidFill>
                          <a:latin typeface="Cambria" pitchFamily="18" charset="0"/>
                          <a:ea typeface="Calibri"/>
                          <a:cs typeface="Arial"/>
                        </a:rPr>
                        <a:t>Spotted dogfish</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i="1" dirty="0" err="1">
                          <a:solidFill>
                            <a:srgbClr val="632523"/>
                          </a:solidFill>
                          <a:latin typeface="Cambria" pitchFamily="18" charset="0"/>
                          <a:ea typeface="Calibri"/>
                          <a:cs typeface="Arial"/>
                        </a:rPr>
                        <a:t>Scyliorhinus</a:t>
                      </a:r>
                      <a:r>
                        <a:rPr lang="en-US" sz="800" i="1" dirty="0">
                          <a:solidFill>
                            <a:srgbClr val="632523"/>
                          </a:solidFill>
                          <a:latin typeface="Cambria" pitchFamily="18" charset="0"/>
                          <a:ea typeface="Calibri"/>
                          <a:cs typeface="Arial"/>
                        </a:rPr>
                        <a:t> spp.</a:t>
                      </a:r>
                      <a:endParaRPr lang="en-US" sz="800"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1</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2</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3</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2 and over</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1 to2</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0,5 to 1</a:t>
                      </a:r>
                      <a:endParaRPr lang="en-US" sz="800"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1</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2</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3</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over 2 kg</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a 0,5 to 2kg</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to 0,5kg</a:t>
                      </a:r>
                      <a:endParaRPr lang="en-US" sz="800"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1019175" algn="l"/>
                        </a:tabLst>
                      </a:pPr>
                      <a:r>
                        <a:rPr lang="en-US" sz="800">
                          <a:solidFill>
                            <a:srgbClr val="632523"/>
                          </a:solidFill>
                          <a:latin typeface="Cambria" pitchFamily="18" charset="0"/>
                          <a:ea typeface="Calibri"/>
                          <a:cs typeface="Arial"/>
                        </a:rPr>
                        <a:t>-</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5535">
                <a:tc>
                  <a:txBody>
                    <a:bodyPr/>
                    <a:lstStyle/>
                    <a:p>
                      <a:pPr algn="just">
                        <a:lnSpc>
                          <a:spcPct val="115000"/>
                        </a:lnSpc>
                        <a:spcAft>
                          <a:spcPts val="0"/>
                        </a:spcAft>
                      </a:pPr>
                      <a:r>
                        <a:rPr lang="en-US" sz="800">
                          <a:solidFill>
                            <a:srgbClr val="632523"/>
                          </a:solidFill>
                          <a:latin typeface="Cambria" pitchFamily="18" charset="0"/>
                          <a:ea typeface="Calibri"/>
                          <a:cs typeface="Arial"/>
                        </a:rPr>
                        <a:t>Whiting</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i="1">
                          <a:solidFill>
                            <a:srgbClr val="632523"/>
                          </a:solidFill>
                          <a:latin typeface="Cambria" pitchFamily="18" charset="0"/>
                          <a:ea typeface="Calibri"/>
                          <a:cs typeface="Arial"/>
                        </a:rPr>
                        <a:t>Merlangius merlangus</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1</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2</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3</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4</a:t>
                      </a:r>
                      <a:endParaRPr lang="en-US" sz="800"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0,5 and over</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0,35 to 0,5</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0,25 to 0,35</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0,11 to 0,25</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a:t>
                      </a:r>
                      <a:endParaRPr lang="en-US" sz="800"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1</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2</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over 0,8 kg</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to 0,08kg</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1019175" algn="l"/>
                        </a:tabLst>
                      </a:pPr>
                      <a:r>
                        <a:rPr lang="en-US" sz="800">
                          <a:solidFill>
                            <a:srgbClr val="632523"/>
                          </a:solidFill>
                          <a:latin typeface="Cambria" pitchFamily="18" charset="0"/>
                          <a:ea typeface="Calibri"/>
                          <a:cs typeface="Arial"/>
                        </a:rPr>
                        <a:t>-</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5535">
                <a:tc>
                  <a:txBody>
                    <a:bodyPr/>
                    <a:lstStyle/>
                    <a:p>
                      <a:pPr algn="just">
                        <a:lnSpc>
                          <a:spcPct val="115000"/>
                        </a:lnSpc>
                        <a:spcAft>
                          <a:spcPts val="0"/>
                        </a:spcAft>
                      </a:pPr>
                      <a:r>
                        <a:rPr lang="en-US" sz="800">
                          <a:solidFill>
                            <a:srgbClr val="632523"/>
                          </a:solidFill>
                          <a:latin typeface="Cambria" pitchFamily="18" charset="0"/>
                          <a:ea typeface="Calibri"/>
                          <a:cs typeface="Arial"/>
                        </a:rPr>
                        <a:t>Mackerel</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i="1">
                          <a:solidFill>
                            <a:srgbClr val="632523"/>
                          </a:solidFill>
                          <a:latin typeface="Cambria" pitchFamily="18" charset="0"/>
                          <a:ea typeface="Calibri"/>
                          <a:cs typeface="Arial"/>
                        </a:rPr>
                        <a:t>Scomber scombrus</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1</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2</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3</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0,5 and over</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0,2 to 0,5</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0,1 to 0,2</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0,08 to 0,2</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50 or less</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51 to 125</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126 to 250</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126 </a:t>
                      </a:r>
                      <a:r>
                        <a:rPr lang="en-US" sz="800" dirty="0" err="1">
                          <a:solidFill>
                            <a:srgbClr val="632523"/>
                          </a:solidFill>
                          <a:latin typeface="Cambria" pitchFamily="18" charset="0"/>
                          <a:ea typeface="Calibri"/>
                          <a:cs typeface="Arial"/>
                        </a:rPr>
                        <a:t>zo</a:t>
                      </a:r>
                      <a:r>
                        <a:rPr lang="en-US" sz="800" dirty="0">
                          <a:solidFill>
                            <a:srgbClr val="632523"/>
                          </a:solidFill>
                          <a:latin typeface="Cambria" pitchFamily="18" charset="0"/>
                          <a:ea typeface="Calibri"/>
                          <a:cs typeface="Arial"/>
                        </a:rPr>
                        <a:t> 325</a:t>
                      </a:r>
                      <a:endParaRPr lang="en-US" sz="800"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1</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2</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3</a:t>
                      </a:r>
                      <a:endParaRPr lang="en-US" sz="800"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1019175" algn="l"/>
                        </a:tabLst>
                      </a:pPr>
                      <a:r>
                        <a:rPr lang="en-US" sz="800" dirty="0">
                          <a:solidFill>
                            <a:srgbClr val="632523"/>
                          </a:solidFill>
                          <a:latin typeface="Cambria" pitchFamily="18" charset="0"/>
                          <a:ea typeface="Calibri"/>
                          <a:cs typeface="Arial"/>
                        </a:rPr>
                        <a:t>to 12</a:t>
                      </a:r>
                      <a:endParaRPr lang="en-US" sz="800" dirty="0">
                        <a:solidFill>
                          <a:srgbClr val="632523"/>
                        </a:solidFill>
                        <a:latin typeface="Cambria" pitchFamily="18" charset="0"/>
                        <a:ea typeface="Calibri"/>
                        <a:cs typeface="Times New Roman"/>
                      </a:endParaRPr>
                    </a:p>
                    <a:p>
                      <a:pPr algn="just">
                        <a:lnSpc>
                          <a:spcPct val="115000"/>
                        </a:lnSpc>
                        <a:spcAft>
                          <a:spcPts val="0"/>
                        </a:spcAft>
                        <a:tabLst>
                          <a:tab pos="1019175" algn="l"/>
                        </a:tabLst>
                      </a:pPr>
                      <a:r>
                        <a:rPr lang="en-US" sz="800" dirty="0">
                          <a:solidFill>
                            <a:srgbClr val="632523"/>
                          </a:solidFill>
                          <a:latin typeface="Cambria" pitchFamily="18" charset="0"/>
                          <a:ea typeface="Calibri"/>
                          <a:cs typeface="Arial"/>
                        </a:rPr>
                        <a:t>13 to 22</a:t>
                      </a:r>
                      <a:endParaRPr lang="en-US" sz="800" dirty="0">
                        <a:solidFill>
                          <a:srgbClr val="632523"/>
                        </a:solidFill>
                        <a:latin typeface="Cambria" pitchFamily="18" charset="0"/>
                        <a:ea typeface="Calibri"/>
                        <a:cs typeface="Times New Roman"/>
                      </a:endParaRPr>
                    </a:p>
                    <a:p>
                      <a:pPr algn="just">
                        <a:lnSpc>
                          <a:spcPct val="115000"/>
                        </a:lnSpc>
                        <a:spcAft>
                          <a:spcPts val="0"/>
                        </a:spcAft>
                        <a:tabLst>
                          <a:tab pos="1019175" algn="l"/>
                        </a:tabLst>
                      </a:pPr>
                      <a:r>
                        <a:rPr lang="en-US" sz="800" dirty="0">
                          <a:solidFill>
                            <a:srgbClr val="632523"/>
                          </a:solidFill>
                          <a:latin typeface="Cambria" pitchFamily="18" charset="0"/>
                          <a:ea typeface="Calibri"/>
                          <a:cs typeface="Arial"/>
                        </a:rPr>
                        <a:t>over 22</a:t>
                      </a:r>
                      <a:endParaRPr lang="en-US" sz="800"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5535">
                <a:tc>
                  <a:txBody>
                    <a:bodyPr/>
                    <a:lstStyle/>
                    <a:p>
                      <a:pPr algn="just">
                        <a:lnSpc>
                          <a:spcPct val="115000"/>
                        </a:lnSpc>
                        <a:spcAft>
                          <a:spcPts val="0"/>
                        </a:spcAft>
                      </a:pPr>
                      <a:r>
                        <a:rPr lang="en-US" sz="800">
                          <a:solidFill>
                            <a:srgbClr val="632523"/>
                          </a:solidFill>
                          <a:latin typeface="Cambria" pitchFamily="18" charset="0"/>
                          <a:ea typeface="Calibri"/>
                          <a:cs typeface="Arial"/>
                        </a:rPr>
                        <a:t>Mackerel</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i="1">
                          <a:solidFill>
                            <a:srgbClr val="632523"/>
                          </a:solidFill>
                          <a:latin typeface="Cambria" pitchFamily="18" charset="0"/>
                          <a:ea typeface="Calibri"/>
                          <a:cs typeface="Arial"/>
                        </a:rPr>
                        <a:t>Scomber japonicus</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1</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2</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3</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4</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0,5 and over</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0,25 to 0,5</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0,14 to 0,25</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0,05 to 0,14</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a:t>
                      </a:r>
                      <a:endParaRPr lang="en-US" sz="800"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1</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2</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3</a:t>
                      </a:r>
                      <a:endParaRPr lang="en-US" sz="800"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a:t>
                      </a:r>
                      <a:endParaRPr lang="en-US" sz="800"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1019175" algn="l"/>
                        </a:tabLst>
                      </a:pPr>
                      <a:r>
                        <a:rPr lang="en-US" sz="800" dirty="0">
                          <a:solidFill>
                            <a:srgbClr val="632523"/>
                          </a:solidFill>
                          <a:latin typeface="Cambria" pitchFamily="18" charset="0"/>
                          <a:ea typeface="Calibri"/>
                          <a:cs typeface="Arial"/>
                        </a:rPr>
                        <a:t>to 12</a:t>
                      </a:r>
                      <a:endParaRPr lang="en-US" sz="800" dirty="0">
                        <a:solidFill>
                          <a:srgbClr val="632523"/>
                        </a:solidFill>
                        <a:latin typeface="Cambria" pitchFamily="18" charset="0"/>
                        <a:ea typeface="Calibri"/>
                        <a:cs typeface="Times New Roman"/>
                      </a:endParaRPr>
                    </a:p>
                    <a:p>
                      <a:pPr algn="just">
                        <a:lnSpc>
                          <a:spcPct val="115000"/>
                        </a:lnSpc>
                        <a:spcAft>
                          <a:spcPts val="0"/>
                        </a:spcAft>
                        <a:tabLst>
                          <a:tab pos="1019175" algn="l"/>
                        </a:tabLst>
                      </a:pPr>
                      <a:r>
                        <a:rPr lang="en-US" sz="800" dirty="0">
                          <a:solidFill>
                            <a:srgbClr val="632523"/>
                          </a:solidFill>
                          <a:latin typeface="Cambria" pitchFamily="18" charset="0"/>
                          <a:ea typeface="Calibri"/>
                          <a:cs typeface="Arial"/>
                        </a:rPr>
                        <a:t>13 to 22</a:t>
                      </a:r>
                      <a:endParaRPr lang="en-US" sz="800" dirty="0">
                        <a:solidFill>
                          <a:srgbClr val="632523"/>
                        </a:solidFill>
                        <a:latin typeface="Cambria" pitchFamily="18" charset="0"/>
                        <a:ea typeface="Calibri"/>
                        <a:cs typeface="Times New Roman"/>
                      </a:endParaRPr>
                    </a:p>
                    <a:p>
                      <a:pPr algn="just">
                        <a:lnSpc>
                          <a:spcPct val="115000"/>
                        </a:lnSpc>
                        <a:spcAft>
                          <a:spcPts val="0"/>
                        </a:spcAft>
                        <a:tabLst>
                          <a:tab pos="1019175" algn="l"/>
                        </a:tabLst>
                      </a:pPr>
                      <a:r>
                        <a:rPr lang="en-US" sz="800" dirty="0">
                          <a:solidFill>
                            <a:srgbClr val="632523"/>
                          </a:solidFill>
                          <a:latin typeface="Cambria" pitchFamily="18" charset="0"/>
                          <a:ea typeface="Calibri"/>
                          <a:cs typeface="Arial"/>
                        </a:rPr>
                        <a:t>over 22</a:t>
                      </a:r>
                      <a:endParaRPr lang="en-US" sz="800"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5535">
                <a:tc>
                  <a:txBody>
                    <a:bodyPr/>
                    <a:lstStyle/>
                    <a:p>
                      <a:pPr algn="just">
                        <a:lnSpc>
                          <a:spcPct val="115000"/>
                        </a:lnSpc>
                        <a:spcAft>
                          <a:spcPts val="0"/>
                        </a:spcAft>
                      </a:pPr>
                      <a:r>
                        <a:rPr lang="en-US" sz="800">
                          <a:solidFill>
                            <a:srgbClr val="632523"/>
                          </a:solidFill>
                          <a:latin typeface="Cambria" pitchFamily="18" charset="0"/>
                          <a:ea typeface="Calibri"/>
                          <a:cs typeface="Arial"/>
                        </a:rPr>
                        <a:t>Anchovy</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i="1">
                          <a:solidFill>
                            <a:srgbClr val="632523"/>
                          </a:solidFill>
                          <a:latin typeface="Cambria" pitchFamily="18" charset="0"/>
                          <a:ea typeface="Calibri"/>
                          <a:cs typeface="Arial"/>
                        </a:rPr>
                        <a:t>Engraulis spp.</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1</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2</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3</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4</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0,033 and over</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0,020 to 0,033</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0,012 to 0,020</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0,008 to 0,012</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30 or less</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31 to 50</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51 to 83</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84 to 125</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1</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2</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3</a:t>
                      </a:r>
                      <a:endParaRPr lang="en-US" sz="800"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1019175" algn="l"/>
                        </a:tabLst>
                      </a:pPr>
                      <a:r>
                        <a:rPr lang="en-US" sz="800" dirty="0">
                          <a:solidFill>
                            <a:srgbClr val="632523"/>
                          </a:solidFill>
                          <a:latin typeface="Cambria" pitchFamily="18" charset="0"/>
                          <a:ea typeface="Calibri"/>
                          <a:cs typeface="Arial"/>
                        </a:rPr>
                        <a:t>to 45</a:t>
                      </a:r>
                      <a:endParaRPr lang="en-US" sz="800" dirty="0">
                        <a:solidFill>
                          <a:srgbClr val="632523"/>
                        </a:solidFill>
                        <a:latin typeface="Cambria" pitchFamily="18" charset="0"/>
                        <a:ea typeface="Calibri"/>
                        <a:cs typeface="Times New Roman"/>
                      </a:endParaRPr>
                    </a:p>
                    <a:p>
                      <a:pPr algn="just">
                        <a:lnSpc>
                          <a:spcPct val="115000"/>
                        </a:lnSpc>
                        <a:spcAft>
                          <a:spcPts val="0"/>
                        </a:spcAft>
                        <a:tabLst>
                          <a:tab pos="1019175" algn="l"/>
                        </a:tabLst>
                      </a:pPr>
                      <a:r>
                        <a:rPr lang="en-US" sz="800" dirty="0">
                          <a:solidFill>
                            <a:srgbClr val="632523"/>
                          </a:solidFill>
                          <a:latin typeface="Cambria" pitchFamily="18" charset="0"/>
                          <a:ea typeface="Calibri"/>
                          <a:cs typeface="Arial"/>
                        </a:rPr>
                        <a:t>46 to 60</a:t>
                      </a:r>
                      <a:endParaRPr lang="en-US" sz="800" dirty="0">
                        <a:solidFill>
                          <a:srgbClr val="632523"/>
                        </a:solidFill>
                        <a:latin typeface="Cambria" pitchFamily="18" charset="0"/>
                        <a:ea typeface="Calibri"/>
                        <a:cs typeface="Times New Roman"/>
                      </a:endParaRPr>
                    </a:p>
                    <a:p>
                      <a:pPr algn="just">
                        <a:lnSpc>
                          <a:spcPct val="115000"/>
                        </a:lnSpc>
                        <a:spcAft>
                          <a:spcPts val="0"/>
                        </a:spcAft>
                        <a:tabLst>
                          <a:tab pos="1019175" algn="l"/>
                        </a:tabLst>
                      </a:pPr>
                      <a:r>
                        <a:rPr lang="en-US" sz="800" dirty="0">
                          <a:solidFill>
                            <a:srgbClr val="632523"/>
                          </a:solidFill>
                          <a:latin typeface="Cambria" pitchFamily="18" charset="0"/>
                          <a:ea typeface="Calibri"/>
                          <a:cs typeface="Arial"/>
                        </a:rPr>
                        <a:t>over 60</a:t>
                      </a:r>
                      <a:endParaRPr lang="en-US" sz="800"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9344">
                <a:tc>
                  <a:txBody>
                    <a:bodyPr/>
                    <a:lstStyle/>
                    <a:p>
                      <a:pPr algn="just">
                        <a:lnSpc>
                          <a:spcPct val="115000"/>
                        </a:lnSpc>
                        <a:spcAft>
                          <a:spcPts val="0"/>
                        </a:spcAft>
                      </a:pPr>
                      <a:r>
                        <a:rPr lang="en-US" sz="800">
                          <a:solidFill>
                            <a:srgbClr val="632523"/>
                          </a:solidFill>
                          <a:latin typeface="Cambria" pitchFamily="18" charset="0"/>
                          <a:ea typeface="Calibri"/>
                          <a:cs typeface="Arial"/>
                        </a:rPr>
                        <a:t>Hake</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i="1">
                          <a:solidFill>
                            <a:srgbClr val="632523"/>
                          </a:solidFill>
                          <a:latin typeface="Cambria" pitchFamily="18" charset="0"/>
                          <a:ea typeface="Calibri"/>
                          <a:cs typeface="Arial"/>
                        </a:rPr>
                        <a:t>Merluccius merluccius</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1</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2</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3</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4</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5</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2,5 and over</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1,2 to 2,5</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0,6 to 1,2</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0,28 to 0,6</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0,2 to 0,28</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0,15 to 0,28</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1</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2</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3</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over 0,25 kg</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0,15 to 0,25 kg</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to 0,15 kg</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1019175" algn="l"/>
                        </a:tabLst>
                      </a:pPr>
                      <a:r>
                        <a:rPr lang="en-US" sz="800" dirty="0">
                          <a:solidFill>
                            <a:srgbClr val="632523"/>
                          </a:solidFill>
                          <a:latin typeface="Cambria" pitchFamily="18" charset="0"/>
                          <a:ea typeface="Calibri"/>
                          <a:cs typeface="Arial"/>
                        </a:rPr>
                        <a:t>-</a:t>
                      </a:r>
                      <a:endParaRPr lang="en-US" sz="800"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3631">
                <a:tc>
                  <a:txBody>
                    <a:bodyPr/>
                    <a:lstStyle/>
                    <a:p>
                      <a:pPr algn="just">
                        <a:lnSpc>
                          <a:spcPct val="115000"/>
                        </a:lnSpc>
                        <a:spcAft>
                          <a:spcPts val="0"/>
                        </a:spcAft>
                      </a:pPr>
                      <a:r>
                        <a:rPr lang="en-US" sz="800">
                          <a:solidFill>
                            <a:srgbClr val="632523"/>
                          </a:solidFill>
                          <a:latin typeface="Cambria" pitchFamily="18" charset="0"/>
                          <a:ea typeface="Calibri"/>
                          <a:cs typeface="Arial"/>
                        </a:rPr>
                        <a:t>Boghe</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i="1">
                          <a:solidFill>
                            <a:srgbClr val="632523"/>
                          </a:solidFill>
                          <a:latin typeface="Cambria" pitchFamily="18" charset="0"/>
                          <a:ea typeface="Calibri"/>
                          <a:cs typeface="Arial"/>
                        </a:rPr>
                        <a:t>Boops boops</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1</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2</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3</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5 or less</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6 to 31</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32 to 70</a:t>
                      </a:r>
                      <a:endParaRPr lang="en-US" sz="800"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1</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2</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3</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a:t>
                      </a:r>
                      <a:endParaRPr lang="en-US" sz="80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to 12</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13 to 22</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over 22</a:t>
                      </a:r>
                      <a:endParaRPr lang="en-US" sz="800" dirty="0">
                        <a:solidFill>
                          <a:srgbClr val="632523"/>
                        </a:solidFill>
                        <a:latin typeface="Cambria" pitchFamily="18" charset="0"/>
                        <a:ea typeface="Calibri"/>
                        <a:cs typeface="Times New Roman"/>
                      </a:endParaRPr>
                    </a:p>
                  </a:txBody>
                  <a:tcPr marL="52797" marR="527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3316"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1371600" y="1871663"/>
            <a:ext cx="7432675" cy="369887"/>
          </a:xfrm>
          <a:prstGeom prst="rect">
            <a:avLst/>
          </a:prstGeom>
          <a:ln>
            <a:noFill/>
          </a:ln>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pic>
        <p:nvPicPr>
          <p:cNvPr id="13318"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13319" name="Group 20"/>
          <p:cNvGrpSpPr>
            <a:grpSpLocks/>
          </p:cNvGrpSpPr>
          <p:nvPr/>
        </p:nvGrpSpPr>
        <p:grpSpPr bwMode="auto">
          <a:xfrm>
            <a:off x="0" y="0"/>
            <a:ext cx="5097463" cy="552450"/>
            <a:chOff x="0" y="0"/>
            <a:chExt cx="5097463" cy="552450"/>
          </a:xfrm>
        </p:grpSpPr>
        <p:pic>
          <p:nvPicPr>
            <p:cNvPr id="13403"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9" name="Rectangle 18"/>
          <p:cNvSpPr/>
          <p:nvPr/>
        </p:nvSpPr>
        <p:spPr>
          <a:xfrm>
            <a:off x="376216" y="533400"/>
            <a:ext cx="8723962" cy="46166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buFont typeface="Wingdings" pitchFamily="2" charset="2"/>
              <a:buChar char="v"/>
              <a:defRPr/>
            </a:pPr>
            <a:r>
              <a:rPr lang="en-US" sz="2400" b="1" dirty="0">
                <a:solidFill>
                  <a:schemeClr val="accent2">
                    <a:lumMod val="50000"/>
                  </a:schemeClr>
                </a:solidFill>
                <a:latin typeface="Cambria" pitchFamily="18" charset="0"/>
              </a:rPr>
              <a:t>   </a:t>
            </a:r>
            <a:r>
              <a:rPr lang="en-US" sz="2400" b="1" dirty="0" smtClean="0">
                <a:solidFill>
                  <a:schemeClr val="accent2">
                    <a:lumMod val="50000"/>
                  </a:schemeClr>
                </a:solidFill>
                <a:latin typeface="Cambria" pitchFamily="18" charset="0"/>
              </a:rPr>
              <a:t>Common Marketing Standards and </a:t>
            </a:r>
            <a:r>
              <a:rPr lang="en-US" sz="2400" b="1" dirty="0" err="1" smtClean="0">
                <a:solidFill>
                  <a:schemeClr val="accent2">
                    <a:lumMod val="50000"/>
                  </a:schemeClr>
                </a:solidFill>
                <a:latin typeface="Cambria" pitchFamily="18" charset="0"/>
              </a:rPr>
              <a:t>Labelling</a:t>
            </a:r>
            <a:r>
              <a:rPr lang="en-US" sz="2400" b="1" dirty="0" smtClean="0">
                <a:solidFill>
                  <a:schemeClr val="accent2">
                    <a:lumMod val="50000"/>
                  </a:schemeClr>
                </a:solidFill>
                <a:latin typeface="Cambria" pitchFamily="18" charset="0"/>
              </a:rPr>
              <a:t> Provisions</a:t>
            </a:r>
            <a:endParaRPr lang="en-US" sz="2400" dirty="0"/>
          </a:p>
        </p:txBody>
      </p:sp>
      <p:graphicFrame>
        <p:nvGraphicFramePr>
          <p:cNvPr id="20" name="Table 19"/>
          <p:cNvGraphicFramePr>
            <a:graphicFrameLocks noGrp="1"/>
          </p:cNvGraphicFramePr>
          <p:nvPr>
            <p:extLst>
              <p:ext uri="{D42A27DB-BD31-4B8C-83A1-F6EECF244321}">
                <p14:modId xmlns="" xmlns:p14="http://schemas.microsoft.com/office/powerpoint/2010/main" val="2818322283"/>
              </p:ext>
            </p:extLst>
          </p:nvPr>
        </p:nvGraphicFramePr>
        <p:xfrm>
          <a:off x="609600" y="1066800"/>
          <a:ext cx="7772399" cy="5207355"/>
        </p:xfrm>
        <a:graphic>
          <a:graphicData uri="http://schemas.openxmlformats.org/drawingml/2006/table">
            <a:tbl>
              <a:tblPr/>
              <a:tblGrid>
                <a:gridCol w="1364832"/>
                <a:gridCol w="859628"/>
                <a:gridCol w="1109899"/>
                <a:gridCol w="1109899"/>
                <a:gridCol w="1109899"/>
                <a:gridCol w="1111453"/>
                <a:gridCol w="1106789"/>
              </a:tblGrid>
              <a:tr h="236412">
                <a:tc gridSpan="7">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400" b="1" dirty="0" smtClean="0">
                          <a:solidFill>
                            <a:srgbClr val="632523"/>
                          </a:solidFill>
                          <a:latin typeface="Cambria" pitchFamily="18" charset="0"/>
                          <a:ea typeface="Calibri"/>
                          <a:cs typeface="Arial"/>
                        </a:rPr>
                        <a:t>Table</a:t>
                      </a:r>
                      <a:r>
                        <a:rPr lang="en-US" sz="1400" b="1" baseline="0" dirty="0" smtClean="0">
                          <a:solidFill>
                            <a:srgbClr val="632523"/>
                          </a:solidFill>
                          <a:latin typeface="Cambria" pitchFamily="18" charset="0"/>
                          <a:ea typeface="Calibri"/>
                          <a:cs typeface="Arial"/>
                        </a:rPr>
                        <a:t> of concordance for marketing standards concerning size categorization</a:t>
                      </a:r>
                      <a:endParaRPr lang="en-US" sz="1400" dirty="0" smtClean="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6283">
                <a:tc>
                  <a:txBody>
                    <a:bodyPr/>
                    <a:lstStyle/>
                    <a:p>
                      <a:pPr algn="just">
                        <a:lnSpc>
                          <a:spcPct val="115000"/>
                        </a:lnSpc>
                        <a:spcAft>
                          <a:spcPts val="0"/>
                        </a:spcAft>
                      </a:pPr>
                      <a:endParaRPr lang="en-US" sz="1400" dirty="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400" b="1" dirty="0" smtClean="0">
                          <a:solidFill>
                            <a:srgbClr val="632523"/>
                          </a:solidFill>
                          <a:latin typeface="Cambria" pitchFamily="18" charset="0"/>
                          <a:ea typeface="Calibri"/>
                          <a:cs typeface="Arial"/>
                        </a:rPr>
                        <a:t>EU</a:t>
                      </a:r>
                      <a:endParaRPr lang="en-US" sz="1400" dirty="0" smtClean="0">
                        <a:solidFill>
                          <a:srgbClr val="632523"/>
                        </a:solidFill>
                        <a:latin typeface="Cambria" pitchFamily="18" charset="0"/>
                        <a:ea typeface="Calibri"/>
                        <a:cs typeface="Times New Roman"/>
                      </a:endParaRPr>
                    </a:p>
                  </a:txBody>
                  <a:tcPr marL="55217" marR="55217"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algn="ctr">
                        <a:lnSpc>
                          <a:spcPct val="115000"/>
                        </a:lnSpc>
                        <a:spcAft>
                          <a:spcPts val="0"/>
                        </a:spcAft>
                      </a:pPr>
                      <a:r>
                        <a:rPr lang="en-US" sz="1400" b="1" dirty="0">
                          <a:solidFill>
                            <a:srgbClr val="632523"/>
                          </a:solidFill>
                          <a:latin typeface="Cambria" pitchFamily="18" charset="0"/>
                          <a:ea typeface="Calibri"/>
                          <a:cs typeface="Arial"/>
                        </a:rPr>
                        <a:t>MNE</a:t>
                      </a:r>
                      <a:endParaRPr lang="en-US" sz="1400" dirty="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269206">
                <a:tc>
                  <a:txBody>
                    <a:bodyPr/>
                    <a:lstStyle/>
                    <a:p>
                      <a:pPr algn="just">
                        <a:lnSpc>
                          <a:spcPct val="115000"/>
                        </a:lnSpc>
                        <a:spcAft>
                          <a:spcPts val="0"/>
                        </a:spcAft>
                      </a:pPr>
                      <a:r>
                        <a:rPr lang="en-US" sz="800" b="1" dirty="0" err="1">
                          <a:solidFill>
                            <a:srgbClr val="632523"/>
                          </a:solidFill>
                          <a:latin typeface="Cambria" pitchFamily="18" charset="0"/>
                          <a:ea typeface="Calibri"/>
                          <a:cs typeface="Arial"/>
                        </a:rPr>
                        <a:t>Speacies</a:t>
                      </a:r>
                      <a:endParaRPr lang="en-US" sz="800" dirty="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b="1" dirty="0">
                          <a:solidFill>
                            <a:srgbClr val="632523"/>
                          </a:solidFill>
                          <a:latin typeface="Cambria" pitchFamily="18" charset="0"/>
                          <a:ea typeface="Calibri"/>
                          <a:cs typeface="Arial"/>
                        </a:rPr>
                        <a:t>Size</a:t>
                      </a:r>
                      <a:endParaRPr lang="en-US" sz="800" dirty="0">
                        <a:solidFill>
                          <a:srgbClr val="632523"/>
                        </a:solidFill>
                        <a:latin typeface="Cambria" pitchFamily="18" charset="0"/>
                        <a:ea typeface="Calibri"/>
                        <a:cs typeface="Times New Roman"/>
                      </a:endParaRPr>
                    </a:p>
                  </a:txBody>
                  <a:tcPr marL="55217" marR="55217"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b="1">
                          <a:solidFill>
                            <a:srgbClr val="632523"/>
                          </a:solidFill>
                          <a:latin typeface="Cambria" pitchFamily="18" charset="0"/>
                          <a:ea typeface="Calibri"/>
                          <a:cs typeface="Arial"/>
                        </a:rPr>
                        <a:t>Kg/Fish</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b="1">
                          <a:solidFill>
                            <a:srgbClr val="632523"/>
                          </a:solidFill>
                          <a:latin typeface="Cambria" pitchFamily="18" charset="0"/>
                          <a:ea typeface="Calibri"/>
                          <a:cs typeface="Arial"/>
                        </a:rPr>
                        <a:t>Number of fish / Kg</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b="1">
                          <a:solidFill>
                            <a:srgbClr val="632523"/>
                          </a:solidFill>
                          <a:latin typeface="Cambria" pitchFamily="18" charset="0"/>
                          <a:ea typeface="Calibri"/>
                          <a:cs typeface="Arial"/>
                        </a:rPr>
                        <a:t>Size</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b="1">
                          <a:solidFill>
                            <a:srgbClr val="632523"/>
                          </a:solidFill>
                          <a:latin typeface="Cambria" pitchFamily="18" charset="0"/>
                          <a:ea typeface="Calibri"/>
                          <a:cs typeface="Arial"/>
                        </a:rPr>
                        <a:t>Kg/Fish</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b="1">
                          <a:solidFill>
                            <a:srgbClr val="632523"/>
                          </a:solidFill>
                          <a:latin typeface="Cambria" pitchFamily="18" charset="0"/>
                          <a:ea typeface="Calibri"/>
                          <a:cs typeface="Arial"/>
                        </a:rPr>
                        <a:t>Number of fish / Kg</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3810">
                <a:tc>
                  <a:txBody>
                    <a:bodyPr/>
                    <a:lstStyle/>
                    <a:p>
                      <a:pPr algn="just">
                        <a:lnSpc>
                          <a:spcPct val="115000"/>
                        </a:lnSpc>
                        <a:spcAft>
                          <a:spcPts val="0"/>
                        </a:spcAft>
                      </a:pPr>
                      <a:r>
                        <a:rPr lang="en-US" sz="800" dirty="0">
                          <a:solidFill>
                            <a:srgbClr val="632523"/>
                          </a:solidFill>
                          <a:latin typeface="Cambria" pitchFamily="18" charset="0"/>
                          <a:ea typeface="Calibri"/>
                          <a:cs typeface="Arial"/>
                        </a:rPr>
                        <a:t>Conger eel</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i="1" dirty="0">
                          <a:solidFill>
                            <a:srgbClr val="632523"/>
                          </a:solidFill>
                          <a:latin typeface="Cambria" pitchFamily="18" charset="0"/>
                          <a:ea typeface="Calibri"/>
                          <a:cs typeface="Arial"/>
                        </a:rPr>
                        <a:t>Conger </a:t>
                      </a:r>
                      <a:r>
                        <a:rPr lang="en-US" sz="800" i="1" dirty="0" err="1">
                          <a:solidFill>
                            <a:srgbClr val="632523"/>
                          </a:solidFill>
                          <a:latin typeface="Cambria" pitchFamily="18" charset="0"/>
                          <a:ea typeface="Calibri"/>
                          <a:cs typeface="Arial"/>
                        </a:rPr>
                        <a:t>conger</a:t>
                      </a:r>
                      <a:endParaRPr lang="en-US" sz="800" dirty="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1</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2</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3</a:t>
                      </a:r>
                      <a:endParaRPr lang="en-US" sz="800" dirty="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7 and over</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5 to 7</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0,5 to 5</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a:t>
                      </a:r>
                      <a:endParaRPr lang="en-US" sz="800" dirty="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1</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2</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over 1 kg</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0,5 to 1 kg</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8413">
                <a:tc>
                  <a:txBody>
                    <a:bodyPr/>
                    <a:lstStyle/>
                    <a:p>
                      <a:pPr algn="just">
                        <a:lnSpc>
                          <a:spcPct val="115000"/>
                        </a:lnSpc>
                        <a:spcAft>
                          <a:spcPts val="0"/>
                        </a:spcAft>
                      </a:pPr>
                      <a:r>
                        <a:rPr lang="en-US" sz="800">
                          <a:solidFill>
                            <a:srgbClr val="632523"/>
                          </a:solidFill>
                          <a:latin typeface="Cambria" pitchFamily="18" charset="0"/>
                          <a:ea typeface="Calibri"/>
                          <a:cs typeface="Arial"/>
                        </a:rPr>
                        <a:t>Gurnard</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i="1">
                          <a:solidFill>
                            <a:srgbClr val="632523"/>
                          </a:solidFill>
                          <a:latin typeface="Cambria" pitchFamily="18" charset="0"/>
                          <a:ea typeface="Calibri"/>
                          <a:cs typeface="Arial"/>
                        </a:rPr>
                        <a:t>Trigla spp.</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1</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2</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3</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4</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1 and over</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0,4 to 1</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0,2 to 0,4</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0,06 to 0,2</a:t>
                      </a:r>
                      <a:endParaRPr lang="en-US" sz="800" dirty="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a:t>
                      </a:r>
                      <a:endParaRPr lang="en-US" sz="800" dirty="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1</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2</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3</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over 0,5 kg</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0,15 to 0,5 kg</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to 0,15 kg</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3015">
                <a:tc>
                  <a:txBody>
                    <a:bodyPr/>
                    <a:lstStyle/>
                    <a:p>
                      <a:pPr algn="just">
                        <a:lnSpc>
                          <a:spcPct val="115000"/>
                        </a:lnSpc>
                        <a:spcAft>
                          <a:spcPts val="0"/>
                        </a:spcAft>
                      </a:pPr>
                      <a:r>
                        <a:rPr lang="en-US" sz="800">
                          <a:solidFill>
                            <a:srgbClr val="632523"/>
                          </a:solidFill>
                          <a:latin typeface="Cambria" pitchFamily="18" charset="0"/>
                          <a:ea typeface="Calibri"/>
                          <a:cs typeface="Arial"/>
                        </a:rPr>
                        <a:t>Horse mackerel</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i="1">
                          <a:solidFill>
                            <a:srgbClr val="632523"/>
                          </a:solidFill>
                          <a:latin typeface="Cambria" pitchFamily="18" charset="0"/>
                          <a:ea typeface="Calibri"/>
                          <a:cs typeface="Arial"/>
                        </a:rPr>
                        <a:t>Trachurus spp.</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1</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2</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3</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4</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0,6 and over</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0,4 to 0,6</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0,2 to 0,4</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0,08 to 0,2</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0,02 to 0,08</a:t>
                      </a:r>
                      <a:endParaRPr lang="en-US" sz="800" dirty="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a:t>
                      </a:r>
                      <a:endParaRPr lang="en-US" sz="800" dirty="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1</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2</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3</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a:t>
                      </a:r>
                      <a:endParaRPr lang="en-US" sz="800" dirty="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to 12</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13 to 22</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over 22</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8413">
                <a:tc>
                  <a:txBody>
                    <a:bodyPr/>
                    <a:lstStyle/>
                    <a:p>
                      <a:pPr algn="just">
                        <a:lnSpc>
                          <a:spcPct val="115000"/>
                        </a:lnSpc>
                        <a:spcAft>
                          <a:spcPts val="0"/>
                        </a:spcAft>
                      </a:pPr>
                      <a:r>
                        <a:rPr lang="en-US" sz="800">
                          <a:solidFill>
                            <a:srgbClr val="632523"/>
                          </a:solidFill>
                          <a:latin typeface="Cambria" pitchFamily="18" charset="0"/>
                          <a:ea typeface="Calibri"/>
                          <a:cs typeface="Arial"/>
                        </a:rPr>
                        <a:t>Skate</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i="1">
                          <a:solidFill>
                            <a:srgbClr val="632523"/>
                          </a:solidFill>
                          <a:latin typeface="Cambria" pitchFamily="18" charset="0"/>
                          <a:ea typeface="Calibri"/>
                          <a:cs typeface="Arial"/>
                        </a:rPr>
                        <a:t>Raja spp.</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1</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2</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3</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4</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5 and over</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3 to 5</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1 to 3</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0,3 to 1</a:t>
                      </a:r>
                      <a:endParaRPr lang="en-US" sz="800" dirty="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a:t>
                      </a:r>
                      <a:endParaRPr lang="en-US" sz="800" dirty="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1</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2</a:t>
                      </a:r>
                      <a:endParaRPr lang="en-US" sz="800" dirty="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over 1 kg</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to 1 kg</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3015">
                <a:tc>
                  <a:txBody>
                    <a:bodyPr/>
                    <a:lstStyle/>
                    <a:p>
                      <a:pPr algn="just">
                        <a:lnSpc>
                          <a:spcPct val="115000"/>
                        </a:lnSpc>
                        <a:spcAft>
                          <a:spcPts val="0"/>
                        </a:spcAft>
                      </a:pPr>
                      <a:r>
                        <a:rPr lang="en-US" sz="800">
                          <a:solidFill>
                            <a:srgbClr val="632523"/>
                          </a:solidFill>
                          <a:latin typeface="Cambria" pitchFamily="18" charset="0"/>
                          <a:ea typeface="Calibri"/>
                          <a:cs typeface="Arial"/>
                        </a:rPr>
                        <a:t>Sole</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i="1">
                          <a:solidFill>
                            <a:srgbClr val="632523"/>
                          </a:solidFill>
                          <a:latin typeface="Cambria" pitchFamily="18" charset="0"/>
                          <a:ea typeface="Calibri"/>
                          <a:cs typeface="Arial"/>
                        </a:rPr>
                        <a:t>Solea spp.</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1</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2</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3</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4</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5</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0,5 and over</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0,33 to 0,5</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0,25 to 0,33</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0,17 to 0,25</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0,12 to 0,17</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a:t>
                      </a:r>
                      <a:endParaRPr lang="en-US" sz="800" dirty="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1</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2</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3</a:t>
                      </a:r>
                      <a:endParaRPr lang="en-US" sz="800" dirty="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over 0,2 kg</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0,1 to 0,2 kg</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to 0,1 kg</a:t>
                      </a:r>
                      <a:endParaRPr lang="en-US" sz="800" dirty="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8413">
                <a:tc>
                  <a:txBody>
                    <a:bodyPr/>
                    <a:lstStyle/>
                    <a:p>
                      <a:pPr algn="just">
                        <a:lnSpc>
                          <a:spcPct val="115000"/>
                        </a:lnSpc>
                        <a:spcAft>
                          <a:spcPts val="0"/>
                        </a:spcAft>
                      </a:pPr>
                      <a:r>
                        <a:rPr lang="en-US" sz="800">
                          <a:solidFill>
                            <a:srgbClr val="632523"/>
                          </a:solidFill>
                          <a:latin typeface="Cambria" pitchFamily="18" charset="0"/>
                          <a:ea typeface="Calibri"/>
                          <a:cs typeface="Arial"/>
                        </a:rPr>
                        <a:t>Norway lobster</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i="1">
                          <a:solidFill>
                            <a:srgbClr val="632523"/>
                          </a:solidFill>
                          <a:latin typeface="Cambria" pitchFamily="18" charset="0"/>
                          <a:ea typeface="Calibri"/>
                          <a:cs typeface="Arial"/>
                        </a:rPr>
                        <a:t>Nephrops norvegicus</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1</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2</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3</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4</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20 and less</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21 to 30</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31 to 40</a:t>
                      </a:r>
                      <a:endParaRPr lang="en-US" sz="800">
                        <a:solidFill>
                          <a:srgbClr val="632523"/>
                        </a:solidFill>
                        <a:latin typeface="Cambria" pitchFamily="18" charset="0"/>
                        <a:ea typeface="Calibri"/>
                        <a:cs typeface="Times New Roman"/>
                      </a:endParaRPr>
                    </a:p>
                    <a:p>
                      <a:pPr algn="just">
                        <a:lnSpc>
                          <a:spcPct val="115000"/>
                        </a:lnSpc>
                        <a:spcAft>
                          <a:spcPts val="0"/>
                        </a:spcAft>
                      </a:pPr>
                      <a:r>
                        <a:rPr lang="en-US" sz="800">
                          <a:solidFill>
                            <a:srgbClr val="632523"/>
                          </a:solidFill>
                          <a:latin typeface="Cambria" pitchFamily="18" charset="0"/>
                          <a:ea typeface="Calibri"/>
                          <a:cs typeface="Arial"/>
                        </a:rPr>
                        <a:t>over 40</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1</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2</a:t>
                      </a:r>
                      <a:endParaRPr lang="en-US" sz="800" dirty="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800" dirty="0">
                        <a:solidFill>
                          <a:srgbClr val="632523"/>
                        </a:solidFill>
                        <a:latin typeface="Cambria" pitchFamily="18" charset="0"/>
                        <a:ea typeface="Calibri"/>
                        <a:cs typeface="Arial"/>
                      </a:endParaRPr>
                    </a:p>
                    <a:p>
                      <a:pPr algn="just">
                        <a:lnSpc>
                          <a:spcPct val="115000"/>
                        </a:lnSpc>
                        <a:spcAft>
                          <a:spcPts val="0"/>
                        </a:spcAft>
                      </a:pPr>
                      <a:r>
                        <a:rPr lang="en-US" sz="800" dirty="0">
                          <a:solidFill>
                            <a:srgbClr val="632523"/>
                          </a:solidFill>
                          <a:latin typeface="Cambria" pitchFamily="18" charset="0"/>
                          <a:ea typeface="Calibri"/>
                          <a:cs typeface="Arial"/>
                        </a:rPr>
                        <a:t>over 0,1 kg</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to 0,1 kg</a:t>
                      </a:r>
                      <a:endParaRPr lang="en-US" sz="800" dirty="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a:solidFill>
                            <a:srgbClr val="632523"/>
                          </a:solidFill>
                          <a:latin typeface="Cambria" pitchFamily="18" charset="0"/>
                          <a:ea typeface="Calibri"/>
                          <a:cs typeface="Arial"/>
                        </a:rPr>
                        <a:t>-</a:t>
                      </a: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42221">
                <a:tc>
                  <a:txBody>
                    <a:bodyPr/>
                    <a:lstStyle/>
                    <a:p>
                      <a:pPr algn="just">
                        <a:lnSpc>
                          <a:spcPct val="115000"/>
                        </a:lnSpc>
                        <a:spcAft>
                          <a:spcPts val="0"/>
                        </a:spcAft>
                      </a:pPr>
                      <a:r>
                        <a:rPr lang="en-US" sz="800" i="1" dirty="0">
                          <a:solidFill>
                            <a:srgbClr val="632523"/>
                          </a:solidFill>
                          <a:latin typeface="Cambria" pitchFamily="18" charset="0"/>
                          <a:ea typeface="Calibri"/>
                          <a:cs typeface="Arial"/>
                        </a:rPr>
                        <a:t>Black sea bream</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i="1" dirty="0" err="1">
                          <a:solidFill>
                            <a:srgbClr val="632523"/>
                          </a:solidFill>
                          <a:latin typeface="Cambria" pitchFamily="18" charset="0"/>
                          <a:ea typeface="Calibri"/>
                          <a:cs typeface="Arial"/>
                        </a:rPr>
                        <a:t>Spondyliosoma</a:t>
                      </a:r>
                      <a:r>
                        <a:rPr lang="en-US" sz="800" i="1" dirty="0">
                          <a:solidFill>
                            <a:srgbClr val="632523"/>
                          </a:solidFill>
                          <a:latin typeface="Cambria" pitchFamily="18" charset="0"/>
                          <a:ea typeface="Calibri"/>
                          <a:cs typeface="Arial"/>
                        </a:rPr>
                        <a:t> </a:t>
                      </a:r>
                      <a:r>
                        <a:rPr lang="en-US" sz="800" i="1" dirty="0" err="1">
                          <a:solidFill>
                            <a:srgbClr val="632523"/>
                          </a:solidFill>
                          <a:latin typeface="Cambria" pitchFamily="18" charset="0"/>
                          <a:ea typeface="Calibri"/>
                          <a:cs typeface="Arial"/>
                        </a:rPr>
                        <a:t>cantharus</a:t>
                      </a:r>
                      <a:endParaRPr lang="en-US" sz="800" dirty="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smtClean="0">
                          <a:solidFill>
                            <a:srgbClr val="632523"/>
                          </a:solidFill>
                          <a:latin typeface="Cambria" pitchFamily="18" charset="0"/>
                          <a:ea typeface="Calibri"/>
                          <a:cs typeface="Arial"/>
                        </a:rPr>
                        <a:t>1</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2</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3</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4</a:t>
                      </a:r>
                      <a:endParaRPr lang="en-US" sz="800" dirty="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800 g and over</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500g to 800 g excl</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300g to 500g excl</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180g to 300 g excl</a:t>
                      </a:r>
                      <a:endParaRPr lang="en-US" sz="800" dirty="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80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1</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2</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3</a:t>
                      </a:r>
                      <a:endParaRPr lang="en-US" sz="800" dirty="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over 0,20kg</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0,10 to 0,20kg</a:t>
                      </a:r>
                      <a:endParaRPr lang="en-US" sz="800" dirty="0">
                        <a:solidFill>
                          <a:srgbClr val="632523"/>
                        </a:solidFill>
                        <a:latin typeface="Cambria" pitchFamily="18" charset="0"/>
                        <a:ea typeface="Calibri"/>
                        <a:cs typeface="Times New Roman"/>
                      </a:endParaRPr>
                    </a:p>
                    <a:p>
                      <a:pPr algn="just">
                        <a:lnSpc>
                          <a:spcPct val="115000"/>
                        </a:lnSpc>
                        <a:spcAft>
                          <a:spcPts val="0"/>
                        </a:spcAft>
                      </a:pPr>
                      <a:r>
                        <a:rPr lang="en-US" sz="800" dirty="0">
                          <a:solidFill>
                            <a:srgbClr val="632523"/>
                          </a:solidFill>
                          <a:latin typeface="Cambria" pitchFamily="18" charset="0"/>
                          <a:ea typeface="Calibri"/>
                          <a:cs typeface="Arial"/>
                        </a:rPr>
                        <a:t>to 0,1kg</a:t>
                      </a:r>
                      <a:endParaRPr lang="en-US" sz="800" dirty="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800" dirty="0">
                          <a:solidFill>
                            <a:srgbClr val="632523"/>
                          </a:solidFill>
                          <a:latin typeface="Cambria" pitchFamily="18" charset="0"/>
                          <a:ea typeface="Calibri"/>
                          <a:cs typeface="Arial"/>
                        </a:rPr>
                        <a:t>-</a:t>
                      </a:r>
                      <a:endParaRPr lang="en-US" sz="800" dirty="0">
                        <a:solidFill>
                          <a:srgbClr val="632523"/>
                        </a:solidFill>
                        <a:latin typeface="Cambria" pitchFamily="18" charset="0"/>
                        <a:ea typeface="Calibri"/>
                        <a:cs typeface="Times New Roman"/>
                      </a:endParaRPr>
                    </a:p>
                  </a:txBody>
                  <a:tcPr marL="55217" marR="552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00" name="Text Box 121"/>
          <p:cNvSpPr txBox="1">
            <a:spLocks noChangeArrowheads="1"/>
          </p:cNvSpPr>
          <p:nvPr/>
        </p:nvSpPr>
        <p:spPr bwMode="auto">
          <a:xfrm>
            <a:off x="2971800" y="1143000"/>
            <a:ext cx="3352800" cy="533400"/>
          </a:xfrm>
          <a:prstGeom prst="rect">
            <a:avLst/>
          </a:prstGeom>
          <a:noFill/>
          <a:ln w="9525" algn="ctr">
            <a:noFill/>
            <a:miter lim="800000"/>
            <a:headEnd/>
            <a:tailEnd/>
          </a:ln>
        </p:spPr>
        <p:txBody>
          <a:bodyPr/>
          <a:lstStyle/>
          <a:p>
            <a:pPr marL="14288" indent="-14288" fontAlgn="auto">
              <a:spcBef>
                <a:spcPts val="0"/>
              </a:spcBef>
              <a:spcAft>
                <a:spcPct val="40000"/>
              </a:spcAft>
              <a:buClr>
                <a:srgbClr val="FF0000"/>
              </a:buClr>
              <a:buFont typeface="Wingdings" pitchFamily="2" charset="2"/>
              <a:buNone/>
              <a:defRPr/>
            </a:pPr>
            <a:r>
              <a:rPr lang="en-GB" sz="2400" b="1" u="sng" dirty="0" smtClean="0">
                <a:solidFill>
                  <a:schemeClr val="accent2">
                    <a:lumMod val="50000"/>
                  </a:schemeClr>
                </a:solidFill>
                <a:latin typeface="Cambria" pitchFamily="18" charset="0"/>
              </a:rPr>
              <a:t>Freshness c</a:t>
            </a:r>
            <a:r>
              <a:rPr lang="sr-Latn-ME" sz="2400" b="1" u="sng" dirty="0" smtClean="0">
                <a:solidFill>
                  <a:schemeClr val="accent2">
                    <a:lumMod val="50000"/>
                  </a:schemeClr>
                </a:solidFill>
                <a:latin typeface="Cambria" pitchFamily="18" charset="0"/>
              </a:rPr>
              <a:t>ategories </a:t>
            </a:r>
            <a:endParaRPr lang="sr-Latn-CS" sz="2400" dirty="0">
              <a:solidFill>
                <a:schemeClr val="accent2">
                  <a:lumMod val="50000"/>
                </a:schemeClr>
              </a:solidFill>
              <a:latin typeface="Cambria" pitchFamily="18" charset="0"/>
            </a:endParaRPr>
          </a:p>
          <a:p>
            <a:pPr>
              <a:lnSpc>
                <a:spcPct val="80000"/>
              </a:lnSpc>
              <a:defRPr/>
            </a:pPr>
            <a:endParaRPr lang="en-US" dirty="0">
              <a:solidFill>
                <a:schemeClr val="accent2">
                  <a:lumMod val="50000"/>
                </a:schemeClr>
              </a:solidFill>
              <a:latin typeface="Cambria" pitchFamily="18" charset="0"/>
            </a:endParaRPr>
          </a:p>
          <a:p>
            <a:pPr>
              <a:lnSpc>
                <a:spcPct val="80000"/>
              </a:lnSpc>
              <a:defRPr/>
            </a:pPr>
            <a:endParaRPr lang="hr-BA" b="1" dirty="0">
              <a:solidFill>
                <a:schemeClr val="accent2">
                  <a:lumMod val="50000"/>
                </a:schemeClr>
              </a:solidFill>
              <a:latin typeface="Cambria" pitchFamily="18" charset="0"/>
            </a:endParaRPr>
          </a:p>
        </p:txBody>
      </p:sp>
      <p:grpSp>
        <p:nvGrpSpPr>
          <p:cNvPr id="1434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1371600" y="1871663"/>
            <a:ext cx="7432675" cy="369887"/>
          </a:xfrm>
          <a:prstGeom prst="rect">
            <a:avLst/>
          </a:prstGeom>
          <a:ln>
            <a:noFill/>
          </a:ln>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pic>
        <p:nvPicPr>
          <p:cNvPr id="14343"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14344" name="Group 20"/>
          <p:cNvGrpSpPr>
            <a:grpSpLocks/>
          </p:cNvGrpSpPr>
          <p:nvPr/>
        </p:nvGrpSpPr>
        <p:grpSpPr bwMode="auto">
          <a:xfrm>
            <a:off x="0" y="0"/>
            <a:ext cx="5097463" cy="552450"/>
            <a:chOff x="0" y="0"/>
            <a:chExt cx="5097463" cy="552450"/>
          </a:xfrm>
        </p:grpSpPr>
        <p:pic>
          <p:nvPicPr>
            <p:cNvPr id="1435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9" name="Rectangle 18"/>
          <p:cNvSpPr/>
          <p:nvPr/>
        </p:nvSpPr>
        <p:spPr>
          <a:xfrm>
            <a:off x="457199" y="533400"/>
            <a:ext cx="8471459" cy="46166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buFont typeface="Wingdings" pitchFamily="2" charset="2"/>
              <a:buChar char="v"/>
              <a:defRPr/>
            </a:pPr>
            <a:r>
              <a:rPr lang="en-US" sz="2400" b="1" dirty="0">
                <a:solidFill>
                  <a:schemeClr val="accent2">
                    <a:lumMod val="50000"/>
                  </a:schemeClr>
                </a:solidFill>
                <a:latin typeface="Cambria" pitchFamily="18" charset="0"/>
              </a:rPr>
              <a:t>   </a:t>
            </a:r>
            <a:r>
              <a:rPr lang="en-US" sz="2400" b="1" dirty="0" smtClean="0">
                <a:solidFill>
                  <a:schemeClr val="accent2">
                    <a:lumMod val="50000"/>
                  </a:schemeClr>
                </a:solidFill>
                <a:latin typeface="Cambria" pitchFamily="18" charset="0"/>
              </a:rPr>
              <a:t>Common Marketing Standards and </a:t>
            </a:r>
            <a:r>
              <a:rPr lang="en-US" sz="2400" b="1" dirty="0" err="1" smtClean="0">
                <a:solidFill>
                  <a:schemeClr val="accent2">
                    <a:lumMod val="50000"/>
                  </a:schemeClr>
                </a:solidFill>
                <a:latin typeface="Cambria" pitchFamily="18" charset="0"/>
              </a:rPr>
              <a:t>Labelling</a:t>
            </a:r>
            <a:r>
              <a:rPr lang="en-US" sz="2400" b="1" dirty="0" smtClean="0">
                <a:solidFill>
                  <a:schemeClr val="accent2">
                    <a:lumMod val="50000"/>
                  </a:schemeClr>
                </a:solidFill>
                <a:latin typeface="Cambria" pitchFamily="18" charset="0"/>
              </a:rPr>
              <a:t> Provisions</a:t>
            </a:r>
            <a:endParaRPr lang="en-US" sz="2400" dirty="0"/>
          </a:p>
        </p:txBody>
      </p:sp>
      <p:sp>
        <p:nvSpPr>
          <p:cNvPr id="40" name="Text Box 121"/>
          <p:cNvSpPr txBox="1">
            <a:spLocks noChangeArrowheads="1"/>
          </p:cNvSpPr>
          <p:nvPr/>
        </p:nvSpPr>
        <p:spPr bwMode="auto">
          <a:xfrm>
            <a:off x="609600" y="1905000"/>
            <a:ext cx="8534400" cy="3962400"/>
          </a:xfrm>
          <a:prstGeom prst="rect">
            <a:avLst/>
          </a:prstGeom>
          <a:noFill/>
          <a:ln w="9525" algn="ctr">
            <a:noFill/>
            <a:miter lim="800000"/>
            <a:headEnd/>
            <a:tailEnd/>
          </a:ln>
        </p:spPr>
        <p:txBody>
          <a:bodyPr/>
          <a:lstStyle/>
          <a:p>
            <a:pPr marL="14288" indent="-14288" fontAlgn="auto">
              <a:spcBef>
                <a:spcPts val="0"/>
              </a:spcBef>
              <a:spcAft>
                <a:spcPct val="40000"/>
              </a:spcAft>
              <a:buClr>
                <a:schemeClr val="accent2">
                  <a:lumMod val="50000"/>
                </a:schemeClr>
              </a:buClr>
              <a:defRPr/>
            </a:pPr>
            <a:endParaRPr lang="sr-Latn-ME" sz="2000" u="sng" dirty="0">
              <a:solidFill>
                <a:schemeClr val="accent2">
                  <a:lumMod val="50000"/>
                </a:schemeClr>
              </a:solidFill>
              <a:latin typeface="Cambria" pitchFamily="18" charset="0"/>
            </a:endParaRPr>
          </a:p>
          <a:p>
            <a:pPr>
              <a:lnSpc>
                <a:spcPct val="80000"/>
              </a:lnSpc>
              <a:buClr>
                <a:srgbClr val="C00000"/>
              </a:buClr>
              <a:buSzPct val="125000"/>
              <a:buFont typeface="Wingdings" pitchFamily="2" charset="2"/>
              <a:buChar char="§"/>
              <a:defRPr/>
            </a:pPr>
            <a:endParaRPr lang="sr-Latn-CS" dirty="0">
              <a:solidFill>
                <a:schemeClr val="accent2">
                  <a:lumMod val="50000"/>
                </a:schemeClr>
              </a:solidFill>
              <a:latin typeface="Cambria" pitchFamily="18" charset="0"/>
            </a:endParaRPr>
          </a:p>
          <a:p>
            <a:pPr>
              <a:lnSpc>
                <a:spcPct val="80000"/>
              </a:lnSpc>
              <a:defRPr/>
            </a:pPr>
            <a:endParaRPr lang="en-US" dirty="0">
              <a:solidFill>
                <a:schemeClr val="accent2">
                  <a:lumMod val="50000"/>
                </a:schemeClr>
              </a:solidFill>
              <a:latin typeface="Cambria" pitchFamily="18" charset="0"/>
            </a:endParaRPr>
          </a:p>
          <a:p>
            <a:pPr>
              <a:lnSpc>
                <a:spcPct val="80000"/>
              </a:lnSpc>
              <a:defRPr/>
            </a:pPr>
            <a:endParaRPr lang="hr-BA" b="1" dirty="0">
              <a:solidFill>
                <a:schemeClr val="accent2">
                  <a:lumMod val="50000"/>
                </a:schemeClr>
              </a:solidFill>
              <a:latin typeface="Cambria" pitchFamily="18" charset="0"/>
            </a:endParaRPr>
          </a:p>
        </p:txBody>
      </p:sp>
      <p:sp>
        <p:nvSpPr>
          <p:cNvPr id="20" name="Rounded Rectangle 19"/>
          <p:cNvSpPr/>
          <p:nvPr/>
        </p:nvSpPr>
        <p:spPr>
          <a:xfrm>
            <a:off x="381000" y="1828800"/>
            <a:ext cx="4191000" cy="533400"/>
          </a:xfrm>
          <a:prstGeom prst="roundRect">
            <a:avLst/>
          </a:prstGeom>
          <a:solidFill>
            <a:schemeClr val="accent6">
              <a:lumMod val="60000"/>
              <a:lumOff val="40000"/>
            </a:schemeClr>
          </a:solidFill>
          <a:ln w="158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buFont typeface="Wingdings" pitchFamily="2" charset="2"/>
              <a:buNone/>
              <a:defRPr/>
            </a:pPr>
            <a:r>
              <a:rPr lang="en-GB" sz="2400" b="1" u="sng" dirty="0" smtClean="0">
                <a:solidFill>
                  <a:schemeClr val="accent2">
                    <a:lumMod val="50000"/>
                  </a:schemeClr>
                </a:solidFill>
                <a:latin typeface="Cambria" pitchFamily="18" charset="0"/>
              </a:rPr>
              <a:t>Frozen fish</a:t>
            </a:r>
            <a:endParaRPr lang="sr-Latn-CS" sz="2400" b="1" u="sng" dirty="0">
              <a:solidFill>
                <a:schemeClr val="accent2">
                  <a:lumMod val="50000"/>
                </a:schemeClr>
              </a:solidFill>
              <a:latin typeface="Cambria" pitchFamily="18" charset="0"/>
            </a:endParaRPr>
          </a:p>
        </p:txBody>
      </p:sp>
      <p:sp>
        <p:nvSpPr>
          <p:cNvPr id="21" name="Rounded Rectangle 20"/>
          <p:cNvSpPr/>
          <p:nvPr/>
        </p:nvSpPr>
        <p:spPr>
          <a:xfrm>
            <a:off x="4724400" y="1828800"/>
            <a:ext cx="4191000" cy="533400"/>
          </a:xfrm>
          <a:prstGeom prst="roundRect">
            <a:avLst/>
          </a:prstGeom>
          <a:solidFill>
            <a:schemeClr val="accent6">
              <a:lumMod val="60000"/>
              <a:lumOff val="40000"/>
            </a:schemeClr>
          </a:solidFill>
          <a:ln w="158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buFont typeface="Wingdings" pitchFamily="2" charset="2"/>
              <a:buNone/>
              <a:defRPr/>
            </a:pPr>
            <a:r>
              <a:rPr lang="en-US" sz="2400" b="1" u="sng" dirty="0" smtClean="0">
                <a:solidFill>
                  <a:schemeClr val="accent2">
                    <a:lumMod val="50000"/>
                  </a:schemeClr>
                </a:solidFill>
                <a:latin typeface="Cambria" pitchFamily="18" charset="0"/>
              </a:rPr>
              <a:t>Gastropods</a:t>
            </a:r>
            <a:endParaRPr lang="sr-Latn-CS" sz="2400" b="1" u="sng" dirty="0">
              <a:solidFill>
                <a:schemeClr val="accent2">
                  <a:lumMod val="50000"/>
                </a:schemeClr>
              </a:solidFill>
              <a:latin typeface="Cambria" pitchFamily="18" charset="0"/>
            </a:endParaRPr>
          </a:p>
        </p:txBody>
      </p:sp>
      <p:sp>
        <p:nvSpPr>
          <p:cNvPr id="22" name="Rounded Rectangle 21"/>
          <p:cNvSpPr/>
          <p:nvPr/>
        </p:nvSpPr>
        <p:spPr>
          <a:xfrm>
            <a:off x="304800" y="2438400"/>
            <a:ext cx="4191000" cy="3886200"/>
          </a:xfrm>
          <a:prstGeom prst="roundRect">
            <a:avLst/>
          </a:prstGeom>
          <a:ln/>
        </p:spPr>
        <p:style>
          <a:lnRef idx="1">
            <a:schemeClr val="accent6"/>
          </a:lnRef>
          <a:fillRef idx="2">
            <a:schemeClr val="accent6"/>
          </a:fillRef>
          <a:effectRef idx="1">
            <a:schemeClr val="accent6"/>
          </a:effectRef>
          <a:fontRef idx="minor">
            <a:schemeClr val="dk1"/>
          </a:fontRef>
        </p:style>
        <p:txBody>
          <a:bodyPr anchor="ctr"/>
          <a:lstStyle/>
          <a:p>
            <a:pPr>
              <a:spcAft>
                <a:spcPts val="1200"/>
              </a:spcAft>
              <a:defRPr/>
            </a:pPr>
            <a:r>
              <a:rPr lang="pt-BR" sz="1400" dirty="0">
                <a:solidFill>
                  <a:srgbClr val="632523"/>
                </a:solidFill>
                <a:latin typeface="Cambria" pitchFamily="18" charset="0"/>
              </a:rPr>
              <a:t>1) </a:t>
            </a:r>
            <a:r>
              <a:rPr lang="pt-BR" sz="1400" dirty="0" smtClean="0">
                <a:solidFill>
                  <a:srgbClr val="632523"/>
                </a:solidFill>
                <a:latin typeface="Cambria" pitchFamily="18" charset="0"/>
              </a:rPr>
              <a:t>Has no extraneous odour or rancid odour;</a:t>
            </a:r>
            <a:endParaRPr lang="pt-BR" sz="1400" dirty="0">
              <a:solidFill>
                <a:srgbClr val="632523"/>
              </a:solidFill>
              <a:latin typeface="Cambria" pitchFamily="18" charset="0"/>
            </a:endParaRPr>
          </a:p>
          <a:p>
            <a:pPr>
              <a:spcAft>
                <a:spcPts val="1200"/>
              </a:spcAft>
              <a:defRPr/>
            </a:pPr>
            <a:r>
              <a:rPr lang="en-US" sz="1400" dirty="0">
                <a:solidFill>
                  <a:srgbClr val="632523"/>
                </a:solidFill>
                <a:latin typeface="Cambria" pitchFamily="18" charset="0"/>
              </a:rPr>
              <a:t>2) </a:t>
            </a:r>
            <a:r>
              <a:rPr lang="en-US" sz="1400" dirty="0" smtClean="0">
                <a:solidFill>
                  <a:srgbClr val="632523"/>
                </a:solidFill>
                <a:latin typeface="Cambria" pitchFamily="18" charset="0"/>
              </a:rPr>
              <a:t>Has no red edges on the </a:t>
            </a:r>
            <a:r>
              <a:rPr lang="en-US" sz="1400" dirty="0" err="1" smtClean="0">
                <a:solidFill>
                  <a:srgbClr val="632523"/>
                </a:solidFill>
                <a:latin typeface="Cambria" pitchFamily="18" charset="0"/>
              </a:rPr>
              <a:t>branchia</a:t>
            </a:r>
            <a:r>
              <a:rPr lang="en-US" sz="1400" dirty="0" smtClean="0">
                <a:solidFill>
                  <a:srgbClr val="632523"/>
                </a:solidFill>
                <a:latin typeface="Cambria" pitchFamily="18" charset="0"/>
              </a:rPr>
              <a:t> of small pelagic fish of a larger extent;</a:t>
            </a:r>
            <a:endParaRPr lang="en-US" sz="1400" dirty="0">
              <a:solidFill>
                <a:srgbClr val="632523"/>
              </a:solidFill>
              <a:latin typeface="Cambria" pitchFamily="18" charset="0"/>
            </a:endParaRPr>
          </a:p>
          <a:p>
            <a:pPr>
              <a:spcAft>
                <a:spcPts val="1200"/>
              </a:spcAft>
              <a:defRPr/>
            </a:pPr>
            <a:r>
              <a:rPr lang="en-US" sz="1400" dirty="0">
                <a:solidFill>
                  <a:srgbClr val="632523"/>
                </a:solidFill>
                <a:latin typeface="Cambria" pitchFamily="18" charset="0"/>
              </a:rPr>
              <a:t>3) </a:t>
            </a:r>
            <a:r>
              <a:rPr lang="en-US" sz="1400" dirty="0" smtClean="0">
                <a:solidFill>
                  <a:srgbClr val="632523"/>
                </a:solidFill>
                <a:latin typeface="Cambria" pitchFamily="18" charset="0"/>
              </a:rPr>
              <a:t>Has skin undamaged and of metallic glow;</a:t>
            </a:r>
            <a:endParaRPr lang="en-US" sz="1400" dirty="0">
              <a:solidFill>
                <a:srgbClr val="632523"/>
              </a:solidFill>
              <a:latin typeface="Cambria" pitchFamily="18" charset="0"/>
            </a:endParaRPr>
          </a:p>
          <a:p>
            <a:pPr>
              <a:spcAft>
                <a:spcPts val="1200"/>
              </a:spcAft>
              <a:defRPr/>
            </a:pPr>
            <a:r>
              <a:rPr lang="en-US" sz="1400" dirty="0">
                <a:solidFill>
                  <a:srgbClr val="632523"/>
                </a:solidFill>
                <a:latin typeface="Cambria" pitchFamily="18" charset="0"/>
              </a:rPr>
              <a:t>4) </a:t>
            </a:r>
            <a:r>
              <a:rPr lang="en-US" sz="1400" dirty="0" smtClean="0">
                <a:solidFill>
                  <a:srgbClr val="632523"/>
                </a:solidFill>
                <a:latin typeface="Cambria" pitchFamily="18" charset="0"/>
              </a:rPr>
              <a:t>Has meat that shows no significant signs of drying (dehydration);</a:t>
            </a:r>
            <a:endParaRPr lang="en-US" sz="1400" dirty="0">
              <a:solidFill>
                <a:srgbClr val="632523"/>
              </a:solidFill>
              <a:latin typeface="Cambria" pitchFamily="18" charset="0"/>
            </a:endParaRPr>
          </a:p>
          <a:p>
            <a:pPr>
              <a:spcAft>
                <a:spcPts val="1200"/>
              </a:spcAft>
              <a:defRPr/>
            </a:pPr>
            <a:r>
              <a:rPr lang="en-US" sz="1400" dirty="0">
                <a:solidFill>
                  <a:srgbClr val="632523"/>
                </a:solidFill>
                <a:latin typeface="Cambria" pitchFamily="18" charset="0"/>
              </a:rPr>
              <a:t>5) </a:t>
            </a:r>
            <a:r>
              <a:rPr lang="en-US" sz="1400" dirty="0" smtClean="0">
                <a:solidFill>
                  <a:srgbClr val="632523"/>
                </a:solidFill>
                <a:latin typeface="Cambria" pitchFamily="18" charset="0"/>
              </a:rPr>
              <a:t>Has meat of a pleasant aroma and taste after trial cooking, mainly solid, white, light pink to brown in </a:t>
            </a:r>
            <a:r>
              <a:rPr lang="en-US" sz="1400" dirty="0" err="1" smtClean="0">
                <a:solidFill>
                  <a:srgbClr val="632523"/>
                </a:solidFill>
                <a:latin typeface="Cambria" pitchFamily="18" charset="0"/>
              </a:rPr>
              <a:t>colour</a:t>
            </a:r>
            <a:r>
              <a:rPr lang="en-US" sz="1400" dirty="0" smtClean="0">
                <a:solidFill>
                  <a:srgbClr val="632523"/>
                </a:solidFill>
                <a:latin typeface="Cambria" pitchFamily="18" charset="0"/>
              </a:rPr>
              <a:t>, depending on the fish species.</a:t>
            </a:r>
            <a:endParaRPr lang="en-US" sz="1400" b="1" dirty="0">
              <a:solidFill>
                <a:srgbClr val="632523"/>
              </a:solidFill>
              <a:latin typeface="Cambria" pitchFamily="18" charset="0"/>
            </a:endParaRPr>
          </a:p>
        </p:txBody>
      </p:sp>
      <p:sp>
        <p:nvSpPr>
          <p:cNvPr id="31" name="Rounded Rectangle 30"/>
          <p:cNvSpPr/>
          <p:nvPr/>
        </p:nvSpPr>
        <p:spPr>
          <a:xfrm>
            <a:off x="4724400" y="2438400"/>
            <a:ext cx="4191000" cy="3886200"/>
          </a:xfrm>
          <a:prstGeom prst="roundRect">
            <a:avLst/>
          </a:prstGeom>
          <a:ln/>
        </p:spPr>
        <p:style>
          <a:lnRef idx="1">
            <a:schemeClr val="accent6"/>
          </a:lnRef>
          <a:fillRef idx="2">
            <a:schemeClr val="accent6"/>
          </a:fillRef>
          <a:effectRef idx="1">
            <a:schemeClr val="accent6"/>
          </a:effectRef>
          <a:fontRef idx="minor">
            <a:schemeClr val="dk1"/>
          </a:fontRef>
        </p:style>
        <p:txBody>
          <a:bodyPr anchor="ctr"/>
          <a:lstStyle/>
          <a:p>
            <a:pPr marL="457200" indent="-457200" fontAlgn="auto">
              <a:spcBef>
                <a:spcPts val="0"/>
              </a:spcBef>
              <a:spcAft>
                <a:spcPct val="40000"/>
              </a:spcAft>
              <a:buClr>
                <a:schemeClr val="accent2">
                  <a:lumMod val="50000"/>
                </a:schemeClr>
              </a:buClr>
              <a:defRPr/>
            </a:pPr>
            <a:r>
              <a:rPr lang="sr-Latn-ME" sz="1600" dirty="0">
                <a:solidFill>
                  <a:srgbClr val="632523"/>
                </a:solidFill>
                <a:latin typeface="Cambria" pitchFamily="18" charset="0"/>
              </a:rPr>
              <a:t>1)   </a:t>
            </a:r>
            <a:r>
              <a:rPr lang="en-US" sz="1600" dirty="0" smtClean="0">
                <a:solidFill>
                  <a:srgbClr val="632523"/>
                </a:solidFill>
                <a:latin typeface="Cambria" pitchFamily="18" charset="0"/>
              </a:rPr>
              <a:t>Have </a:t>
            </a:r>
            <a:r>
              <a:rPr lang="en-US" sz="1600" dirty="0" err="1" smtClean="0">
                <a:solidFill>
                  <a:srgbClr val="632523"/>
                </a:solidFill>
                <a:latin typeface="Cambria" pitchFamily="18" charset="0"/>
              </a:rPr>
              <a:t>odour</a:t>
            </a:r>
            <a:r>
              <a:rPr lang="en-US" sz="1600" dirty="0" smtClean="0">
                <a:solidFill>
                  <a:srgbClr val="632523"/>
                </a:solidFill>
                <a:latin typeface="Cambria" pitchFamily="18" charset="0"/>
              </a:rPr>
              <a:t> characteristic of fresh gastropods;</a:t>
            </a:r>
            <a:endParaRPr lang="en-US" sz="1600" dirty="0">
              <a:solidFill>
                <a:srgbClr val="632523"/>
              </a:solidFill>
              <a:latin typeface="Cambria" pitchFamily="18" charset="0"/>
            </a:endParaRPr>
          </a:p>
          <a:p>
            <a:pPr>
              <a:defRPr/>
            </a:pPr>
            <a:r>
              <a:rPr lang="en-US" sz="1600" dirty="0">
                <a:solidFill>
                  <a:srgbClr val="632523"/>
                </a:solidFill>
                <a:latin typeface="Cambria" pitchFamily="18" charset="0"/>
              </a:rPr>
              <a:t>2)</a:t>
            </a:r>
            <a:r>
              <a:rPr lang="sr-Latn-ME" sz="1600" dirty="0">
                <a:solidFill>
                  <a:srgbClr val="632523"/>
                </a:solidFill>
                <a:latin typeface="Cambria" pitchFamily="18" charset="0"/>
              </a:rPr>
              <a:t>  </a:t>
            </a:r>
            <a:r>
              <a:rPr lang="en-US" sz="1600" dirty="0">
                <a:solidFill>
                  <a:srgbClr val="632523"/>
                </a:solidFill>
                <a:latin typeface="Cambria" pitchFamily="18" charset="0"/>
              </a:rPr>
              <a:t> </a:t>
            </a:r>
            <a:r>
              <a:rPr lang="en-US" sz="1600" dirty="0" smtClean="0">
                <a:solidFill>
                  <a:srgbClr val="632523"/>
                </a:solidFill>
                <a:latin typeface="Cambria" pitchFamily="18" charset="0"/>
              </a:rPr>
              <a:t>Have skin without the slime, moist, of characteristic natural </a:t>
            </a:r>
            <a:r>
              <a:rPr lang="en-US" sz="1600" dirty="0" err="1" smtClean="0">
                <a:solidFill>
                  <a:srgbClr val="632523"/>
                </a:solidFill>
                <a:latin typeface="Cambria" pitchFamily="18" charset="0"/>
              </a:rPr>
              <a:t>colour</a:t>
            </a:r>
            <a:r>
              <a:rPr lang="en-US" sz="1600" dirty="0" smtClean="0">
                <a:solidFill>
                  <a:srgbClr val="632523"/>
                </a:solidFill>
                <a:latin typeface="Cambria" pitchFamily="18" charset="0"/>
              </a:rPr>
              <a:t> and pigmentation;</a:t>
            </a:r>
            <a:endParaRPr lang="sr-Latn-ME" sz="1600" dirty="0">
              <a:solidFill>
                <a:srgbClr val="632523"/>
              </a:solidFill>
              <a:latin typeface="Cambria" pitchFamily="18" charset="0"/>
            </a:endParaRPr>
          </a:p>
          <a:p>
            <a:pPr>
              <a:defRPr/>
            </a:pPr>
            <a:endParaRPr lang="en-US" sz="1600" dirty="0">
              <a:solidFill>
                <a:srgbClr val="632523"/>
              </a:solidFill>
              <a:latin typeface="Cambria" pitchFamily="18" charset="0"/>
            </a:endParaRPr>
          </a:p>
          <a:p>
            <a:pPr>
              <a:defRPr/>
            </a:pPr>
            <a:r>
              <a:rPr lang="en-US" sz="1600" dirty="0">
                <a:solidFill>
                  <a:srgbClr val="632523"/>
                </a:solidFill>
                <a:latin typeface="Cambria" pitchFamily="18" charset="0"/>
              </a:rPr>
              <a:t>3) </a:t>
            </a:r>
            <a:r>
              <a:rPr lang="sr-Latn-ME" sz="1600" dirty="0">
                <a:solidFill>
                  <a:srgbClr val="632523"/>
                </a:solidFill>
                <a:latin typeface="Cambria" pitchFamily="18" charset="0"/>
              </a:rPr>
              <a:t>  </a:t>
            </a:r>
            <a:r>
              <a:rPr lang="en-US" sz="1600" dirty="0" smtClean="0">
                <a:solidFill>
                  <a:srgbClr val="632523"/>
                </a:solidFill>
                <a:latin typeface="Cambria" pitchFamily="18" charset="0"/>
              </a:rPr>
              <a:t>Has sinewy and hard meat;</a:t>
            </a:r>
            <a:endParaRPr lang="sr-Latn-ME" sz="1600" dirty="0">
              <a:solidFill>
                <a:srgbClr val="632523"/>
              </a:solidFill>
              <a:latin typeface="Cambria" pitchFamily="18" charset="0"/>
            </a:endParaRPr>
          </a:p>
          <a:p>
            <a:pPr>
              <a:defRPr/>
            </a:pPr>
            <a:endParaRPr lang="en-US" sz="1600" dirty="0">
              <a:solidFill>
                <a:srgbClr val="632523"/>
              </a:solidFill>
              <a:latin typeface="Cambria" pitchFamily="18" charset="0"/>
            </a:endParaRPr>
          </a:p>
          <a:p>
            <a:pPr>
              <a:defRPr/>
            </a:pPr>
            <a:r>
              <a:rPr lang="pl-PL" sz="1600" dirty="0">
                <a:solidFill>
                  <a:srgbClr val="632523"/>
                </a:solidFill>
                <a:latin typeface="Cambria" pitchFamily="18" charset="0"/>
              </a:rPr>
              <a:t>4)   </a:t>
            </a:r>
            <a:r>
              <a:rPr lang="en-GB" sz="1600" dirty="0" smtClean="0">
                <a:solidFill>
                  <a:srgbClr val="632523"/>
                </a:solidFill>
                <a:latin typeface="Cambria" pitchFamily="18" charset="0"/>
              </a:rPr>
              <a:t>Has viscera without signs of </a:t>
            </a:r>
            <a:r>
              <a:rPr lang="en-GB" sz="1600" dirty="0" err="1" smtClean="0">
                <a:solidFill>
                  <a:srgbClr val="632523"/>
                </a:solidFill>
                <a:latin typeface="Cambria" pitchFamily="18" charset="0"/>
              </a:rPr>
              <a:t>putrefacton</a:t>
            </a:r>
            <a:r>
              <a:rPr lang="en-GB" sz="1600" dirty="0" smtClean="0">
                <a:solidFill>
                  <a:srgbClr val="632523"/>
                </a:solidFill>
                <a:latin typeface="Cambria" pitchFamily="18" charset="0"/>
              </a:rPr>
              <a:t>.</a:t>
            </a:r>
            <a:endParaRPr lang="sr-Latn-ME" sz="1600" u="sng" dirty="0">
              <a:solidFill>
                <a:srgbClr val="632523"/>
              </a:solidFill>
              <a:latin typeface="Cambria"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00" name="Text Box 121"/>
          <p:cNvSpPr txBox="1">
            <a:spLocks noChangeArrowheads="1"/>
          </p:cNvSpPr>
          <p:nvPr/>
        </p:nvSpPr>
        <p:spPr bwMode="auto">
          <a:xfrm>
            <a:off x="3048000" y="1066800"/>
            <a:ext cx="3124200" cy="533400"/>
          </a:xfrm>
          <a:prstGeom prst="rect">
            <a:avLst/>
          </a:prstGeom>
          <a:noFill/>
          <a:ln w="9525" algn="ctr">
            <a:noFill/>
            <a:miter lim="800000"/>
            <a:headEnd/>
            <a:tailEnd/>
          </a:ln>
        </p:spPr>
        <p:txBody>
          <a:bodyPr/>
          <a:lstStyle/>
          <a:p>
            <a:pPr marL="14288" indent="-14288" fontAlgn="auto">
              <a:spcBef>
                <a:spcPts val="0"/>
              </a:spcBef>
              <a:spcAft>
                <a:spcPct val="40000"/>
              </a:spcAft>
              <a:buClr>
                <a:srgbClr val="FF0000"/>
              </a:buClr>
              <a:buFont typeface="Wingdings" pitchFamily="2" charset="2"/>
              <a:buNone/>
              <a:defRPr/>
            </a:pPr>
            <a:r>
              <a:rPr lang="en-GB" sz="2400" b="1" u="sng" dirty="0" smtClean="0">
                <a:solidFill>
                  <a:schemeClr val="accent2">
                    <a:lumMod val="50000"/>
                  </a:schemeClr>
                </a:solidFill>
                <a:latin typeface="Cambria" pitchFamily="18" charset="0"/>
              </a:rPr>
              <a:t>Freshness c</a:t>
            </a:r>
            <a:r>
              <a:rPr lang="sr-Latn-ME" sz="2400" b="1" u="sng" dirty="0" smtClean="0">
                <a:solidFill>
                  <a:schemeClr val="accent2">
                    <a:lumMod val="50000"/>
                  </a:schemeClr>
                </a:solidFill>
                <a:latin typeface="Cambria" pitchFamily="18" charset="0"/>
              </a:rPr>
              <a:t>ategories</a:t>
            </a:r>
            <a:endParaRPr lang="sr-Latn-CS" sz="2400" dirty="0">
              <a:solidFill>
                <a:schemeClr val="accent2">
                  <a:lumMod val="50000"/>
                </a:schemeClr>
              </a:solidFill>
              <a:latin typeface="Cambria" pitchFamily="18" charset="0"/>
            </a:endParaRPr>
          </a:p>
          <a:p>
            <a:pPr>
              <a:lnSpc>
                <a:spcPct val="80000"/>
              </a:lnSpc>
              <a:defRPr/>
            </a:pPr>
            <a:endParaRPr lang="en-US" dirty="0">
              <a:solidFill>
                <a:schemeClr val="accent2">
                  <a:lumMod val="50000"/>
                </a:schemeClr>
              </a:solidFill>
              <a:latin typeface="Cambria" pitchFamily="18" charset="0"/>
            </a:endParaRPr>
          </a:p>
          <a:p>
            <a:pPr>
              <a:lnSpc>
                <a:spcPct val="80000"/>
              </a:lnSpc>
              <a:defRPr/>
            </a:pPr>
            <a:endParaRPr lang="hr-BA" b="1" dirty="0">
              <a:solidFill>
                <a:schemeClr val="accent2">
                  <a:lumMod val="50000"/>
                </a:schemeClr>
              </a:solidFill>
              <a:latin typeface="Cambria" pitchFamily="18" charset="0"/>
            </a:endParaRPr>
          </a:p>
        </p:txBody>
      </p:sp>
      <p:grpSp>
        <p:nvGrpSpPr>
          <p:cNvPr id="1536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1371600" y="1871663"/>
            <a:ext cx="7432675" cy="369887"/>
          </a:xfrm>
          <a:prstGeom prst="rect">
            <a:avLst/>
          </a:prstGeom>
          <a:ln>
            <a:noFill/>
          </a:ln>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pic>
        <p:nvPicPr>
          <p:cNvPr id="15367"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15368" name="Group 20"/>
          <p:cNvGrpSpPr>
            <a:grpSpLocks/>
          </p:cNvGrpSpPr>
          <p:nvPr/>
        </p:nvGrpSpPr>
        <p:grpSpPr bwMode="auto">
          <a:xfrm>
            <a:off x="0" y="0"/>
            <a:ext cx="5097463" cy="552450"/>
            <a:chOff x="0" y="0"/>
            <a:chExt cx="5097463" cy="552450"/>
          </a:xfrm>
        </p:grpSpPr>
        <p:pic>
          <p:nvPicPr>
            <p:cNvPr id="1537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9" name="Rectangle 18"/>
          <p:cNvSpPr/>
          <p:nvPr/>
        </p:nvSpPr>
        <p:spPr>
          <a:xfrm>
            <a:off x="304799" y="533400"/>
            <a:ext cx="8623859" cy="46166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buFont typeface="Wingdings" pitchFamily="2" charset="2"/>
              <a:buChar char="v"/>
              <a:defRPr/>
            </a:pPr>
            <a:r>
              <a:rPr lang="en-US" sz="2400" b="1" dirty="0">
                <a:solidFill>
                  <a:schemeClr val="accent2">
                    <a:lumMod val="50000"/>
                  </a:schemeClr>
                </a:solidFill>
                <a:latin typeface="Cambria" pitchFamily="18" charset="0"/>
              </a:rPr>
              <a:t>   </a:t>
            </a:r>
            <a:r>
              <a:rPr lang="en-US" sz="2400" b="1" dirty="0" smtClean="0">
                <a:solidFill>
                  <a:schemeClr val="accent2">
                    <a:lumMod val="50000"/>
                  </a:schemeClr>
                </a:solidFill>
                <a:latin typeface="Cambria" pitchFamily="18" charset="0"/>
              </a:rPr>
              <a:t>Common Marketing Standards and </a:t>
            </a:r>
            <a:r>
              <a:rPr lang="en-US" sz="2400" b="1" dirty="0" err="1" smtClean="0">
                <a:solidFill>
                  <a:schemeClr val="accent2">
                    <a:lumMod val="50000"/>
                  </a:schemeClr>
                </a:solidFill>
                <a:latin typeface="Cambria" pitchFamily="18" charset="0"/>
              </a:rPr>
              <a:t>Labelling</a:t>
            </a:r>
            <a:r>
              <a:rPr lang="en-US" sz="2400" b="1" dirty="0" smtClean="0">
                <a:solidFill>
                  <a:schemeClr val="accent2">
                    <a:lumMod val="50000"/>
                  </a:schemeClr>
                </a:solidFill>
                <a:latin typeface="Cambria" pitchFamily="18" charset="0"/>
              </a:rPr>
              <a:t> Provisions</a:t>
            </a:r>
            <a:endParaRPr lang="en-US" sz="2400" dirty="0"/>
          </a:p>
        </p:txBody>
      </p:sp>
      <p:sp>
        <p:nvSpPr>
          <p:cNvPr id="40" name="Text Box 121"/>
          <p:cNvSpPr txBox="1">
            <a:spLocks noChangeArrowheads="1"/>
          </p:cNvSpPr>
          <p:nvPr/>
        </p:nvSpPr>
        <p:spPr bwMode="auto">
          <a:xfrm>
            <a:off x="609600" y="1905000"/>
            <a:ext cx="8534400" cy="3962400"/>
          </a:xfrm>
          <a:prstGeom prst="rect">
            <a:avLst/>
          </a:prstGeom>
          <a:noFill/>
          <a:ln w="9525" algn="ctr">
            <a:noFill/>
            <a:miter lim="800000"/>
            <a:headEnd/>
            <a:tailEnd/>
          </a:ln>
        </p:spPr>
        <p:txBody>
          <a:bodyPr/>
          <a:lstStyle/>
          <a:p>
            <a:pPr marL="14288" indent="-14288" fontAlgn="auto">
              <a:spcBef>
                <a:spcPts val="0"/>
              </a:spcBef>
              <a:spcAft>
                <a:spcPct val="40000"/>
              </a:spcAft>
              <a:buClr>
                <a:schemeClr val="accent2">
                  <a:lumMod val="50000"/>
                </a:schemeClr>
              </a:buClr>
              <a:defRPr/>
            </a:pPr>
            <a:endParaRPr lang="sr-Latn-ME" sz="2000" u="sng" dirty="0">
              <a:solidFill>
                <a:schemeClr val="accent2">
                  <a:lumMod val="50000"/>
                </a:schemeClr>
              </a:solidFill>
              <a:latin typeface="Cambria" pitchFamily="18" charset="0"/>
            </a:endParaRPr>
          </a:p>
          <a:p>
            <a:pPr>
              <a:lnSpc>
                <a:spcPct val="80000"/>
              </a:lnSpc>
              <a:buClr>
                <a:srgbClr val="C00000"/>
              </a:buClr>
              <a:buSzPct val="125000"/>
              <a:buFont typeface="Wingdings" pitchFamily="2" charset="2"/>
              <a:buChar char="§"/>
              <a:defRPr/>
            </a:pPr>
            <a:endParaRPr lang="sr-Latn-CS" dirty="0">
              <a:solidFill>
                <a:schemeClr val="accent2">
                  <a:lumMod val="50000"/>
                </a:schemeClr>
              </a:solidFill>
              <a:latin typeface="Cambria" pitchFamily="18" charset="0"/>
            </a:endParaRPr>
          </a:p>
          <a:p>
            <a:pPr>
              <a:lnSpc>
                <a:spcPct val="80000"/>
              </a:lnSpc>
              <a:defRPr/>
            </a:pPr>
            <a:endParaRPr lang="en-US" dirty="0">
              <a:solidFill>
                <a:schemeClr val="accent2">
                  <a:lumMod val="50000"/>
                </a:schemeClr>
              </a:solidFill>
              <a:latin typeface="Cambria" pitchFamily="18" charset="0"/>
            </a:endParaRPr>
          </a:p>
          <a:p>
            <a:pPr>
              <a:lnSpc>
                <a:spcPct val="80000"/>
              </a:lnSpc>
              <a:defRPr/>
            </a:pPr>
            <a:endParaRPr lang="hr-BA" b="1" dirty="0">
              <a:solidFill>
                <a:schemeClr val="accent2">
                  <a:lumMod val="50000"/>
                </a:schemeClr>
              </a:solidFill>
              <a:latin typeface="Cambria" pitchFamily="18" charset="0"/>
            </a:endParaRPr>
          </a:p>
        </p:txBody>
      </p:sp>
      <p:sp>
        <p:nvSpPr>
          <p:cNvPr id="20" name="Rounded Rectangle 19"/>
          <p:cNvSpPr/>
          <p:nvPr/>
        </p:nvSpPr>
        <p:spPr>
          <a:xfrm>
            <a:off x="381000" y="1828800"/>
            <a:ext cx="4038600" cy="533400"/>
          </a:xfrm>
          <a:prstGeom prst="roundRect">
            <a:avLst/>
          </a:prstGeom>
          <a:solidFill>
            <a:schemeClr val="accent6">
              <a:lumMod val="60000"/>
              <a:lumOff val="40000"/>
            </a:schemeClr>
          </a:solidFill>
          <a:ln w="158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chemeClr val="accent2">
                  <a:lumMod val="50000"/>
                </a:schemeClr>
              </a:buClr>
              <a:defRPr/>
            </a:pPr>
            <a:r>
              <a:rPr lang="en-GB" sz="2400" b="1" u="sng" dirty="0" smtClean="0">
                <a:solidFill>
                  <a:schemeClr val="accent2">
                    <a:lumMod val="50000"/>
                  </a:schemeClr>
                </a:solidFill>
                <a:latin typeface="Cambria" pitchFamily="18" charset="0"/>
              </a:rPr>
              <a:t>Crustaceans</a:t>
            </a:r>
            <a:endParaRPr lang="sr-Latn-ME" sz="2400" b="1" u="sng" dirty="0">
              <a:solidFill>
                <a:schemeClr val="accent2">
                  <a:lumMod val="50000"/>
                </a:schemeClr>
              </a:solidFill>
              <a:latin typeface="Cambria" pitchFamily="18" charset="0"/>
            </a:endParaRPr>
          </a:p>
        </p:txBody>
      </p:sp>
      <p:sp>
        <p:nvSpPr>
          <p:cNvPr id="21" name="Rounded Rectangle 20"/>
          <p:cNvSpPr/>
          <p:nvPr/>
        </p:nvSpPr>
        <p:spPr>
          <a:xfrm>
            <a:off x="4724400" y="1828800"/>
            <a:ext cx="4191000" cy="533400"/>
          </a:xfrm>
          <a:prstGeom prst="roundRect">
            <a:avLst/>
          </a:prstGeom>
          <a:solidFill>
            <a:schemeClr val="accent6">
              <a:lumMod val="60000"/>
              <a:lumOff val="40000"/>
            </a:schemeClr>
          </a:solidFill>
          <a:ln w="158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buFont typeface="Wingdings" pitchFamily="2" charset="2"/>
              <a:buNone/>
              <a:defRPr/>
            </a:pPr>
            <a:r>
              <a:rPr lang="en-US" sz="2400" b="1" u="sng" dirty="0" smtClean="0">
                <a:solidFill>
                  <a:schemeClr val="accent2">
                    <a:lumMod val="50000"/>
                  </a:schemeClr>
                </a:solidFill>
                <a:latin typeface="Cambria" pitchFamily="18" charset="0"/>
              </a:rPr>
              <a:t>Shellfish</a:t>
            </a:r>
            <a:endParaRPr lang="sr-Latn-CS" sz="2400" b="1" u="sng" dirty="0">
              <a:solidFill>
                <a:schemeClr val="accent2">
                  <a:lumMod val="50000"/>
                </a:schemeClr>
              </a:solidFill>
              <a:latin typeface="Cambria" pitchFamily="18" charset="0"/>
            </a:endParaRPr>
          </a:p>
        </p:txBody>
      </p:sp>
      <p:sp>
        <p:nvSpPr>
          <p:cNvPr id="22" name="Rounded Rectangle 21"/>
          <p:cNvSpPr/>
          <p:nvPr/>
        </p:nvSpPr>
        <p:spPr>
          <a:xfrm>
            <a:off x="304800" y="2438400"/>
            <a:ext cx="4191000" cy="3886200"/>
          </a:xfrm>
          <a:prstGeom prst="roundRect">
            <a:avLst/>
          </a:prstGeom>
          <a:ln/>
        </p:spPr>
        <p:style>
          <a:lnRef idx="1">
            <a:schemeClr val="accent6"/>
          </a:lnRef>
          <a:fillRef idx="2">
            <a:schemeClr val="accent6"/>
          </a:fillRef>
          <a:effectRef idx="1">
            <a:schemeClr val="accent6"/>
          </a:effectRef>
          <a:fontRef idx="minor">
            <a:schemeClr val="dk1"/>
          </a:fontRef>
        </p:style>
        <p:txBody>
          <a:bodyPr anchor="ctr"/>
          <a:lstStyle/>
          <a:p>
            <a:pPr>
              <a:defRPr/>
            </a:pPr>
            <a:r>
              <a:rPr lang="en-US" sz="1600" dirty="0" smtClean="0">
                <a:solidFill>
                  <a:srgbClr val="632523"/>
                </a:solidFill>
                <a:latin typeface="Cambria" pitchFamily="18" charset="0"/>
              </a:rPr>
              <a:t>Prawns and  shrimps placed on the market have to meet the following requirements:</a:t>
            </a:r>
            <a:endParaRPr lang="en-US" sz="1600" dirty="0">
              <a:solidFill>
                <a:srgbClr val="632523"/>
              </a:solidFill>
              <a:latin typeface="Cambria" pitchFamily="18" charset="0"/>
            </a:endParaRPr>
          </a:p>
          <a:p>
            <a:pPr>
              <a:defRPr/>
            </a:pPr>
            <a:endParaRPr lang="en-US" sz="1400" dirty="0">
              <a:solidFill>
                <a:srgbClr val="632523"/>
              </a:solidFill>
              <a:latin typeface="Cambria" pitchFamily="18" charset="0"/>
            </a:endParaRPr>
          </a:p>
          <a:p>
            <a:pPr>
              <a:spcAft>
                <a:spcPts val="600"/>
              </a:spcAft>
              <a:defRPr/>
            </a:pPr>
            <a:r>
              <a:rPr lang="en-US" sz="1400" dirty="0">
                <a:solidFill>
                  <a:srgbClr val="632523"/>
                </a:solidFill>
                <a:latin typeface="Cambria" pitchFamily="18" charset="0"/>
              </a:rPr>
              <a:t>1) </a:t>
            </a:r>
            <a:r>
              <a:rPr lang="en-US" sz="1400" dirty="0" smtClean="0">
                <a:solidFill>
                  <a:srgbClr val="632523"/>
                </a:solidFill>
                <a:latin typeface="Cambria" pitchFamily="18" charset="0"/>
              </a:rPr>
              <a:t>Be cleaned from mud;</a:t>
            </a:r>
            <a:endParaRPr lang="en-US" sz="1400" dirty="0">
              <a:solidFill>
                <a:srgbClr val="632523"/>
              </a:solidFill>
              <a:latin typeface="Cambria" pitchFamily="18" charset="0"/>
            </a:endParaRPr>
          </a:p>
          <a:p>
            <a:pPr>
              <a:spcAft>
                <a:spcPts val="600"/>
              </a:spcAft>
              <a:defRPr/>
            </a:pPr>
            <a:r>
              <a:rPr lang="en-US" sz="1400" dirty="0">
                <a:solidFill>
                  <a:srgbClr val="632523"/>
                </a:solidFill>
                <a:latin typeface="Cambria" pitchFamily="18" charset="0"/>
              </a:rPr>
              <a:t>2) </a:t>
            </a:r>
            <a:r>
              <a:rPr lang="en-US" sz="1400" dirty="0" smtClean="0">
                <a:solidFill>
                  <a:srgbClr val="632523"/>
                </a:solidFill>
                <a:latin typeface="Cambria" pitchFamily="18" charset="0"/>
              </a:rPr>
              <a:t>have </a:t>
            </a:r>
            <a:r>
              <a:rPr lang="en-US" sz="1400" dirty="0">
                <a:solidFill>
                  <a:srgbClr val="632523"/>
                </a:solidFill>
                <a:latin typeface="Cambria" pitchFamily="18" charset="0"/>
              </a:rPr>
              <a:t>reddish-pink </a:t>
            </a:r>
            <a:r>
              <a:rPr lang="en-US" sz="1400" dirty="0" err="1">
                <a:solidFill>
                  <a:srgbClr val="632523"/>
                </a:solidFill>
                <a:latin typeface="Cambria" pitchFamily="18" charset="0"/>
              </a:rPr>
              <a:t>colour</a:t>
            </a:r>
            <a:r>
              <a:rPr lang="en-US" sz="1400" dirty="0">
                <a:solidFill>
                  <a:srgbClr val="632523"/>
                </a:solidFill>
                <a:latin typeface="Cambria" pitchFamily="18" charset="0"/>
              </a:rPr>
              <a:t>, completely fresh and clear, characteristic for the respective crustacean </a:t>
            </a:r>
            <a:r>
              <a:rPr lang="en-US" sz="1400" dirty="0" smtClean="0">
                <a:solidFill>
                  <a:srgbClr val="632523"/>
                </a:solidFill>
                <a:latin typeface="Cambria" pitchFamily="18" charset="0"/>
              </a:rPr>
              <a:t>species;</a:t>
            </a:r>
            <a:endParaRPr lang="en-US" sz="1400" dirty="0">
              <a:solidFill>
                <a:srgbClr val="632523"/>
              </a:solidFill>
              <a:latin typeface="Cambria" pitchFamily="18" charset="0"/>
            </a:endParaRPr>
          </a:p>
          <a:p>
            <a:pPr>
              <a:spcAft>
                <a:spcPts val="600"/>
              </a:spcAft>
              <a:defRPr/>
            </a:pPr>
            <a:r>
              <a:rPr lang="en-US" sz="1400" dirty="0">
                <a:solidFill>
                  <a:srgbClr val="632523"/>
                </a:solidFill>
                <a:latin typeface="Cambria" pitchFamily="18" charset="0"/>
              </a:rPr>
              <a:t>3) </a:t>
            </a:r>
            <a:r>
              <a:rPr lang="en-US" sz="1400" dirty="0" smtClean="0">
                <a:solidFill>
                  <a:srgbClr val="632523"/>
                </a:solidFill>
                <a:latin typeface="Cambria" pitchFamily="18" charset="0"/>
              </a:rPr>
              <a:t>have </a:t>
            </a:r>
            <a:r>
              <a:rPr lang="en-US" sz="1400" dirty="0" err="1">
                <a:solidFill>
                  <a:srgbClr val="632523"/>
                </a:solidFill>
                <a:latin typeface="Cambria" pitchFamily="18" charset="0"/>
              </a:rPr>
              <a:t>odour</a:t>
            </a:r>
            <a:r>
              <a:rPr lang="en-US" sz="1400" dirty="0">
                <a:solidFill>
                  <a:srgbClr val="632523"/>
                </a:solidFill>
                <a:latin typeface="Cambria" pitchFamily="18" charset="0"/>
              </a:rPr>
              <a:t> characteristic for prawns, or shrimps, as </a:t>
            </a:r>
            <a:r>
              <a:rPr lang="en-US" sz="1400" dirty="0" smtClean="0">
                <a:solidFill>
                  <a:srgbClr val="632523"/>
                </a:solidFill>
                <a:latin typeface="Cambria" pitchFamily="18" charset="0"/>
              </a:rPr>
              <a:t>appropriate;</a:t>
            </a:r>
            <a:endParaRPr lang="en-US" sz="1400" dirty="0">
              <a:solidFill>
                <a:srgbClr val="632523"/>
              </a:solidFill>
              <a:latin typeface="Cambria" pitchFamily="18" charset="0"/>
            </a:endParaRPr>
          </a:p>
          <a:p>
            <a:pPr>
              <a:spcAft>
                <a:spcPts val="600"/>
              </a:spcAft>
              <a:defRPr/>
            </a:pPr>
            <a:r>
              <a:rPr lang="pl-PL" sz="1400" dirty="0">
                <a:solidFill>
                  <a:srgbClr val="632523"/>
                </a:solidFill>
                <a:latin typeface="Cambria" pitchFamily="18" charset="0"/>
              </a:rPr>
              <a:t>4) </a:t>
            </a:r>
            <a:r>
              <a:rPr lang="en-GB" sz="1400" dirty="0">
                <a:solidFill>
                  <a:srgbClr val="632523"/>
                </a:solidFill>
                <a:latin typeface="Cambria" pitchFamily="18" charset="0"/>
              </a:rPr>
              <a:t>h</a:t>
            </a:r>
            <a:r>
              <a:rPr lang="en-GB" sz="1400" dirty="0" smtClean="0">
                <a:solidFill>
                  <a:srgbClr val="632523"/>
                </a:solidFill>
                <a:latin typeface="Cambria" pitchFamily="18" charset="0"/>
              </a:rPr>
              <a:t>ave liver and </a:t>
            </a:r>
            <a:r>
              <a:rPr lang="en-GB" sz="1400" dirty="0" err="1" smtClean="0">
                <a:solidFill>
                  <a:srgbClr val="632523"/>
                </a:solidFill>
                <a:latin typeface="Cambria" pitchFamily="18" charset="0"/>
              </a:rPr>
              <a:t>ovaria</a:t>
            </a:r>
            <a:r>
              <a:rPr lang="en-GB" sz="1400" dirty="0" smtClean="0">
                <a:solidFill>
                  <a:srgbClr val="632523"/>
                </a:solidFill>
                <a:latin typeface="Cambria" pitchFamily="18" charset="0"/>
              </a:rPr>
              <a:t> compact</a:t>
            </a:r>
            <a:r>
              <a:rPr lang="pl-PL" sz="1400" dirty="0" smtClean="0">
                <a:solidFill>
                  <a:srgbClr val="632523"/>
                </a:solidFill>
                <a:latin typeface="Cambria" pitchFamily="18" charset="0"/>
              </a:rPr>
              <a:t>;</a:t>
            </a:r>
            <a:endParaRPr lang="pl-PL" sz="1400" dirty="0">
              <a:solidFill>
                <a:srgbClr val="632523"/>
              </a:solidFill>
              <a:latin typeface="Cambria" pitchFamily="18" charset="0"/>
            </a:endParaRPr>
          </a:p>
          <a:p>
            <a:pPr>
              <a:spcAft>
                <a:spcPts val="600"/>
              </a:spcAft>
              <a:defRPr/>
            </a:pPr>
            <a:r>
              <a:rPr lang="pt-BR" sz="1400" dirty="0">
                <a:solidFill>
                  <a:srgbClr val="632523"/>
                </a:solidFill>
                <a:latin typeface="Cambria" pitchFamily="18" charset="0"/>
              </a:rPr>
              <a:t>5) </a:t>
            </a:r>
            <a:r>
              <a:rPr lang="en-US" sz="1400" dirty="0" smtClean="0">
                <a:solidFill>
                  <a:srgbClr val="632523"/>
                </a:solidFill>
                <a:latin typeface="Cambria" pitchFamily="18" charset="0"/>
              </a:rPr>
              <a:t>have </a:t>
            </a:r>
            <a:r>
              <a:rPr lang="en-US" sz="1400" dirty="0">
                <a:solidFill>
                  <a:srgbClr val="632523"/>
                </a:solidFill>
                <a:latin typeface="Cambria" pitchFamily="18" charset="0"/>
              </a:rPr>
              <a:t>tail meat tightly sealed with the shell (</a:t>
            </a:r>
            <a:r>
              <a:rPr lang="en-US" sz="1400" dirty="0" err="1" smtClean="0">
                <a:solidFill>
                  <a:srgbClr val="632523"/>
                </a:solidFill>
                <a:latin typeface="Cambria" pitchFamily="18" charset="0"/>
              </a:rPr>
              <a:t>dermatoskeleton</a:t>
            </a:r>
            <a:r>
              <a:rPr lang="pt-BR" sz="1400" dirty="0" smtClean="0">
                <a:solidFill>
                  <a:srgbClr val="632523"/>
                </a:solidFill>
                <a:latin typeface="Cambria" pitchFamily="18" charset="0"/>
              </a:rPr>
              <a:t>);</a:t>
            </a:r>
            <a:endParaRPr lang="pt-BR" sz="1400" dirty="0">
              <a:solidFill>
                <a:srgbClr val="632523"/>
              </a:solidFill>
              <a:latin typeface="Cambria" pitchFamily="18" charset="0"/>
            </a:endParaRPr>
          </a:p>
          <a:p>
            <a:pPr>
              <a:spcAft>
                <a:spcPts val="600"/>
              </a:spcAft>
              <a:defRPr/>
            </a:pPr>
            <a:r>
              <a:rPr lang="en-US" sz="1400" dirty="0">
                <a:solidFill>
                  <a:srgbClr val="632523"/>
                </a:solidFill>
                <a:latin typeface="Cambria" pitchFamily="18" charset="0"/>
              </a:rPr>
              <a:t>6) </a:t>
            </a:r>
            <a:r>
              <a:rPr lang="en-US" sz="1400" dirty="0" smtClean="0">
                <a:solidFill>
                  <a:srgbClr val="632523"/>
                </a:solidFill>
                <a:latin typeface="Cambria" pitchFamily="18" charset="0"/>
              </a:rPr>
              <a:t>have </a:t>
            </a:r>
            <a:r>
              <a:rPr lang="en-US" sz="1400" dirty="0">
                <a:solidFill>
                  <a:srgbClr val="632523"/>
                </a:solidFill>
                <a:latin typeface="Cambria" pitchFamily="18" charset="0"/>
              </a:rPr>
              <a:t>solid intestine wall, torn at any point while taking out, with the exception of the </a:t>
            </a:r>
            <a:r>
              <a:rPr lang="en-US" sz="1400" dirty="0" smtClean="0">
                <a:solidFill>
                  <a:srgbClr val="632523"/>
                </a:solidFill>
                <a:latin typeface="Cambria" pitchFamily="18" charset="0"/>
              </a:rPr>
              <a:t>anus</a:t>
            </a:r>
            <a:r>
              <a:rPr lang="en-US" sz="1600" dirty="0" smtClean="0">
                <a:solidFill>
                  <a:srgbClr val="632523"/>
                </a:solidFill>
                <a:latin typeface="Cambria" pitchFamily="18" charset="0"/>
              </a:rPr>
              <a:t>.</a:t>
            </a:r>
            <a:r>
              <a:rPr lang="sr-Latn-ME" sz="1600" dirty="0" smtClean="0">
                <a:solidFill>
                  <a:srgbClr val="632523"/>
                </a:solidFill>
                <a:latin typeface="Cambria" pitchFamily="18" charset="0"/>
              </a:rPr>
              <a:t>    </a:t>
            </a:r>
            <a:endParaRPr lang="sr-Latn-ME" sz="1600" dirty="0">
              <a:solidFill>
                <a:srgbClr val="632523"/>
              </a:solidFill>
              <a:latin typeface="Cambria" pitchFamily="18" charset="0"/>
            </a:endParaRPr>
          </a:p>
        </p:txBody>
      </p:sp>
      <p:sp>
        <p:nvSpPr>
          <p:cNvPr id="31" name="Rounded Rectangle 30"/>
          <p:cNvSpPr/>
          <p:nvPr/>
        </p:nvSpPr>
        <p:spPr>
          <a:xfrm>
            <a:off x="4724400" y="2438400"/>
            <a:ext cx="4191000" cy="3886200"/>
          </a:xfrm>
          <a:prstGeom prst="roundRect">
            <a:avLst/>
          </a:prstGeom>
          <a:ln/>
        </p:spPr>
        <p:style>
          <a:lnRef idx="1">
            <a:schemeClr val="accent6"/>
          </a:lnRef>
          <a:fillRef idx="2">
            <a:schemeClr val="accent6"/>
          </a:fillRef>
          <a:effectRef idx="1">
            <a:schemeClr val="accent6"/>
          </a:effectRef>
          <a:fontRef idx="minor">
            <a:schemeClr val="dk1"/>
          </a:fontRef>
        </p:style>
        <p:txBody>
          <a:bodyPr anchor="ctr"/>
          <a:lstStyle/>
          <a:p>
            <a:pPr marL="457200" indent="-457200">
              <a:defRPr/>
            </a:pPr>
            <a:r>
              <a:rPr lang="sr-Latn-ME" sz="1600" dirty="0">
                <a:solidFill>
                  <a:srgbClr val="632523"/>
                </a:solidFill>
                <a:latin typeface="Cambria" pitchFamily="18" charset="0"/>
              </a:rPr>
              <a:t>1) </a:t>
            </a:r>
            <a:r>
              <a:rPr lang="en-US" sz="1600" dirty="0" smtClean="0">
                <a:solidFill>
                  <a:srgbClr val="632523"/>
                </a:solidFill>
                <a:latin typeface="Cambria" pitchFamily="18" charset="0"/>
              </a:rPr>
              <a:t>have </a:t>
            </a:r>
            <a:r>
              <a:rPr lang="en-US" sz="1600" dirty="0">
                <a:solidFill>
                  <a:srgbClr val="632523"/>
                </a:solidFill>
                <a:latin typeface="Cambria" pitchFamily="18" charset="0"/>
              </a:rPr>
              <a:t>shell cleaned from weed and </a:t>
            </a:r>
            <a:r>
              <a:rPr lang="en-US" sz="1600" dirty="0" smtClean="0">
                <a:solidFill>
                  <a:srgbClr val="632523"/>
                </a:solidFill>
                <a:latin typeface="Cambria" pitchFamily="18" charset="0"/>
              </a:rPr>
              <a:t>impurities;</a:t>
            </a:r>
            <a:endParaRPr lang="sr-Latn-ME" sz="1600" dirty="0">
              <a:solidFill>
                <a:srgbClr val="632523"/>
              </a:solidFill>
              <a:latin typeface="Cambria" pitchFamily="18" charset="0"/>
            </a:endParaRPr>
          </a:p>
          <a:p>
            <a:pPr marL="457200" indent="-457200">
              <a:buFontTx/>
              <a:buAutoNum type="arabicParenR"/>
              <a:defRPr/>
            </a:pPr>
            <a:endParaRPr lang="en-US" sz="1600" dirty="0">
              <a:solidFill>
                <a:srgbClr val="632523"/>
              </a:solidFill>
              <a:latin typeface="Cambria" pitchFamily="18" charset="0"/>
            </a:endParaRPr>
          </a:p>
          <a:p>
            <a:pPr>
              <a:defRPr/>
            </a:pPr>
            <a:r>
              <a:rPr lang="it-IT" sz="1600" dirty="0">
                <a:solidFill>
                  <a:srgbClr val="632523"/>
                </a:solidFill>
                <a:latin typeface="Cambria" pitchFamily="18" charset="0"/>
              </a:rPr>
              <a:t>2) </a:t>
            </a:r>
            <a:r>
              <a:rPr lang="en-US" sz="1600" dirty="0" smtClean="0">
                <a:solidFill>
                  <a:srgbClr val="632523"/>
                </a:solidFill>
                <a:latin typeface="Cambria" pitchFamily="18" charset="0"/>
              </a:rPr>
              <a:t>have </a:t>
            </a:r>
            <a:r>
              <a:rPr lang="en-US" sz="1600" dirty="0">
                <a:solidFill>
                  <a:srgbClr val="632523"/>
                </a:solidFill>
                <a:latin typeface="Cambria" pitchFamily="18" charset="0"/>
              </a:rPr>
              <a:t>edges of the shell </a:t>
            </a:r>
            <a:r>
              <a:rPr lang="en-US" sz="1600" dirty="0" smtClean="0">
                <a:solidFill>
                  <a:srgbClr val="632523"/>
                </a:solidFill>
                <a:latin typeface="Cambria" pitchFamily="18" charset="0"/>
              </a:rPr>
              <a:t>undamaged</a:t>
            </a:r>
            <a:r>
              <a:rPr lang="it-IT" sz="1600" dirty="0" smtClean="0">
                <a:solidFill>
                  <a:srgbClr val="632523"/>
                </a:solidFill>
                <a:latin typeface="Cambria" pitchFamily="18" charset="0"/>
              </a:rPr>
              <a:t>;</a:t>
            </a:r>
            <a:endParaRPr lang="sr-Latn-ME" sz="1600" dirty="0">
              <a:solidFill>
                <a:srgbClr val="632523"/>
              </a:solidFill>
              <a:latin typeface="Cambria" pitchFamily="18" charset="0"/>
            </a:endParaRPr>
          </a:p>
          <a:p>
            <a:pPr>
              <a:defRPr/>
            </a:pPr>
            <a:endParaRPr lang="it-IT" sz="1600" dirty="0">
              <a:solidFill>
                <a:srgbClr val="632523"/>
              </a:solidFill>
              <a:latin typeface="Cambria" pitchFamily="18" charset="0"/>
            </a:endParaRPr>
          </a:p>
          <a:p>
            <a:pPr>
              <a:defRPr/>
            </a:pPr>
            <a:r>
              <a:rPr lang="en-US" sz="1600" dirty="0">
                <a:solidFill>
                  <a:srgbClr val="632523"/>
                </a:solidFill>
                <a:latin typeface="Cambria" pitchFamily="18" charset="0"/>
              </a:rPr>
              <a:t>3) </a:t>
            </a:r>
            <a:r>
              <a:rPr lang="en-US" sz="1600" dirty="0" smtClean="0">
                <a:solidFill>
                  <a:srgbClr val="632523"/>
                </a:solidFill>
                <a:latin typeface="Cambria" pitchFamily="18" charset="0"/>
              </a:rPr>
              <a:t>close </a:t>
            </a:r>
            <a:r>
              <a:rPr lang="en-US" sz="1600" dirty="0">
                <a:solidFill>
                  <a:srgbClr val="632523"/>
                </a:solidFill>
                <a:latin typeface="Cambria" pitchFamily="18" charset="0"/>
              </a:rPr>
              <a:t>completely when </a:t>
            </a:r>
            <a:r>
              <a:rPr lang="en-US" sz="1600" dirty="0" smtClean="0">
                <a:solidFill>
                  <a:srgbClr val="632523"/>
                </a:solidFill>
                <a:latin typeface="Cambria" pitchFamily="18" charset="0"/>
              </a:rPr>
              <a:t>touched;</a:t>
            </a:r>
            <a:endParaRPr lang="sr-Latn-ME" sz="1600" dirty="0">
              <a:solidFill>
                <a:srgbClr val="632523"/>
              </a:solidFill>
              <a:latin typeface="Cambria" pitchFamily="18" charset="0"/>
            </a:endParaRPr>
          </a:p>
          <a:p>
            <a:pPr>
              <a:defRPr/>
            </a:pPr>
            <a:endParaRPr lang="en-US" sz="1600" dirty="0">
              <a:solidFill>
                <a:srgbClr val="632523"/>
              </a:solidFill>
              <a:latin typeface="Cambria" pitchFamily="18" charset="0"/>
            </a:endParaRPr>
          </a:p>
          <a:p>
            <a:pPr>
              <a:defRPr/>
            </a:pPr>
            <a:r>
              <a:rPr lang="pl-PL" sz="1600" dirty="0">
                <a:solidFill>
                  <a:srgbClr val="632523"/>
                </a:solidFill>
                <a:latin typeface="Cambria" pitchFamily="18" charset="0"/>
              </a:rPr>
              <a:t>4) </a:t>
            </a:r>
            <a:r>
              <a:rPr lang="en-US" sz="1600" dirty="0" smtClean="0">
                <a:solidFill>
                  <a:srgbClr val="632523"/>
                </a:solidFill>
                <a:latin typeface="Cambria" pitchFamily="18" charset="0"/>
              </a:rPr>
              <a:t>have </a:t>
            </a:r>
            <a:r>
              <a:rPr lang="en-US" sz="1600" dirty="0">
                <a:solidFill>
                  <a:srgbClr val="632523"/>
                </a:solidFill>
                <a:latin typeface="Cambria" pitchFamily="18" charset="0"/>
              </a:rPr>
              <a:t>liquid contents of the shell clear</a:t>
            </a:r>
            <a:r>
              <a:rPr lang="pl-PL" sz="1600" dirty="0" smtClean="0">
                <a:solidFill>
                  <a:srgbClr val="632523"/>
                </a:solidFill>
                <a:latin typeface="Cambria" pitchFamily="18" charset="0"/>
              </a:rPr>
              <a:t> .</a:t>
            </a:r>
            <a:endParaRPr lang="sr-Latn-CS" sz="1600" b="1" u="sng" dirty="0">
              <a:solidFill>
                <a:srgbClr val="632523"/>
              </a:solidFill>
              <a:latin typeface="Cambria" pitchFamily="18" charset="0"/>
            </a:endParaRPr>
          </a:p>
          <a:p>
            <a:pPr>
              <a:defRPr/>
            </a:pPr>
            <a:endParaRPr lang="sr-Latn-ME" sz="1600" u="sng" dirty="0">
              <a:solidFill>
                <a:srgbClr val="632523"/>
              </a:solidFill>
              <a:latin typeface="Cambria"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6388"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1371600" y="1871663"/>
            <a:ext cx="7432675" cy="369887"/>
          </a:xfrm>
          <a:prstGeom prst="rect">
            <a:avLst/>
          </a:prstGeom>
          <a:ln>
            <a:noFill/>
          </a:ln>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pic>
        <p:nvPicPr>
          <p:cNvPr id="16390"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16391" name="Group 20"/>
          <p:cNvGrpSpPr>
            <a:grpSpLocks/>
          </p:cNvGrpSpPr>
          <p:nvPr/>
        </p:nvGrpSpPr>
        <p:grpSpPr bwMode="auto">
          <a:xfrm>
            <a:off x="0" y="0"/>
            <a:ext cx="5097463" cy="552450"/>
            <a:chOff x="0" y="0"/>
            <a:chExt cx="5097463" cy="552450"/>
          </a:xfrm>
        </p:grpSpPr>
        <p:pic>
          <p:nvPicPr>
            <p:cNvPr id="1639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9" name="Rectangle 18"/>
          <p:cNvSpPr/>
          <p:nvPr/>
        </p:nvSpPr>
        <p:spPr>
          <a:xfrm>
            <a:off x="1752600" y="609600"/>
            <a:ext cx="5410200" cy="461963"/>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buFont typeface="Wingdings" pitchFamily="2" charset="2"/>
              <a:buChar char="v"/>
              <a:defRPr/>
            </a:pPr>
            <a:r>
              <a:rPr lang="pl-PL" b="1" dirty="0">
                <a:solidFill>
                  <a:schemeClr val="accent2">
                    <a:lumMod val="50000"/>
                  </a:schemeClr>
                </a:solidFill>
                <a:latin typeface="Cambria" pitchFamily="18" charset="0"/>
              </a:rPr>
              <a:t> </a:t>
            </a:r>
            <a:r>
              <a:rPr lang="pl-PL" sz="2400" b="1" dirty="0" smtClean="0">
                <a:solidFill>
                  <a:schemeClr val="accent2">
                    <a:lumMod val="50000"/>
                  </a:schemeClr>
                </a:solidFill>
                <a:latin typeface="Cambria" pitchFamily="18" charset="0"/>
              </a:rPr>
              <a:t>Collection of Market Information</a:t>
            </a:r>
            <a:endParaRPr lang="en-US" sz="2400" dirty="0"/>
          </a:p>
        </p:txBody>
      </p:sp>
      <p:sp>
        <p:nvSpPr>
          <p:cNvPr id="16394" name="Rectangle 19"/>
          <p:cNvSpPr>
            <a:spLocks noChangeArrowheads="1"/>
          </p:cNvSpPr>
          <p:nvPr/>
        </p:nvSpPr>
        <p:spPr bwMode="auto">
          <a:xfrm>
            <a:off x="914400" y="1447800"/>
            <a:ext cx="7086600" cy="1508105"/>
          </a:xfrm>
          <a:prstGeom prst="rect">
            <a:avLst/>
          </a:prstGeom>
          <a:noFill/>
          <a:ln w="9525">
            <a:noFill/>
            <a:miter lim="800000"/>
            <a:headEnd/>
            <a:tailEnd/>
          </a:ln>
        </p:spPr>
        <p:txBody>
          <a:bodyPr>
            <a:spAutoFit/>
          </a:bodyPr>
          <a:lstStyle/>
          <a:p>
            <a:pPr algn="just">
              <a:buFont typeface="Wingdings" pitchFamily="2" charset="2"/>
              <a:buChar char="§"/>
            </a:pPr>
            <a:r>
              <a:rPr lang="en-US" dirty="0">
                <a:solidFill>
                  <a:srgbClr val="632523"/>
                </a:solidFill>
                <a:latin typeface="Cambria" pitchFamily="18" charset="0"/>
              </a:rPr>
              <a:t> </a:t>
            </a:r>
            <a:r>
              <a:rPr lang="en-US" sz="2000" b="1" dirty="0" smtClean="0">
                <a:solidFill>
                  <a:srgbClr val="632523"/>
                </a:solidFill>
                <a:latin typeface="Cambria" pitchFamily="18" charset="0"/>
              </a:rPr>
              <a:t>Law on Agriculture and Rural Development </a:t>
            </a:r>
            <a:r>
              <a:rPr lang="en-US" dirty="0" smtClean="0">
                <a:solidFill>
                  <a:srgbClr val="632523"/>
                </a:solidFill>
                <a:latin typeface="Cambria" pitchFamily="18" charset="0"/>
              </a:rPr>
              <a:t>(Official </a:t>
            </a:r>
            <a:r>
              <a:rPr lang="en-US" dirty="0">
                <a:solidFill>
                  <a:srgbClr val="632523"/>
                </a:solidFill>
                <a:latin typeface="Cambria" pitchFamily="18" charset="0"/>
              </a:rPr>
              <a:t>Gazette of Montenegro </a:t>
            </a:r>
            <a:r>
              <a:rPr lang="en-US" dirty="0" smtClean="0">
                <a:solidFill>
                  <a:srgbClr val="632523"/>
                </a:solidFill>
                <a:latin typeface="Cambria" pitchFamily="18" charset="0"/>
              </a:rPr>
              <a:t>56/09</a:t>
            </a:r>
            <a:r>
              <a:rPr lang="en-US" dirty="0">
                <a:solidFill>
                  <a:srgbClr val="632523"/>
                </a:solidFill>
                <a:latin typeface="Cambria" pitchFamily="18" charset="0"/>
              </a:rPr>
              <a:t>) </a:t>
            </a:r>
            <a:r>
              <a:rPr lang="en-US" b="1" dirty="0" smtClean="0">
                <a:solidFill>
                  <a:srgbClr val="632523"/>
                </a:solidFill>
                <a:latin typeface="Cambria" pitchFamily="18" charset="0"/>
              </a:rPr>
              <a:t>– Paying Agency in Agriculture </a:t>
            </a:r>
            <a:r>
              <a:rPr lang="en-US" dirty="0" smtClean="0">
                <a:solidFill>
                  <a:srgbClr val="632523"/>
                </a:solidFill>
                <a:latin typeface="Cambria" pitchFamily="18" charset="0"/>
              </a:rPr>
              <a:t>is responsible for operation of the market information system, i.e. collecting, processing and dissemination of information on quantities and prices of certain agricultural products.</a:t>
            </a:r>
            <a:endParaRPr lang="en-US" dirty="0">
              <a:solidFill>
                <a:srgbClr val="632523"/>
              </a:solidFill>
              <a:latin typeface="Cambria" pitchFamily="18" charset="0"/>
            </a:endParaRPr>
          </a:p>
        </p:txBody>
      </p:sp>
      <p:sp>
        <p:nvSpPr>
          <p:cNvPr id="16397" name="Rectangle 20"/>
          <p:cNvSpPr>
            <a:spLocks noChangeArrowheads="1"/>
          </p:cNvSpPr>
          <p:nvPr/>
        </p:nvSpPr>
        <p:spPr bwMode="auto">
          <a:xfrm>
            <a:off x="914400" y="3429000"/>
            <a:ext cx="7010400" cy="46166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spAutoFit/>
          </a:bodyPr>
          <a:lstStyle/>
          <a:p>
            <a:pPr>
              <a:defRPr/>
            </a:pPr>
            <a:r>
              <a:rPr lang="en-US" sz="2400" b="1" dirty="0" smtClean="0">
                <a:solidFill>
                  <a:srgbClr val="632523"/>
                </a:solidFill>
                <a:latin typeface="Cambria" pitchFamily="18" charset="0"/>
              </a:rPr>
              <a:t>Agricultural Market Information System </a:t>
            </a:r>
            <a:r>
              <a:rPr lang="en-US" sz="2400" b="1" dirty="0">
                <a:solidFill>
                  <a:srgbClr val="632523"/>
                </a:solidFill>
                <a:latin typeface="Cambria" pitchFamily="18" charset="0"/>
              </a:rPr>
              <a:t>(AMIS) </a:t>
            </a:r>
          </a:p>
        </p:txBody>
      </p:sp>
      <p:sp>
        <p:nvSpPr>
          <p:cNvPr id="16396" name="Rectangle 21"/>
          <p:cNvSpPr>
            <a:spLocks noChangeArrowheads="1"/>
          </p:cNvSpPr>
          <p:nvPr/>
        </p:nvSpPr>
        <p:spPr bwMode="auto">
          <a:xfrm>
            <a:off x="2971800" y="4724400"/>
            <a:ext cx="3276600" cy="1200329"/>
          </a:xfrm>
          <a:prstGeom prst="rect">
            <a:avLst/>
          </a:prstGeom>
          <a:noFill/>
          <a:ln w="9525">
            <a:noFill/>
            <a:miter lim="800000"/>
            <a:headEnd/>
            <a:tailEnd/>
          </a:ln>
        </p:spPr>
        <p:txBody>
          <a:bodyPr>
            <a:spAutoFit/>
          </a:bodyPr>
          <a:lstStyle/>
          <a:p>
            <a:pPr>
              <a:buFont typeface="Wingdings" pitchFamily="2" charset="2"/>
              <a:buChar char="Ø"/>
            </a:pPr>
            <a:r>
              <a:rPr lang="en-US" dirty="0">
                <a:solidFill>
                  <a:srgbClr val="632523"/>
                </a:solidFill>
                <a:latin typeface="Cambria" pitchFamily="18" charset="0"/>
              </a:rPr>
              <a:t> </a:t>
            </a:r>
            <a:r>
              <a:rPr lang="en-US" dirty="0" smtClean="0">
                <a:solidFill>
                  <a:srgbClr val="632523"/>
                </a:solidFill>
                <a:latin typeface="Cambria" pitchFamily="18" charset="0"/>
              </a:rPr>
              <a:t>fruits and vegetables,</a:t>
            </a:r>
            <a:endParaRPr lang="en-US" dirty="0">
              <a:solidFill>
                <a:srgbClr val="632523"/>
              </a:solidFill>
              <a:latin typeface="Cambria" pitchFamily="18" charset="0"/>
            </a:endParaRPr>
          </a:p>
          <a:p>
            <a:pPr>
              <a:buFont typeface="Wingdings" pitchFamily="2" charset="2"/>
              <a:buChar char="Ø"/>
            </a:pPr>
            <a:r>
              <a:rPr lang="en-US" dirty="0">
                <a:solidFill>
                  <a:srgbClr val="632523"/>
                </a:solidFill>
                <a:latin typeface="Cambria" pitchFamily="18" charset="0"/>
              </a:rPr>
              <a:t> </a:t>
            </a:r>
            <a:r>
              <a:rPr lang="en-US" dirty="0" smtClean="0">
                <a:solidFill>
                  <a:srgbClr val="632523"/>
                </a:solidFill>
                <a:latin typeface="Cambria" pitchFamily="18" charset="0"/>
              </a:rPr>
              <a:t>livestock</a:t>
            </a:r>
            <a:endParaRPr lang="en-US" dirty="0">
              <a:solidFill>
                <a:srgbClr val="632523"/>
              </a:solidFill>
              <a:latin typeface="Cambria" pitchFamily="18" charset="0"/>
            </a:endParaRPr>
          </a:p>
          <a:p>
            <a:pPr>
              <a:buFont typeface="Wingdings" pitchFamily="2" charset="2"/>
              <a:buChar char="Ø"/>
            </a:pPr>
            <a:r>
              <a:rPr lang="en-US" dirty="0">
                <a:solidFill>
                  <a:srgbClr val="632523"/>
                </a:solidFill>
                <a:latin typeface="Cambria" pitchFamily="18" charset="0"/>
              </a:rPr>
              <a:t> </a:t>
            </a:r>
            <a:r>
              <a:rPr lang="en-US" dirty="0" smtClean="0">
                <a:solidFill>
                  <a:srgbClr val="632523"/>
                </a:solidFill>
                <a:latin typeface="Cambria" pitchFamily="18" charset="0"/>
              </a:rPr>
              <a:t>inputs in agriculture</a:t>
            </a:r>
            <a:endParaRPr lang="en-US" dirty="0">
              <a:solidFill>
                <a:srgbClr val="632523"/>
              </a:solidFill>
              <a:latin typeface="Cambria" pitchFamily="18" charset="0"/>
            </a:endParaRPr>
          </a:p>
          <a:p>
            <a:pPr>
              <a:buFont typeface="Wingdings" pitchFamily="2" charset="2"/>
              <a:buChar char="Ø"/>
            </a:pPr>
            <a:r>
              <a:rPr lang="en-US" dirty="0">
                <a:solidFill>
                  <a:srgbClr val="632523"/>
                </a:solidFill>
                <a:latin typeface="Cambria" pitchFamily="18" charset="0"/>
              </a:rPr>
              <a:t> </a:t>
            </a:r>
            <a:r>
              <a:rPr lang="en-US" dirty="0" smtClean="0">
                <a:solidFill>
                  <a:srgbClr val="632523"/>
                </a:solidFill>
                <a:latin typeface="Cambria" pitchFamily="18" charset="0"/>
              </a:rPr>
              <a:t>fish</a:t>
            </a:r>
            <a:endParaRPr lang="en-US" dirty="0">
              <a:solidFill>
                <a:srgbClr val="632523"/>
              </a:solidFill>
              <a:latin typeface="Cambria" pitchFamily="18" charset="0"/>
            </a:endParaRPr>
          </a:p>
        </p:txBody>
      </p:sp>
      <p:sp>
        <p:nvSpPr>
          <p:cNvPr id="2" name="Rectangle 30"/>
          <p:cNvSpPr>
            <a:spLocks noChangeArrowheads="1"/>
          </p:cNvSpPr>
          <p:nvPr/>
        </p:nvSpPr>
        <p:spPr bwMode="auto">
          <a:xfrm>
            <a:off x="1143000" y="4267200"/>
            <a:ext cx="4783745" cy="369332"/>
          </a:xfrm>
          <a:prstGeom prst="rect">
            <a:avLst/>
          </a:prstGeom>
          <a:noFill/>
          <a:ln w="9525">
            <a:noFill/>
            <a:miter lim="800000"/>
            <a:headEnd/>
            <a:tailEnd/>
          </a:ln>
        </p:spPr>
        <p:txBody>
          <a:bodyPr wrap="none">
            <a:spAutoFit/>
          </a:bodyPr>
          <a:lstStyle/>
          <a:p>
            <a:r>
              <a:rPr lang="en-US" b="1" dirty="0" smtClean="0">
                <a:solidFill>
                  <a:srgbClr val="632523"/>
                </a:solidFill>
                <a:latin typeface="Cambria" pitchFamily="18" charset="0"/>
              </a:rPr>
              <a:t>Information on prices and price trends of</a:t>
            </a:r>
            <a:r>
              <a:rPr lang="en-US" dirty="0" smtClean="0">
                <a:solidFill>
                  <a:srgbClr val="632523"/>
                </a:solidFill>
                <a:latin typeface="Cambria" pitchFamily="18" charset="0"/>
              </a:rPr>
              <a:t>: </a:t>
            </a:r>
            <a:endParaRPr lang="en-US" dirty="0">
              <a:solidFill>
                <a:srgbClr val="632523"/>
              </a:solidFill>
              <a:latin typeface="Cambria"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741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1371600" y="1871663"/>
            <a:ext cx="7432675" cy="369887"/>
          </a:xfrm>
          <a:prstGeom prst="rect">
            <a:avLst/>
          </a:prstGeom>
          <a:ln>
            <a:noFill/>
          </a:ln>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pic>
        <p:nvPicPr>
          <p:cNvPr id="17414"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17415" name="Group 20"/>
          <p:cNvGrpSpPr>
            <a:grpSpLocks/>
          </p:cNvGrpSpPr>
          <p:nvPr/>
        </p:nvGrpSpPr>
        <p:grpSpPr bwMode="auto">
          <a:xfrm>
            <a:off x="0" y="0"/>
            <a:ext cx="5097463" cy="552450"/>
            <a:chOff x="0" y="0"/>
            <a:chExt cx="5097463" cy="552450"/>
          </a:xfrm>
        </p:grpSpPr>
        <p:pic>
          <p:nvPicPr>
            <p:cNvPr id="17427"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9" name="Rectangle 18"/>
          <p:cNvSpPr/>
          <p:nvPr/>
        </p:nvSpPr>
        <p:spPr>
          <a:xfrm>
            <a:off x="1752600" y="685800"/>
            <a:ext cx="5410200" cy="461665"/>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buFont typeface="Wingdings" pitchFamily="2" charset="2"/>
              <a:buChar char="v"/>
              <a:defRPr/>
            </a:pPr>
            <a:r>
              <a:rPr lang="pl-PL" b="1" dirty="0">
                <a:solidFill>
                  <a:schemeClr val="accent2">
                    <a:lumMod val="50000"/>
                  </a:schemeClr>
                </a:solidFill>
                <a:latin typeface="Cambria" pitchFamily="18" charset="0"/>
              </a:rPr>
              <a:t> </a:t>
            </a:r>
            <a:r>
              <a:rPr lang="it-IT" sz="2400" b="1" dirty="0" smtClean="0">
                <a:solidFill>
                  <a:schemeClr val="accent2">
                    <a:lumMod val="50000"/>
                  </a:schemeClr>
                </a:solidFill>
                <a:latin typeface="Cambria" pitchFamily="18" charset="0"/>
              </a:rPr>
              <a:t>Role of Professional Organisations</a:t>
            </a:r>
            <a:endParaRPr lang="en-US" sz="2400" dirty="0"/>
          </a:p>
        </p:txBody>
      </p:sp>
      <p:sp>
        <p:nvSpPr>
          <p:cNvPr id="17418" name="Rectangle 19"/>
          <p:cNvSpPr>
            <a:spLocks noChangeArrowheads="1"/>
          </p:cNvSpPr>
          <p:nvPr/>
        </p:nvSpPr>
        <p:spPr bwMode="auto">
          <a:xfrm>
            <a:off x="685800" y="1524000"/>
            <a:ext cx="7239000" cy="707886"/>
          </a:xfrm>
          <a:prstGeom prst="rect">
            <a:avLst/>
          </a:prstGeom>
          <a:noFill/>
          <a:ln w="9525">
            <a:noFill/>
            <a:miter lim="800000"/>
            <a:headEnd/>
            <a:tailEnd/>
          </a:ln>
        </p:spPr>
        <p:txBody>
          <a:bodyPr>
            <a:spAutoFit/>
          </a:bodyPr>
          <a:lstStyle/>
          <a:p>
            <a:pPr algn="just">
              <a:buFont typeface="Wingdings" pitchFamily="2" charset="2"/>
              <a:buChar char="§"/>
            </a:pPr>
            <a:r>
              <a:rPr lang="en-US" sz="2000" dirty="0">
                <a:solidFill>
                  <a:srgbClr val="632523"/>
                </a:solidFill>
                <a:latin typeface="Cambria" pitchFamily="18" charset="0"/>
              </a:rPr>
              <a:t> </a:t>
            </a:r>
            <a:r>
              <a:rPr lang="en-US" sz="2000" dirty="0" smtClean="0">
                <a:solidFill>
                  <a:srgbClr val="632523"/>
                </a:solidFill>
                <a:latin typeface="Cambria" pitchFamily="18" charset="0"/>
              </a:rPr>
              <a:t>Currently, there are no producer </a:t>
            </a:r>
            <a:r>
              <a:rPr lang="en-US" sz="2000" dirty="0" err="1" smtClean="0">
                <a:solidFill>
                  <a:srgbClr val="632523"/>
                </a:solidFill>
                <a:latin typeface="Cambria" pitchFamily="18" charset="0"/>
              </a:rPr>
              <a:t>organisations</a:t>
            </a:r>
            <a:r>
              <a:rPr lang="en-US" sz="2000" dirty="0" smtClean="0">
                <a:solidFill>
                  <a:srgbClr val="632523"/>
                </a:solidFill>
                <a:latin typeface="Cambria" pitchFamily="18" charset="0"/>
              </a:rPr>
              <a:t> in Montenegro as defined by the EU </a:t>
            </a:r>
            <a:r>
              <a:rPr lang="en-US" sz="2000" dirty="0" err="1" smtClean="0">
                <a:solidFill>
                  <a:srgbClr val="632523"/>
                </a:solidFill>
                <a:latin typeface="Cambria" pitchFamily="18" charset="0"/>
              </a:rPr>
              <a:t>Acquis</a:t>
            </a:r>
            <a:r>
              <a:rPr lang="sr-Latn-CS" sz="2000" dirty="0" smtClean="0">
                <a:solidFill>
                  <a:srgbClr val="632523"/>
                </a:solidFill>
                <a:latin typeface="Cambria" pitchFamily="18" charset="0"/>
              </a:rPr>
              <a:t> </a:t>
            </a:r>
            <a:r>
              <a:rPr lang="sr-Latn-CS" sz="2000" dirty="0">
                <a:solidFill>
                  <a:srgbClr val="632523"/>
                </a:solidFill>
                <a:latin typeface="Cambria" pitchFamily="18" charset="0"/>
              </a:rPr>
              <a:t>(104/2000)</a:t>
            </a:r>
            <a:endParaRPr lang="en-US" sz="2000" dirty="0">
              <a:solidFill>
                <a:srgbClr val="632523"/>
              </a:solidFill>
              <a:latin typeface="Cambria" pitchFamily="18" charset="0"/>
            </a:endParaRPr>
          </a:p>
        </p:txBody>
      </p:sp>
      <p:sp>
        <p:nvSpPr>
          <p:cNvPr id="17419" name="Rectangle 20"/>
          <p:cNvSpPr>
            <a:spLocks noChangeArrowheads="1"/>
          </p:cNvSpPr>
          <p:nvPr/>
        </p:nvSpPr>
        <p:spPr bwMode="auto">
          <a:xfrm flipH="1">
            <a:off x="4419600" y="2362200"/>
            <a:ext cx="3352800" cy="646331"/>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spAutoFit/>
          </a:bodyPr>
          <a:lstStyle/>
          <a:p>
            <a:pPr algn="ctr">
              <a:defRPr/>
            </a:pPr>
            <a:r>
              <a:rPr lang="en-US" dirty="0" smtClean="0">
                <a:solidFill>
                  <a:srgbClr val="632523"/>
                </a:solidFill>
                <a:latin typeface="Cambria" pitchFamily="18" charset="0"/>
              </a:rPr>
              <a:t>Association of bivalve </a:t>
            </a:r>
            <a:r>
              <a:rPr lang="en-US" dirty="0" err="1" smtClean="0">
                <a:solidFill>
                  <a:srgbClr val="632523"/>
                </a:solidFill>
                <a:latin typeface="Cambria" pitchFamily="18" charset="0"/>
              </a:rPr>
              <a:t>molluscs</a:t>
            </a:r>
            <a:r>
              <a:rPr lang="en-US" dirty="0" smtClean="0">
                <a:solidFill>
                  <a:srgbClr val="632523"/>
                </a:solidFill>
                <a:latin typeface="Cambria" pitchFamily="18" charset="0"/>
              </a:rPr>
              <a:t> farmers </a:t>
            </a:r>
            <a:endParaRPr lang="en-US" dirty="0">
              <a:solidFill>
                <a:srgbClr val="632523"/>
              </a:solidFill>
              <a:latin typeface="Cambria" pitchFamily="18" charset="0"/>
            </a:endParaRPr>
          </a:p>
        </p:txBody>
      </p:sp>
      <p:sp>
        <p:nvSpPr>
          <p:cNvPr id="17420" name="Rectangle 21"/>
          <p:cNvSpPr>
            <a:spLocks noChangeArrowheads="1"/>
          </p:cNvSpPr>
          <p:nvPr/>
        </p:nvSpPr>
        <p:spPr bwMode="auto">
          <a:xfrm>
            <a:off x="616857" y="5342223"/>
            <a:ext cx="8534400" cy="1046440"/>
          </a:xfrm>
          <a:prstGeom prst="rect">
            <a:avLst/>
          </a:prstGeom>
          <a:noFill/>
          <a:ln w="9525">
            <a:noFill/>
            <a:miter lim="800000"/>
            <a:headEnd/>
            <a:tailEnd/>
          </a:ln>
        </p:spPr>
        <p:txBody>
          <a:bodyPr wrap="square">
            <a:spAutoFit/>
          </a:bodyPr>
          <a:lstStyle/>
          <a:p>
            <a:pPr>
              <a:spcAft>
                <a:spcPts val="1200"/>
              </a:spcAft>
              <a:buFont typeface="Wingdings" pitchFamily="2" charset="2"/>
              <a:buChar char="Ø"/>
            </a:pPr>
            <a:r>
              <a:rPr lang="en-US" dirty="0">
                <a:solidFill>
                  <a:srgbClr val="632523"/>
                </a:solidFill>
                <a:latin typeface="Cambria" pitchFamily="18" charset="0"/>
              </a:rPr>
              <a:t>  </a:t>
            </a:r>
            <a:r>
              <a:rPr lang="en-US" b="1" dirty="0" smtClean="0">
                <a:solidFill>
                  <a:srgbClr val="632523"/>
                </a:solidFill>
                <a:latin typeface="Cambria" pitchFamily="18" charset="0"/>
              </a:rPr>
              <a:t>Law on Nongovernmental </a:t>
            </a:r>
            <a:r>
              <a:rPr lang="en-US" b="1" dirty="0" err="1" smtClean="0">
                <a:solidFill>
                  <a:srgbClr val="632523"/>
                </a:solidFill>
                <a:latin typeface="Cambria" pitchFamily="18" charset="0"/>
              </a:rPr>
              <a:t>Organisations</a:t>
            </a:r>
            <a:r>
              <a:rPr lang="en-US" dirty="0" smtClean="0">
                <a:solidFill>
                  <a:srgbClr val="632523"/>
                </a:solidFill>
                <a:latin typeface="Cambria" pitchFamily="18" charset="0"/>
              </a:rPr>
              <a:t> </a:t>
            </a:r>
            <a:r>
              <a:rPr lang="en-US" sz="1600" dirty="0">
                <a:solidFill>
                  <a:srgbClr val="632523"/>
                </a:solidFill>
                <a:latin typeface="Cambria" pitchFamily="18" charset="0"/>
              </a:rPr>
              <a:t>(Official Gazette of Montenegro </a:t>
            </a:r>
            <a:r>
              <a:rPr lang="en-US" sz="1600" dirty="0" smtClean="0">
                <a:solidFill>
                  <a:srgbClr val="632523"/>
                </a:solidFill>
                <a:latin typeface="Cambria" pitchFamily="18" charset="0"/>
              </a:rPr>
              <a:t>11/07</a:t>
            </a:r>
            <a:r>
              <a:rPr lang="en-US" sz="1600" dirty="0">
                <a:solidFill>
                  <a:srgbClr val="632523"/>
                </a:solidFill>
                <a:latin typeface="Cambria" pitchFamily="18" charset="0"/>
              </a:rPr>
              <a:t>, 39/11) </a:t>
            </a:r>
          </a:p>
          <a:p>
            <a:pPr>
              <a:spcAft>
                <a:spcPts val="1200"/>
              </a:spcAft>
              <a:buFont typeface="Wingdings" pitchFamily="2" charset="2"/>
              <a:buChar char="Ø"/>
            </a:pPr>
            <a:r>
              <a:rPr lang="en-US" dirty="0">
                <a:solidFill>
                  <a:srgbClr val="632523"/>
                </a:solidFill>
                <a:latin typeface="Cambria" pitchFamily="18" charset="0"/>
              </a:rPr>
              <a:t>  </a:t>
            </a:r>
            <a:r>
              <a:rPr lang="en-US" b="1" dirty="0" smtClean="0">
                <a:solidFill>
                  <a:srgbClr val="632523"/>
                </a:solidFill>
                <a:latin typeface="Cambria" pitchFamily="18" charset="0"/>
              </a:rPr>
              <a:t>Law on Cooperatives  </a:t>
            </a:r>
            <a:r>
              <a:rPr lang="en-US" sz="1600" dirty="0">
                <a:solidFill>
                  <a:srgbClr val="632523"/>
                </a:solidFill>
                <a:latin typeface="Cambria" pitchFamily="18" charset="0"/>
              </a:rPr>
              <a:t>(Official Gazette of </a:t>
            </a:r>
            <a:r>
              <a:rPr lang="en-US" sz="1600" dirty="0" smtClean="0">
                <a:solidFill>
                  <a:srgbClr val="632523"/>
                </a:solidFill>
                <a:latin typeface="Cambria" pitchFamily="18" charset="0"/>
              </a:rPr>
              <a:t>the Federal Republic of Yugoslavia </a:t>
            </a:r>
            <a:r>
              <a:rPr lang="en-US" sz="1600" dirty="0">
                <a:solidFill>
                  <a:srgbClr val="632523"/>
                </a:solidFill>
                <a:latin typeface="Cambria" pitchFamily="18" charset="0"/>
              </a:rPr>
              <a:t>41/96)</a:t>
            </a:r>
          </a:p>
        </p:txBody>
      </p:sp>
      <p:sp>
        <p:nvSpPr>
          <p:cNvPr id="21" name="Rectangle 20"/>
          <p:cNvSpPr/>
          <p:nvPr/>
        </p:nvSpPr>
        <p:spPr>
          <a:xfrm>
            <a:off x="685800" y="2362200"/>
            <a:ext cx="3429000" cy="646331"/>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lgn="ctr">
              <a:defRPr/>
            </a:pPr>
            <a:r>
              <a:rPr lang="en-US" dirty="0" smtClean="0">
                <a:solidFill>
                  <a:srgbClr val="632523"/>
                </a:solidFill>
                <a:latin typeface="Cambria" pitchFamily="18" charset="0"/>
              </a:rPr>
              <a:t>Associations of professional fishermen</a:t>
            </a:r>
            <a:endParaRPr lang="en-US" dirty="0">
              <a:solidFill>
                <a:srgbClr val="632523"/>
              </a:solidFill>
              <a:latin typeface="Cambria" pitchFamily="18" charset="0"/>
            </a:endParaRPr>
          </a:p>
        </p:txBody>
      </p:sp>
      <p:sp>
        <p:nvSpPr>
          <p:cNvPr id="32" name="Rectangle 31"/>
          <p:cNvSpPr/>
          <p:nvPr/>
        </p:nvSpPr>
        <p:spPr>
          <a:xfrm>
            <a:off x="685800" y="3886200"/>
            <a:ext cx="7239000" cy="1200329"/>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p>
            <a:pPr algn="just">
              <a:defRPr/>
            </a:pPr>
            <a:r>
              <a:rPr lang="en-US" dirty="0" smtClean="0">
                <a:solidFill>
                  <a:srgbClr val="632523"/>
                </a:solidFill>
                <a:latin typeface="Cambria" pitchFamily="18" charset="0"/>
              </a:rPr>
              <a:t>The </a:t>
            </a:r>
            <a:r>
              <a:rPr lang="en-US" dirty="0">
                <a:solidFill>
                  <a:srgbClr val="632523"/>
                </a:solidFill>
                <a:latin typeface="Cambria" pitchFamily="18" charset="0"/>
              </a:rPr>
              <a:t>Associations are non-profit </a:t>
            </a:r>
            <a:r>
              <a:rPr lang="en-US" dirty="0" err="1">
                <a:solidFill>
                  <a:srgbClr val="632523"/>
                </a:solidFill>
                <a:latin typeface="Cambria" pitchFamily="18" charset="0"/>
              </a:rPr>
              <a:t>organisations</a:t>
            </a:r>
            <a:r>
              <a:rPr lang="en-US" dirty="0">
                <a:solidFill>
                  <a:srgbClr val="632523"/>
                </a:solidFill>
                <a:latin typeface="Cambria" pitchFamily="18" charset="0"/>
              </a:rPr>
              <a:t> set up by professional fishermen and fish farmers for the purpose of accomplishing their individual or joint interests or for the purpose of accomplishing or affirming of public </a:t>
            </a:r>
            <a:r>
              <a:rPr lang="en-US" dirty="0" smtClean="0">
                <a:solidFill>
                  <a:srgbClr val="632523"/>
                </a:solidFill>
                <a:latin typeface="Cambria" pitchFamily="18" charset="0"/>
              </a:rPr>
              <a:t>interest</a:t>
            </a:r>
            <a:endParaRPr lang="en-US" dirty="0">
              <a:solidFill>
                <a:srgbClr val="632523"/>
              </a:solidFill>
              <a:latin typeface="Cambria" pitchFamily="18" charset="0"/>
            </a:endParaRPr>
          </a:p>
        </p:txBody>
      </p:sp>
      <p:sp>
        <p:nvSpPr>
          <p:cNvPr id="31" name="TextBox 30"/>
          <p:cNvSpPr txBox="1"/>
          <p:nvPr/>
        </p:nvSpPr>
        <p:spPr>
          <a:xfrm>
            <a:off x="1524000" y="3276600"/>
            <a:ext cx="1676400" cy="36933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defRPr/>
            </a:pPr>
            <a:r>
              <a:rPr lang="sr-Latn-ME" dirty="0">
                <a:solidFill>
                  <a:srgbClr val="632523"/>
                </a:solidFill>
                <a:latin typeface="Cambria" pitchFamily="18" charset="0"/>
              </a:rPr>
              <a:t>5 </a:t>
            </a:r>
            <a:r>
              <a:rPr lang="en-GB" dirty="0" smtClean="0">
                <a:solidFill>
                  <a:srgbClr val="632523"/>
                </a:solidFill>
                <a:latin typeface="Cambria" pitchFamily="18" charset="0"/>
              </a:rPr>
              <a:t>associations</a:t>
            </a:r>
            <a:endParaRPr lang="en-US" dirty="0">
              <a:solidFill>
                <a:srgbClr val="632523"/>
              </a:solidFill>
              <a:latin typeface="Cambria" pitchFamily="18" charset="0"/>
            </a:endParaRPr>
          </a:p>
        </p:txBody>
      </p:sp>
      <p:sp>
        <p:nvSpPr>
          <p:cNvPr id="33" name="TextBox 32"/>
          <p:cNvSpPr txBox="1"/>
          <p:nvPr/>
        </p:nvSpPr>
        <p:spPr>
          <a:xfrm>
            <a:off x="5257800" y="3276600"/>
            <a:ext cx="1828800" cy="36933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defRPr/>
            </a:pPr>
            <a:r>
              <a:rPr lang="sr-Latn-ME" dirty="0">
                <a:solidFill>
                  <a:srgbClr val="632523"/>
                </a:solidFill>
                <a:latin typeface="Cambria" pitchFamily="18" charset="0"/>
              </a:rPr>
              <a:t> 1 </a:t>
            </a:r>
            <a:r>
              <a:rPr lang="en-GB" dirty="0" smtClean="0">
                <a:solidFill>
                  <a:srgbClr val="632523"/>
                </a:solidFill>
                <a:latin typeface="Cambria" pitchFamily="18" charset="0"/>
              </a:rPr>
              <a:t>association</a:t>
            </a:r>
            <a:endParaRPr lang="en-US" dirty="0">
              <a:solidFill>
                <a:srgbClr val="632523"/>
              </a:solidFill>
              <a:latin typeface="Cambria" pitchFamily="18" charset="0"/>
            </a:endParaRPr>
          </a:p>
        </p:txBody>
      </p:sp>
      <p:cxnSp>
        <p:nvCxnSpPr>
          <p:cNvPr id="38" name="Straight Arrow Connector 37"/>
          <p:cNvCxnSpPr/>
          <p:nvPr/>
        </p:nvCxnSpPr>
        <p:spPr>
          <a:xfrm>
            <a:off x="6019800" y="3048000"/>
            <a:ext cx="0" cy="239713"/>
          </a:xfrm>
          <a:prstGeom prst="straightConnector1">
            <a:avLst/>
          </a:prstGeom>
          <a:ln w="25400">
            <a:solidFill>
              <a:srgbClr val="632523"/>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2362200" y="3048000"/>
            <a:ext cx="0" cy="239713"/>
          </a:xfrm>
          <a:prstGeom prst="straightConnector1">
            <a:avLst/>
          </a:prstGeom>
          <a:ln w="25400">
            <a:solidFill>
              <a:srgbClr val="632523"/>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8436"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437" name="Rectangle 16"/>
          <p:cNvSpPr>
            <a:spLocks noChangeArrowheads="1"/>
          </p:cNvSpPr>
          <p:nvPr/>
        </p:nvSpPr>
        <p:spPr bwMode="auto">
          <a:xfrm>
            <a:off x="914400" y="2133600"/>
            <a:ext cx="7162800" cy="2985433"/>
          </a:xfrm>
          <a:prstGeom prst="rect">
            <a:avLst/>
          </a:prstGeom>
          <a:noFill/>
          <a:ln w="9525">
            <a:noFill/>
            <a:miter lim="800000"/>
            <a:headEnd/>
            <a:tailEnd/>
          </a:ln>
        </p:spPr>
        <p:txBody>
          <a:bodyPr anchor="ctr">
            <a:spAutoFit/>
          </a:bodyPr>
          <a:lstStyle/>
          <a:p>
            <a:pPr indent="42863" algn="just">
              <a:spcAft>
                <a:spcPts val="1200"/>
              </a:spcAft>
              <a:buClr>
                <a:srgbClr val="632523"/>
              </a:buClr>
              <a:buFont typeface="Wingdings" pitchFamily="2" charset="2"/>
              <a:buChar char="Ø"/>
            </a:pPr>
            <a:r>
              <a:rPr lang="en-US" sz="2000" dirty="0">
                <a:solidFill>
                  <a:srgbClr val="632523"/>
                </a:solidFill>
                <a:latin typeface="Cambria" pitchFamily="18" charset="0"/>
              </a:rPr>
              <a:t>  </a:t>
            </a:r>
            <a:r>
              <a:rPr lang="en-US" sz="2000" b="1" dirty="0" smtClean="0">
                <a:solidFill>
                  <a:srgbClr val="632523"/>
                </a:solidFill>
                <a:latin typeface="Cambria" pitchFamily="18" charset="0"/>
              </a:rPr>
              <a:t>Law on Foreign Trade </a:t>
            </a:r>
            <a:r>
              <a:rPr lang="en-US" dirty="0">
                <a:solidFill>
                  <a:srgbClr val="632523"/>
                </a:solidFill>
                <a:latin typeface="Cambria" pitchFamily="18" charset="0"/>
              </a:rPr>
              <a:t>(Official Gazette of </a:t>
            </a:r>
            <a:r>
              <a:rPr lang="en-US" dirty="0" smtClean="0">
                <a:solidFill>
                  <a:srgbClr val="632523"/>
                </a:solidFill>
                <a:latin typeface="Cambria" pitchFamily="18" charset="0"/>
              </a:rPr>
              <a:t>the Republic of Montenegro 28/4 and </a:t>
            </a:r>
            <a:r>
              <a:rPr lang="en-US" dirty="0">
                <a:solidFill>
                  <a:srgbClr val="632523"/>
                </a:solidFill>
                <a:latin typeface="Cambria" pitchFamily="18" charset="0"/>
              </a:rPr>
              <a:t>37/07);</a:t>
            </a:r>
          </a:p>
          <a:p>
            <a:pPr indent="42863" algn="just">
              <a:spcAft>
                <a:spcPts val="1200"/>
              </a:spcAft>
              <a:buClr>
                <a:srgbClr val="632523"/>
              </a:buClr>
              <a:buFont typeface="Wingdings" pitchFamily="2" charset="2"/>
              <a:buChar char="Ø"/>
            </a:pPr>
            <a:r>
              <a:rPr lang="en-US" sz="2000" dirty="0">
                <a:solidFill>
                  <a:srgbClr val="632523"/>
                </a:solidFill>
                <a:latin typeface="Cambria" pitchFamily="18" charset="0"/>
              </a:rPr>
              <a:t>  </a:t>
            </a:r>
            <a:r>
              <a:rPr lang="en-US" sz="2000" b="1" dirty="0" smtClean="0">
                <a:solidFill>
                  <a:srgbClr val="632523"/>
                </a:solidFill>
                <a:latin typeface="Cambria" pitchFamily="18" charset="0"/>
              </a:rPr>
              <a:t>The Protocol on Montenegro’s accession to the Marrakesh agreement on establishing of the World Trade Organization </a:t>
            </a:r>
            <a:r>
              <a:rPr lang="en-US" dirty="0">
                <a:solidFill>
                  <a:srgbClr val="632523"/>
                </a:solidFill>
                <a:latin typeface="Cambria" pitchFamily="18" charset="0"/>
              </a:rPr>
              <a:t>(Official </a:t>
            </a:r>
            <a:r>
              <a:rPr lang="en-US" dirty="0" smtClean="0">
                <a:solidFill>
                  <a:srgbClr val="632523"/>
                </a:solidFill>
                <a:latin typeface="Cambria" pitchFamily="18" charset="0"/>
              </a:rPr>
              <a:t>Gazette – International </a:t>
            </a:r>
            <a:r>
              <a:rPr lang="en-GB" dirty="0" smtClean="0">
                <a:solidFill>
                  <a:srgbClr val="632523"/>
                </a:solidFill>
                <a:latin typeface="Cambria" pitchFamily="18" charset="0"/>
              </a:rPr>
              <a:t>Agreements</a:t>
            </a:r>
            <a:r>
              <a:rPr lang="en-US" dirty="0" smtClean="0">
                <a:solidFill>
                  <a:srgbClr val="632523"/>
                </a:solidFill>
                <a:latin typeface="Cambria" pitchFamily="18" charset="0"/>
              </a:rPr>
              <a:t> </a:t>
            </a:r>
            <a:r>
              <a:rPr lang="en-US" dirty="0">
                <a:solidFill>
                  <a:srgbClr val="632523"/>
                </a:solidFill>
                <a:latin typeface="Cambria" pitchFamily="18" charset="0"/>
              </a:rPr>
              <a:t>3/2012);</a:t>
            </a:r>
          </a:p>
          <a:p>
            <a:pPr indent="42863" algn="just">
              <a:spcAft>
                <a:spcPts val="1200"/>
              </a:spcAft>
              <a:buClr>
                <a:srgbClr val="632523"/>
              </a:buClr>
              <a:buFont typeface="Wingdings" pitchFamily="2" charset="2"/>
              <a:buChar char="Ø"/>
            </a:pPr>
            <a:r>
              <a:rPr lang="sl-SI" sz="2000" dirty="0">
                <a:solidFill>
                  <a:srgbClr val="632523"/>
                </a:solidFill>
                <a:latin typeface="Cambria" pitchFamily="18" charset="0"/>
              </a:rPr>
              <a:t> </a:t>
            </a:r>
            <a:r>
              <a:rPr lang="en-GB" sz="2000" b="1" dirty="0" smtClean="0">
                <a:solidFill>
                  <a:srgbClr val="632523"/>
                </a:solidFill>
                <a:latin typeface="Cambria" pitchFamily="18" charset="0"/>
              </a:rPr>
              <a:t>Law on Customs Tariff </a:t>
            </a:r>
            <a:r>
              <a:rPr lang="sl-SI" dirty="0" smtClean="0">
                <a:solidFill>
                  <a:srgbClr val="632523"/>
                </a:solidFill>
                <a:latin typeface="Cambria" pitchFamily="18" charset="0"/>
              </a:rPr>
              <a:t>(</a:t>
            </a:r>
            <a:r>
              <a:rPr lang="en-US" dirty="0">
                <a:solidFill>
                  <a:srgbClr val="632523"/>
                </a:solidFill>
                <a:latin typeface="Cambria" pitchFamily="18" charset="0"/>
              </a:rPr>
              <a:t>Official Gazette of Montenegro </a:t>
            </a:r>
            <a:r>
              <a:rPr lang="en-US" dirty="0" smtClean="0">
                <a:solidFill>
                  <a:srgbClr val="632523"/>
                </a:solidFill>
                <a:latin typeface="Cambria" pitchFamily="18" charset="0"/>
              </a:rPr>
              <a:t>2</a:t>
            </a:r>
            <a:r>
              <a:rPr lang="sl-SI" dirty="0" smtClean="0">
                <a:solidFill>
                  <a:srgbClr val="632523"/>
                </a:solidFill>
                <a:latin typeface="Cambria" pitchFamily="18" charset="0"/>
              </a:rPr>
              <a:t>8/2012</a:t>
            </a:r>
            <a:r>
              <a:rPr lang="sl-SI" dirty="0">
                <a:solidFill>
                  <a:srgbClr val="632523"/>
                </a:solidFill>
                <a:latin typeface="Cambria" pitchFamily="18" charset="0"/>
              </a:rPr>
              <a:t>);</a:t>
            </a:r>
          </a:p>
          <a:p>
            <a:pPr indent="42863" algn="just">
              <a:spcAft>
                <a:spcPts val="1200"/>
              </a:spcAft>
              <a:buClr>
                <a:srgbClr val="632523"/>
              </a:buClr>
              <a:buFont typeface="Wingdings" pitchFamily="2" charset="2"/>
              <a:buChar char="Ø"/>
            </a:pPr>
            <a:r>
              <a:rPr lang="sl-SI" sz="2000" dirty="0">
                <a:solidFill>
                  <a:srgbClr val="632523"/>
                </a:solidFill>
                <a:latin typeface="Cambria" pitchFamily="18" charset="0"/>
              </a:rPr>
              <a:t> </a:t>
            </a:r>
            <a:r>
              <a:rPr lang="en-GB" sz="2000" b="1" dirty="0" smtClean="0">
                <a:solidFill>
                  <a:srgbClr val="632523"/>
                </a:solidFill>
                <a:latin typeface="Cambria" pitchFamily="18" charset="0"/>
              </a:rPr>
              <a:t>Decree on customs tariff</a:t>
            </a:r>
            <a:r>
              <a:rPr lang="sl-SI" sz="2000" b="1" dirty="0" smtClean="0">
                <a:solidFill>
                  <a:srgbClr val="632523"/>
                </a:solidFill>
                <a:latin typeface="Cambria" pitchFamily="18" charset="0"/>
              </a:rPr>
              <a:t>.</a:t>
            </a:r>
            <a:endParaRPr lang="en-US" sz="2000" b="1" dirty="0">
              <a:solidFill>
                <a:srgbClr val="632523"/>
              </a:solidFill>
              <a:latin typeface="Cambria" pitchFamily="18" charset="0"/>
            </a:endParaRPr>
          </a:p>
        </p:txBody>
      </p:sp>
      <p:pic>
        <p:nvPicPr>
          <p:cNvPr id="18438"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18439" name="Group 20"/>
          <p:cNvGrpSpPr>
            <a:grpSpLocks/>
          </p:cNvGrpSpPr>
          <p:nvPr/>
        </p:nvGrpSpPr>
        <p:grpSpPr bwMode="auto">
          <a:xfrm>
            <a:off x="0" y="0"/>
            <a:ext cx="5097463" cy="552450"/>
            <a:chOff x="0" y="0"/>
            <a:chExt cx="5097463" cy="552450"/>
          </a:xfrm>
        </p:grpSpPr>
        <p:pic>
          <p:nvPicPr>
            <p:cNvPr id="18443"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9" name="Rectangle 18"/>
          <p:cNvSpPr/>
          <p:nvPr/>
        </p:nvSpPr>
        <p:spPr>
          <a:xfrm>
            <a:off x="1676400" y="685800"/>
            <a:ext cx="5410200" cy="461963"/>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buFont typeface="Wingdings" pitchFamily="2" charset="2"/>
              <a:buChar char="v"/>
              <a:defRPr/>
            </a:pPr>
            <a:r>
              <a:rPr lang="pl-PL" b="1" dirty="0">
                <a:solidFill>
                  <a:schemeClr val="accent2">
                    <a:lumMod val="50000"/>
                  </a:schemeClr>
                </a:solidFill>
                <a:latin typeface="Cambria" pitchFamily="18" charset="0"/>
              </a:rPr>
              <a:t> </a:t>
            </a:r>
            <a:r>
              <a:rPr lang="sl-SI" sz="2400" b="1" dirty="0" smtClean="0">
                <a:solidFill>
                  <a:schemeClr val="accent2">
                    <a:lumMod val="50000"/>
                  </a:schemeClr>
                </a:solidFill>
                <a:latin typeface="Cambria" pitchFamily="18" charset="0"/>
              </a:rPr>
              <a:t>Trade with Third Countries</a:t>
            </a:r>
            <a:endParaRPr lang="en-US" sz="2400" dirty="0"/>
          </a:p>
        </p:txBody>
      </p:sp>
      <p:sp>
        <p:nvSpPr>
          <p:cNvPr id="18" name="Rectangle 17"/>
          <p:cNvSpPr/>
          <p:nvPr/>
        </p:nvSpPr>
        <p:spPr>
          <a:xfrm>
            <a:off x="2819400" y="1295400"/>
            <a:ext cx="2895600" cy="461665"/>
          </a:xfrm>
          <a:prstGeom prst="rect">
            <a:avLst/>
          </a:prstGeom>
        </p:spPr>
        <p:txBody>
          <a:bodyPr>
            <a:spAutoFit/>
          </a:bodyPr>
          <a:lstStyle/>
          <a:p>
            <a:pPr>
              <a:defRPr/>
            </a:pPr>
            <a:r>
              <a:rPr lang="en-GB" sz="2400" b="1" u="sng" dirty="0" smtClean="0">
                <a:solidFill>
                  <a:schemeClr val="accent2">
                    <a:lumMod val="50000"/>
                  </a:schemeClr>
                </a:solidFill>
                <a:latin typeface="Cambria" pitchFamily="18" charset="0"/>
              </a:rPr>
              <a:t>Legal Framework</a:t>
            </a:r>
            <a:endParaRPr lang="en-US"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9460"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1371600" y="1871663"/>
            <a:ext cx="7432675" cy="369887"/>
          </a:xfrm>
          <a:prstGeom prst="rect">
            <a:avLst/>
          </a:prstGeom>
          <a:ln>
            <a:noFill/>
          </a:ln>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pic>
        <p:nvPicPr>
          <p:cNvPr id="19462"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19463" name="Group 20"/>
          <p:cNvGrpSpPr>
            <a:grpSpLocks/>
          </p:cNvGrpSpPr>
          <p:nvPr/>
        </p:nvGrpSpPr>
        <p:grpSpPr bwMode="auto">
          <a:xfrm>
            <a:off x="0" y="0"/>
            <a:ext cx="5097463" cy="552450"/>
            <a:chOff x="0" y="0"/>
            <a:chExt cx="5097463" cy="552450"/>
          </a:xfrm>
        </p:grpSpPr>
        <p:pic>
          <p:nvPicPr>
            <p:cNvPr id="1946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9" name="Rectangle 18"/>
          <p:cNvSpPr/>
          <p:nvPr/>
        </p:nvSpPr>
        <p:spPr>
          <a:xfrm>
            <a:off x="1752600" y="685800"/>
            <a:ext cx="5410200" cy="461963"/>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buFont typeface="Wingdings" pitchFamily="2" charset="2"/>
              <a:buChar char="v"/>
              <a:defRPr/>
            </a:pPr>
            <a:r>
              <a:rPr lang="pl-PL" b="1" dirty="0">
                <a:solidFill>
                  <a:schemeClr val="accent2">
                    <a:lumMod val="50000"/>
                  </a:schemeClr>
                </a:solidFill>
                <a:latin typeface="Cambria" pitchFamily="18" charset="0"/>
              </a:rPr>
              <a:t> </a:t>
            </a:r>
            <a:r>
              <a:rPr lang="sl-SI" sz="2400" b="1" dirty="0" smtClean="0">
                <a:solidFill>
                  <a:schemeClr val="accent2">
                    <a:lumMod val="50000"/>
                  </a:schemeClr>
                </a:solidFill>
                <a:latin typeface="Cambria" pitchFamily="18" charset="0"/>
              </a:rPr>
              <a:t>Trade with Third Countries</a:t>
            </a:r>
            <a:endParaRPr lang="en-US" sz="2400" dirty="0"/>
          </a:p>
        </p:txBody>
      </p:sp>
      <p:sp>
        <p:nvSpPr>
          <p:cNvPr id="19466" name="Rectangle 20"/>
          <p:cNvSpPr>
            <a:spLocks noChangeArrowheads="1"/>
          </p:cNvSpPr>
          <p:nvPr/>
        </p:nvSpPr>
        <p:spPr bwMode="auto">
          <a:xfrm>
            <a:off x="762000" y="1295400"/>
            <a:ext cx="7543800" cy="400110"/>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spAutoFit/>
          </a:bodyPr>
          <a:lstStyle/>
          <a:p>
            <a:pPr algn="ctr">
              <a:defRPr/>
            </a:pPr>
            <a:r>
              <a:rPr lang="en-GB" sz="2000" b="1" dirty="0" smtClean="0">
                <a:solidFill>
                  <a:srgbClr val="632523"/>
                </a:solidFill>
                <a:latin typeface="Cambria" pitchFamily="18" charset="0"/>
              </a:rPr>
              <a:t>Free trade agreements addressing fish and fish products</a:t>
            </a:r>
            <a:r>
              <a:rPr lang="sr-Latn-ME" sz="2000" b="1" dirty="0" smtClean="0">
                <a:solidFill>
                  <a:srgbClr val="632523"/>
                </a:solidFill>
                <a:latin typeface="Cambria" pitchFamily="18" charset="0"/>
              </a:rPr>
              <a:t>:</a:t>
            </a:r>
            <a:endParaRPr lang="en-US" sz="2000" b="1" dirty="0">
              <a:solidFill>
                <a:srgbClr val="632523"/>
              </a:solidFill>
              <a:latin typeface="Cambria" pitchFamily="18" charset="0"/>
            </a:endParaRPr>
          </a:p>
        </p:txBody>
      </p:sp>
      <p:sp>
        <p:nvSpPr>
          <p:cNvPr id="19467" name="Rectangle 21"/>
          <p:cNvSpPr>
            <a:spLocks noChangeArrowheads="1"/>
          </p:cNvSpPr>
          <p:nvPr/>
        </p:nvSpPr>
        <p:spPr bwMode="auto">
          <a:xfrm>
            <a:off x="1066800" y="2209800"/>
            <a:ext cx="7086600" cy="3600986"/>
          </a:xfrm>
          <a:prstGeom prst="rect">
            <a:avLst/>
          </a:prstGeom>
          <a:noFill/>
          <a:ln w="9525">
            <a:noFill/>
            <a:miter lim="800000"/>
            <a:headEnd/>
            <a:tailEnd/>
          </a:ln>
        </p:spPr>
        <p:txBody>
          <a:bodyPr>
            <a:spAutoFit/>
          </a:bodyPr>
          <a:lstStyle/>
          <a:p>
            <a:pPr>
              <a:buFont typeface="Wingdings" pitchFamily="2" charset="2"/>
              <a:buChar char="Ø"/>
            </a:pPr>
            <a:r>
              <a:rPr lang="en-US" dirty="0">
                <a:solidFill>
                  <a:srgbClr val="632523"/>
                </a:solidFill>
                <a:latin typeface="Cambria" pitchFamily="18" charset="0"/>
              </a:rPr>
              <a:t>  </a:t>
            </a:r>
            <a:r>
              <a:rPr lang="en-US" b="1" dirty="0" err="1" smtClean="0">
                <a:solidFill>
                  <a:srgbClr val="632523"/>
                </a:solidFill>
                <a:latin typeface="Cambria" pitchFamily="18" charset="0"/>
              </a:rPr>
              <a:t>Stabilisation</a:t>
            </a:r>
            <a:r>
              <a:rPr lang="en-US" b="1" dirty="0" smtClean="0">
                <a:solidFill>
                  <a:srgbClr val="632523"/>
                </a:solidFill>
                <a:latin typeface="Cambria" pitchFamily="18" charset="0"/>
              </a:rPr>
              <a:t> and Association Agreement </a:t>
            </a:r>
            <a:r>
              <a:rPr lang="en-US" sz="1600" dirty="0" smtClean="0">
                <a:solidFill>
                  <a:srgbClr val="632523"/>
                </a:solidFill>
                <a:latin typeface="Cambria" pitchFamily="18" charset="0"/>
              </a:rPr>
              <a:t>(</a:t>
            </a:r>
            <a:r>
              <a:rPr lang="en-US" sz="1600" dirty="0" err="1" smtClean="0">
                <a:solidFill>
                  <a:srgbClr val="632523"/>
                </a:solidFill>
                <a:latin typeface="Cambria" pitchFamily="18" charset="0"/>
              </a:rPr>
              <a:t>OG</a:t>
            </a:r>
            <a:r>
              <a:rPr lang="en-US" sz="1600" dirty="0" smtClean="0">
                <a:solidFill>
                  <a:srgbClr val="632523"/>
                </a:solidFill>
                <a:latin typeface="Cambria" pitchFamily="18" charset="0"/>
              </a:rPr>
              <a:t> </a:t>
            </a:r>
            <a:r>
              <a:rPr lang="en-US" sz="1600" dirty="0" err="1" smtClean="0">
                <a:solidFill>
                  <a:srgbClr val="632523"/>
                </a:solidFill>
                <a:latin typeface="Cambria" pitchFamily="18" charset="0"/>
              </a:rPr>
              <a:t>RMNE</a:t>
            </a:r>
            <a:r>
              <a:rPr lang="en-US" sz="1600" dirty="0" smtClean="0">
                <a:solidFill>
                  <a:srgbClr val="632523"/>
                </a:solidFill>
                <a:latin typeface="Cambria" pitchFamily="18" charset="0"/>
              </a:rPr>
              <a:t> 7/07</a:t>
            </a:r>
            <a:r>
              <a:rPr lang="en-US" sz="1600" dirty="0">
                <a:solidFill>
                  <a:srgbClr val="632523"/>
                </a:solidFill>
                <a:latin typeface="Cambria" pitchFamily="18" charset="0"/>
              </a:rPr>
              <a:t>) </a:t>
            </a:r>
            <a:r>
              <a:rPr lang="en-US" sz="1600" dirty="0" smtClean="0">
                <a:solidFill>
                  <a:srgbClr val="632523"/>
                </a:solidFill>
                <a:latin typeface="Cambria" pitchFamily="18" charset="0"/>
              </a:rPr>
              <a:t>in trade with EU </a:t>
            </a:r>
            <a:endParaRPr lang="en-US" sz="1600" dirty="0">
              <a:solidFill>
                <a:srgbClr val="632523"/>
              </a:solidFill>
              <a:latin typeface="Cambria" pitchFamily="18" charset="0"/>
            </a:endParaRPr>
          </a:p>
          <a:p>
            <a:pPr>
              <a:buFont typeface="Wingdings" pitchFamily="2" charset="2"/>
              <a:buChar char="Ø"/>
            </a:pPr>
            <a:r>
              <a:rPr lang="en-US" dirty="0">
                <a:solidFill>
                  <a:srgbClr val="632523"/>
                </a:solidFill>
                <a:latin typeface="Cambria" pitchFamily="18" charset="0"/>
              </a:rPr>
              <a:t>  </a:t>
            </a:r>
            <a:r>
              <a:rPr lang="en-US" b="1" dirty="0" smtClean="0">
                <a:solidFill>
                  <a:srgbClr val="632523"/>
                </a:solidFill>
                <a:latin typeface="Cambria" pitchFamily="18" charset="0"/>
              </a:rPr>
              <a:t>Central European Free Trade Agreement </a:t>
            </a:r>
            <a:r>
              <a:rPr lang="en-US" b="1" dirty="0">
                <a:solidFill>
                  <a:srgbClr val="632523"/>
                </a:solidFill>
                <a:latin typeface="Cambria" pitchFamily="18" charset="0"/>
              </a:rPr>
              <a:t>– </a:t>
            </a:r>
            <a:r>
              <a:rPr lang="en-US" b="1" dirty="0" err="1">
                <a:solidFill>
                  <a:srgbClr val="632523"/>
                </a:solidFill>
                <a:latin typeface="Cambria" pitchFamily="18" charset="0"/>
              </a:rPr>
              <a:t>CEFTA</a:t>
            </a:r>
            <a:endParaRPr lang="en-US" b="1" dirty="0">
              <a:solidFill>
                <a:srgbClr val="632523"/>
              </a:solidFill>
              <a:latin typeface="Cambria" pitchFamily="18" charset="0"/>
            </a:endParaRPr>
          </a:p>
          <a:p>
            <a:r>
              <a:rPr lang="en-US" b="1" dirty="0">
                <a:solidFill>
                  <a:srgbClr val="632523"/>
                </a:solidFill>
                <a:latin typeface="Cambria" pitchFamily="18" charset="0"/>
              </a:rPr>
              <a:t>    </a:t>
            </a:r>
            <a:r>
              <a:rPr lang="en-US" dirty="0">
                <a:solidFill>
                  <a:srgbClr val="632523"/>
                </a:solidFill>
                <a:latin typeface="Cambria" pitchFamily="18" charset="0"/>
              </a:rPr>
              <a:t>2006 </a:t>
            </a:r>
            <a:r>
              <a:rPr lang="en-US" sz="1600" dirty="0" smtClean="0">
                <a:solidFill>
                  <a:srgbClr val="632523"/>
                </a:solidFill>
                <a:latin typeface="Cambria" pitchFamily="18" charset="0"/>
              </a:rPr>
              <a:t>(</a:t>
            </a:r>
            <a:r>
              <a:rPr lang="en-US" sz="1600" dirty="0" err="1" smtClean="0">
                <a:solidFill>
                  <a:srgbClr val="632523"/>
                </a:solidFill>
                <a:latin typeface="Cambria" pitchFamily="18" charset="0"/>
              </a:rPr>
              <a:t>OG</a:t>
            </a:r>
            <a:r>
              <a:rPr lang="en-US" sz="1600" dirty="0" smtClean="0">
                <a:solidFill>
                  <a:srgbClr val="632523"/>
                </a:solidFill>
                <a:latin typeface="Cambria" pitchFamily="18" charset="0"/>
              </a:rPr>
              <a:t> </a:t>
            </a:r>
            <a:r>
              <a:rPr lang="en-US" sz="1600" dirty="0" err="1" smtClean="0">
                <a:solidFill>
                  <a:srgbClr val="632523"/>
                </a:solidFill>
                <a:latin typeface="Cambria" pitchFamily="18" charset="0"/>
              </a:rPr>
              <a:t>RMNE</a:t>
            </a:r>
            <a:r>
              <a:rPr lang="en-US" sz="1600" dirty="0" smtClean="0">
                <a:solidFill>
                  <a:srgbClr val="632523"/>
                </a:solidFill>
                <a:latin typeface="Cambria" pitchFamily="18" charset="0"/>
              </a:rPr>
              <a:t> 18/07</a:t>
            </a:r>
            <a:r>
              <a:rPr lang="en-US" sz="1600" dirty="0">
                <a:solidFill>
                  <a:srgbClr val="632523"/>
                </a:solidFill>
                <a:latin typeface="Cambria" pitchFamily="18" charset="0"/>
              </a:rPr>
              <a:t>) </a:t>
            </a:r>
            <a:r>
              <a:rPr lang="en-US" sz="1600" dirty="0" smtClean="0">
                <a:solidFill>
                  <a:srgbClr val="632523"/>
                </a:solidFill>
                <a:latin typeface="Cambria" pitchFamily="18" charset="0"/>
              </a:rPr>
              <a:t>(Montenegro, Albania, Bosnia and Herzegovina, Macedonia, Serbia, Croatia, Moldova and Kosovo</a:t>
            </a:r>
            <a:r>
              <a:rPr lang="en-US" sz="1600" dirty="0">
                <a:solidFill>
                  <a:srgbClr val="632523"/>
                </a:solidFill>
                <a:latin typeface="Cambria" pitchFamily="18" charset="0"/>
              </a:rPr>
              <a:t>)</a:t>
            </a:r>
          </a:p>
          <a:p>
            <a:pPr>
              <a:buFont typeface="Wingdings" pitchFamily="2" charset="2"/>
              <a:buChar char="Ø"/>
            </a:pPr>
            <a:r>
              <a:rPr lang="en-US" dirty="0">
                <a:solidFill>
                  <a:srgbClr val="632523"/>
                </a:solidFill>
                <a:latin typeface="Cambria" pitchFamily="18" charset="0"/>
              </a:rPr>
              <a:t>  </a:t>
            </a:r>
            <a:r>
              <a:rPr lang="en-US" b="1" dirty="0" smtClean="0">
                <a:solidFill>
                  <a:srgbClr val="632523"/>
                </a:solidFill>
                <a:latin typeface="Cambria" pitchFamily="18" charset="0"/>
              </a:rPr>
              <a:t>Free Trade Agreement with the Republic of Turkey</a:t>
            </a:r>
            <a:endParaRPr lang="en-US" b="1" dirty="0">
              <a:solidFill>
                <a:srgbClr val="632523"/>
              </a:solidFill>
              <a:latin typeface="Cambria" pitchFamily="18" charset="0"/>
            </a:endParaRPr>
          </a:p>
          <a:p>
            <a:r>
              <a:rPr lang="en-US" sz="1600" b="1" dirty="0">
                <a:solidFill>
                  <a:srgbClr val="632523"/>
                </a:solidFill>
                <a:latin typeface="Cambria" pitchFamily="18" charset="0"/>
              </a:rPr>
              <a:t>      </a:t>
            </a:r>
            <a:r>
              <a:rPr lang="en-US" sz="1600" dirty="0" smtClean="0">
                <a:solidFill>
                  <a:srgbClr val="632523"/>
                </a:solidFill>
                <a:latin typeface="Cambria" pitchFamily="18" charset="0"/>
              </a:rPr>
              <a:t>(OG MNE – International </a:t>
            </a:r>
            <a:r>
              <a:rPr lang="en-GB" sz="1600" dirty="0" smtClean="0">
                <a:solidFill>
                  <a:srgbClr val="632523"/>
                </a:solidFill>
                <a:latin typeface="Cambria" pitchFamily="18" charset="0"/>
              </a:rPr>
              <a:t>Agreements </a:t>
            </a:r>
            <a:r>
              <a:rPr lang="en-US" sz="1600" dirty="0" smtClean="0">
                <a:solidFill>
                  <a:srgbClr val="632523"/>
                </a:solidFill>
                <a:latin typeface="Cambria" pitchFamily="18" charset="0"/>
              </a:rPr>
              <a:t>3/2009</a:t>
            </a:r>
            <a:r>
              <a:rPr lang="en-US" sz="1600" dirty="0">
                <a:solidFill>
                  <a:srgbClr val="632523"/>
                </a:solidFill>
                <a:latin typeface="Cambria" pitchFamily="18" charset="0"/>
              </a:rPr>
              <a:t>);</a:t>
            </a:r>
          </a:p>
          <a:p>
            <a:pPr>
              <a:buFont typeface="Wingdings" pitchFamily="2" charset="2"/>
              <a:buChar char="Ø"/>
            </a:pPr>
            <a:r>
              <a:rPr lang="en-US" dirty="0">
                <a:solidFill>
                  <a:srgbClr val="632523"/>
                </a:solidFill>
                <a:latin typeface="Cambria" pitchFamily="18" charset="0"/>
              </a:rPr>
              <a:t>  </a:t>
            </a:r>
            <a:r>
              <a:rPr lang="en-US" b="1" dirty="0" smtClean="0">
                <a:solidFill>
                  <a:srgbClr val="632523"/>
                </a:solidFill>
                <a:latin typeface="Cambria" pitchFamily="18" charset="0"/>
              </a:rPr>
              <a:t>Free Trade Agreement with </a:t>
            </a:r>
            <a:r>
              <a:rPr lang="en-US" b="1" dirty="0">
                <a:solidFill>
                  <a:srgbClr val="632523"/>
                </a:solidFill>
                <a:latin typeface="Cambria" pitchFamily="18" charset="0"/>
              </a:rPr>
              <a:t>EFTA </a:t>
            </a:r>
            <a:r>
              <a:rPr lang="en-US" b="1" dirty="0" smtClean="0">
                <a:solidFill>
                  <a:srgbClr val="632523"/>
                </a:solidFill>
                <a:latin typeface="Cambria" pitchFamily="18" charset="0"/>
              </a:rPr>
              <a:t>countries</a:t>
            </a:r>
            <a:endParaRPr lang="en-US" b="1" dirty="0">
              <a:solidFill>
                <a:srgbClr val="632523"/>
              </a:solidFill>
              <a:latin typeface="Cambria" pitchFamily="18" charset="0"/>
            </a:endParaRPr>
          </a:p>
          <a:p>
            <a:r>
              <a:rPr lang="en-US" sz="1600" b="1" dirty="0">
                <a:solidFill>
                  <a:srgbClr val="632523"/>
                </a:solidFill>
                <a:latin typeface="Cambria" pitchFamily="18" charset="0"/>
              </a:rPr>
              <a:t>      </a:t>
            </a:r>
            <a:r>
              <a:rPr lang="en-US" sz="1600" dirty="0">
                <a:solidFill>
                  <a:srgbClr val="632523"/>
                </a:solidFill>
                <a:latin typeface="Cambria" pitchFamily="18" charset="0"/>
              </a:rPr>
              <a:t>(OG MNE – International </a:t>
            </a:r>
            <a:r>
              <a:rPr lang="en-GB" sz="1600" dirty="0" smtClean="0">
                <a:solidFill>
                  <a:srgbClr val="632523"/>
                </a:solidFill>
                <a:latin typeface="Cambria" pitchFamily="18" charset="0"/>
              </a:rPr>
              <a:t>Agreements</a:t>
            </a:r>
            <a:r>
              <a:rPr lang="en-US" sz="1600" dirty="0" smtClean="0">
                <a:solidFill>
                  <a:srgbClr val="632523"/>
                </a:solidFill>
                <a:latin typeface="Cambria" pitchFamily="18" charset="0"/>
              </a:rPr>
              <a:t> 8/2012</a:t>
            </a:r>
            <a:r>
              <a:rPr lang="en-US" sz="1600" dirty="0">
                <a:solidFill>
                  <a:srgbClr val="632523"/>
                </a:solidFill>
                <a:latin typeface="Cambria" pitchFamily="18" charset="0"/>
              </a:rPr>
              <a:t>);</a:t>
            </a:r>
          </a:p>
          <a:p>
            <a:pPr>
              <a:buFont typeface="Wingdings" pitchFamily="2" charset="2"/>
              <a:buChar char="Ø"/>
            </a:pPr>
            <a:r>
              <a:rPr lang="en-US" b="1" dirty="0">
                <a:solidFill>
                  <a:srgbClr val="632523"/>
                </a:solidFill>
                <a:latin typeface="Cambria" pitchFamily="18" charset="0"/>
              </a:rPr>
              <a:t>  </a:t>
            </a:r>
            <a:r>
              <a:rPr lang="en-US" b="1" dirty="0" smtClean="0">
                <a:solidFill>
                  <a:srgbClr val="632523"/>
                </a:solidFill>
                <a:latin typeface="Cambria" pitchFamily="18" charset="0"/>
              </a:rPr>
              <a:t>Free Trade Agreement with the Russian Federation</a:t>
            </a:r>
            <a:endParaRPr lang="en-US" b="1" dirty="0">
              <a:solidFill>
                <a:srgbClr val="632523"/>
              </a:solidFill>
              <a:latin typeface="Cambria" pitchFamily="18" charset="0"/>
            </a:endParaRPr>
          </a:p>
          <a:p>
            <a:r>
              <a:rPr lang="en-US" sz="1600" b="1" dirty="0">
                <a:solidFill>
                  <a:srgbClr val="632523"/>
                </a:solidFill>
                <a:latin typeface="Cambria" pitchFamily="18" charset="0"/>
              </a:rPr>
              <a:t>      </a:t>
            </a:r>
            <a:r>
              <a:rPr lang="en-US" sz="1600" dirty="0">
                <a:solidFill>
                  <a:srgbClr val="632523"/>
                </a:solidFill>
                <a:latin typeface="Cambria" pitchFamily="18" charset="0"/>
              </a:rPr>
              <a:t>(OG MNE – International </a:t>
            </a:r>
            <a:r>
              <a:rPr lang="en-GB" sz="1600" dirty="0" smtClean="0">
                <a:solidFill>
                  <a:srgbClr val="632523"/>
                </a:solidFill>
                <a:latin typeface="Cambria" pitchFamily="18" charset="0"/>
              </a:rPr>
              <a:t>Agreements</a:t>
            </a:r>
            <a:r>
              <a:rPr lang="en-US" sz="1600" dirty="0" smtClean="0">
                <a:solidFill>
                  <a:srgbClr val="632523"/>
                </a:solidFill>
                <a:latin typeface="Cambria" pitchFamily="18" charset="0"/>
              </a:rPr>
              <a:t> 1/2001</a:t>
            </a:r>
            <a:r>
              <a:rPr lang="en-US" sz="1600" dirty="0">
                <a:solidFill>
                  <a:srgbClr val="632523"/>
                </a:solidFill>
                <a:latin typeface="Cambria" pitchFamily="18" charset="0"/>
              </a:rPr>
              <a:t>)  </a:t>
            </a:r>
            <a:r>
              <a:rPr lang="en-US" sz="1600" dirty="0" smtClean="0">
                <a:solidFill>
                  <a:srgbClr val="632523"/>
                </a:solidFill>
                <a:latin typeface="Cambria" pitchFamily="18" charset="0"/>
              </a:rPr>
              <a:t>and</a:t>
            </a:r>
            <a:endParaRPr lang="en-US" sz="1600" dirty="0">
              <a:solidFill>
                <a:srgbClr val="632523"/>
              </a:solidFill>
              <a:latin typeface="Cambria" pitchFamily="18" charset="0"/>
            </a:endParaRPr>
          </a:p>
          <a:p>
            <a:pPr>
              <a:buFont typeface="Wingdings" pitchFamily="2" charset="2"/>
              <a:buChar char="Ø"/>
            </a:pPr>
            <a:r>
              <a:rPr lang="en-US" dirty="0">
                <a:solidFill>
                  <a:srgbClr val="632523"/>
                </a:solidFill>
                <a:latin typeface="Cambria" pitchFamily="18" charset="0"/>
              </a:rPr>
              <a:t>  </a:t>
            </a:r>
            <a:r>
              <a:rPr lang="en-US" b="1" dirty="0" smtClean="0">
                <a:solidFill>
                  <a:srgbClr val="632523"/>
                </a:solidFill>
                <a:latin typeface="Cambria" pitchFamily="18" charset="0"/>
              </a:rPr>
              <a:t>Free Trade Agreement with Ukraine</a:t>
            </a:r>
            <a:endParaRPr lang="en-US" b="1" dirty="0">
              <a:solidFill>
                <a:srgbClr val="632523"/>
              </a:solidFill>
              <a:latin typeface="Cambria" pitchFamily="18" charset="0"/>
            </a:endParaRPr>
          </a:p>
          <a:p>
            <a:r>
              <a:rPr lang="en-US" sz="1600" b="1" dirty="0">
                <a:solidFill>
                  <a:srgbClr val="632523"/>
                </a:solidFill>
                <a:latin typeface="Cambria" pitchFamily="18" charset="0"/>
              </a:rPr>
              <a:t>       </a:t>
            </a:r>
            <a:r>
              <a:rPr lang="sl-SI" sz="1600" dirty="0" smtClean="0">
                <a:solidFill>
                  <a:srgbClr val="632523"/>
                </a:solidFill>
                <a:latin typeface="Cambria" pitchFamily="18" charset="0"/>
              </a:rPr>
              <a:t>(</a:t>
            </a:r>
            <a:r>
              <a:rPr lang="en-US" sz="1600" dirty="0">
                <a:solidFill>
                  <a:srgbClr val="632523"/>
                </a:solidFill>
                <a:latin typeface="Cambria" pitchFamily="18" charset="0"/>
              </a:rPr>
              <a:t>OG MNE – International </a:t>
            </a:r>
            <a:r>
              <a:rPr lang="en-GB" sz="1600" dirty="0" smtClean="0">
                <a:solidFill>
                  <a:srgbClr val="632523"/>
                </a:solidFill>
                <a:latin typeface="Cambria" pitchFamily="18" charset="0"/>
              </a:rPr>
              <a:t>Agreements</a:t>
            </a:r>
            <a:r>
              <a:rPr lang="en-US" sz="1600" dirty="0" smtClean="0">
                <a:solidFill>
                  <a:srgbClr val="632523"/>
                </a:solidFill>
                <a:latin typeface="Cambria" pitchFamily="18" charset="0"/>
              </a:rPr>
              <a:t> </a:t>
            </a:r>
            <a:r>
              <a:rPr lang="sl-SI" sz="1600" dirty="0" smtClean="0">
                <a:solidFill>
                  <a:srgbClr val="632523"/>
                </a:solidFill>
                <a:latin typeface="Cambria" pitchFamily="18" charset="0"/>
              </a:rPr>
              <a:t>3/2012</a:t>
            </a:r>
            <a:r>
              <a:rPr lang="sl-SI" sz="1600" dirty="0">
                <a:solidFill>
                  <a:srgbClr val="632523"/>
                </a:solidFill>
                <a:latin typeface="Cambria" pitchFamily="18" charset="0"/>
              </a:rPr>
              <a:t>)</a:t>
            </a:r>
            <a:endParaRPr lang="en-US" sz="1600" b="1" dirty="0">
              <a:solidFill>
                <a:srgbClr val="632523"/>
              </a:solidFill>
              <a:latin typeface="Cambria"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0484"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1371600" y="1871663"/>
            <a:ext cx="7432675" cy="369887"/>
          </a:xfrm>
          <a:prstGeom prst="rect">
            <a:avLst/>
          </a:prstGeom>
          <a:ln>
            <a:noFill/>
          </a:ln>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pic>
        <p:nvPicPr>
          <p:cNvPr id="20486"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20487" name="Group 20"/>
          <p:cNvGrpSpPr>
            <a:grpSpLocks/>
          </p:cNvGrpSpPr>
          <p:nvPr/>
        </p:nvGrpSpPr>
        <p:grpSpPr bwMode="auto">
          <a:xfrm>
            <a:off x="0" y="0"/>
            <a:ext cx="5097463" cy="552450"/>
            <a:chOff x="0" y="0"/>
            <a:chExt cx="5097463" cy="552450"/>
          </a:xfrm>
        </p:grpSpPr>
        <p:pic>
          <p:nvPicPr>
            <p:cNvPr id="2049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9" name="Rectangle 18"/>
          <p:cNvSpPr/>
          <p:nvPr/>
        </p:nvSpPr>
        <p:spPr>
          <a:xfrm>
            <a:off x="1752600" y="685800"/>
            <a:ext cx="5410200" cy="461963"/>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buFont typeface="Wingdings" pitchFamily="2" charset="2"/>
              <a:buChar char="v"/>
              <a:defRPr/>
            </a:pPr>
            <a:r>
              <a:rPr lang="pl-PL" b="1" dirty="0">
                <a:solidFill>
                  <a:schemeClr val="accent2">
                    <a:lumMod val="50000"/>
                  </a:schemeClr>
                </a:solidFill>
                <a:latin typeface="Cambria" pitchFamily="18" charset="0"/>
              </a:rPr>
              <a:t> </a:t>
            </a:r>
            <a:r>
              <a:rPr lang="sl-SI" sz="2400" b="1" dirty="0" smtClean="0">
                <a:solidFill>
                  <a:schemeClr val="accent2">
                    <a:lumMod val="50000"/>
                  </a:schemeClr>
                </a:solidFill>
                <a:latin typeface="Cambria" pitchFamily="18" charset="0"/>
              </a:rPr>
              <a:t>Trade with Third Countries</a:t>
            </a:r>
            <a:endParaRPr lang="en-US" sz="2400" dirty="0"/>
          </a:p>
        </p:txBody>
      </p:sp>
      <p:sp>
        <p:nvSpPr>
          <p:cNvPr id="20490" name="Rectangle 19"/>
          <p:cNvSpPr>
            <a:spLocks noChangeArrowheads="1"/>
          </p:cNvSpPr>
          <p:nvPr/>
        </p:nvSpPr>
        <p:spPr bwMode="auto">
          <a:xfrm>
            <a:off x="914400" y="1600200"/>
            <a:ext cx="7391400" cy="3170099"/>
          </a:xfrm>
          <a:prstGeom prst="rect">
            <a:avLst/>
          </a:prstGeom>
          <a:noFill/>
          <a:ln w="9525">
            <a:noFill/>
            <a:miter lim="800000"/>
            <a:headEnd/>
            <a:tailEnd/>
          </a:ln>
        </p:spPr>
        <p:txBody>
          <a:bodyPr>
            <a:spAutoFit/>
          </a:bodyPr>
          <a:lstStyle/>
          <a:p>
            <a:endParaRPr lang="sl-SI" sz="2000" dirty="0">
              <a:solidFill>
                <a:srgbClr val="632523"/>
              </a:solidFill>
              <a:latin typeface="Cambria" pitchFamily="18" charset="0"/>
            </a:endParaRPr>
          </a:p>
          <a:p>
            <a:pPr>
              <a:buFont typeface="Wingdings" pitchFamily="2" charset="2"/>
              <a:buChar char="Ø"/>
            </a:pPr>
            <a:r>
              <a:rPr lang="sr-Latn-CS" sz="2000" b="1" dirty="0">
                <a:solidFill>
                  <a:srgbClr val="632523"/>
                </a:solidFill>
                <a:latin typeface="Cambria" pitchFamily="18" charset="0"/>
              </a:rPr>
              <a:t>C E F T A </a:t>
            </a:r>
          </a:p>
          <a:p>
            <a:pPr lvl="1" algn="just"/>
            <a:r>
              <a:rPr lang="en-US" sz="2000" dirty="0" smtClean="0">
                <a:solidFill>
                  <a:srgbClr val="632523"/>
                </a:solidFill>
                <a:latin typeface="Cambria" pitchFamily="18" charset="0"/>
              </a:rPr>
              <a:t>Free trade with Serbia, Bosnia and Herzegovina, Macedonia, Kosovo, Albania and Moldova</a:t>
            </a:r>
          </a:p>
          <a:p>
            <a:pPr lvl="1" algn="just"/>
            <a:endParaRPr lang="en-US" sz="2000" dirty="0">
              <a:solidFill>
                <a:srgbClr val="632523"/>
              </a:solidFill>
              <a:latin typeface="Cambria" pitchFamily="18" charset="0"/>
            </a:endParaRPr>
          </a:p>
          <a:p>
            <a:pPr>
              <a:buFont typeface="Wingdings" pitchFamily="2" charset="2"/>
              <a:buChar char="Ø"/>
            </a:pPr>
            <a:r>
              <a:rPr lang="en-US" sz="2000" b="1" dirty="0" smtClean="0">
                <a:solidFill>
                  <a:srgbClr val="632523"/>
                </a:solidFill>
                <a:latin typeface="Cambria" pitchFamily="18" charset="0"/>
              </a:rPr>
              <a:t>RUSSIAN FEDERATION AND UKRAINE</a:t>
            </a:r>
            <a:endParaRPr lang="en-US" sz="2000" b="1" dirty="0">
              <a:solidFill>
                <a:srgbClr val="632523"/>
              </a:solidFill>
              <a:latin typeface="Cambria" pitchFamily="18" charset="0"/>
            </a:endParaRPr>
          </a:p>
          <a:p>
            <a:pPr lvl="1"/>
            <a:r>
              <a:rPr lang="en-US" sz="2000" dirty="0" smtClean="0">
                <a:solidFill>
                  <a:srgbClr val="632523"/>
                </a:solidFill>
                <a:latin typeface="Cambria" pitchFamily="18" charset="0"/>
              </a:rPr>
              <a:t>Full </a:t>
            </a:r>
            <a:r>
              <a:rPr lang="en-US" sz="2000" dirty="0" err="1" smtClean="0">
                <a:solidFill>
                  <a:srgbClr val="632523"/>
                </a:solidFill>
                <a:latin typeface="Cambria" pitchFamily="18" charset="0"/>
              </a:rPr>
              <a:t>liberalisation</a:t>
            </a:r>
            <a:endParaRPr lang="en-US" sz="2000" dirty="0">
              <a:solidFill>
                <a:srgbClr val="632523"/>
              </a:solidFill>
              <a:latin typeface="Cambria" pitchFamily="18" charset="0"/>
            </a:endParaRPr>
          </a:p>
          <a:p>
            <a:pPr algn="just" eaLnBrk="0" hangingPunct="0">
              <a:buFont typeface="Wingdings" pitchFamily="2" charset="2"/>
              <a:buChar char="Ø"/>
            </a:pPr>
            <a:endParaRPr lang="en-US" sz="2000" b="1" dirty="0">
              <a:solidFill>
                <a:srgbClr val="632523"/>
              </a:solidFill>
              <a:latin typeface="Cambria" pitchFamily="18" charset="0"/>
              <a:ea typeface="Calibri" pitchFamily="34" charset="0"/>
              <a:cs typeface="Arial" charset="0"/>
            </a:endParaRPr>
          </a:p>
          <a:p>
            <a:pPr algn="just" eaLnBrk="0" hangingPunct="0">
              <a:buFont typeface="Wingdings" pitchFamily="2" charset="2"/>
              <a:buChar char="Ø"/>
            </a:pPr>
            <a:r>
              <a:rPr lang="en-US" sz="2000" b="1" dirty="0" smtClean="0">
                <a:solidFill>
                  <a:srgbClr val="632523"/>
                </a:solidFill>
                <a:latin typeface="Cambria" pitchFamily="18" charset="0"/>
                <a:ea typeface="Calibri" pitchFamily="34" charset="0"/>
                <a:cs typeface="Arial" charset="0"/>
              </a:rPr>
              <a:t>TURKEY</a:t>
            </a:r>
            <a:endParaRPr lang="en-US" sz="2000" b="1" dirty="0">
              <a:solidFill>
                <a:srgbClr val="632523"/>
              </a:solidFill>
              <a:latin typeface="Cambria" pitchFamily="18" charset="0"/>
              <a:ea typeface="Calibri" pitchFamily="34" charset="0"/>
              <a:cs typeface="Arial" charset="0"/>
            </a:endParaRPr>
          </a:p>
          <a:p>
            <a:pPr lvl="1" algn="just" eaLnBrk="0" hangingPunct="0"/>
            <a:r>
              <a:rPr lang="en-US" sz="2000" dirty="0" err="1">
                <a:solidFill>
                  <a:srgbClr val="632523"/>
                </a:solidFill>
                <a:latin typeface="Cambria" pitchFamily="18" charset="0"/>
                <a:ea typeface="Calibri" pitchFamily="34" charset="0"/>
                <a:cs typeface="Arial" charset="0"/>
              </a:rPr>
              <a:t>MFN</a:t>
            </a:r>
            <a:r>
              <a:rPr lang="en-US" sz="2000" dirty="0">
                <a:solidFill>
                  <a:srgbClr val="632523"/>
                </a:solidFill>
                <a:latin typeface="Cambria" pitchFamily="18" charset="0"/>
                <a:ea typeface="Calibri" pitchFamily="34" charset="0"/>
                <a:cs typeface="Arial" charset="0"/>
              </a:rPr>
              <a:t> </a:t>
            </a:r>
            <a:r>
              <a:rPr lang="en-US" sz="2000" dirty="0" smtClean="0">
                <a:solidFill>
                  <a:srgbClr val="632523"/>
                </a:solidFill>
                <a:latin typeface="Cambria" pitchFamily="18" charset="0"/>
                <a:ea typeface="Calibri" pitchFamily="34" charset="0"/>
                <a:cs typeface="Arial" charset="0"/>
              </a:rPr>
              <a:t>tariffs</a:t>
            </a:r>
            <a:endParaRPr lang="en-US" sz="2000" dirty="0">
              <a:solidFill>
                <a:srgbClr val="632523"/>
              </a:solidFill>
              <a:latin typeface="Cambria" pitchFamily="18" charset="0"/>
              <a:ea typeface="Calibri" pitchFamily="34" charset="0"/>
              <a:cs typeface="Arial" charset="0"/>
            </a:endParaRPr>
          </a:p>
        </p:txBody>
      </p:sp>
      <p:sp>
        <p:nvSpPr>
          <p:cNvPr id="20491" name="Rectangle 18"/>
          <p:cNvSpPr>
            <a:spLocks noChangeArrowheads="1"/>
          </p:cNvSpPr>
          <p:nvPr/>
        </p:nvSpPr>
        <p:spPr bwMode="auto">
          <a:xfrm>
            <a:off x="1066800" y="5341938"/>
            <a:ext cx="5334000" cy="261937"/>
          </a:xfrm>
          <a:prstGeom prst="rect">
            <a:avLst/>
          </a:prstGeom>
          <a:noFill/>
          <a:ln w="9525">
            <a:noFill/>
            <a:miter lim="800000"/>
            <a:headEnd/>
            <a:tailEnd/>
          </a:ln>
        </p:spPr>
        <p:txBody>
          <a:bodyPr anchor="ctr">
            <a:spAutoFit/>
          </a:bodyPr>
          <a:lstStyle/>
          <a:p>
            <a:pPr algn="just" eaLnBrk="0" hangingPunct="0"/>
            <a:r>
              <a:rPr lang="en-US" sz="1100">
                <a:latin typeface="Palatino Linotype" pitchFamily="18" charset="0"/>
                <a:ea typeface="Calibri" pitchFamily="34" charset="0"/>
                <a:cs typeface="Arial" charset="0"/>
              </a:rPr>
              <a:t>.</a:t>
            </a:r>
            <a:endParaRPr lang="en-US">
              <a:ea typeface="Calibri" pitchFamily="34" charset="0"/>
              <a:cs typeface="Arial"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1508"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1371600" y="1871663"/>
            <a:ext cx="7432675" cy="369887"/>
          </a:xfrm>
          <a:prstGeom prst="rect">
            <a:avLst/>
          </a:prstGeom>
          <a:ln>
            <a:noFill/>
          </a:ln>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pic>
        <p:nvPicPr>
          <p:cNvPr id="21510"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21511" name="Group 20"/>
          <p:cNvGrpSpPr>
            <a:grpSpLocks/>
          </p:cNvGrpSpPr>
          <p:nvPr/>
        </p:nvGrpSpPr>
        <p:grpSpPr bwMode="auto">
          <a:xfrm>
            <a:off x="0" y="0"/>
            <a:ext cx="5097463" cy="552450"/>
            <a:chOff x="0" y="0"/>
            <a:chExt cx="5097463" cy="552450"/>
          </a:xfrm>
        </p:grpSpPr>
        <p:pic>
          <p:nvPicPr>
            <p:cNvPr id="21515"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9" name="Rectangle 18"/>
          <p:cNvSpPr/>
          <p:nvPr/>
        </p:nvSpPr>
        <p:spPr>
          <a:xfrm>
            <a:off x="1752600" y="685800"/>
            <a:ext cx="5410200" cy="461963"/>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buFont typeface="Wingdings" pitchFamily="2" charset="2"/>
              <a:buChar char="v"/>
              <a:defRPr/>
            </a:pPr>
            <a:r>
              <a:rPr lang="pl-PL" b="1" dirty="0">
                <a:solidFill>
                  <a:schemeClr val="accent2">
                    <a:lumMod val="50000"/>
                  </a:schemeClr>
                </a:solidFill>
                <a:latin typeface="Cambria" pitchFamily="18" charset="0"/>
              </a:rPr>
              <a:t> </a:t>
            </a:r>
            <a:r>
              <a:rPr lang="sl-SI" sz="2400" b="1" dirty="0" smtClean="0">
                <a:solidFill>
                  <a:schemeClr val="accent2">
                    <a:lumMod val="50000"/>
                  </a:schemeClr>
                </a:solidFill>
                <a:latin typeface="Cambria" pitchFamily="18" charset="0"/>
              </a:rPr>
              <a:t>Trade with Third Countries</a:t>
            </a:r>
            <a:endParaRPr lang="en-US" sz="2400" dirty="0"/>
          </a:p>
        </p:txBody>
      </p:sp>
      <p:sp>
        <p:nvSpPr>
          <p:cNvPr id="21514" name="Rectangle 19"/>
          <p:cNvSpPr>
            <a:spLocks noChangeArrowheads="1"/>
          </p:cNvSpPr>
          <p:nvPr/>
        </p:nvSpPr>
        <p:spPr bwMode="auto">
          <a:xfrm>
            <a:off x="609600" y="1600200"/>
            <a:ext cx="7620000" cy="4247317"/>
          </a:xfrm>
          <a:prstGeom prst="rect">
            <a:avLst/>
          </a:prstGeom>
          <a:noFill/>
          <a:ln w="9525">
            <a:noFill/>
            <a:miter lim="800000"/>
            <a:headEnd/>
            <a:tailEnd/>
          </a:ln>
        </p:spPr>
        <p:txBody>
          <a:bodyPr>
            <a:spAutoFit/>
          </a:bodyPr>
          <a:lstStyle/>
          <a:p>
            <a:pPr>
              <a:buFont typeface="Wingdings" pitchFamily="2" charset="2"/>
              <a:buChar char="Ø"/>
            </a:pPr>
            <a:r>
              <a:rPr lang="en-US" sz="2000" b="1" dirty="0">
                <a:solidFill>
                  <a:srgbClr val="632523"/>
                </a:solidFill>
                <a:latin typeface="Cambria" pitchFamily="18" charset="0"/>
              </a:rPr>
              <a:t> </a:t>
            </a:r>
            <a:r>
              <a:rPr lang="sr-Latn-BA" sz="2000" b="1" dirty="0">
                <a:solidFill>
                  <a:srgbClr val="632523"/>
                </a:solidFill>
                <a:latin typeface="Cambria" pitchFamily="18" charset="0"/>
              </a:rPr>
              <a:t>EFTA</a:t>
            </a:r>
            <a:endParaRPr lang="en-US" sz="2000" b="1" dirty="0">
              <a:solidFill>
                <a:srgbClr val="632523"/>
              </a:solidFill>
              <a:latin typeface="Cambria" pitchFamily="18" charset="0"/>
            </a:endParaRPr>
          </a:p>
          <a:p>
            <a:endParaRPr lang="sr-Latn-BA" sz="2000" b="1" dirty="0">
              <a:solidFill>
                <a:srgbClr val="632523"/>
              </a:solidFill>
              <a:latin typeface="Cambria" pitchFamily="18" charset="0"/>
            </a:endParaRPr>
          </a:p>
          <a:p>
            <a:pPr lvl="1" algn="just">
              <a:spcAft>
                <a:spcPts val="1200"/>
              </a:spcAft>
              <a:buFont typeface="Arial" charset="0"/>
              <a:buChar char="•"/>
            </a:pPr>
            <a:r>
              <a:rPr lang="sr-Latn-BA" sz="2000" dirty="0">
                <a:solidFill>
                  <a:srgbClr val="632523"/>
                </a:solidFill>
                <a:latin typeface="Cambria" pitchFamily="18" charset="0"/>
              </a:rPr>
              <a:t>  </a:t>
            </a:r>
            <a:r>
              <a:rPr lang="en-US" sz="2000" dirty="0" smtClean="0">
                <a:solidFill>
                  <a:srgbClr val="632523"/>
                </a:solidFill>
                <a:latin typeface="Cambria" pitchFamily="18" charset="0"/>
              </a:rPr>
              <a:t>EFTA </a:t>
            </a:r>
            <a:r>
              <a:rPr lang="en-US" sz="2000" dirty="0">
                <a:solidFill>
                  <a:srgbClr val="632523"/>
                </a:solidFill>
                <a:latin typeface="Cambria" pitchFamily="18" charset="0"/>
              </a:rPr>
              <a:t>members </a:t>
            </a:r>
            <a:r>
              <a:rPr lang="en-US" sz="2000" dirty="0" err="1">
                <a:solidFill>
                  <a:srgbClr val="632523"/>
                </a:solidFill>
                <a:latin typeface="Cambria" pitchFamily="18" charset="0"/>
              </a:rPr>
              <a:t>liberalised</a:t>
            </a:r>
            <a:r>
              <a:rPr lang="en-US" sz="2000" dirty="0">
                <a:solidFill>
                  <a:srgbClr val="632523"/>
                </a:solidFill>
                <a:latin typeface="Cambria" pitchFamily="18" charset="0"/>
              </a:rPr>
              <a:t> their market for fish and other marine products of Montenegrin preferential </a:t>
            </a:r>
            <a:r>
              <a:rPr lang="en-US" sz="2000" dirty="0" smtClean="0">
                <a:solidFill>
                  <a:srgbClr val="632523"/>
                </a:solidFill>
                <a:latin typeface="Cambria" pitchFamily="18" charset="0"/>
              </a:rPr>
              <a:t>origin</a:t>
            </a:r>
            <a:endParaRPr lang="en-US" sz="2000" dirty="0">
              <a:solidFill>
                <a:srgbClr val="632523"/>
              </a:solidFill>
              <a:latin typeface="Cambria" pitchFamily="18" charset="0"/>
            </a:endParaRPr>
          </a:p>
          <a:p>
            <a:pPr lvl="1" algn="just">
              <a:spcAft>
                <a:spcPts val="1200"/>
              </a:spcAft>
              <a:buFont typeface="Arial" charset="0"/>
              <a:buChar char="•"/>
            </a:pPr>
            <a:r>
              <a:rPr lang="sr-Latn-BA" sz="2000" dirty="0">
                <a:solidFill>
                  <a:srgbClr val="632523"/>
                </a:solidFill>
                <a:latin typeface="Cambria" pitchFamily="18" charset="0"/>
              </a:rPr>
              <a:t>  </a:t>
            </a:r>
            <a:r>
              <a:rPr lang="en-US" sz="2000" dirty="0" smtClean="0">
                <a:solidFill>
                  <a:srgbClr val="632523"/>
                </a:solidFill>
                <a:latin typeface="Cambria" pitchFamily="18" charset="0"/>
              </a:rPr>
              <a:t>Montenegro </a:t>
            </a:r>
            <a:r>
              <a:rPr lang="en-US" sz="2000" dirty="0">
                <a:solidFill>
                  <a:srgbClr val="632523"/>
                </a:solidFill>
                <a:latin typeface="Cambria" pitchFamily="18" charset="0"/>
              </a:rPr>
              <a:t>reduced its rates to zero for a smaller number of products and only for those fish species that are not farmed and not caught in our </a:t>
            </a:r>
            <a:r>
              <a:rPr lang="en-US" sz="2000" dirty="0" smtClean="0">
                <a:solidFill>
                  <a:srgbClr val="632523"/>
                </a:solidFill>
                <a:latin typeface="Cambria" pitchFamily="18" charset="0"/>
              </a:rPr>
              <a:t>country</a:t>
            </a:r>
            <a:r>
              <a:rPr lang="sr-Latn-BA" sz="2000" dirty="0" smtClean="0">
                <a:solidFill>
                  <a:srgbClr val="632523"/>
                </a:solidFill>
                <a:latin typeface="Cambria" pitchFamily="18" charset="0"/>
              </a:rPr>
              <a:t>. </a:t>
            </a:r>
            <a:endParaRPr lang="sr-Latn-BA" sz="2000" dirty="0">
              <a:solidFill>
                <a:srgbClr val="632523"/>
              </a:solidFill>
              <a:latin typeface="Cambria" pitchFamily="18" charset="0"/>
            </a:endParaRPr>
          </a:p>
          <a:p>
            <a:pPr lvl="1" algn="just">
              <a:spcAft>
                <a:spcPts val="1200"/>
              </a:spcAft>
              <a:buFont typeface="Arial" charset="0"/>
              <a:buChar char="•"/>
            </a:pPr>
            <a:r>
              <a:rPr lang="sr-Latn-BA" sz="2000" dirty="0">
                <a:solidFill>
                  <a:srgbClr val="632523"/>
                </a:solidFill>
                <a:latin typeface="Cambria" pitchFamily="18" charset="0"/>
              </a:rPr>
              <a:t> </a:t>
            </a:r>
            <a:r>
              <a:rPr lang="en-GB" sz="2000" dirty="0" err="1" smtClean="0">
                <a:solidFill>
                  <a:srgbClr val="632523"/>
                </a:solidFill>
                <a:latin typeface="Cambria" pitchFamily="18" charset="0"/>
              </a:rPr>
              <a:t>Fo</a:t>
            </a:r>
            <a:r>
              <a:rPr lang="en-US" sz="2000" dirty="0" smtClean="0">
                <a:solidFill>
                  <a:srgbClr val="632523"/>
                </a:solidFill>
                <a:latin typeface="Cambria" pitchFamily="18" charset="0"/>
              </a:rPr>
              <a:t>r </a:t>
            </a:r>
            <a:r>
              <a:rPr lang="en-US" sz="2000" dirty="0">
                <a:solidFill>
                  <a:srgbClr val="632523"/>
                </a:solidFill>
                <a:latin typeface="Cambria" pitchFamily="18" charset="0"/>
              </a:rPr>
              <a:t>most of the fish species, market will be </a:t>
            </a:r>
            <a:r>
              <a:rPr lang="en-US" sz="2000" dirty="0" err="1">
                <a:solidFill>
                  <a:srgbClr val="632523"/>
                </a:solidFill>
                <a:latin typeface="Cambria" pitchFamily="18" charset="0"/>
              </a:rPr>
              <a:t>liberalised</a:t>
            </a:r>
            <a:r>
              <a:rPr lang="en-US" sz="2000" dirty="0">
                <a:solidFill>
                  <a:srgbClr val="632523"/>
                </a:solidFill>
                <a:latin typeface="Cambria" pitchFamily="18" charset="0"/>
              </a:rPr>
              <a:t> in no sooner than 5 </a:t>
            </a:r>
            <a:r>
              <a:rPr lang="en-US" sz="2000" dirty="0" smtClean="0">
                <a:solidFill>
                  <a:srgbClr val="632523"/>
                </a:solidFill>
                <a:latin typeface="Cambria" pitchFamily="18" charset="0"/>
              </a:rPr>
              <a:t>years</a:t>
            </a:r>
            <a:r>
              <a:rPr lang="sr-Latn-BA" sz="2000" dirty="0" smtClean="0">
                <a:solidFill>
                  <a:srgbClr val="632523"/>
                </a:solidFill>
                <a:latin typeface="Cambria" pitchFamily="18" charset="0"/>
              </a:rPr>
              <a:t>. </a:t>
            </a:r>
            <a:endParaRPr lang="sr-Latn-BA" sz="2000" dirty="0">
              <a:solidFill>
                <a:srgbClr val="632523"/>
              </a:solidFill>
              <a:latin typeface="Cambria" pitchFamily="18" charset="0"/>
            </a:endParaRPr>
          </a:p>
          <a:p>
            <a:pPr lvl="1" algn="just">
              <a:spcAft>
                <a:spcPts val="1200"/>
              </a:spcAft>
              <a:buFont typeface="Arial" charset="0"/>
              <a:buChar char="•"/>
            </a:pPr>
            <a:r>
              <a:rPr lang="sr-Latn-BA" sz="2000" dirty="0">
                <a:solidFill>
                  <a:srgbClr val="632523"/>
                </a:solidFill>
                <a:latin typeface="Cambria" pitchFamily="18" charset="0"/>
              </a:rPr>
              <a:t> </a:t>
            </a:r>
            <a:r>
              <a:rPr lang="en-US" sz="2000" dirty="0" err="1" smtClean="0">
                <a:solidFill>
                  <a:srgbClr val="632523"/>
                </a:solidFill>
                <a:latin typeface="Cambria" pitchFamily="18" charset="0"/>
              </a:rPr>
              <a:t>Liberalisation</a:t>
            </a:r>
            <a:r>
              <a:rPr lang="en-US" sz="2000" dirty="0" smtClean="0">
                <a:solidFill>
                  <a:srgbClr val="632523"/>
                </a:solidFill>
                <a:latin typeface="Cambria" pitchFamily="18" charset="0"/>
              </a:rPr>
              <a:t> </a:t>
            </a:r>
            <a:r>
              <a:rPr lang="en-US" sz="2000" dirty="0">
                <a:solidFill>
                  <a:srgbClr val="632523"/>
                </a:solidFill>
                <a:latin typeface="Cambria" pitchFamily="18" charset="0"/>
              </a:rPr>
              <a:t>does not apply to trout and canned sardine, pilchards and sprats, where rates would be reduced by 50% after the 5 year transition </a:t>
            </a:r>
            <a:r>
              <a:rPr lang="en-US" sz="2000" dirty="0" smtClean="0">
                <a:solidFill>
                  <a:srgbClr val="632523"/>
                </a:solidFill>
                <a:latin typeface="Cambria" pitchFamily="18" charset="0"/>
              </a:rPr>
              <a:t>period</a:t>
            </a:r>
            <a:r>
              <a:rPr lang="sr-Latn-BA" sz="2000" dirty="0" smtClean="0">
                <a:solidFill>
                  <a:srgbClr val="632523"/>
                </a:solidFill>
                <a:latin typeface="Cambria" pitchFamily="18" charset="0"/>
              </a:rPr>
              <a:t>.</a:t>
            </a:r>
            <a:endParaRPr lang="en-US" sz="2000" dirty="0">
              <a:solidFill>
                <a:srgbClr val="632523"/>
              </a:solidFill>
              <a:latin typeface="Cambria"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253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1371600" y="1871663"/>
            <a:ext cx="7432675" cy="369887"/>
          </a:xfrm>
          <a:prstGeom prst="rect">
            <a:avLst/>
          </a:prstGeom>
          <a:ln>
            <a:noFill/>
          </a:ln>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pic>
        <p:nvPicPr>
          <p:cNvPr id="22534"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22535" name="Group 20"/>
          <p:cNvGrpSpPr>
            <a:grpSpLocks/>
          </p:cNvGrpSpPr>
          <p:nvPr/>
        </p:nvGrpSpPr>
        <p:grpSpPr bwMode="auto">
          <a:xfrm>
            <a:off x="0" y="0"/>
            <a:ext cx="5097463" cy="552450"/>
            <a:chOff x="0" y="0"/>
            <a:chExt cx="5097463" cy="552450"/>
          </a:xfrm>
        </p:grpSpPr>
        <p:pic>
          <p:nvPicPr>
            <p:cNvPr id="22539"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9" name="Rectangle 18"/>
          <p:cNvSpPr/>
          <p:nvPr/>
        </p:nvSpPr>
        <p:spPr>
          <a:xfrm>
            <a:off x="1752600" y="685800"/>
            <a:ext cx="5410200" cy="461963"/>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buFont typeface="Wingdings" pitchFamily="2" charset="2"/>
              <a:buChar char="v"/>
              <a:defRPr/>
            </a:pPr>
            <a:r>
              <a:rPr lang="pl-PL" b="1" dirty="0">
                <a:solidFill>
                  <a:schemeClr val="accent2">
                    <a:lumMod val="50000"/>
                  </a:schemeClr>
                </a:solidFill>
                <a:latin typeface="Cambria" pitchFamily="18" charset="0"/>
              </a:rPr>
              <a:t> </a:t>
            </a:r>
            <a:r>
              <a:rPr lang="en-US" sz="2400" b="1" dirty="0" smtClean="0">
                <a:solidFill>
                  <a:schemeClr val="accent2">
                    <a:lumMod val="50000"/>
                  </a:schemeClr>
                </a:solidFill>
                <a:latin typeface="Cambria" pitchFamily="18" charset="0"/>
              </a:rPr>
              <a:t>Challenges</a:t>
            </a:r>
            <a:endParaRPr lang="en-US" sz="2400" dirty="0"/>
          </a:p>
        </p:txBody>
      </p:sp>
      <p:sp>
        <p:nvSpPr>
          <p:cNvPr id="22538" name="Rectangle 19"/>
          <p:cNvSpPr>
            <a:spLocks noChangeArrowheads="1"/>
          </p:cNvSpPr>
          <p:nvPr/>
        </p:nvSpPr>
        <p:spPr bwMode="auto">
          <a:xfrm>
            <a:off x="990600" y="1997075"/>
            <a:ext cx="7162800" cy="3170099"/>
          </a:xfrm>
          <a:prstGeom prst="rect">
            <a:avLst/>
          </a:prstGeom>
          <a:noFill/>
          <a:ln w="9525">
            <a:noFill/>
            <a:miter lim="800000"/>
            <a:headEnd/>
            <a:tailEnd/>
          </a:ln>
        </p:spPr>
        <p:txBody>
          <a:bodyPr wrap="square">
            <a:spAutoFit/>
          </a:bodyPr>
          <a:lstStyle/>
          <a:p>
            <a:pPr>
              <a:spcAft>
                <a:spcPts val="1200"/>
              </a:spcAft>
              <a:buFont typeface="Wingdings" pitchFamily="2" charset="2"/>
              <a:buChar char="ü"/>
            </a:pPr>
            <a:r>
              <a:rPr lang="sr-Latn-CS" b="1" dirty="0">
                <a:solidFill>
                  <a:srgbClr val="632523"/>
                </a:solidFill>
                <a:latin typeface="Cambria" pitchFamily="18" charset="0"/>
              </a:rPr>
              <a:t> </a:t>
            </a:r>
            <a:r>
              <a:rPr lang="en-US" b="1" dirty="0" smtClean="0">
                <a:solidFill>
                  <a:srgbClr val="632523"/>
                </a:solidFill>
                <a:latin typeface="Cambria" pitchFamily="18" charset="0"/>
              </a:rPr>
              <a:t>   </a:t>
            </a:r>
            <a:r>
              <a:rPr lang="en-GB" sz="2000" b="1" dirty="0" smtClean="0">
                <a:solidFill>
                  <a:srgbClr val="632523"/>
                </a:solidFill>
                <a:latin typeface="Cambria" pitchFamily="18" charset="0"/>
              </a:rPr>
              <a:t>Building of administrative capacity for implementation of market policy</a:t>
            </a:r>
            <a:endParaRPr lang="sr-Latn-CS" sz="2000" b="1" dirty="0">
              <a:solidFill>
                <a:srgbClr val="632523"/>
              </a:solidFill>
              <a:latin typeface="Cambria" pitchFamily="18" charset="0"/>
            </a:endParaRPr>
          </a:p>
          <a:p>
            <a:pPr>
              <a:spcAft>
                <a:spcPts val="1200"/>
              </a:spcAft>
              <a:buFont typeface="Wingdings" pitchFamily="2" charset="2"/>
              <a:buChar char="ü"/>
            </a:pPr>
            <a:r>
              <a:rPr lang="sr-Latn-CS" sz="2000" b="1" dirty="0">
                <a:solidFill>
                  <a:srgbClr val="632523"/>
                </a:solidFill>
                <a:latin typeface="Cambria" pitchFamily="18" charset="0"/>
              </a:rPr>
              <a:t> </a:t>
            </a:r>
            <a:r>
              <a:rPr lang="en-US" sz="2000" b="1" dirty="0" smtClean="0">
                <a:solidFill>
                  <a:srgbClr val="632523"/>
                </a:solidFill>
                <a:latin typeface="Cambria" pitchFamily="18" charset="0"/>
              </a:rPr>
              <a:t>  </a:t>
            </a:r>
            <a:r>
              <a:rPr lang="en-GB" sz="2000" b="1" dirty="0" smtClean="0">
                <a:solidFill>
                  <a:srgbClr val="632523"/>
                </a:solidFill>
                <a:latin typeface="Cambria" pitchFamily="18" charset="0"/>
              </a:rPr>
              <a:t>Harmonisation of legal framework with the EU</a:t>
            </a:r>
          </a:p>
          <a:p>
            <a:pPr>
              <a:spcAft>
                <a:spcPts val="1200"/>
              </a:spcAft>
              <a:buFont typeface="Wingdings" pitchFamily="2" charset="2"/>
              <a:buChar char="ü"/>
            </a:pPr>
            <a:r>
              <a:rPr lang="en-GB" sz="2000" b="1" dirty="0" smtClean="0">
                <a:solidFill>
                  <a:srgbClr val="632523"/>
                </a:solidFill>
                <a:latin typeface="Cambria" pitchFamily="18" charset="0"/>
              </a:rPr>
              <a:t>   Setting up of producer organisations</a:t>
            </a:r>
            <a:endParaRPr lang="sr-Latn-CS" sz="2000" b="1" dirty="0">
              <a:solidFill>
                <a:srgbClr val="632523"/>
              </a:solidFill>
              <a:latin typeface="Cambria" pitchFamily="18" charset="0"/>
            </a:endParaRPr>
          </a:p>
          <a:p>
            <a:pPr>
              <a:spcAft>
                <a:spcPts val="1200"/>
              </a:spcAft>
              <a:buFont typeface="Wingdings" pitchFamily="2" charset="2"/>
              <a:buChar char="ü"/>
            </a:pPr>
            <a:r>
              <a:rPr lang="en-US" sz="2000" b="1" dirty="0" smtClean="0">
                <a:solidFill>
                  <a:srgbClr val="632523"/>
                </a:solidFill>
                <a:latin typeface="Cambria" pitchFamily="18" charset="0"/>
              </a:rPr>
              <a:t>  </a:t>
            </a:r>
            <a:r>
              <a:rPr lang="sr-Latn-CS" sz="2000" b="1" dirty="0" smtClean="0">
                <a:solidFill>
                  <a:srgbClr val="632523"/>
                </a:solidFill>
                <a:latin typeface="Cambria" pitchFamily="18" charset="0"/>
              </a:rPr>
              <a:t> </a:t>
            </a:r>
            <a:r>
              <a:rPr lang="en-GB" sz="2000" b="1" dirty="0" smtClean="0">
                <a:solidFill>
                  <a:srgbClr val="632523"/>
                </a:solidFill>
                <a:latin typeface="Cambria" pitchFamily="18" charset="0"/>
              </a:rPr>
              <a:t>Further development of infrastructure needed for collection and processing of prices of fish and fish products</a:t>
            </a:r>
            <a:endParaRPr lang="sr-Latn-CS" sz="2000" b="1" dirty="0">
              <a:solidFill>
                <a:srgbClr val="632523"/>
              </a:solidFill>
              <a:latin typeface="Cambria" pitchFamily="18" charset="0"/>
            </a:endParaRPr>
          </a:p>
          <a:p>
            <a:pPr>
              <a:spcAft>
                <a:spcPts val="1200"/>
              </a:spcAft>
              <a:buFont typeface="Wingdings" pitchFamily="2" charset="2"/>
              <a:buChar char="ü"/>
            </a:pPr>
            <a:r>
              <a:rPr lang="sr-Latn-CS" sz="2000" b="1" dirty="0">
                <a:solidFill>
                  <a:srgbClr val="632523"/>
                </a:solidFill>
                <a:latin typeface="Cambria" pitchFamily="18" charset="0"/>
              </a:rPr>
              <a:t> </a:t>
            </a:r>
            <a:r>
              <a:rPr lang="en-US" sz="2000" b="1" dirty="0" smtClean="0">
                <a:solidFill>
                  <a:srgbClr val="632523"/>
                </a:solidFill>
                <a:latin typeface="Cambria" pitchFamily="18" charset="0"/>
              </a:rPr>
              <a:t>  </a:t>
            </a:r>
            <a:r>
              <a:rPr lang="en-GB" sz="2000" b="1" dirty="0" smtClean="0">
                <a:solidFill>
                  <a:srgbClr val="632523"/>
                </a:solidFill>
                <a:latin typeface="Cambria" pitchFamily="18" charset="0"/>
              </a:rPr>
              <a:t>Strengthening of inter-institutional cooperation for market policy</a:t>
            </a:r>
            <a:endParaRPr lang="sr-Latn-CS" sz="2000" b="1" dirty="0">
              <a:solidFill>
                <a:srgbClr val="632523"/>
              </a:solidFill>
              <a:latin typeface="Cambria"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3556"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9705" name="Rectangle 1"/>
          <p:cNvSpPr>
            <a:spLocks noChangeArrowheads="1"/>
          </p:cNvSpPr>
          <p:nvPr/>
        </p:nvSpPr>
        <p:spPr bwMode="auto">
          <a:xfrm>
            <a:off x="2514600" y="990600"/>
            <a:ext cx="3657600" cy="461963"/>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marL="14288" indent="-14288" algn="ctr">
              <a:spcAft>
                <a:spcPct val="40000"/>
              </a:spcAft>
              <a:buClr>
                <a:srgbClr val="FF0000"/>
              </a:buClr>
              <a:defRPr/>
            </a:pPr>
            <a:r>
              <a:rPr lang="sr-Latn-CS" sz="2400" b="1" dirty="0">
                <a:solidFill>
                  <a:schemeClr val="accent2">
                    <a:lumMod val="50000"/>
                  </a:schemeClr>
                </a:solidFill>
                <a:latin typeface="Cambria" pitchFamily="18" charset="0"/>
                <a:cs typeface="Arial" pitchFamily="34" charset="0"/>
              </a:rPr>
              <a:t>Market Policy</a:t>
            </a:r>
            <a:endParaRPr lang="sr-Latn-CS" sz="2400" b="1" dirty="0">
              <a:solidFill>
                <a:schemeClr val="accent2">
                  <a:lumMod val="50000"/>
                </a:schemeClr>
              </a:solidFill>
              <a:latin typeface="Cambria" pitchFamily="18" charset="0"/>
              <a:cs typeface="Arial" charset="0"/>
            </a:endParaRPr>
          </a:p>
        </p:txBody>
      </p:sp>
      <p:sp>
        <p:nvSpPr>
          <p:cNvPr id="23558" name="Rectangle 2"/>
          <p:cNvSpPr>
            <a:spLocks noChangeArrowheads="1"/>
          </p:cNvSpPr>
          <p:nvPr/>
        </p:nvSpPr>
        <p:spPr bwMode="auto">
          <a:xfrm>
            <a:off x="1219200" y="2895600"/>
            <a:ext cx="7620000" cy="1477963"/>
          </a:xfrm>
          <a:prstGeom prst="rect">
            <a:avLst/>
          </a:prstGeom>
          <a:noFill/>
          <a:ln w="9525">
            <a:noFill/>
            <a:miter lim="800000"/>
            <a:headEnd/>
            <a:tailEnd/>
          </a:ln>
        </p:spPr>
        <p:txBody>
          <a:bodyPr>
            <a:spAutoFit/>
          </a:bodyPr>
          <a:lstStyle/>
          <a:p>
            <a:pPr marL="285750" indent="-285750"/>
            <a:endParaRPr lang="sr-Latn-CS" b="1">
              <a:solidFill>
                <a:srgbClr val="632523"/>
              </a:solidFill>
              <a:latin typeface="Cambria" pitchFamily="18" charset="0"/>
            </a:endParaRPr>
          </a:p>
          <a:p>
            <a:pPr marL="285750" indent="-285750">
              <a:buFontTx/>
              <a:buChar char="-"/>
            </a:pPr>
            <a:endParaRPr lang="sr-Latn-CS">
              <a:solidFill>
                <a:srgbClr val="632523"/>
              </a:solidFill>
              <a:latin typeface="Cambria" pitchFamily="18" charset="0"/>
            </a:endParaRPr>
          </a:p>
          <a:p>
            <a:pPr marL="285750" indent="-285750">
              <a:buFontTx/>
              <a:buChar char="-"/>
            </a:pPr>
            <a:endParaRPr lang="sr-Latn-CS">
              <a:solidFill>
                <a:srgbClr val="632523"/>
              </a:solidFill>
              <a:latin typeface="Cambria" pitchFamily="18" charset="0"/>
            </a:endParaRPr>
          </a:p>
          <a:p>
            <a:pPr marL="285750" indent="-285750">
              <a:buFontTx/>
              <a:buChar char="-"/>
            </a:pPr>
            <a:endParaRPr lang="en-US">
              <a:solidFill>
                <a:srgbClr val="632523"/>
              </a:solidFill>
              <a:latin typeface="Cambria" pitchFamily="18" charset="0"/>
            </a:endParaRPr>
          </a:p>
          <a:p>
            <a:pPr marL="285750" indent="-285750">
              <a:buFontTx/>
              <a:buChar char="-"/>
            </a:pPr>
            <a:endParaRPr lang="en-US">
              <a:solidFill>
                <a:srgbClr val="632523"/>
              </a:solidFill>
              <a:latin typeface="Cambria" pitchFamily="18" charset="0"/>
            </a:endParaRPr>
          </a:p>
        </p:txBody>
      </p:sp>
      <p:sp>
        <p:nvSpPr>
          <p:cNvPr id="23559" name="Rectangle 17"/>
          <p:cNvSpPr>
            <a:spLocks noChangeArrowheads="1"/>
          </p:cNvSpPr>
          <p:nvPr/>
        </p:nvSpPr>
        <p:spPr bwMode="auto">
          <a:xfrm>
            <a:off x="762000" y="2514600"/>
            <a:ext cx="7391400" cy="1570038"/>
          </a:xfrm>
          <a:prstGeom prst="rect">
            <a:avLst/>
          </a:prstGeom>
          <a:noFill/>
          <a:ln w="9525">
            <a:noFill/>
            <a:miter lim="800000"/>
            <a:headEnd/>
            <a:tailEnd/>
          </a:ln>
        </p:spPr>
        <p:txBody>
          <a:bodyPr>
            <a:spAutoFit/>
          </a:bodyPr>
          <a:lstStyle/>
          <a:p>
            <a:pPr algn="just">
              <a:buClr>
                <a:srgbClr val="632523"/>
              </a:buClr>
              <a:buFont typeface="Wingdings" pitchFamily="2" charset="2"/>
              <a:buChar char="§"/>
            </a:pPr>
            <a:r>
              <a:rPr lang="sr-Latn-CS" sz="2400" b="1" dirty="0">
                <a:solidFill>
                  <a:srgbClr val="953735"/>
                </a:solidFill>
              </a:rPr>
              <a:t> </a:t>
            </a:r>
            <a:r>
              <a:rPr lang="sr-Latn-CS" sz="2400" b="1" dirty="0">
                <a:solidFill>
                  <a:srgbClr val="632523"/>
                </a:solidFill>
                <a:latin typeface="Cambria" pitchFamily="18" charset="0"/>
              </a:rPr>
              <a:t>Until the EU accession Montenegro will adopt rules</a:t>
            </a:r>
            <a:r>
              <a:rPr lang="en-US" sz="2400" b="1" dirty="0">
                <a:solidFill>
                  <a:srgbClr val="632523"/>
                </a:solidFill>
                <a:latin typeface="Cambria" pitchFamily="18" charset="0"/>
              </a:rPr>
              <a:t> </a:t>
            </a:r>
            <a:r>
              <a:rPr lang="sr-Latn-CS" sz="2400" b="1" dirty="0">
                <a:solidFill>
                  <a:srgbClr val="632523"/>
                </a:solidFill>
                <a:latin typeface="Cambria" pitchFamily="18" charset="0"/>
              </a:rPr>
              <a:t>in the field of </a:t>
            </a:r>
            <a:r>
              <a:rPr lang="en-US" sz="2400" b="1" dirty="0">
                <a:solidFill>
                  <a:srgbClr val="632523"/>
                </a:solidFill>
                <a:latin typeface="Cambria" pitchFamily="18" charset="0"/>
              </a:rPr>
              <a:t>Market policy </a:t>
            </a:r>
            <a:r>
              <a:rPr lang="sr-Latn-CS" sz="2400" b="1" dirty="0">
                <a:solidFill>
                  <a:srgbClr val="632523"/>
                </a:solidFill>
                <a:latin typeface="Cambria" pitchFamily="18" charset="0"/>
              </a:rPr>
              <a:t>as </a:t>
            </a:r>
            <a:r>
              <a:rPr lang="en-GB" sz="2400" b="1" dirty="0" smtClean="0">
                <a:solidFill>
                  <a:srgbClr val="632523"/>
                </a:solidFill>
                <a:latin typeface="Cambria" pitchFamily="18" charset="0"/>
              </a:rPr>
              <a:t>laid down by</a:t>
            </a:r>
            <a:r>
              <a:rPr lang="sr-Latn-CS" sz="2400" b="1" dirty="0" smtClean="0">
                <a:solidFill>
                  <a:srgbClr val="632523"/>
                </a:solidFill>
                <a:latin typeface="Cambria" pitchFamily="18" charset="0"/>
              </a:rPr>
              <a:t> </a:t>
            </a:r>
            <a:r>
              <a:rPr lang="sr-Latn-CS" sz="2400" b="1" dirty="0">
                <a:solidFill>
                  <a:srgbClr val="632523"/>
                </a:solidFill>
                <a:latin typeface="Cambria" pitchFamily="18" charset="0"/>
              </a:rPr>
              <a:t>the</a:t>
            </a:r>
            <a:r>
              <a:rPr lang="en-US" sz="2400" b="1" dirty="0">
                <a:solidFill>
                  <a:srgbClr val="632523"/>
                </a:solidFill>
                <a:latin typeface="Cambria" pitchFamily="18" charset="0"/>
              </a:rPr>
              <a:t> </a:t>
            </a:r>
            <a:r>
              <a:rPr lang="en-GB" sz="2400" b="1" dirty="0">
                <a:solidFill>
                  <a:srgbClr val="632523"/>
                </a:solidFill>
                <a:latin typeface="Cambria" pitchFamily="18" charset="0"/>
              </a:rPr>
              <a:t>Common </a:t>
            </a:r>
            <a:r>
              <a:rPr lang="en-GB" sz="2400" b="1" dirty="0" smtClean="0">
                <a:solidFill>
                  <a:srgbClr val="632523"/>
                </a:solidFill>
                <a:latin typeface="Cambria" pitchFamily="18" charset="0"/>
              </a:rPr>
              <a:t>Market </a:t>
            </a:r>
            <a:r>
              <a:rPr lang="en-GB" sz="2400" b="1" dirty="0">
                <a:solidFill>
                  <a:srgbClr val="632523"/>
                </a:solidFill>
                <a:latin typeface="Cambria" pitchFamily="18" charset="0"/>
              </a:rPr>
              <a:t>Policy</a:t>
            </a:r>
            <a:r>
              <a:rPr lang="sr-Latn-CS" sz="2400" b="1" dirty="0">
                <a:solidFill>
                  <a:srgbClr val="632523"/>
                </a:solidFill>
              </a:rPr>
              <a:t> </a:t>
            </a:r>
          </a:p>
          <a:p>
            <a:r>
              <a:rPr lang="en-GB" sz="2400" b="1" dirty="0">
                <a:solidFill>
                  <a:srgbClr val="632523"/>
                </a:solidFill>
                <a:latin typeface="Cambria" pitchFamily="18" charset="0"/>
              </a:rPr>
              <a:t> </a:t>
            </a:r>
            <a:endParaRPr lang="en-US" sz="2400" b="1" dirty="0">
              <a:solidFill>
                <a:srgbClr val="632523"/>
              </a:solidFill>
              <a:latin typeface="Cambria" pitchFamily="18" charset="0"/>
            </a:endParaRPr>
          </a:p>
        </p:txBody>
      </p:sp>
      <p:pic>
        <p:nvPicPr>
          <p:cNvPr id="23560"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23561" name="Group 18"/>
          <p:cNvGrpSpPr>
            <a:grpSpLocks/>
          </p:cNvGrpSpPr>
          <p:nvPr/>
        </p:nvGrpSpPr>
        <p:grpSpPr bwMode="auto">
          <a:xfrm>
            <a:off x="0" y="0"/>
            <a:ext cx="5097463" cy="552450"/>
            <a:chOff x="0" y="0"/>
            <a:chExt cx="5097463" cy="552450"/>
          </a:xfrm>
        </p:grpSpPr>
        <p:pic>
          <p:nvPicPr>
            <p:cNvPr id="23563"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1" name="Rectangle 20"/>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22" name="Rectangle 21"/>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err="1">
                <a:solidFill>
                  <a:srgbClr val="660033"/>
                </a:solidFill>
              </a:rPr>
              <a:t>Fisherie</a:t>
            </a:r>
            <a:r>
              <a:rPr lang="sr-Latn-ME" sz="1100" b="1" dirty="0">
                <a:solidFill>
                  <a:srgbClr val="660033"/>
                </a:solidFill>
              </a:rPr>
              <a:t>s</a:t>
            </a:r>
            <a:endParaRPr lang="en-US" sz="1100" b="1" dirty="0">
              <a:solidFill>
                <a:srgbClr val="660033"/>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4581"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6604</TotalTime>
  <Words>2973</Words>
  <Application>Microsoft Office PowerPoint</Application>
  <PresentationFormat>On-screen Show (4:3)</PresentationFormat>
  <Paragraphs>592</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milena.krasic</cp:lastModifiedBy>
  <cp:revision>824</cp:revision>
  <cp:lastPrinted>2012-11-14T20:57:02Z</cp:lastPrinted>
  <dcterms:created xsi:type="dcterms:W3CDTF">2012-04-18T16:21:57Z</dcterms:created>
  <dcterms:modified xsi:type="dcterms:W3CDTF">2013-05-29T15:03:27Z</dcterms:modified>
</cp:coreProperties>
</file>