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7" r:id="rId2"/>
    <p:sldId id="434" r:id="rId3"/>
    <p:sldId id="443" r:id="rId4"/>
    <p:sldId id="440" r:id="rId5"/>
    <p:sldId id="413" r:id="rId6"/>
    <p:sldId id="360" r:id="rId7"/>
    <p:sldId id="439" r:id="rId8"/>
    <p:sldId id="433" r:id="rId9"/>
    <p:sldId id="441" r:id="rId10"/>
    <p:sldId id="265" r:id="rId11"/>
  </p:sldIdLst>
  <p:sldSz cx="9144000" cy="6858000" type="screen4x3"/>
  <p:notesSz cx="6797675" cy="987425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632523"/>
    <a:srgbClr val="C00000"/>
    <a:srgbClr val="F2DCD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1041" autoAdjust="0"/>
    <p:restoredTop sz="81166" autoAdjust="0"/>
  </p:normalViewPr>
  <p:slideViewPr>
    <p:cSldViewPr>
      <p:cViewPr>
        <p:scale>
          <a:sx n="80" d="100"/>
          <a:sy n="80" d="100"/>
        </p:scale>
        <p:origin x="-1896" y="-3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80" d="100"/>
          <a:sy n="80" d="100"/>
        </p:scale>
        <p:origin x="-3036" y="-72"/>
      </p:cViewPr>
      <p:guideLst>
        <p:guide orient="horz" pos="3110"/>
        <p:guide pos="2141"/>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49688" y="0"/>
            <a:ext cx="2946400" cy="493713"/>
          </a:xfrm>
          <a:prstGeom prst="rect">
            <a:avLst/>
          </a:prstGeom>
        </p:spPr>
        <p:txBody>
          <a:bodyPr vert="horz" lIns="91440" tIns="45720" rIns="91440" bIns="45720" rtlCol="0"/>
          <a:lstStyle>
            <a:lvl1pPr algn="r">
              <a:defRPr sz="1200"/>
            </a:lvl1pPr>
          </a:lstStyle>
          <a:p>
            <a:pPr>
              <a:defRPr/>
            </a:pPr>
            <a:fld id="{ACB31A16-9F62-4EBF-86AB-13E15A4505A4}" type="datetimeFigureOut">
              <a:rPr lang="en-US"/>
              <a:pPr>
                <a:defRPr/>
              </a:pPr>
              <a:t>29-May-13</a:t>
            </a:fld>
            <a:endParaRPr lang="en-US"/>
          </a:p>
        </p:txBody>
      </p:sp>
      <p:sp>
        <p:nvSpPr>
          <p:cNvPr id="4" name="Footer Placeholder 3"/>
          <p:cNvSpPr>
            <a:spLocks noGrp="1"/>
          </p:cNvSpPr>
          <p:nvPr>
            <p:ph type="ftr" sz="quarter" idx="2"/>
          </p:nvPr>
        </p:nvSpPr>
        <p:spPr>
          <a:xfrm>
            <a:off x="0" y="9378950"/>
            <a:ext cx="2946400" cy="493713"/>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49688" y="9378950"/>
            <a:ext cx="2946400" cy="493713"/>
          </a:xfrm>
          <a:prstGeom prst="rect">
            <a:avLst/>
          </a:prstGeom>
        </p:spPr>
        <p:txBody>
          <a:bodyPr vert="horz" lIns="91440" tIns="45720" rIns="91440" bIns="45720" rtlCol="0" anchor="b"/>
          <a:lstStyle>
            <a:lvl1pPr algn="r">
              <a:defRPr sz="1200"/>
            </a:lvl1pPr>
          </a:lstStyle>
          <a:p>
            <a:pPr>
              <a:defRPr/>
            </a:pPr>
            <a:fld id="{A083D6FF-F461-4331-9EDF-592FB1A803DB}" type="slidenum">
              <a:rPr lang="en-US"/>
              <a:pPr>
                <a:defRPr/>
              </a:pPr>
              <a:t>‹#›</a:t>
            </a:fld>
            <a:endParaRPr lang="en-US"/>
          </a:p>
        </p:txBody>
      </p:sp>
    </p:spTree>
    <p:extLst>
      <p:ext uri="{BB962C8B-B14F-4D97-AF65-F5344CB8AC3E}">
        <p14:creationId xmlns="" xmlns:p14="http://schemas.microsoft.com/office/powerpoint/2010/main" val="5404373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3713"/>
          </a:xfrm>
          <a:prstGeom prst="rect">
            <a:avLst/>
          </a:prstGeom>
        </p:spPr>
        <p:txBody>
          <a:bodyPr vert="horz" lIns="90874" tIns="45438" rIns="90874" bIns="45438"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849688" y="0"/>
            <a:ext cx="2946400" cy="493713"/>
          </a:xfrm>
          <a:prstGeom prst="rect">
            <a:avLst/>
          </a:prstGeom>
        </p:spPr>
        <p:txBody>
          <a:bodyPr vert="horz" lIns="90874" tIns="45438" rIns="90874" bIns="45438" rtlCol="0"/>
          <a:lstStyle>
            <a:lvl1pPr algn="r">
              <a:defRPr sz="1200">
                <a:latin typeface="Arial" charset="0"/>
              </a:defRPr>
            </a:lvl1pPr>
          </a:lstStyle>
          <a:p>
            <a:pPr>
              <a:defRPr/>
            </a:pPr>
            <a:fld id="{0BA481B4-BC24-40E6-BEF6-8F7CA89D696D}" type="datetimeFigureOut">
              <a:rPr lang="en-US"/>
              <a:pPr>
                <a:defRPr/>
              </a:pPr>
              <a:t>29-May-13</a:t>
            </a:fld>
            <a:endParaRPr lang="en-US"/>
          </a:p>
        </p:txBody>
      </p:sp>
      <p:sp>
        <p:nvSpPr>
          <p:cNvPr id="4" name="Slide Image Placehold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0874" tIns="45438" rIns="90874" bIns="45438" rtlCol="0" anchor="ctr"/>
          <a:lstStyle/>
          <a:p>
            <a:pPr lvl="0"/>
            <a:endParaRPr lang="en-US" noProof="0" smtClean="0"/>
          </a:p>
        </p:txBody>
      </p:sp>
      <p:sp>
        <p:nvSpPr>
          <p:cNvPr id="5" name="Notes Placeholder 4"/>
          <p:cNvSpPr>
            <a:spLocks noGrp="1"/>
          </p:cNvSpPr>
          <p:nvPr>
            <p:ph type="body" sz="quarter" idx="3"/>
          </p:nvPr>
        </p:nvSpPr>
        <p:spPr>
          <a:xfrm>
            <a:off x="679450" y="4689475"/>
            <a:ext cx="5438775" cy="4443413"/>
          </a:xfrm>
          <a:prstGeom prst="rect">
            <a:avLst/>
          </a:prstGeom>
        </p:spPr>
        <p:txBody>
          <a:bodyPr vert="horz" lIns="90874" tIns="45438" rIns="90874" bIns="45438"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378950"/>
            <a:ext cx="2946400" cy="493713"/>
          </a:xfrm>
          <a:prstGeom prst="rect">
            <a:avLst/>
          </a:prstGeom>
        </p:spPr>
        <p:txBody>
          <a:bodyPr vert="horz" lIns="90874" tIns="45438" rIns="90874" bIns="45438"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849688" y="9378950"/>
            <a:ext cx="2946400" cy="493713"/>
          </a:xfrm>
          <a:prstGeom prst="rect">
            <a:avLst/>
          </a:prstGeom>
        </p:spPr>
        <p:txBody>
          <a:bodyPr vert="horz" lIns="90874" tIns="45438" rIns="90874" bIns="45438" rtlCol="0" anchor="b"/>
          <a:lstStyle>
            <a:lvl1pPr algn="r">
              <a:defRPr sz="1200">
                <a:latin typeface="Arial" charset="0"/>
              </a:defRPr>
            </a:lvl1pPr>
          </a:lstStyle>
          <a:p>
            <a:pPr>
              <a:defRPr/>
            </a:pPr>
            <a:fld id="{4AE7190A-6385-4888-8336-86BCE74F57CB}" type="slidenum">
              <a:rPr lang="en-US"/>
              <a:pPr>
                <a:defRPr/>
              </a:pPr>
              <a:t>‹#›</a:t>
            </a:fld>
            <a:endParaRPr lang="en-US"/>
          </a:p>
        </p:txBody>
      </p:sp>
    </p:spTree>
    <p:extLst>
      <p:ext uri="{BB962C8B-B14F-4D97-AF65-F5344CB8AC3E}">
        <p14:creationId xmlns="" xmlns:p14="http://schemas.microsoft.com/office/powerpoint/2010/main" val="18254366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p:spPr>
      </p:sp>
      <p:sp>
        <p:nvSpPr>
          <p:cNvPr id="13315" name="Notes Placeholder 2"/>
          <p:cNvSpPr>
            <a:spLocks noGrp="1"/>
          </p:cNvSpPr>
          <p:nvPr>
            <p:ph type="body" idx="1"/>
          </p:nvPr>
        </p:nvSpPr>
        <p:spPr bwMode="auto">
          <a:noFill/>
        </p:spPr>
        <p:txBody>
          <a:bodyPr wrap="square" numCol="1" anchor="t" anchorCtr="0" compatLnSpc="1">
            <a:prstTxWarp prst="textNoShape">
              <a:avLst/>
            </a:prstTxWarp>
          </a:bodyPr>
          <a:lstStyle/>
          <a:p>
            <a:pPr algn="just"/>
            <a:endParaRPr lang="en-US" smtClean="0">
              <a:latin typeface="Palatino Linotype" pitchFamily="18" charset="0"/>
            </a:endParaRPr>
          </a:p>
          <a:p>
            <a:endParaRPr lang="en-US" smtClean="0">
              <a:latin typeface="Palatino Linotype" pitchFamily="18" charset="0"/>
            </a:endParaRPr>
          </a:p>
        </p:txBody>
      </p:sp>
      <p:sp>
        <p:nvSpPr>
          <p:cNvPr id="133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704522D-8D8C-4DA7-8AC6-7940F9365E8B}"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33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143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AE5D4C0-2CDF-4C48-9D26-1EA1C551EB18}"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153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C6514BE-1AEB-4FF7-9D92-CE3108B58F5D}"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z="1600" smtClean="0">
              <a:latin typeface="Palatino Linotype" pitchFamily="18" charset="0"/>
            </a:endParaRPr>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53155B7-B37A-406F-A62F-9F7AB56D5850}"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z="1400" smtClean="0">
              <a:latin typeface="Palatino Linotype" pitchFamily="18" charset="0"/>
            </a:endParaRPr>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2CD982-CC6D-4E08-B0EB-E5A8138D888F}"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bodyPr>
          <a:lstStyle/>
          <a:p>
            <a:pPr algn="just"/>
            <a:endParaRPr lang="en-US" sz="1600" smtClean="0">
              <a:latin typeface="Palatino Linotype" pitchFamily="18" charset="0"/>
            </a:endParaRPr>
          </a:p>
        </p:txBody>
      </p:sp>
      <p:sp>
        <p:nvSpPr>
          <p:cNvPr id="184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541F587-82B5-45D5-8A48-0638D32276EF}"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884238" y="746125"/>
            <a:ext cx="4937125" cy="3703638"/>
          </a:xfrm>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z="1600" smtClean="0">
              <a:latin typeface="Palatino Linotype" pitchFamily="18" charset="0"/>
            </a:endParaRPr>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0601F61-6C9B-4245-BDF3-9FF50433CA85}"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2605A67-228C-4D00-AB8F-7F5BA68D4B98}"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xfrm>
            <a:off x="884238" y="746125"/>
            <a:ext cx="4937125" cy="3703638"/>
          </a:xfrm>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z="1600" smtClean="0">
              <a:latin typeface="Palatino Linotype" pitchFamily="18" charset="0"/>
            </a:endParaRPr>
          </a:p>
        </p:txBody>
      </p:sp>
      <p:sp>
        <p:nvSpPr>
          <p:cNvPr id="21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76D1242-5F31-4732-8D63-C0866925C7E1}"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225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20A7BCD-CFFE-4A06-844E-DB8F01C4ED61}" type="slidenum">
              <a:rPr lang="en-US" smtClean="0"/>
              <a:pPr/>
              <a:t>10</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07860E5-2945-4AB3-BDDE-9BDA51D8C0A8}" type="datetimeFigureOut">
              <a:rPr lang="en-US"/>
              <a:pPr>
                <a:defRPr/>
              </a:pPr>
              <a:t>29-May-13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0580FA0-F251-47E9-A2F8-47F618B3555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A86804D-72F9-45C2-84A2-5FC6ECDC9A4C}" type="datetimeFigureOut">
              <a:rPr lang="en-US"/>
              <a:pPr>
                <a:defRPr/>
              </a:pPr>
              <a:t>29-May-13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225250A-E31B-45ED-80E7-0F56355C5D4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A6CBF1F-4BCC-4DCE-A5C9-28AE650E79DB}" type="datetimeFigureOut">
              <a:rPr lang="en-US"/>
              <a:pPr>
                <a:defRPr/>
              </a:pPr>
              <a:t>29-May-13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6166AF8-8CFB-459B-97F6-E039B6C5779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B1E43D9-F6A7-4677-9DA8-6A30A5E8D41B}" type="datetimeFigureOut">
              <a:rPr lang="en-US"/>
              <a:pPr>
                <a:defRPr/>
              </a:pPr>
              <a:t>29-May-13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3E643D2-1EDE-4C1C-9D8D-74C5315C365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CE1C585-8C21-4AE4-9DF4-1B943F794DD7}" type="datetimeFigureOut">
              <a:rPr lang="en-US"/>
              <a:pPr>
                <a:defRPr/>
              </a:pPr>
              <a:t>29-May-13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7221A7B-9EDC-429A-8A8E-3AE9B4F0C94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36EB28E-3616-4B38-971A-98E80D7B7789}" type="datetimeFigureOut">
              <a:rPr lang="en-US"/>
              <a:pPr>
                <a:defRPr/>
              </a:pPr>
              <a:t>29-May-13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B2487A1-E30B-46E1-92AB-C8EF8F9FEFA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7781B82-B9FC-4809-9DCD-1EE447167288}" type="datetimeFigureOut">
              <a:rPr lang="en-US"/>
              <a:pPr>
                <a:defRPr/>
              </a:pPr>
              <a:t>29-May-13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E71BFA1-5D0E-4CE2-9C38-AFCDACC2C0C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A818E08-25C8-458A-A897-E7AD9FF84FC8}" type="datetimeFigureOut">
              <a:rPr lang="en-US"/>
              <a:pPr>
                <a:defRPr/>
              </a:pPr>
              <a:t>29-May-13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E1D8F5E-031E-4752-A4AE-D8B0EEA1312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B9C1F84-EC4C-410B-991B-81CBCB2CEA0A}" type="datetimeFigureOut">
              <a:rPr lang="en-US"/>
              <a:pPr>
                <a:defRPr/>
              </a:pPr>
              <a:t>29-May-13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91C845A-E140-4A76-BBE3-0D39E56852C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943FC2F-18B9-42CB-9B48-35CC25EF18EE}" type="datetimeFigureOut">
              <a:rPr lang="en-US"/>
              <a:pPr>
                <a:defRPr/>
              </a:pPr>
              <a:t>29-May-13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27E0AB8-1383-4A10-A257-59615324473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55FEFDB-369C-4B79-A3AC-661E86FB9B75}" type="datetimeFigureOut">
              <a:rPr lang="en-US"/>
              <a:pPr>
                <a:defRPr/>
              </a:pPr>
              <a:t>29-May-13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B8E1D19-D592-4E7D-A34F-B3D744AE26A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F06F1AE1-3C6B-464E-9750-BFB56C5192E4}" type="datetimeFigureOut">
              <a:rPr lang="en-US"/>
              <a:pPr>
                <a:defRPr/>
              </a:pPr>
              <a:t>29-May-13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45B1FD8-06C7-4853-9ED1-48B8CE7F76B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53" name="Text Box 3"/>
          <p:cNvSpPr txBox="1">
            <a:spLocks noChangeArrowheads="1"/>
          </p:cNvSpPr>
          <p:nvPr/>
        </p:nvSpPr>
        <p:spPr bwMode="auto">
          <a:xfrm>
            <a:off x="304800" y="1676400"/>
            <a:ext cx="8458200" cy="1077913"/>
          </a:xfrm>
          <a:prstGeom prst="rect">
            <a:avLst/>
          </a:prstGeom>
          <a:noFill/>
          <a:ln w="9525">
            <a:noFill/>
            <a:miter lim="800000"/>
            <a:headEnd/>
            <a:tailEnd/>
          </a:ln>
        </p:spPr>
        <p:txBody>
          <a:bodyPr>
            <a:spAutoFit/>
          </a:bodyPr>
          <a:lstStyle/>
          <a:p>
            <a:pPr algn="ctr"/>
            <a:r>
              <a:rPr lang="sr-Latn-CS" sz="1600">
                <a:solidFill>
                  <a:schemeClr val="bg1"/>
                </a:solidFill>
                <a:latin typeface="Cambria" pitchFamily="18" charset="0"/>
              </a:rPr>
              <a:t> M O N T E N E G R O </a:t>
            </a:r>
          </a:p>
          <a:p>
            <a:pPr algn="ctr"/>
            <a:r>
              <a:rPr lang="en-GB" sz="1600">
                <a:solidFill>
                  <a:schemeClr val="bg1"/>
                </a:solidFill>
                <a:latin typeface="Cambria" pitchFamily="18" charset="0"/>
              </a:rPr>
              <a:t>Negotiating Team for the Accession of </a:t>
            </a:r>
            <a:r>
              <a:rPr lang="sr-Latn-CS" sz="1600">
                <a:solidFill>
                  <a:schemeClr val="bg1"/>
                </a:solidFill>
                <a:latin typeface="Cambria" pitchFamily="18" charset="0"/>
              </a:rPr>
              <a:t>Montenegro </a:t>
            </a:r>
            <a:r>
              <a:rPr lang="en-GB" sz="1600">
                <a:solidFill>
                  <a:schemeClr val="bg1"/>
                </a:solidFill>
                <a:latin typeface="Cambria" pitchFamily="18" charset="0"/>
              </a:rPr>
              <a:t>to the European Union</a:t>
            </a:r>
            <a:br>
              <a:rPr lang="en-GB" sz="1600">
                <a:solidFill>
                  <a:schemeClr val="bg1"/>
                </a:solidFill>
                <a:latin typeface="Cambria" pitchFamily="18" charset="0"/>
              </a:rPr>
            </a:br>
            <a:r>
              <a:rPr lang="en-GB" sz="1600">
                <a:solidFill>
                  <a:schemeClr val="bg1"/>
                </a:solidFill>
                <a:latin typeface="Cambria" pitchFamily="18" charset="0"/>
              </a:rPr>
              <a:t> Working Group for Chapter </a:t>
            </a:r>
            <a:r>
              <a:rPr lang="hr-BA" sz="1600">
                <a:solidFill>
                  <a:schemeClr val="bg1"/>
                </a:solidFill>
                <a:latin typeface="Cambria" pitchFamily="18" charset="0"/>
              </a:rPr>
              <a:t>1</a:t>
            </a:r>
            <a:r>
              <a:rPr lang="en-US" sz="1600">
                <a:solidFill>
                  <a:schemeClr val="bg1"/>
                </a:solidFill>
                <a:latin typeface="Cambria" pitchFamily="18" charset="0"/>
              </a:rPr>
              <a:t>3</a:t>
            </a:r>
            <a:r>
              <a:rPr lang="hr-BA" sz="1600">
                <a:solidFill>
                  <a:schemeClr val="bg1"/>
                </a:solidFill>
                <a:latin typeface="Cambria" pitchFamily="18" charset="0"/>
              </a:rPr>
              <a:t> – </a:t>
            </a:r>
            <a:r>
              <a:rPr lang="en-US" sz="1600">
                <a:solidFill>
                  <a:schemeClr val="bg1"/>
                </a:solidFill>
                <a:latin typeface="Cambria" pitchFamily="18" charset="0"/>
              </a:rPr>
              <a:t>Fisheries</a:t>
            </a:r>
            <a:endParaRPr lang="hr-BA" sz="1600">
              <a:solidFill>
                <a:schemeClr val="bg1"/>
              </a:solidFill>
              <a:latin typeface="Cambria" pitchFamily="18" charset="0"/>
            </a:endParaRPr>
          </a:p>
          <a:p>
            <a:pPr algn="ctr"/>
            <a:endParaRPr lang="hr-BA" sz="160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066800" y="3276600"/>
            <a:ext cx="6705600" cy="1371600"/>
          </a:xfrm>
          <a:prstGeom prst="rect">
            <a:avLst/>
          </a:prstGeom>
          <a:noFill/>
          <a:ln w="9525">
            <a:noFill/>
            <a:miter lim="800000"/>
            <a:headEnd/>
            <a:tailEnd/>
          </a:ln>
          <a:effectLst/>
        </p:spPr>
        <p:txBody>
          <a:bodyPr anchor="ctr"/>
          <a:lstStyle/>
          <a:p>
            <a:pPr algn="ctr" fontAlgn="auto">
              <a:spcBef>
                <a:spcPts val="0"/>
              </a:spcBef>
              <a:spcAft>
                <a:spcPts val="0"/>
              </a:spcAft>
              <a:defRPr/>
            </a:pPr>
            <a:endParaRPr lang="sr-Latn-CS" sz="3600" i="1" dirty="0">
              <a:solidFill>
                <a:schemeClr val="bg1"/>
              </a:solidFill>
              <a:latin typeface="Cambria" pitchFamily="18" charset="0"/>
            </a:endParaRPr>
          </a:p>
          <a:p>
            <a:pPr algn="ctr" fontAlgn="auto">
              <a:spcBef>
                <a:spcPts val="0"/>
              </a:spcBef>
              <a:spcAft>
                <a:spcPts val="0"/>
              </a:spcAft>
              <a:defRPr/>
            </a:pPr>
            <a:endParaRPr lang="sr-Latn-CS" sz="3600" i="1" dirty="0">
              <a:solidFill>
                <a:schemeClr val="bg1"/>
              </a:solidFill>
              <a:latin typeface="Cambria" pitchFamily="18" charset="0"/>
            </a:endParaRPr>
          </a:p>
          <a:p>
            <a:pPr algn="ctr" fontAlgn="auto">
              <a:spcBef>
                <a:spcPts val="0"/>
              </a:spcBef>
              <a:spcAft>
                <a:spcPts val="0"/>
              </a:spcAft>
              <a:defRPr/>
            </a:pPr>
            <a:r>
              <a:rPr lang="en-US" sz="3600" b="1" dirty="0">
                <a:solidFill>
                  <a:schemeClr val="bg1"/>
                </a:solidFill>
                <a:latin typeface="Cambria" pitchFamily="18" charset="0"/>
              </a:rPr>
              <a:t>International agreements</a:t>
            </a:r>
            <a:endParaRPr lang="en-US" sz="3600" dirty="0">
              <a:solidFill>
                <a:schemeClr val="bg1"/>
              </a:solidFill>
              <a:latin typeface="Cambria" pitchFamily="18" charset="0"/>
            </a:endParaRPr>
          </a:p>
          <a:p>
            <a:pPr algn="ctr" fontAlgn="auto">
              <a:spcBef>
                <a:spcPts val="0"/>
              </a:spcBef>
              <a:spcAft>
                <a:spcPts val="0"/>
              </a:spcAft>
              <a:defRPr/>
            </a:pPr>
            <a:endParaRPr lang="sr-Latn-CS" sz="3600" i="1" dirty="0">
              <a:solidFill>
                <a:schemeClr val="bg1"/>
              </a:solidFill>
              <a:latin typeface="Cambria" pitchFamily="18" charset="0"/>
            </a:endParaRPr>
          </a:p>
          <a:p>
            <a:pPr algn="ctr" fontAlgn="auto">
              <a:spcBef>
                <a:spcPts val="0"/>
              </a:spcBef>
              <a:spcAft>
                <a:spcPts val="0"/>
              </a:spcAft>
              <a:defRPr/>
            </a:pPr>
            <a:endParaRPr lang="hr-HR" sz="3600" i="1" dirty="0">
              <a:solidFill>
                <a:schemeClr val="bg1"/>
              </a:solidFill>
              <a:latin typeface="+mn-lt"/>
            </a:endParaRPr>
          </a:p>
        </p:txBody>
      </p:sp>
      <p:sp>
        <p:nvSpPr>
          <p:cNvPr id="13" name="Rectangle 12"/>
          <p:cNvSpPr/>
          <p:nvPr/>
        </p:nvSpPr>
        <p:spPr>
          <a:xfrm>
            <a:off x="2938463" y="6324600"/>
            <a:ext cx="2994025" cy="369888"/>
          </a:xfrm>
          <a:prstGeom prst="rect">
            <a:avLst/>
          </a:prstGeom>
        </p:spPr>
        <p:txBody>
          <a:bodyPr wrap="none" anchor="ctr">
            <a:spAutoFit/>
          </a:bodyPr>
          <a:lstStyle/>
          <a:p>
            <a:pPr algn="ctr" fontAlgn="auto">
              <a:spcBef>
                <a:spcPts val="0"/>
              </a:spcBef>
              <a:spcAft>
                <a:spcPts val="0"/>
              </a:spcAft>
              <a:defRPr/>
            </a:pPr>
            <a:r>
              <a:rPr lang="x-none" b="1">
                <a:solidFill>
                  <a:schemeClr val="bg1"/>
                </a:solidFill>
                <a:latin typeface="Cambria" pitchFamily="18" charset="0"/>
              </a:rPr>
              <a:t>Brussels</a:t>
            </a:r>
            <a:r>
              <a:rPr lang="en-US" b="1" dirty="0">
                <a:solidFill>
                  <a:schemeClr val="bg1"/>
                </a:solidFill>
                <a:latin typeface="Cambria" pitchFamily="18" charset="0"/>
              </a:rPr>
              <a:t>, </a:t>
            </a:r>
            <a:r>
              <a:rPr lang="sr-Latn-CS" b="1" dirty="0" smtClean="0">
                <a:solidFill>
                  <a:schemeClr val="bg1"/>
                </a:solidFill>
                <a:latin typeface="Cambria" pitchFamily="18" charset="0"/>
              </a:rPr>
              <a:t>05-06</a:t>
            </a:r>
            <a:r>
              <a:rPr lang="en-US" b="1" dirty="0" smtClean="0">
                <a:solidFill>
                  <a:schemeClr val="bg1"/>
                </a:solidFill>
                <a:latin typeface="Cambria" pitchFamily="18" charset="0"/>
              </a:rPr>
              <a:t> </a:t>
            </a:r>
            <a:r>
              <a:rPr lang="sr-Latn-CS" b="1" dirty="0">
                <a:solidFill>
                  <a:schemeClr val="bg1"/>
                </a:solidFill>
                <a:latin typeface="Cambria" pitchFamily="18" charset="0"/>
              </a:rPr>
              <a:t>June 2013</a:t>
            </a:r>
            <a:endParaRPr lang="en-US" dirty="0">
              <a:solidFill>
                <a:schemeClr val="bg1"/>
              </a:solidFill>
              <a:latin typeface="+mn-lt"/>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058" name="Picture 28"/>
          <p:cNvPicPr>
            <a:picLocks noChangeAspect="1" noChangeArrowheads="1"/>
          </p:cNvPicPr>
          <p:nvPr/>
        </p:nvPicPr>
        <p:blipFill>
          <a:blip r:embed="rId4" cstate="print"/>
          <a:srcRect/>
          <a:stretch>
            <a:fillRect/>
          </a:stretch>
        </p:blipFill>
        <p:spPr bwMode="auto">
          <a:xfrm>
            <a:off x="7239000" y="5410200"/>
            <a:ext cx="1771650" cy="1000125"/>
          </a:xfrm>
          <a:prstGeom prst="rect">
            <a:avLst/>
          </a:prstGeom>
          <a:noFill/>
          <a:ln w="9525">
            <a:noFill/>
            <a:miter lim="800000"/>
            <a:headEnd/>
            <a:tailEnd/>
          </a:ln>
        </p:spPr>
      </p:pic>
      <p:sp>
        <p:nvSpPr>
          <p:cNvPr id="2059" name="TextBox 14"/>
          <p:cNvSpPr txBox="1">
            <a:spLocks noChangeArrowheads="1"/>
          </p:cNvSpPr>
          <p:nvPr/>
        </p:nvSpPr>
        <p:spPr bwMode="auto">
          <a:xfrm>
            <a:off x="1524000" y="5257800"/>
            <a:ext cx="5715000" cy="707886"/>
          </a:xfrm>
          <a:prstGeom prst="rect">
            <a:avLst/>
          </a:prstGeom>
          <a:noFill/>
          <a:ln w="9525">
            <a:noFill/>
            <a:miter lim="800000"/>
            <a:headEnd/>
            <a:tailEnd/>
          </a:ln>
        </p:spPr>
        <p:txBody>
          <a:bodyPr>
            <a:spAutoFit/>
          </a:bodyPr>
          <a:lstStyle/>
          <a:p>
            <a:pPr algn="ctr"/>
            <a:r>
              <a:rPr lang="sr-Latn-CS" sz="2000" b="1" dirty="0">
                <a:solidFill>
                  <a:schemeClr val="bg1"/>
                </a:solidFill>
                <a:latin typeface="Cambria" pitchFamily="18" charset="0"/>
              </a:rPr>
              <a:t>Nada </a:t>
            </a:r>
            <a:r>
              <a:rPr lang="sr-Latn-CS" sz="2000" b="1" dirty="0" smtClean="0">
                <a:solidFill>
                  <a:schemeClr val="bg1"/>
                </a:solidFill>
                <a:latin typeface="Cambria" pitchFamily="18" charset="0"/>
              </a:rPr>
              <a:t>L</a:t>
            </a:r>
            <a:r>
              <a:rPr lang="en-US" sz="2000" b="1" dirty="0" smtClean="0">
                <a:solidFill>
                  <a:schemeClr val="bg1"/>
                </a:solidFill>
                <a:latin typeface="Cambria" pitchFamily="18" charset="0"/>
              </a:rPr>
              <a:t>AKICEVIC</a:t>
            </a:r>
            <a:endParaRPr lang="sr-Latn-CS" sz="2000" b="1" dirty="0">
              <a:solidFill>
                <a:schemeClr val="bg1"/>
              </a:solidFill>
              <a:latin typeface="Cambria" pitchFamily="18" charset="0"/>
            </a:endParaRPr>
          </a:p>
          <a:p>
            <a:pPr algn="ctr"/>
            <a:r>
              <a:rPr lang="sr-Latn-CS" sz="2000" b="1" dirty="0" smtClean="0">
                <a:solidFill>
                  <a:schemeClr val="bg1"/>
                </a:solidFill>
                <a:latin typeface="Cambria" pitchFamily="18" charset="0"/>
              </a:rPr>
              <a:t>nada.lakicevic@mpr.gov.me</a:t>
            </a:r>
            <a:endParaRPr lang="en-US" sz="20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76" name="Text Box 121"/>
          <p:cNvSpPr txBox="1">
            <a:spLocks noChangeArrowheads="1"/>
          </p:cNvSpPr>
          <p:nvPr/>
        </p:nvSpPr>
        <p:spPr bwMode="auto">
          <a:xfrm>
            <a:off x="1371600" y="2819400"/>
            <a:ext cx="7108825" cy="3352800"/>
          </a:xfrm>
          <a:prstGeom prst="rect">
            <a:avLst/>
          </a:prstGeom>
          <a:noFill/>
          <a:ln w="9525" algn="ctr">
            <a:noFill/>
            <a:miter lim="800000"/>
            <a:headEnd/>
            <a:tailEnd/>
          </a:ln>
        </p:spPr>
        <p:txBody>
          <a:bodyPr/>
          <a:lstStyle/>
          <a:p>
            <a:pPr marL="342900" indent="-342900" algn="ctr"/>
            <a:r>
              <a:rPr lang="sl-SI" sz="2800">
                <a:solidFill>
                  <a:srgbClr val="632523"/>
                </a:solidFill>
                <a:latin typeface="Cambria" pitchFamily="18" charset="0"/>
              </a:rPr>
              <a:t> </a:t>
            </a:r>
          </a:p>
          <a:p>
            <a:pPr marL="342900" indent="-342900" algn="ctr"/>
            <a:endParaRPr lang="sl-SI" sz="2400">
              <a:solidFill>
                <a:srgbClr val="632523"/>
              </a:solidFill>
              <a:latin typeface="Cambria" pitchFamily="18" charset="0"/>
            </a:endParaRPr>
          </a:p>
          <a:p>
            <a:pPr marL="342900" indent="-342900" algn="ctr">
              <a:lnSpc>
                <a:spcPct val="80000"/>
              </a:lnSpc>
            </a:pPr>
            <a:endParaRPr lang="hr-BA" sz="2400" b="1">
              <a:solidFill>
                <a:srgbClr val="632523"/>
              </a:solidFill>
              <a:latin typeface="Cambria" pitchFamily="18" charset="0"/>
            </a:endParaRPr>
          </a:p>
        </p:txBody>
      </p:sp>
      <p:grpSp>
        <p:nvGrpSpPr>
          <p:cNvPr id="307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078" name="Rectangle 17"/>
          <p:cNvSpPr>
            <a:spLocks noChangeArrowheads="1"/>
          </p:cNvSpPr>
          <p:nvPr/>
        </p:nvSpPr>
        <p:spPr bwMode="auto">
          <a:xfrm>
            <a:off x="152400" y="2819400"/>
            <a:ext cx="8915400" cy="1987550"/>
          </a:xfrm>
          <a:prstGeom prst="rect">
            <a:avLst/>
          </a:prstGeom>
          <a:noFill/>
          <a:ln w="9525">
            <a:noFill/>
            <a:miter lim="800000"/>
            <a:headEnd/>
            <a:tailEnd/>
          </a:ln>
        </p:spPr>
        <p:txBody>
          <a:bodyPr>
            <a:spAutoFit/>
          </a:bodyPr>
          <a:lstStyle/>
          <a:p>
            <a:pPr lvl="1">
              <a:buFont typeface="Wingdings" pitchFamily="2" charset="2"/>
              <a:buChar char="Ø"/>
            </a:pPr>
            <a:r>
              <a:rPr lang="en-US" sz="2000" dirty="0">
                <a:solidFill>
                  <a:srgbClr val="632523"/>
                </a:solidFill>
                <a:latin typeface="Cambria" pitchFamily="18" charset="0"/>
              </a:rPr>
              <a:t> Montenegro has signed the UN Convention on the Law of the Sea</a:t>
            </a:r>
          </a:p>
          <a:p>
            <a:pPr lvl="1">
              <a:buFont typeface="Wingdings" pitchFamily="2" charset="2"/>
              <a:buChar char="Ø"/>
            </a:pPr>
            <a:endParaRPr lang="en-US" sz="2000" dirty="0">
              <a:solidFill>
                <a:srgbClr val="632523"/>
              </a:solidFill>
              <a:latin typeface="Cambria" pitchFamily="18" charset="0"/>
            </a:endParaRPr>
          </a:p>
          <a:p>
            <a:pPr lvl="1">
              <a:buFont typeface="Wingdings" pitchFamily="2" charset="2"/>
              <a:buChar char="Ø"/>
            </a:pPr>
            <a:r>
              <a:rPr lang="en-US" sz="2000" dirty="0">
                <a:solidFill>
                  <a:srgbClr val="632523"/>
                </a:solidFill>
                <a:latin typeface="Cambria" pitchFamily="18" charset="0"/>
              </a:rPr>
              <a:t> Montenegro ratified the </a:t>
            </a:r>
            <a:r>
              <a:rPr lang="en-US" sz="2000" dirty="0" err="1">
                <a:solidFill>
                  <a:srgbClr val="632523"/>
                </a:solidFill>
                <a:latin typeface="Cambria" pitchFamily="18" charset="0"/>
              </a:rPr>
              <a:t>UNCLOS</a:t>
            </a:r>
            <a:r>
              <a:rPr lang="en-US" sz="2000" dirty="0">
                <a:solidFill>
                  <a:srgbClr val="632523"/>
                </a:solidFill>
                <a:latin typeface="Cambria" pitchFamily="18" charset="0"/>
              </a:rPr>
              <a:t> - 23 </a:t>
            </a:r>
            <a:r>
              <a:rPr lang="en-US" sz="2000" dirty="0" smtClean="0">
                <a:solidFill>
                  <a:srgbClr val="632523"/>
                </a:solidFill>
                <a:latin typeface="Cambria" pitchFamily="18" charset="0"/>
              </a:rPr>
              <a:t>October 2006</a:t>
            </a:r>
            <a:endParaRPr lang="en-US" sz="2000" dirty="0">
              <a:solidFill>
                <a:srgbClr val="632523"/>
              </a:solidFill>
              <a:latin typeface="Cambria" pitchFamily="18" charset="0"/>
            </a:endParaRPr>
          </a:p>
          <a:p>
            <a:pPr lvl="1">
              <a:buFont typeface="Wingdings" pitchFamily="2" charset="2"/>
              <a:buChar char="Ø"/>
            </a:pPr>
            <a:endParaRPr lang="en-US" sz="2000" dirty="0">
              <a:solidFill>
                <a:srgbClr val="632523"/>
              </a:solidFill>
              <a:latin typeface="Cambria" pitchFamily="18" charset="0"/>
            </a:endParaRPr>
          </a:p>
          <a:p>
            <a:pPr lvl="1">
              <a:lnSpc>
                <a:spcPct val="80000"/>
              </a:lnSpc>
              <a:buFont typeface="Wingdings" pitchFamily="2" charset="2"/>
              <a:buChar char="Ø"/>
            </a:pPr>
            <a:r>
              <a:rPr lang="en-US" sz="2000" dirty="0">
                <a:solidFill>
                  <a:srgbClr val="632523"/>
                </a:solidFill>
                <a:latin typeface="Cambria" pitchFamily="18" charset="0"/>
              </a:rPr>
              <a:t> Law of the Sea </a:t>
            </a:r>
            <a:r>
              <a:rPr lang="sr-Latn-CS" sz="2000" dirty="0" smtClean="0">
                <a:solidFill>
                  <a:srgbClr val="632523"/>
                </a:solidFill>
                <a:latin typeface="Cambria" pitchFamily="18" charset="0"/>
              </a:rPr>
              <a:t>(</a:t>
            </a:r>
            <a:r>
              <a:rPr lang="en-GB" sz="2000" dirty="0" smtClean="0">
                <a:solidFill>
                  <a:srgbClr val="632523"/>
                </a:solidFill>
                <a:latin typeface="Cambria" pitchFamily="18" charset="0"/>
              </a:rPr>
              <a:t>Official Gazette</a:t>
            </a:r>
            <a:r>
              <a:rPr lang="sr-Latn-CS" sz="2000" dirty="0" smtClean="0">
                <a:solidFill>
                  <a:srgbClr val="632523"/>
                </a:solidFill>
                <a:latin typeface="Cambria" pitchFamily="18" charset="0"/>
              </a:rPr>
              <a:t> </a:t>
            </a:r>
            <a:r>
              <a:rPr lang="sr-Latn-CS" sz="2000" dirty="0">
                <a:solidFill>
                  <a:srgbClr val="632523"/>
                </a:solidFill>
                <a:latin typeface="Cambria" pitchFamily="18" charset="0"/>
              </a:rPr>
              <a:t>of </a:t>
            </a:r>
            <a:r>
              <a:rPr lang="sr-Latn-CS" sz="2000" dirty="0" smtClean="0">
                <a:solidFill>
                  <a:srgbClr val="632523"/>
                </a:solidFill>
                <a:latin typeface="Cambria" pitchFamily="18" charset="0"/>
              </a:rPr>
              <a:t>Montenegro</a:t>
            </a:r>
            <a:r>
              <a:rPr lang="en-GB" sz="2000" dirty="0" smtClean="0">
                <a:solidFill>
                  <a:srgbClr val="632523"/>
                </a:solidFill>
                <a:latin typeface="Cambria" pitchFamily="18" charset="0"/>
              </a:rPr>
              <a:t> </a:t>
            </a:r>
            <a:r>
              <a:rPr lang="sr-Latn-CS" sz="2000" dirty="0" smtClean="0">
                <a:solidFill>
                  <a:srgbClr val="632523"/>
                </a:solidFill>
                <a:latin typeface="Cambria" pitchFamily="18" charset="0"/>
              </a:rPr>
              <a:t>17/07</a:t>
            </a:r>
            <a:r>
              <a:rPr lang="sr-Latn-CS" sz="2000" dirty="0">
                <a:solidFill>
                  <a:srgbClr val="632523"/>
                </a:solidFill>
                <a:latin typeface="Cambria" pitchFamily="18" charset="0"/>
              </a:rPr>
              <a:t>)</a:t>
            </a:r>
            <a:r>
              <a:rPr lang="en-US" sz="2000" dirty="0">
                <a:solidFill>
                  <a:srgbClr val="632523"/>
                </a:solidFill>
                <a:latin typeface="Cambria" pitchFamily="18" charset="0"/>
              </a:rPr>
              <a:t> is in line with the UN Convention on the Law of the Sea </a:t>
            </a:r>
            <a:endParaRPr lang="en-US" sz="2000" dirty="0">
              <a:cs typeface="Arial" charset="0"/>
            </a:endParaRPr>
          </a:p>
          <a:p>
            <a:pPr>
              <a:lnSpc>
                <a:spcPct val="80000"/>
              </a:lnSpc>
              <a:buFont typeface="Wingdings" pitchFamily="2" charset="2"/>
              <a:buChar char="§"/>
            </a:pPr>
            <a:endParaRPr lang="en-US" sz="1400" dirty="0">
              <a:cs typeface="Arial" charset="0"/>
            </a:endParaRPr>
          </a:p>
        </p:txBody>
      </p:sp>
      <p:sp>
        <p:nvSpPr>
          <p:cNvPr id="3079" name="Rectangle 18"/>
          <p:cNvSpPr>
            <a:spLocks noChangeArrowheads="1"/>
          </p:cNvSpPr>
          <p:nvPr/>
        </p:nvSpPr>
        <p:spPr bwMode="auto">
          <a:xfrm>
            <a:off x="0" y="533401"/>
            <a:ext cx="9144000" cy="954107"/>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en-US" sz="2800" b="1" dirty="0">
                <a:solidFill>
                  <a:srgbClr val="632523"/>
                </a:solidFill>
                <a:latin typeface="Cambria" pitchFamily="18" charset="0"/>
              </a:rPr>
              <a:t>United Nations Convention on the Law of the Sea</a:t>
            </a:r>
          </a:p>
          <a:p>
            <a:pPr algn="ctr">
              <a:defRPr/>
            </a:pPr>
            <a:r>
              <a:rPr lang="en-US" sz="2800" b="1" dirty="0">
                <a:solidFill>
                  <a:srgbClr val="632523"/>
                </a:solidFill>
                <a:latin typeface="Cambria" pitchFamily="18" charset="0"/>
              </a:rPr>
              <a:t>- UNCLOS -</a:t>
            </a:r>
          </a:p>
        </p:txBody>
      </p:sp>
      <p:pic>
        <p:nvPicPr>
          <p:cNvPr id="3080" name="Picture 18" descr="EU MN logo"/>
          <p:cNvPicPr>
            <a:picLocks noChangeAspect="1" noChangeArrowheads="1"/>
          </p:cNvPicPr>
          <p:nvPr/>
        </p:nvPicPr>
        <p:blipFill>
          <a:blip r:embed="rId3" cstate="print"/>
          <a:srcRect/>
          <a:stretch>
            <a:fillRect/>
          </a:stretch>
        </p:blipFill>
        <p:spPr bwMode="auto">
          <a:xfrm>
            <a:off x="8331200" y="6400800"/>
            <a:ext cx="812800" cy="457200"/>
          </a:xfrm>
          <a:prstGeom prst="rect">
            <a:avLst/>
          </a:prstGeom>
          <a:noFill/>
          <a:ln w="9525">
            <a:noFill/>
            <a:miter lim="800000"/>
            <a:headEnd/>
            <a:tailEnd/>
          </a:ln>
        </p:spPr>
      </p:pic>
      <p:grpSp>
        <p:nvGrpSpPr>
          <p:cNvPr id="3081" name="Group 19"/>
          <p:cNvGrpSpPr>
            <a:grpSpLocks/>
          </p:cNvGrpSpPr>
          <p:nvPr/>
        </p:nvGrpSpPr>
        <p:grpSpPr bwMode="auto">
          <a:xfrm>
            <a:off x="0" y="0"/>
            <a:ext cx="5097463" cy="552450"/>
            <a:chOff x="0" y="0"/>
            <a:chExt cx="5097463" cy="552450"/>
          </a:xfrm>
        </p:grpSpPr>
        <p:pic>
          <p:nvPicPr>
            <p:cNvPr id="3083"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0"/>
              <a:ext cx="508000" cy="503238"/>
            </a:xfrm>
            <a:prstGeom prst="rect">
              <a:avLst/>
            </a:prstGeom>
            <a:noFill/>
            <a:ln w="9525">
              <a:noFill/>
              <a:miter lim="800000"/>
              <a:headEnd/>
              <a:tailEnd/>
            </a:ln>
          </p:spPr>
        </p:pic>
        <p:sp>
          <p:nvSpPr>
            <p:cNvPr id="22" name="Rectangle 21"/>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29" name="Rectangle 28"/>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200" b="1" dirty="0">
                <a:solidFill>
                  <a:srgbClr val="660033"/>
                </a:solidFill>
                <a:latin typeface="Cambria" pitchFamily="18" charset="0"/>
              </a:rPr>
              <a:t>Chapter 13</a:t>
            </a:r>
          </a:p>
          <a:p>
            <a:pPr>
              <a:defRPr/>
            </a:pPr>
            <a:r>
              <a:rPr lang="en-US" sz="1200" b="1" dirty="0">
                <a:solidFill>
                  <a:srgbClr val="660033"/>
                </a:solidFill>
                <a:latin typeface="Cambria" pitchFamily="18" charset="0"/>
              </a:rPr>
              <a:t>Fisheries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00" name="Text Box 121"/>
          <p:cNvSpPr txBox="1">
            <a:spLocks noChangeArrowheads="1"/>
          </p:cNvSpPr>
          <p:nvPr/>
        </p:nvSpPr>
        <p:spPr bwMode="auto">
          <a:xfrm>
            <a:off x="1371600" y="2819400"/>
            <a:ext cx="7108825" cy="3352800"/>
          </a:xfrm>
          <a:prstGeom prst="rect">
            <a:avLst/>
          </a:prstGeom>
          <a:noFill/>
          <a:ln w="9525" algn="ctr">
            <a:noFill/>
            <a:miter lim="800000"/>
            <a:headEnd/>
            <a:tailEnd/>
          </a:ln>
        </p:spPr>
        <p:txBody>
          <a:bodyPr/>
          <a:lstStyle/>
          <a:p>
            <a:pPr marL="342900" indent="-342900" algn="ctr"/>
            <a:r>
              <a:rPr lang="sl-SI" sz="2800">
                <a:solidFill>
                  <a:srgbClr val="632523"/>
                </a:solidFill>
                <a:latin typeface="Cambria" pitchFamily="18" charset="0"/>
              </a:rPr>
              <a:t> </a:t>
            </a:r>
          </a:p>
          <a:p>
            <a:pPr marL="342900" indent="-342900" algn="ctr"/>
            <a:endParaRPr lang="sl-SI" sz="2400">
              <a:solidFill>
                <a:srgbClr val="632523"/>
              </a:solidFill>
              <a:latin typeface="Cambria" pitchFamily="18" charset="0"/>
            </a:endParaRPr>
          </a:p>
          <a:p>
            <a:pPr marL="342900" indent="-342900" algn="ctr">
              <a:lnSpc>
                <a:spcPct val="80000"/>
              </a:lnSpc>
            </a:pPr>
            <a:endParaRPr lang="hr-BA" sz="2400" b="1">
              <a:solidFill>
                <a:srgbClr val="632523"/>
              </a:solidFill>
              <a:latin typeface="Cambria" pitchFamily="18" charset="0"/>
            </a:endParaRPr>
          </a:p>
        </p:txBody>
      </p:sp>
      <p:grpSp>
        <p:nvGrpSpPr>
          <p:cNvPr id="410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4102" name="Rectangle 17"/>
          <p:cNvSpPr>
            <a:spLocks noChangeArrowheads="1"/>
          </p:cNvSpPr>
          <p:nvPr/>
        </p:nvSpPr>
        <p:spPr bwMode="auto">
          <a:xfrm>
            <a:off x="152400" y="1447800"/>
            <a:ext cx="8915400" cy="4832350"/>
          </a:xfrm>
          <a:prstGeom prst="rect">
            <a:avLst/>
          </a:prstGeom>
          <a:noFill/>
          <a:ln w="9525">
            <a:noFill/>
            <a:miter lim="800000"/>
            <a:headEnd/>
            <a:tailEnd/>
          </a:ln>
        </p:spPr>
        <p:txBody>
          <a:bodyPr>
            <a:spAutoFit/>
          </a:bodyPr>
          <a:lstStyle/>
          <a:p>
            <a:pPr>
              <a:lnSpc>
                <a:spcPct val="80000"/>
              </a:lnSpc>
              <a:buFont typeface="Wingdings" pitchFamily="2" charset="2"/>
              <a:buChar char="§"/>
            </a:pPr>
            <a:endParaRPr lang="en-US" sz="2000" dirty="0">
              <a:solidFill>
                <a:srgbClr val="632523"/>
              </a:solidFill>
              <a:latin typeface="Cambria" pitchFamily="18" charset="0"/>
            </a:endParaRPr>
          </a:p>
          <a:p>
            <a:pPr>
              <a:lnSpc>
                <a:spcPct val="80000"/>
              </a:lnSpc>
              <a:buFont typeface="Wingdings" pitchFamily="2" charset="2"/>
              <a:buChar char="Ø"/>
            </a:pPr>
            <a:r>
              <a:rPr lang="en-US" sz="2000" dirty="0">
                <a:solidFill>
                  <a:srgbClr val="632523"/>
                </a:solidFill>
                <a:latin typeface="Cambria" pitchFamily="18" charset="0"/>
              </a:rPr>
              <a:t> Law of the Sea closely regulates:</a:t>
            </a:r>
          </a:p>
          <a:p>
            <a:pPr>
              <a:lnSpc>
                <a:spcPct val="80000"/>
              </a:lnSpc>
            </a:pPr>
            <a:endParaRPr lang="en-US" sz="2000" dirty="0">
              <a:solidFill>
                <a:srgbClr val="632523"/>
              </a:solidFill>
              <a:latin typeface="Cambria" pitchFamily="18" charset="0"/>
            </a:endParaRPr>
          </a:p>
          <a:p>
            <a:pPr lvl="2">
              <a:lnSpc>
                <a:spcPct val="80000"/>
              </a:lnSpc>
              <a:buFont typeface="Arial" charset="0"/>
              <a:buChar char="•"/>
            </a:pPr>
            <a:r>
              <a:rPr lang="en-US" sz="2000" dirty="0">
                <a:solidFill>
                  <a:srgbClr val="632523"/>
                </a:solidFill>
                <a:latin typeface="Cambria" pitchFamily="18" charset="0"/>
              </a:rPr>
              <a:t> internal waters, </a:t>
            </a:r>
          </a:p>
          <a:p>
            <a:pPr lvl="2">
              <a:lnSpc>
                <a:spcPct val="80000"/>
              </a:lnSpc>
              <a:buFont typeface="Arial" charset="0"/>
              <a:buChar char="•"/>
            </a:pPr>
            <a:r>
              <a:rPr lang="en-US" sz="2000" dirty="0">
                <a:solidFill>
                  <a:srgbClr val="632523"/>
                </a:solidFill>
                <a:latin typeface="Cambria" pitchFamily="18" charset="0"/>
              </a:rPr>
              <a:t> territorial sea, </a:t>
            </a:r>
          </a:p>
          <a:p>
            <a:pPr lvl="2">
              <a:lnSpc>
                <a:spcPct val="80000"/>
              </a:lnSpc>
              <a:buFont typeface="Arial" charset="0"/>
              <a:buChar char="•"/>
            </a:pPr>
            <a:r>
              <a:rPr lang="en-US" sz="2000" dirty="0">
                <a:solidFill>
                  <a:srgbClr val="632523"/>
                </a:solidFill>
                <a:latin typeface="Cambria" pitchFamily="18" charset="0"/>
              </a:rPr>
              <a:t> the exclusive economic zone, </a:t>
            </a:r>
          </a:p>
          <a:p>
            <a:pPr lvl="2">
              <a:lnSpc>
                <a:spcPct val="80000"/>
              </a:lnSpc>
              <a:buFont typeface="Arial" charset="0"/>
              <a:buChar char="•"/>
            </a:pPr>
            <a:r>
              <a:rPr lang="en-US" sz="2000" dirty="0">
                <a:solidFill>
                  <a:srgbClr val="632523"/>
                </a:solidFill>
                <a:latin typeface="Cambria" pitchFamily="18" charset="0"/>
              </a:rPr>
              <a:t> continental shelf, </a:t>
            </a:r>
          </a:p>
          <a:p>
            <a:pPr lvl="2">
              <a:lnSpc>
                <a:spcPct val="80000"/>
              </a:lnSpc>
              <a:buFont typeface="Arial" charset="0"/>
              <a:buChar char="•"/>
            </a:pPr>
            <a:r>
              <a:rPr lang="en-US" sz="2000" dirty="0">
                <a:solidFill>
                  <a:srgbClr val="632523"/>
                </a:solidFill>
                <a:latin typeface="Cambria" pitchFamily="18" charset="0"/>
              </a:rPr>
              <a:t> the prohibition of entering, stopping and prosecuting ship </a:t>
            </a:r>
          </a:p>
          <a:p>
            <a:pPr>
              <a:buFont typeface="Wingdings" pitchFamily="2" charset="2"/>
              <a:buChar char="Ø"/>
            </a:pPr>
            <a:endParaRPr lang="en-US" sz="2000" dirty="0">
              <a:solidFill>
                <a:srgbClr val="632523"/>
              </a:solidFill>
              <a:latin typeface="Cambria" pitchFamily="18" charset="0"/>
            </a:endParaRPr>
          </a:p>
          <a:p>
            <a:pPr>
              <a:lnSpc>
                <a:spcPct val="80000"/>
              </a:lnSpc>
              <a:buFont typeface="Wingdings" pitchFamily="2" charset="2"/>
              <a:buChar char="Ø"/>
            </a:pPr>
            <a:r>
              <a:rPr lang="en-US" sz="2000" dirty="0">
                <a:solidFill>
                  <a:srgbClr val="632523"/>
                </a:solidFill>
                <a:latin typeface="Cambria" pitchFamily="18" charset="0"/>
              </a:rPr>
              <a:t> Law of the Sea </a:t>
            </a:r>
            <a:r>
              <a:rPr lang="sr-Latn-CS" sz="2000" dirty="0">
                <a:solidFill>
                  <a:srgbClr val="632523"/>
                </a:solidFill>
                <a:latin typeface="Cambria" pitchFamily="18" charset="0"/>
              </a:rPr>
              <a:t>is implemented by institutions:</a:t>
            </a:r>
          </a:p>
          <a:p>
            <a:pPr>
              <a:lnSpc>
                <a:spcPct val="80000"/>
              </a:lnSpc>
            </a:pPr>
            <a:endParaRPr lang="sr-Latn-CS" sz="2000" dirty="0">
              <a:solidFill>
                <a:srgbClr val="632523"/>
              </a:solidFill>
              <a:latin typeface="Cambria" pitchFamily="18" charset="0"/>
            </a:endParaRPr>
          </a:p>
          <a:p>
            <a:pPr lvl="2">
              <a:lnSpc>
                <a:spcPct val="80000"/>
              </a:lnSpc>
              <a:buFont typeface="Arial" charset="0"/>
              <a:buChar char="•"/>
            </a:pPr>
            <a:r>
              <a:rPr lang="en-US" sz="2000" dirty="0">
                <a:solidFill>
                  <a:srgbClr val="632523"/>
                </a:solidFill>
                <a:latin typeface="Cambria" pitchFamily="18" charset="0"/>
              </a:rPr>
              <a:t> Ministry of Transport and Maritime Affairs </a:t>
            </a:r>
            <a:r>
              <a:rPr lang="en-US" sz="2000" i="1" dirty="0" smtClean="0">
                <a:solidFill>
                  <a:srgbClr val="632523"/>
                </a:solidFill>
                <a:latin typeface="Cambria" pitchFamily="18" charset="0"/>
              </a:rPr>
              <a:t>in </a:t>
            </a:r>
            <a:r>
              <a:rPr lang="en-US" sz="2000" i="1" dirty="0">
                <a:solidFill>
                  <a:srgbClr val="632523"/>
                </a:solidFill>
                <a:latin typeface="Cambria" pitchFamily="18" charset="0"/>
              </a:rPr>
              <a:t>close cooperation with</a:t>
            </a:r>
            <a:r>
              <a:rPr lang="en-US" sz="2000" dirty="0">
                <a:solidFill>
                  <a:srgbClr val="632523"/>
                </a:solidFill>
                <a:latin typeface="Cambria" pitchFamily="18" charset="0"/>
              </a:rPr>
              <a:t>:</a:t>
            </a:r>
          </a:p>
          <a:p>
            <a:pPr lvl="2">
              <a:lnSpc>
                <a:spcPct val="80000"/>
              </a:lnSpc>
            </a:pPr>
            <a:endParaRPr lang="en-US" sz="2000" dirty="0">
              <a:solidFill>
                <a:srgbClr val="632523"/>
              </a:solidFill>
              <a:latin typeface="Cambria" pitchFamily="18" charset="0"/>
            </a:endParaRPr>
          </a:p>
          <a:p>
            <a:pPr lvl="2">
              <a:lnSpc>
                <a:spcPct val="80000"/>
              </a:lnSpc>
              <a:buFont typeface="Arial" charset="0"/>
              <a:buChar char="•"/>
            </a:pPr>
            <a:r>
              <a:rPr lang="en-US" sz="2000" dirty="0">
                <a:solidFill>
                  <a:srgbClr val="632523"/>
                </a:solidFill>
                <a:latin typeface="Cambria" pitchFamily="18" charset="0"/>
              </a:rPr>
              <a:t> Ministry of </a:t>
            </a:r>
            <a:r>
              <a:rPr lang="en-US" sz="2000" dirty="0" err="1" smtClean="0">
                <a:solidFill>
                  <a:srgbClr val="632523"/>
                </a:solidFill>
                <a:latin typeface="Cambria" pitchFamily="18" charset="0"/>
              </a:rPr>
              <a:t>Defence</a:t>
            </a:r>
            <a:endParaRPr lang="en-US" sz="2000" dirty="0">
              <a:solidFill>
                <a:srgbClr val="632523"/>
              </a:solidFill>
              <a:latin typeface="Cambria" pitchFamily="18" charset="0"/>
            </a:endParaRPr>
          </a:p>
          <a:p>
            <a:pPr lvl="2">
              <a:lnSpc>
                <a:spcPct val="80000"/>
              </a:lnSpc>
              <a:buFont typeface="Arial" charset="0"/>
              <a:buChar char="•"/>
            </a:pPr>
            <a:r>
              <a:rPr lang="en-US" sz="2000" dirty="0">
                <a:solidFill>
                  <a:srgbClr val="632523"/>
                </a:solidFill>
                <a:latin typeface="Cambria" pitchFamily="18" charset="0"/>
              </a:rPr>
              <a:t> Ministry of Agriculture and Rural Development</a:t>
            </a:r>
          </a:p>
          <a:p>
            <a:pPr lvl="2">
              <a:lnSpc>
                <a:spcPct val="80000"/>
              </a:lnSpc>
              <a:buFont typeface="Arial" charset="0"/>
              <a:buChar char="•"/>
            </a:pPr>
            <a:r>
              <a:rPr lang="en-US" sz="2000" dirty="0">
                <a:solidFill>
                  <a:srgbClr val="632523"/>
                </a:solidFill>
                <a:latin typeface="Cambria" pitchFamily="18" charset="0"/>
              </a:rPr>
              <a:t> Ministry of the Interior</a:t>
            </a:r>
          </a:p>
          <a:p>
            <a:pPr lvl="2">
              <a:lnSpc>
                <a:spcPct val="80000"/>
              </a:lnSpc>
              <a:buFont typeface="Arial" charset="0"/>
              <a:buChar char="•"/>
            </a:pPr>
            <a:r>
              <a:rPr lang="en-US" sz="2000" dirty="0">
                <a:solidFill>
                  <a:srgbClr val="632523"/>
                </a:solidFill>
                <a:latin typeface="Cambria" pitchFamily="18" charset="0"/>
              </a:rPr>
              <a:t> Ministry of Foreign Affairs and European Integration</a:t>
            </a:r>
          </a:p>
          <a:p>
            <a:pPr>
              <a:lnSpc>
                <a:spcPct val="80000"/>
              </a:lnSpc>
              <a:buFont typeface="Wingdings" pitchFamily="2" charset="2"/>
              <a:buChar char="ü"/>
            </a:pPr>
            <a:endParaRPr lang="en-US" sz="2000" dirty="0">
              <a:solidFill>
                <a:srgbClr val="632523"/>
              </a:solidFill>
              <a:latin typeface="Cambria" pitchFamily="18" charset="0"/>
            </a:endParaRPr>
          </a:p>
          <a:p>
            <a:pPr>
              <a:lnSpc>
                <a:spcPct val="80000"/>
              </a:lnSpc>
              <a:buFont typeface="Wingdings" pitchFamily="2" charset="2"/>
              <a:buChar char="ü"/>
            </a:pPr>
            <a:endParaRPr lang="en-US" sz="2000" dirty="0">
              <a:solidFill>
                <a:srgbClr val="632523"/>
              </a:solidFill>
              <a:latin typeface="Cambria" pitchFamily="18" charset="0"/>
            </a:endParaRPr>
          </a:p>
        </p:txBody>
      </p:sp>
      <p:sp>
        <p:nvSpPr>
          <p:cNvPr id="4103" name="Rectangle 18"/>
          <p:cNvSpPr>
            <a:spLocks noChangeArrowheads="1"/>
          </p:cNvSpPr>
          <p:nvPr/>
        </p:nvSpPr>
        <p:spPr bwMode="auto">
          <a:xfrm>
            <a:off x="0" y="533400"/>
            <a:ext cx="9144000" cy="52322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en-US" sz="2800" b="1" dirty="0">
                <a:solidFill>
                  <a:srgbClr val="632523"/>
                </a:solidFill>
                <a:latin typeface="Cambria" pitchFamily="18" charset="0"/>
              </a:rPr>
              <a:t>United Nations Convention on the Law of the Sea</a:t>
            </a:r>
          </a:p>
        </p:txBody>
      </p:sp>
      <p:pic>
        <p:nvPicPr>
          <p:cNvPr id="4104" name="Picture 18" descr="EU MN logo"/>
          <p:cNvPicPr>
            <a:picLocks noChangeAspect="1" noChangeArrowheads="1"/>
          </p:cNvPicPr>
          <p:nvPr/>
        </p:nvPicPr>
        <p:blipFill>
          <a:blip r:embed="rId3" cstate="print"/>
          <a:srcRect/>
          <a:stretch>
            <a:fillRect/>
          </a:stretch>
        </p:blipFill>
        <p:spPr bwMode="auto">
          <a:xfrm>
            <a:off x="8331200" y="6400800"/>
            <a:ext cx="812800" cy="457200"/>
          </a:xfrm>
          <a:prstGeom prst="rect">
            <a:avLst/>
          </a:prstGeom>
          <a:noFill/>
          <a:ln w="9525">
            <a:noFill/>
            <a:miter lim="800000"/>
            <a:headEnd/>
            <a:tailEnd/>
          </a:ln>
        </p:spPr>
      </p:pic>
      <p:grpSp>
        <p:nvGrpSpPr>
          <p:cNvPr id="4105" name="Group 19"/>
          <p:cNvGrpSpPr>
            <a:grpSpLocks/>
          </p:cNvGrpSpPr>
          <p:nvPr/>
        </p:nvGrpSpPr>
        <p:grpSpPr bwMode="auto">
          <a:xfrm>
            <a:off x="0" y="0"/>
            <a:ext cx="5097463" cy="552450"/>
            <a:chOff x="0" y="0"/>
            <a:chExt cx="5097463" cy="552450"/>
          </a:xfrm>
        </p:grpSpPr>
        <p:pic>
          <p:nvPicPr>
            <p:cNvPr id="4107"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0"/>
              <a:ext cx="508000" cy="503238"/>
            </a:xfrm>
            <a:prstGeom prst="rect">
              <a:avLst/>
            </a:prstGeom>
            <a:noFill/>
            <a:ln w="9525">
              <a:noFill/>
              <a:miter lim="800000"/>
              <a:headEnd/>
              <a:tailEnd/>
            </a:ln>
          </p:spPr>
        </p:pic>
        <p:sp>
          <p:nvSpPr>
            <p:cNvPr id="22" name="Rectangle 21"/>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29" name="Rectangle 28"/>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200" b="1" dirty="0" smtClean="0">
                <a:solidFill>
                  <a:srgbClr val="660033"/>
                </a:solidFill>
                <a:latin typeface="Cambria" pitchFamily="18" charset="0"/>
              </a:rPr>
              <a:t>Chapter 13</a:t>
            </a:r>
          </a:p>
          <a:p>
            <a:pPr>
              <a:defRPr/>
            </a:pPr>
            <a:r>
              <a:rPr lang="en-US" sz="1200" b="1" dirty="0" smtClean="0">
                <a:solidFill>
                  <a:srgbClr val="660033"/>
                </a:solidFill>
                <a:latin typeface="Cambria" pitchFamily="18" charset="0"/>
              </a:rPr>
              <a:t>Fisheries</a:t>
            </a:r>
            <a:endParaRPr lang="en-US" sz="1200" b="1" dirty="0">
              <a:solidFill>
                <a:srgbClr val="660033"/>
              </a:solidFill>
              <a:latin typeface="Cambri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533400" y="2286000"/>
            <a:ext cx="7391400" cy="3733800"/>
          </a:xfrm>
          <a:prstGeom prst="rect">
            <a:avLst/>
          </a:prstGeom>
          <a:noFill/>
          <a:ln w="9525" algn="ctr">
            <a:noFill/>
            <a:miter lim="800000"/>
            <a:headEnd/>
            <a:tailEnd/>
          </a:ln>
          <a:effectLst/>
        </p:spPr>
        <p:txBody>
          <a:bodyPr/>
          <a:lstStyle/>
          <a:p>
            <a:pPr lvl="1" algn="just">
              <a:buClr>
                <a:srgbClr val="632523"/>
              </a:buClr>
              <a:buFont typeface="Wingdings" pitchFamily="2" charset="2"/>
              <a:buChar char="Ø"/>
              <a:defRPr/>
            </a:pPr>
            <a:r>
              <a:rPr lang="sr-Latn-ME" sz="2000" dirty="0">
                <a:solidFill>
                  <a:srgbClr val="632523"/>
                </a:solidFill>
                <a:latin typeface="Cambria" pitchFamily="18" charset="0"/>
              </a:rPr>
              <a:t> </a:t>
            </a:r>
            <a:r>
              <a:rPr lang="en-US" sz="2000" dirty="0" smtClean="0">
                <a:solidFill>
                  <a:srgbClr val="632523"/>
                </a:solidFill>
                <a:latin typeface="Cambria" pitchFamily="18" charset="0"/>
              </a:rPr>
              <a:t>At </a:t>
            </a:r>
            <a:r>
              <a:rPr lang="en-US" sz="2000" dirty="0">
                <a:solidFill>
                  <a:srgbClr val="632523"/>
                </a:solidFill>
                <a:latin typeface="Cambria" pitchFamily="18" charset="0"/>
              </a:rPr>
              <a:t>the 34th Session of the </a:t>
            </a:r>
            <a:r>
              <a:rPr lang="en-US" sz="2000" b="1" dirty="0">
                <a:solidFill>
                  <a:srgbClr val="632523"/>
                </a:solidFill>
                <a:latin typeface="Cambria" pitchFamily="18" charset="0"/>
              </a:rPr>
              <a:t>FAO</a:t>
            </a:r>
            <a:r>
              <a:rPr lang="en-US" sz="2000" dirty="0">
                <a:solidFill>
                  <a:srgbClr val="632523"/>
                </a:solidFill>
                <a:latin typeface="Cambria" pitchFamily="18" charset="0"/>
              </a:rPr>
              <a:t> Conference of States Parties, held from </a:t>
            </a:r>
            <a:r>
              <a:rPr lang="en-US" sz="2000" dirty="0" smtClean="0">
                <a:solidFill>
                  <a:srgbClr val="632523"/>
                </a:solidFill>
                <a:latin typeface="Cambria" pitchFamily="18" charset="0"/>
              </a:rPr>
              <a:t>17-24 </a:t>
            </a:r>
            <a:r>
              <a:rPr lang="en-US" sz="2000" dirty="0">
                <a:solidFill>
                  <a:srgbClr val="632523"/>
                </a:solidFill>
                <a:latin typeface="Cambria" pitchFamily="18" charset="0"/>
              </a:rPr>
              <a:t>November 2007, Montenegro was by acclamation admitted to full membership</a:t>
            </a:r>
            <a:endParaRPr lang="sr-Latn-ME" sz="2000" dirty="0">
              <a:solidFill>
                <a:srgbClr val="632523"/>
              </a:solidFill>
              <a:latin typeface="Cambria" pitchFamily="18" charset="0"/>
            </a:endParaRPr>
          </a:p>
          <a:p>
            <a:pPr lvl="1" algn="just">
              <a:buClr>
                <a:srgbClr val="632523"/>
              </a:buClr>
              <a:buFont typeface="Wingdings" pitchFamily="2" charset="2"/>
              <a:buChar char="Ø"/>
              <a:defRPr/>
            </a:pPr>
            <a:endParaRPr lang="sr-Latn-ME" sz="2000" dirty="0">
              <a:solidFill>
                <a:srgbClr val="632523"/>
              </a:solidFill>
              <a:latin typeface="Cambria" pitchFamily="18" charset="0"/>
            </a:endParaRPr>
          </a:p>
          <a:p>
            <a:pPr lvl="1" algn="just">
              <a:buClr>
                <a:srgbClr val="632523"/>
              </a:buClr>
              <a:buFont typeface="Wingdings" pitchFamily="2" charset="2"/>
              <a:buChar char="Ø"/>
              <a:defRPr/>
            </a:pPr>
            <a:r>
              <a:rPr lang="sr-Latn-CS" sz="2000" dirty="0">
                <a:solidFill>
                  <a:srgbClr val="632523"/>
                </a:solidFill>
                <a:latin typeface="Cambria" pitchFamily="18" charset="0"/>
                <a:cs typeface="Arial" pitchFamily="34" charset="0"/>
              </a:rPr>
              <a:t> </a:t>
            </a:r>
            <a:r>
              <a:rPr lang="en-GB" sz="2000" dirty="0" smtClean="0">
                <a:solidFill>
                  <a:srgbClr val="632523"/>
                </a:solidFill>
                <a:latin typeface="Cambria" pitchFamily="18" charset="0"/>
                <a:cs typeface="Arial" pitchFamily="34" charset="0"/>
              </a:rPr>
              <a:t>Ever since, </a:t>
            </a:r>
            <a:r>
              <a:rPr lang="en-US" sz="2000" dirty="0" smtClean="0">
                <a:solidFill>
                  <a:srgbClr val="632523"/>
                </a:solidFill>
                <a:latin typeface="Cambria" pitchFamily="18" charset="0"/>
                <a:cs typeface="Arial" pitchFamily="34" charset="0"/>
              </a:rPr>
              <a:t>Montenegro has taken part in </a:t>
            </a:r>
            <a:r>
              <a:rPr lang="en-US" sz="2000" dirty="0">
                <a:solidFill>
                  <a:srgbClr val="632523"/>
                </a:solidFill>
                <a:latin typeface="Cambria" pitchFamily="18" charset="0"/>
                <a:cs typeface="Arial" pitchFamily="34" charset="0"/>
              </a:rPr>
              <a:t>many projects</a:t>
            </a:r>
            <a:r>
              <a:rPr lang="sr-Latn-ME" sz="2000" dirty="0">
                <a:solidFill>
                  <a:srgbClr val="632523"/>
                </a:solidFill>
                <a:latin typeface="Cambria" pitchFamily="18" charset="0"/>
                <a:cs typeface="Arial" pitchFamily="34" charset="0"/>
              </a:rPr>
              <a:t> and </a:t>
            </a:r>
            <a:r>
              <a:rPr lang="en-US" sz="2000" dirty="0">
                <a:solidFill>
                  <a:srgbClr val="632523"/>
                </a:solidFill>
                <a:latin typeface="Cambria" pitchFamily="18" charset="0"/>
                <a:cs typeface="Arial" pitchFamily="34" charset="0"/>
              </a:rPr>
              <a:t>had the opportunity </a:t>
            </a:r>
            <a:r>
              <a:rPr lang="en-US" sz="2000" dirty="0" smtClean="0">
                <a:solidFill>
                  <a:srgbClr val="632523"/>
                </a:solidFill>
                <a:latin typeface="Cambria" pitchFamily="18" charset="0"/>
                <a:cs typeface="Arial" pitchFamily="34" charset="0"/>
              </a:rPr>
              <a:t>to cooperate with </a:t>
            </a:r>
            <a:r>
              <a:rPr lang="en-US" sz="2000" dirty="0">
                <a:solidFill>
                  <a:srgbClr val="632523"/>
                </a:solidFill>
                <a:latin typeface="Cambria" pitchFamily="18" charset="0"/>
                <a:cs typeface="Arial" pitchFamily="34" charset="0"/>
              </a:rPr>
              <a:t>a number of experts</a:t>
            </a:r>
            <a:endParaRPr lang="sr-Latn-ME" sz="2000" dirty="0">
              <a:solidFill>
                <a:srgbClr val="632523"/>
              </a:solidFill>
              <a:latin typeface="Cambria" pitchFamily="18" charset="0"/>
              <a:cs typeface="Arial" pitchFamily="34" charset="0"/>
            </a:endParaRPr>
          </a:p>
          <a:p>
            <a:pPr lvl="1" algn="just">
              <a:buClr>
                <a:srgbClr val="632523"/>
              </a:buClr>
              <a:buFont typeface="Wingdings" pitchFamily="2" charset="2"/>
              <a:buChar char="Ø"/>
              <a:defRPr/>
            </a:pPr>
            <a:endParaRPr lang="sr-Latn-ME" sz="2000" dirty="0">
              <a:solidFill>
                <a:srgbClr val="632523"/>
              </a:solidFill>
              <a:latin typeface="Cambria" pitchFamily="18" charset="0"/>
              <a:cs typeface="Arial" pitchFamily="34" charset="0"/>
            </a:endParaRPr>
          </a:p>
          <a:p>
            <a:pPr lvl="1" algn="just">
              <a:buClr>
                <a:srgbClr val="632523"/>
              </a:buClr>
              <a:buFont typeface="Wingdings" pitchFamily="2" charset="2"/>
              <a:buChar char="Ø"/>
              <a:defRPr/>
            </a:pPr>
            <a:r>
              <a:rPr lang="sr-Latn-ME" sz="2000" dirty="0">
                <a:solidFill>
                  <a:srgbClr val="632523"/>
                </a:solidFill>
                <a:latin typeface="Cambria" pitchFamily="18" charset="0"/>
              </a:rPr>
              <a:t> I</a:t>
            </a:r>
            <a:r>
              <a:rPr lang="en-GB" sz="2000" dirty="0" err="1">
                <a:solidFill>
                  <a:srgbClr val="632523"/>
                </a:solidFill>
                <a:latin typeface="Cambria" pitchFamily="18" charset="0"/>
              </a:rPr>
              <a:t>nclude</a:t>
            </a:r>
            <a:r>
              <a:rPr lang="en-GB" sz="2000" dirty="0">
                <a:solidFill>
                  <a:srgbClr val="632523"/>
                </a:solidFill>
                <a:latin typeface="Cambria" pitchFamily="18" charset="0"/>
              </a:rPr>
              <a:t> strengthening of legislation, public institutions, laboratory capacities and industry standards</a:t>
            </a:r>
            <a:endParaRPr lang="sr-Latn-ME" sz="2000" dirty="0">
              <a:solidFill>
                <a:srgbClr val="632523"/>
              </a:solidFill>
              <a:latin typeface="Cambria" pitchFamily="18" charset="0"/>
              <a:cs typeface="Arial" pitchFamily="34" charset="0"/>
            </a:endParaRPr>
          </a:p>
          <a:p>
            <a:pPr algn="just">
              <a:buFont typeface="Wingdings" pitchFamily="2" charset="2"/>
              <a:buChar char="v"/>
              <a:defRPr/>
            </a:pPr>
            <a:endParaRPr lang="sr-Latn-CS" sz="2400" dirty="0">
              <a:solidFill>
                <a:srgbClr val="632523"/>
              </a:solidFill>
              <a:latin typeface="Cambria" pitchFamily="18" charset="0"/>
              <a:cs typeface="Arial" pitchFamily="34" charset="0"/>
            </a:endParaRPr>
          </a:p>
          <a:p>
            <a:pPr algn="just">
              <a:defRPr/>
            </a:pPr>
            <a:endParaRPr lang="sr-Latn-ME" sz="2400" dirty="0">
              <a:solidFill>
                <a:srgbClr val="632523"/>
              </a:solidFill>
              <a:latin typeface="Cambria" pitchFamily="18" charset="0"/>
            </a:endParaRPr>
          </a:p>
          <a:p>
            <a:pPr marL="814388" indent="-450850" algn="ctr" fontAlgn="auto">
              <a:spcBef>
                <a:spcPts val="0"/>
              </a:spcBef>
              <a:spcAft>
                <a:spcPct val="40000"/>
              </a:spcAft>
              <a:buClr>
                <a:srgbClr val="FF0000"/>
              </a:buClr>
              <a:defRPr/>
            </a:pPr>
            <a:endParaRPr lang="en-US" sz="2400" b="1" dirty="0">
              <a:solidFill>
                <a:srgbClr val="632523"/>
              </a:solidFill>
              <a:latin typeface="Cambria" pitchFamily="18" charset="0"/>
            </a:endParaRPr>
          </a:p>
        </p:txBody>
      </p:sp>
      <p:sp>
        <p:nvSpPr>
          <p:cNvPr id="5125" name="Rectangle 13"/>
          <p:cNvSpPr>
            <a:spLocks noChangeArrowheads="1"/>
          </p:cNvSpPr>
          <p:nvPr/>
        </p:nvSpPr>
        <p:spPr bwMode="auto">
          <a:xfrm>
            <a:off x="0" y="533400"/>
            <a:ext cx="9144000" cy="52322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marL="14288" indent="-14288" algn="ctr">
              <a:spcAft>
                <a:spcPct val="40000"/>
              </a:spcAft>
              <a:buClr>
                <a:srgbClr val="FF0000"/>
              </a:buClr>
              <a:buFont typeface="Wingdings" pitchFamily="2" charset="2"/>
              <a:buNone/>
              <a:defRPr/>
            </a:pPr>
            <a:r>
              <a:rPr lang="en-US" sz="2800" b="1" dirty="0">
                <a:solidFill>
                  <a:srgbClr val="632523"/>
                </a:solidFill>
                <a:latin typeface="Cambria" pitchFamily="18" charset="0"/>
              </a:rPr>
              <a:t>Food </a:t>
            </a:r>
            <a:r>
              <a:rPr lang="en-US" sz="2800" b="1" dirty="0" smtClean="0">
                <a:solidFill>
                  <a:srgbClr val="632523"/>
                </a:solidFill>
                <a:latin typeface="Cambria" pitchFamily="18" charset="0"/>
              </a:rPr>
              <a:t>and </a:t>
            </a:r>
            <a:r>
              <a:rPr lang="en-US" sz="2800" b="1" dirty="0">
                <a:solidFill>
                  <a:srgbClr val="632523"/>
                </a:solidFill>
                <a:latin typeface="Cambria" pitchFamily="18" charset="0"/>
              </a:rPr>
              <a:t>Agriculture Organization</a:t>
            </a:r>
            <a:endParaRPr lang="sr-Latn-ME" sz="2800" b="1" dirty="0">
              <a:solidFill>
                <a:srgbClr val="632523"/>
              </a:solidFill>
              <a:latin typeface="Cambria" pitchFamily="18" charset="0"/>
            </a:endParaRPr>
          </a:p>
        </p:txBody>
      </p:sp>
      <p:grpSp>
        <p:nvGrpSpPr>
          <p:cNvPr id="5126"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5128" name="Picture 18" descr="EU MN logo"/>
          <p:cNvPicPr>
            <a:picLocks noChangeAspect="1" noChangeArrowheads="1"/>
          </p:cNvPicPr>
          <p:nvPr/>
        </p:nvPicPr>
        <p:blipFill>
          <a:blip r:embed="rId3" cstate="print"/>
          <a:srcRect/>
          <a:stretch>
            <a:fillRect/>
          </a:stretch>
        </p:blipFill>
        <p:spPr bwMode="auto">
          <a:xfrm>
            <a:off x="8331200" y="6400800"/>
            <a:ext cx="812800" cy="457200"/>
          </a:xfrm>
          <a:prstGeom prst="rect">
            <a:avLst/>
          </a:prstGeom>
          <a:noFill/>
          <a:ln w="9525">
            <a:noFill/>
            <a:miter lim="800000"/>
            <a:headEnd/>
            <a:tailEnd/>
          </a:ln>
        </p:spPr>
      </p:pic>
      <p:grpSp>
        <p:nvGrpSpPr>
          <p:cNvPr id="5129" name="Group 19"/>
          <p:cNvGrpSpPr>
            <a:grpSpLocks/>
          </p:cNvGrpSpPr>
          <p:nvPr/>
        </p:nvGrpSpPr>
        <p:grpSpPr bwMode="auto">
          <a:xfrm>
            <a:off x="0" y="0"/>
            <a:ext cx="5097463" cy="552450"/>
            <a:chOff x="0" y="0"/>
            <a:chExt cx="5097463" cy="552450"/>
          </a:xfrm>
        </p:grpSpPr>
        <p:pic>
          <p:nvPicPr>
            <p:cNvPr id="5131"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0"/>
              <a:ext cx="508000" cy="503238"/>
            </a:xfrm>
            <a:prstGeom prst="rect">
              <a:avLst/>
            </a:prstGeom>
            <a:noFill/>
            <a:ln w="9525">
              <a:noFill/>
              <a:miter lim="800000"/>
              <a:headEnd/>
              <a:tailEnd/>
            </a:ln>
          </p:spPr>
        </p:pic>
        <p:sp>
          <p:nvSpPr>
            <p:cNvPr id="18" name="Rectangle 17"/>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21" name="Rectangle 20"/>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200" b="1" dirty="0" smtClean="0">
                <a:solidFill>
                  <a:srgbClr val="660033"/>
                </a:solidFill>
                <a:latin typeface="Cambria" pitchFamily="18" charset="0"/>
              </a:rPr>
              <a:t>Chapter 13</a:t>
            </a:r>
          </a:p>
          <a:p>
            <a:pPr>
              <a:defRPr/>
            </a:pPr>
            <a:r>
              <a:rPr lang="en-US" sz="1200" b="1" dirty="0" smtClean="0">
                <a:solidFill>
                  <a:srgbClr val="660033"/>
                </a:solidFill>
                <a:latin typeface="Cambria" pitchFamily="18" charset="0"/>
              </a:rPr>
              <a:t>Fisheries</a:t>
            </a:r>
            <a:endParaRPr lang="en-US" sz="1200" b="1" dirty="0">
              <a:solidFill>
                <a:srgbClr val="660033"/>
              </a:solidFill>
              <a:latin typeface="Cambria"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533400" y="2057400"/>
            <a:ext cx="7391400" cy="3962400"/>
          </a:xfrm>
          <a:prstGeom prst="rect">
            <a:avLst/>
          </a:prstGeom>
          <a:noFill/>
          <a:ln w="9525" algn="ctr">
            <a:noFill/>
            <a:miter lim="800000"/>
            <a:headEnd/>
            <a:tailEnd/>
          </a:ln>
          <a:effectLst/>
        </p:spPr>
        <p:txBody>
          <a:bodyPr/>
          <a:lstStyle/>
          <a:p>
            <a:pPr>
              <a:buFont typeface="Wingdings" pitchFamily="2" charset="2"/>
              <a:buChar char="Ø"/>
              <a:defRPr/>
            </a:pPr>
            <a:r>
              <a:rPr lang="sr-Latn-ME" sz="2000" dirty="0">
                <a:solidFill>
                  <a:srgbClr val="632523"/>
                </a:solidFill>
                <a:latin typeface="Cambria" pitchFamily="18" charset="0"/>
              </a:rPr>
              <a:t> Montenegro </a:t>
            </a:r>
            <a:r>
              <a:rPr lang="sr-Latn-ME" sz="2000" dirty="0" smtClean="0">
                <a:solidFill>
                  <a:srgbClr val="632523"/>
                </a:solidFill>
                <a:latin typeface="Cambria" pitchFamily="18" charset="0"/>
              </a:rPr>
              <a:t>bec</a:t>
            </a:r>
            <a:r>
              <a:rPr lang="en-GB" sz="2000" dirty="0" smtClean="0">
                <a:solidFill>
                  <a:srgbClr val="632523"/>
                </a:solidFill>
                <a:latin typeface="Cambria" pitchFamily="18" charset="0"/>
              </a:rPr>
              <a:t>a</a:t>
            </a:r>
            <a:r>
              <a:rPr lang="sr-Latn-ME" sz="2000" dirty="0" smtClean="0">
                <a:solidFill>
                  <a:srgbClr val="632523"/>
                </a:solidFill>
                <a:latin typeface="Cambria" pitchFamily="18" charset="0"/>
              </a:rPr>
              <a:t>me </a:t>
            </a:r>
            <a:r>
              <a:rPr lang="sr-Latn-ME" sz="2000" dirty="0">
                <a:solidFill>
                  <a:srgbClr val="632523"/>
                </a:solidFill>
                <a:latin typeface="Cambria" pitchFamily="18" charset="0"/>
              </a:rPr>
              <a:t>full member of GFCM </a:t>
            </a:r>
            <a:r>
              <a:rPr lang="en-GB" sz="2000" dirty="0" smtClean="0">
                <a:solidFill>
                  <a:srgbClr val="632523"/>
                </a:solidFill>
                <a:latin typeface="Cambria" pitchFamily="18" charset="0"/>
              </a:rPr>
              <a:t>on </a:t>
            </a:r>
            <a:r>
              <a:rPr lang="sr-Latn-ME" sz="2000" dirty="0" smtClean="0">
                <a:solidFill>
                  <a:srgbClr val="632523"/>
                </a:solidFill>
                <a:latin typeface="Cambria" pitchFamily="18" charset="0"/>
              </a:rPr>
              <a:t>31 </a:t>
            </a:r>
            <a:r>
              <a:rPr lang="sr-Latn-ME" sz="2000" dirty="0">
                <a:solidFill>
                  <a:srgbClr val="632523"/>
                </a:solidFill>
                <a:latin typeface="Cambria" pitchFamily="18" charset="0"/>
              </a:rPr>
              <a:t>January 2008</a:t>
            </a:r>
          </a:p>
          <a:p>
            <a:pPr>
              <a:defRPr/>
            </a:pPr>
            <a:endParaRPr lang="sr-Latn-CS" sz="2000" b="1" dirty="0">
              <a:solidFill>
                <a:srgbClr val="632523"/>
              </a:solidFill>
              <a:latin typeface="Cambria" pitchFamily="18" charset="0"/>
              <a:cs typeface="Arial" pitchFamily="34" charset="0"/>
            </a:endParaRPr>
          </a:p>
          <a:p>
            <a:pPr algn="just">
              <a:buFont typeface="Wingdings" pitchFamily="2" charset="2"/>
              <a:buChar char="Ø"/>
              <a:defRPr/>
            </a:pPr>
            <a:r>
              <a:rPr lang="sr-Latn-ME" sz="2000" dirty="0">
                <a:solidFill>
                  <a:srgbClr val="632523"/>
                </a:solidFill>
                <a:latin typeface="Cambria" pitchFamily="18" charset="0"/>
              </a:rPr>
              <a:t> </a:t>
            </a:r>
            <a:r>
              <a:rPr lang="en-US" sz="2000" dirty="0">
                <a:solidFill>
                  <a:srgbClr val="632523"/>
                </a:solidFill>
                <a:latin typeface="Cambria" pitchFamily="18" charset="0"/>
              </a:rPr>
              <a:t>A</a:t>
            </a:r>
            <a:r>
              <a:rPr lang="sr-Latn-ME" sz="2000" dirty="0">
                <a:solidFill>
                  <a:srgbClr val="632523"/>
                </a:solidFill>
                <a:latin typeface="Cambria" pitchFamily="18" charset="0"/>
              </a:rPr>
              <a:t>ccepts all </a:t>
            </a:r>
            <a:r>
              <a:rPr lang="en-GB" sz="2000" dirty="0" smtClean="0">
                <a:solidFill>
                  <a:srgbClr val="632523"/>
                </a:solidFill>
                <a:latin typeface="Cambria" pitchFamily="18" charset="0"/>
              </a:rPr>
              <a:t>commitments and decisions of this Committee</a:t>
            </a:r>
          </a:p>
          <a:p>
            <a:pPr algn="just">
              <a:buFont typeface="Wingdings" pitchFamily="2" charset="2"/>
              <a:buChar char="Ø"/>
              <a:defRPr/>
            </a:pPr>
            <a:endParaRPr lang="sr-Latn-ME" sz="2000" dirty="0">
              <a:solidFill>
                <a:srgbClr val="632523"/>
              </a:solidFill>
              <a:latin typeface="Cambria" pitchFamily="18" charset="0"/>
            </a:endParaRPr>
          </a:p>
          <a:p>
            <a:pPr algn="just">
              <a:buFont typeface="Wingdings" pitchFamily="2" charset="2"/>
              <a:buChar char="Ø"/>
              <a:defRPr/>
            </a:pPr>
            <a:r>
              <a:rPr lang="sr-Latn-ME" sz="2000" dirty="0">
                <a:solidFill>
                  <a:srgbClr val="632523"/>
                </a:solidFill>
                <a:latin typeface="Cambria" pitchFamily="18" charset="0"/>
              </a:rPr>
              <a:t> A</a:t>
            </a:r>
            <a:r>
              <a:rPr lang="en-US" sz="2000" dirty="0" err="1">
                <a:solidFill>
                  <a:srgbClr val="632523"/>
                </a:solidFill>
                <a:latin typeface="Cambria" pitchFamily="18" charset="0"/>
              </a:rPr>
              <a:t>ctively</a:t>
            </a:r>
            <a:r>
              <a:rPr lang="sr-Latn-ME" sz="2000" dirty="0">
                <a:solidFill>
                  <a:srgbClr val="632523"/>
                </a:solidFill>
                <a:latin typeface="Cambria" pitchFamily="18" charset="0"/>
              </a:rPr>
              <a:t> </a:t>
            </a:r>
            <a:r>
              <a:rPr lang="en-US" sz="2000" dirty="0" smtClean="0">
                <a:solidFill>
                  <a:srgbClr val="632523"/>
                </a:solidFill>
                <a:latin typeface="Cambria" pitchFamily="18" charset="0"/>
              </a:rPr>
              <a:t>participates </a:t>
            </a:r>
            <a:r>
              <a:rPr lang="en-US" sz="2000" dirty="0">
                <a:solidFill>
                  <a:srgbClr val="632523"/>
                </a:solidFill>
                <a:latin typeface="Cambria" pitchFamily="18" charset="0"/>
              </a:rPr>
              <a:t>in making </a:t>
            </a:r>
            <a:r>
              <a:rPr lang="sr-Latn-ME" sz="2000" dirty="0">
                <a:solidFill>
                  <a:srgbClr val="632523"/>
                </a:solidFill>
                <a:latin typeface="Cambria" pitchFamily="18" charset="0"/>
              </a:rPr>
              <a:t>of </a:t>
            </a:r>
            <a:r>
              <a:rPr lang="en-US" sz="2000" dirty="0">
                <a:solidFill>
                  <a:srgbClr val="632523"/>
                </a:solidFill>
                <a:latin typeface="Cambria" pitchFamily="18" charset="0"/>
              </a:rPr>
              <a:t>all decisions</a:t>
            </a:r>
            <a:endParaRPr lang="sr-Latn-ME" sz="2000" dirty="0">
              <a:solidFill>
                <a:srgbClr val="632523"/>
              </a:solidFill>
              <a:latin typeface="Cambria" pitchFamily="18" charset="0"/>
            </a:endParaRPr>
          </a:p>
          <a:p>
            <a:pPr algn="just">
              <a:defRPr/>
            </a:pPr>
            <a:endParaRPr lang="sr-Latn-ME" sz="2000" dirty="0">
              <a:solidFill>
                <a:srgbClr val="632523"/>
              </a:solidFill>
              <a:latin typeface="Cambria" pitchFamily="18" charset="0"/>
            </a:endParaRPr>
          </a:p>
          <a:p>
            <a:pPr algn="just">
              <a:buFont typeface="Wingdings" pitchFamily="2" charset="2"/>
              <a:buChar char="Ø"/>
              <a:defRPr/>
            </a:pPr>
            <a:r>
              <a:rPr lang="sr-Latn-ME" sz="2000" dirty="0">
                <a:solidFill>
                  <a:srgbClr val="632523"/>
                </a:solidFill>
                <a:latin typeface="Cambria" pitchFamily="18" charset="0"/>
              </a:rPr>
              <a:t> </a:t>
            </a:r>
            <a:r>
              <a:rPr lang="sr-Latn-ME" sz="2000" dirty="0" smtClean="0">
                <a:solidFill>
                  <a:srgbClr val="632523"/>
                </a:solidFill>
                <a:latin typeface="Cambria" pitchFamily="18" charset="0"/>
              </a:rPr>
              <a:t>Particip</a:t>
            </a:r>
            <a:r>
              <a:rPr lang="en-GB" sz="2000" dirty="0" smtClean="0">
                <a:solidFill>
                  <a:srgbClr val="632523"/>
                </a:solidFill>
                <a:latin typeface="Cambria" pitchFamily="18" charset="0"/>
              </a:rPr>
              <a:t>ants</a:t>
            </a:r>
            <a:r>
              <a:rPr lang="sr-Latn-ME" sz="2000" dirty="0" smtClean="0">
                <a:solidFill>
                  <a:srgbClr val="632523"/>
                </a:solidFill>
                <a:latin typeface="Cambria" pitchFamily="18" charset="0"/>
              </a:rPr>
              <a:t>: </a:t>
            </a:r>
            <a:endParaRPr lang="en-US" sz="2000" dirty="0">
              <a:solidFill>
                <a:srgbClr val="632523"/>
              </a:solidFill>
              <a:latin typeface="Cambria" pitchFamily="18" charset="0"/>
            </a:endParaRPr>
          </a:p>
          <a:p>
            <a:pPr marL="800100" lvl="1" indent="-342900" algn="just">
              <a:buFont typeface="Arial" pitchFamily="34" charset="0"/>
              <a:buChar char="•"/>
              <a:defRPr/>
            </a:pPr>
            <a:r>
              <a:rPr lang="en-US" sz="2000" dirty="0">
                <a:solidFill>
                  <a:srgbClr val="632523"/>
                </a:solidFill>
                <a:latin typeface="Cambria" pitchFamily="18" charset="0"/>
              </a:rPr>
              <a:t>Ministry of </a:t>
            </a:r>
            <a:r>
              <a:rPr lang="en-US" sz="2000" dirty="0" smtClean="0">
                <a:solidFill>
                  <a:srgbClr val="632523"/>
                </a:solidFill>
                <a:latin typeface="Cambria" pitchFamily="18" charset="0"/>
              </a:rPr>
              <a:t>Agriculture </a:t>
            </a:r>
            <a:r>
              <a:rPr lang="en-US" sz="2000" dirty="0">
                <a:solidFill>
                  <a:srgbClr val="632523"/>
                </a:solidFill>
                <a:latin typeface="Cambria" pitchFamily="18" charset="0"/>
              </a:rPr>
              <a:t>and </a:t>
            </a:r>
            <a:r>
              <a:rPr lang="en-US" sz="2000" dirty="0" smtClean="0">
                <a:solidFill>
                  <a:srgbClr val="632523"/>
                </a:solidFill>
                <a:latin typeface="Cambria" pitchFamily="18" charset="0"/>
              </a:rPr>
              <a:t>Rural </a:t>
            </a:r>
            <a:r>
              <a:rPr lang="en-US" sz="2000" dirty="0">
                <a:solidFill>
                  <a:srgbClr val="632523"/>
                </a:solidFill>
                <a:latin typeface="Cambria" pitchFamily="18" charset="0"/>
              </a:rPr>
              <a:t>D</a:t>
            </a:r>
            <a:r>
              <a:rPr lang="en-US" sz="2000" dirty="0" smtClean="0">
                <a:solidFill>
                  <a:srgbClr val="632523"/>
                </a:solidFill>
                <a:latin typeface="Cambria" pitchFamily="18" charset="0"/>
              </a:rPr>
              <a:t>evelopment </a:t>
            </a:r>
            <a:r>
              <a:rPr lang="en-US" sz="2000" dirty="0">
                <a:solidFill>
                  <a:srgbClr val="632523"/>
                </a:solidFill>
                <a:latin typeface="Cambria" pitchFamily="18" charset="0"/>
              </a:rPr>
              <a:t>– </a:t>
            </a:r>
            <a:r>
              <a:rPr lang="en-GB" sz="2000" dirty="0" smtClean="0">
                <a:solidFill>
                  <a:srgbClr val="632523"/>
                </a:solidFill>
                <a:latin typeface="Cambria" pitchFamily="18" charset="0"/>
              </a:rPr>
              <a:t>administrative</a:t>
            </a:r>
            <a:r>
              <a:rPr lang="en-US" sz="2000" dirty="0" smtClean="0">
                <a:solidFill>
                  <a:srgbClr val="632523"/>
                </a:solidFill>
                <a:latin typeface="Cambria" pitchFamily="18" charset="0"/>
              </a:rPr>
              <a:t> </a:t>
            </a:r>
            <a:r>
              <a:rPr lang="en-US" sz="2000" dirty="0">
                <a:solidFill>
                  <a:srgbClr val="632523"/>
                </a:solidFill>
                <a:latin typeface="Cambria" pitchFamily="18" charset="0"/>
              </a:rPr>
              <a:t>body</a:t>
            </a:r>
          </a:p>
          <a:p>
            <a:pPr marL="800100" lvl="1" indent="-342900" algn="just">
              <a:buFont typeface="Arial" pitchFamily="34" charset="0"/>
              <a:buChar char="•"/>
              <a:defRPr/>
            </a:pPr>
            <a:r>
              <a:rPr lang="en-US" sz="2000" dirty="0">
                <a:solidFill>
                  <a:srgbClr val="632523"/>
                </a:solidFill>
                <a:latin typeface="Cambria" pitchFamily="18" charset="0"/>
              </a:rPr>
              <a:t>Institute for </a:t>
            </a:r>
            <a:r>
              <a:rPr lang="en-US" sz="2000" dirty="0" smtClean="0">
                <a:solidFill>
                  <a:srgbClr val="632523"/>
                </a:solidFill>
                <a:latin typeface="Cambria" pitchFamily="18" charset="0"/>
              </a:rPr>
              <a:t>Marine </a:t>
            </a:r>
            <a:r>
              <a:rPr lang="en-US" sz="2000" dirty="0">
                <a:solidFill>
                  <a:srgbClr val="632523"/>
                </a:solidFill>
                <a:latin typeface="Cambria" pitchFamily="18" charset="0"/>
              </a:rPr>
              <a:t>B</a:t>
            </a:r>
            <a:r>
              <a:rPr lang="en-US" sz="2000" dirty="0" smtClean="0">
                <a:solidFill>
                  <a:srgbClr val="632523"/>
                </a:solidFill>
                <a:latin typeface="Cambria" pitchFamily="18" charset="0"/>
              </a:rPr>
              <a:t>iology </a:t>
            </a:r>
            <a:r>
              <a:rPr lang="en-US" sz="2000" dirty="0">
                <a:solidFill>
                  <a:srgbClr val="632523"/>
                </a:solidFill>
                <a:latin typeface="Cambria" pitchFamily="18" charset="0"/>
              </a:rPr>
              <a:t>– scientific body</a:t>
            </a:r>
            <a:endParaRPr lang="sr-Latn-ME" sz="2400" dirty="0">
              <a:solidFill>
                <a:srgbClr val="632523"/>
              </a:solidFill>
              <a:latin typeface="Cambria" pitchFamily="18" charset="0"/>
            </a:endParaRPr>
          </a:p>
          <a:p>
            <a:pPr algn="just">
              <a:defRPr/>
            </a:pPr>
            <a:endParaRPr lang="sr-Latn-ME" sz="2400" dirty="0">
              <a:solidFill>
                <a:srgbClr val="632523"/>
              </a:solidFill>
              <a:latin typeface="Cambria" pitchFamily="18" charset="0"/>
            </a:endParaRPr>
          </a:p>
          <a:p>
            <a:pPr marL="814388" indent="-450850" algn="ctr" fontAlgn="auto">
              <a:spcBef>
                <a:spcPts val="0"/>
              </a:spcBef>
              <a:spcAft>
                <a:spcPct val="40000"/>
              </a:spcAft>
              <a:buClr>
                <a:srgbClr val="FF0000"/>
              </a:buClr>
              <a:buFont typeface="Wingdings" pitchFamily="2" charset="2"/>
              <a:buChar char="v"/>
              <a:defRPr/>
            </a:pPr>
            <a:endParaRPr lang="en-US" sz="2400" b="1" dirty="0">
              <a:solidFill>
                <a:srgbClr val="632523"/>
              </a:solidFill>
              <a:latin typeface="Cambria" pitchFamily="18" charset="0"/>
            </a:endParaRPr>
          </a:p>
        </p:txBody>
      </p:sp>
      <p:sp>
        <p:nvSpPr>
          <p:cNvPr id="6149" name="Rectangle 13"/>
          <p:cNvSpPr>
            <a:spLocks noChangeArrowheads="1"/>
          </p:cNvSpPr>
          <p:nvPr/>
        </p:nvSpPr>
        <p:spPr bwMode="auto">
          <a:xfrm>
            <a:off x="0" y="533400"/>
            <a:ext cx="9144000" cy="52322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marL="14288" indent="-14288" algn="ctr">
              <a:spcAft>
                <a:spcPct val="40000"/>
              </a:spcAft>
              <a:buClr>
                <a:srgbClr val="FF0000"/>
              </a:buClr>
              <a:buFont typeface="Wingdings" pitchFamily="2" charset="2"/>
              <a:buNone/>
              <a:defRPr/>
            </a:pPr>
            <a:r>
              <a:rPr lang="en-US" sz="2800" b="1" dirty="0">
                <a:solidFill>
                  <a:srgbClr val="632523"/>
                </a:solidFill>
                <a:latin typeface="Cambria" pitchFamily="18" charset="0"/>
              </a:rPr>
              <a:t>General</a:t>
            </a:r>
            <a:r>
              <a:rPr lang="en-US" sz="2800" b="1" dirty="0">
                <a:solidFill>
                  <a:srgbClr val="632523"/>
                </a:solidFill>
              </a:rPr>
              <a:t> Fisheries Commission for the Mediterranean</a:t>
            </a:r>
            <a:endParaRPr lang="sr-Latn-CS" sz="2800" b="1" dirty="0">
              <a:solidFill>
                <a:srgbClr val="632523"/>
              </a:solidFill>
              <a:latin typeface="Cambria" pitchFamily="18" charset="0"/>
            </a:endParaRPr>
          </a:p>
        </p:txBody>
      </p:sp>
      <p:grpSp>
        <p:nvGrpSpPr>
          <p:cNvPr id="6150"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6152" name="Picture 18" descr="EU MN logo"/>
          <p:cNvPicPr>
            <a:picLocks noChangeAspect="1" noChangeArrowheads="1"/>
          </p:cNvPicPr>
          <p:nvPr/>
        </p:nvPicPr>
        <p:blipFill>
          <a:blip r:embed="rId3" cstate="print"/>
          <a:srcRect/>
          <a:stretch>
            <a:fillRect/>
          </a:stretch>
        </p:blipFill>
        <p:spPr bwMode="auto">
          <a:xfrm>
            <a:off x="8331200" y="6400800"/>
            <a:ext cx="812800" cy="457200"/>
          </a:xfrm>
          <a:prstGeom prst="rect">
            <a:avLst/>
          </a:prstGeom>
          <a:noFill/>
          <a:ln w="9525">
            <a:noFill/>
            <a:miter lim="800000"/>
            <a:headEnd/>
            <a:tailEnd/>
          </a:ln>
        </p:spPr>
      </p:pic>
      <p:grpSp>
        <p:nvGrpSpPr>
          <p:cNvPr id="6153" name="Group 19"/>
          <p:cNvGrpSpPr>
            <a:grpSpLocks/>
          </p:cNvGrpSpPr>
          <p:nvPr/>
        </p:nvGrpSpPr>
        <p:grpSpPr bwMode="auto">
          <a:xfrm>
            <a:off x="0" y="0"/>
            <a:ext cx="5097463" cy="552450"/>
            <a:chOff x="0" y="0"/>
            <a:chExt cx="5097463" cy="552450"/>
          </a:xfrm>
        </p:grpSpPr>
        <p:pic>
          <p:nvPicPr>
            <p:cNvPr id="615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0"/>
              <a:ext cx="508000" cy="503238"/>
            </a:xfrm>
            <a:prstGeom prst="rect">
              <a:avLst/>
            </a:prstGeom>
            <a:noFill/>
            <a:ln w="9525">
              <a:noFill/>
              <a:miter lim="800000"/>
              <a:headEnd/>
              <a:tailEnd/>
            </a:ln>
          </p:spPr>
        </p:pic>
        <p:sp>
          <p:nvSpPr>
            <p:cNvPr id="18" name="Rectangle 17"/>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21" name="Rectangle 20"/>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200" b="1" dirty="0" smtClean="0">
                <a:solidFill>
                  <a:srgbClr val="660033"/>
                </a:solidFill>
                <a:latin typeface="Cambria" pitchFamily="18" charset="0"/>
              </a:rPr>
              <a:t>Chapter 13</a:t>
            </a:r>
          </a:p>
          <a:p>
            <a:pPr>
              <a:defRPr/>
            </a:pPr>
            <a:r>
              <a:rPr lang="en-US" sz="1200" b="1" dirty="0" smtClean="0">
                <a:solidFill>
                  <a:srgbClr val="660033"/>
                </a:solidFill>
                <a:latin typeface="Cambria" pitchFamily="18" charset="0"/>
              </a:rPr>
              <a:t>Fisheries</a:t>
            </a:r>
            <a:endParaRPr lang="en-US" sz="1200" b="1" dirty="0">
              <a:solidFill>
                <a:srgbClr val="660033"/>
              </a:solidFill>
              <a:latin typeface="Cambr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148" name="Text Box 121"/>
          <p:cNvSpPr txBox="1">
            <a:spLocks noChangeArrowheads="1"/>
          </p:cNvSpPr>
          <p:nvPr/>
        </p:nvSpPr>
        <p:spPr bwMode="auto">
          <a:xfrm>
            <a:off x="685800" y="1981200"/>
            <a:ext cx="8118475" cy="4114800"/>
          </a:xfrm>
          <a:prstGeom prst="rect">
            <a:avLst/>
          </a:prstGeom>
          <a:noFill/>
          <a:ln w="9525" algn="ctr">
            <a:noFill/>
            <a:miter lim="800000"/>
            <a:headEnd/>
            <a:tailEnd/>
          </a:ln>
        </p:spPr>
        <p:txBody>
          <a:bodyPr/>
          <a:lstStyle/>
          <a:p>
            <a:pPr>
              <a:lnSpc>
                <a:spcPct val="80000"/>
              </a:lnSpc>
              <a:buFont typeface="Wingdings" pitchFamily="2" charset="2"/>
              <a:buChar char="Ø"/>
              <a:defRPr/>
            </a:pPr>
            <a:r>
              <a:rPr lang="sr-Latn-ME" sz="2000" dirty="0">
                <a:solidFill>
                  <a:srgbClr val="632523"/>
                </a:solidFill>
                <a:latin typeface="Cambria" pitchFamily="18" charset="0"/>
              </a:rPr>
              <a:t> </a:t>
            </a:r>
            <a:r>
              <a:rPr lang="en-US" sz="2000" dirty="0">
                <a:solidFill>
                  <a:srgbClr val="632523"/>
                </a:solidFill>
                <a:latin typeface="Cambria" pitchFamily="18" charset="0"/>
              </a:rPr>
              <a:t>Montenegro has </a:t>
            </a:r>
            <a:r>
              <a:rPr lang="en-US" sz="2000" dirty="0" smtClean="0">
                <a:solidFill>
                  <a:srgbClr val="632523"/>
                </a:solidFill>
                <a:latin typeface="Cambria" pitchFamily="18" charset="0"/>
              </a:rPr>
              <a:t>its representatives in the following </a:t>
            </a:r>
            <a:r>
              <a:rPr lang="en-US" sz="2000" dirty="0">
                <a:solidFill>
                  <a:srgbClr val="632523"/>
                </a:solidFill>
                <a:latin typeface="Cambria" pitchFamily="18" charset="0"/>
              </a:rPr>
              <a:t>committees:</a:t>
            </a:r>
          </a:p>
          <a:p>
            <a:pPr lvl="1">
              <a:lnSpc>
                <a:spcPct val="80000"/>
              </a:lnSpc>
              <a:defRPr/>
            </a:pPr>
            <a:endParaRPr lang="en-US" sz="2000" dirty="0">
              <a:solidFill>
                <a:srgbClr val="632523"/>
              </a:solidFill>
              <a:latin typeface="Cambria" pitchFamily="18" charset="0"/>
            </a:endParaRPr>
          </a:p>
          <a:p>
            <a:pPr marL="914400" lvl="1" indent="-457200">
              <a:lnSpc>
                <a:spcPct val="80000"/>
              </a:lnSpc>
              <a:buFont typeface="Arial" pitchFamily="34" charset="0"/>
              <a:buChar char="•"/>
              <a:defRPr/>
            </a:pPr>
            <a:r>
              <a:rPr lang="en-US" sz="2000" dirty="0">
                <a:solidFill>
                  <a:srgbClr val="632523"/>
                </a:solidFill>
                <a:latin typeface="Cambria" pitchFamily="18" charset="0"/>
              </a:rPr>
              <a:t>Scientific Advisory Committee – </a:t>
            </a:r>
            <a:r>
              <a:rPr lang="en-US" sz="2000" b="1" dirty="0">
                <a:solidFill>
                  <a:srgbClr val="632523"/>
                </a:solidFill>
                <a:latin typeface="Cambria" pitchFamily="18" charset="0"/>
              </a:rPr>
              <a:t>SAC</a:t>
            </a:r>
          </a:p>
          <a:p>
            <a:pPr marL="914400" lvl="1" indent="-457200">
              <a:lnSpc>
                <a:spcPct val="80000"/>
              </a:lnSpc>
              <a:buFont typeface="Arial" pitchFamily="34" charset="0"/>
              <a:buChar char="•"/>
              <a:defRPr/>
            </a:pPr>
            <a:r>
              <a:rPr lang="en-US" sz="2000" dirty="0">
                <a:solidFill>
                  <a:srgbClr val="632523"/>
                </a:solidFill>
                <a:latin typeface="Cambria" pitchFamily="18" charset="0"/>
              </a:rPr>
              <a:t>Committee for Aquaculture – </a:t>
            </a:r>
            <a:r>
              <a:rPr lang="en-US" sz="2000" b="1" dirty="0">
                <a:solidFill>
                  <a:srgbClr val="632523"/>
                </a:solidFill>
                <a:latin typeface="Cambria" pitchFamily="18" charset="0"/>
              </a:rPr>
              <a:t>CAQ</a:t>
            </a:r>
          </a:p>
          <a:p>
            <a:pPr marL="914400" lvl="1" indent="-457200">
              <a:lnSpc>
                <a:spcPct val="80000"/>
              </a:lnSpc>
              <a:buFont typeface="Arial" pitchFamily="34" charset="0"/>
              <a:buChar char="•"/>
              <a:defRPr/>
            </a:pPr>
            <a:r>
              <a:rPr lang="en-US" sz="2000" dirty="0">
                <a:solidFill>
                  <a:srgbClr val="632523"/>
                </a:solidFill>
                <a:latin typeface="Cambria" pitchFamily="18" charset="0"/>
              </a:rPr>
              <a:t>Committee of Compliance – </a:t>
            </a:r>
            <a:r>
              <a:rPr lang="en-US" sz="2000" b="1" dirty="0" err="1">
                <a:solidFill>
                  <a:srgbClr val="632523"/>
                </a:solidFill>
                <a:latin typeface="Cambria" pitchFamily="18" charset="0"/>
              </a:rPr>
              <a:t>CoC</a:t>
            </a:r>
            <a:endParaRPr lang="en-US" sz="2000" b="1" dirty="0">
              <a:solidFill>
                <a:srgbClr val="632523"/>
              </a:solidFill>
              <a:latin typeface="Cambria" pitchFamily="18" charset="0"/>
            </a:endParaRPr>
          </a:p>
          <a:p>
            <a:pPr marL="914400" lvl="1" indent="-457200">
              <a:lnSpc>
                <a:spcPct val="80000"/>
              </a:lnSpc>
              <a:buFont typeface="Arial" pitchFamily="34" charset="0"/>
              <a:buChar char="•"/>
              <a:defRPr/>
            </a:pPr>
            <a:r>
              <a:rPr lang="en-US" sz="2000" dirty="0">
                <a:solidFill>
                  <a:srgbClr val="632523"/>
                </a:solidFill>
                <a:latin typeface="Cambria" pitchFamily="18" charset="0"/>
              </a:rPr>
              <a:t>Committee on Administration and </a:t>
            </a:r>
            <a:r>
              <a:rPr lang="en-US" sz="2000" dirty="0" smtClean="0">
                <a:solidFill>
                  <a:srgbClr val="632523"/>
                </a:solidFill>
                <a:latin typeface="Cambria" pitchFamily="18" charset="0"/>
              </a:rPr>
              <a:t>Finance </a:t>
            </a:r>
            <a:r>
              <a:rPr lang="en-US" sz="2000" dirty="0">
                <a:solidFill>
                  <a:srgbClr val="632523"/>
                </a:solidFill>
                <a:latin typeface="Cambria" pitchFamily="18" charset="0"/>
              </a:rPr>
              <a:t>- </a:t>
            </a:r>
            <a:r>
              <a:rPr lang="en-US" sz="2000" b="1" dirty="0">
                <a:solidFill>
                  <a:srgbClr val="632523"/>
                </a:solidFill>
                <a:latin typeface="Cambria" pitchFamily="18" charset="0"/>
              </a:rPr>
              <a:t>CAF</a:t>
            </a:r>
          </a:p>
          <a:p>
            <a:pPr>
              <a:lnSpc>
                <a:spcPct val="80000"/>
              </a:lnSpc>
              <a:buFont typeface="Wingdings" pitchFamily="2" charset="2"/>
              <a:buChar char="v"/>
              <a:defRPr/>
            </a:pPr>
            <a:endParaRPr lang="en-US" sz="2000" b="1" dirty="0">
              <a:solidFill>
                <a:srgbClr val="632523"/>
              </a:solidFill>
              <a:latin typeface="Cambria" pitchFamily="18" charset="0"/>
            </a:endParaRPr>
          </a:p>
          <a:p>
            <a:pPr>
              <a:lnSpc>
                <a:spcPct val="80000"/>
              </a:lnSpc>
              <a:buFont typeface="Wingdings" pitchFamily="2" charset="2"/>
              <a:buChar char="Ø"/>
              <a:defRPr/>
            </a:pPr>
            <a:r>
              <a:rPr lang="sr-Latn-ME" sz="2000" dirty="0">
                <a:solidFill>
                  <a:srgbClr val="632523"/>
                </a:solidFill>
                <a:latin typeface="Cambria" pitchFamily="18" charset="0"/>
              </a:rPr>
              <a:t> </a:t>
            </a:r>
            <a:r>
              <a:rPr lang="en-US" sz="2000" dirty="0">
                <a:solidFill>
                  <a:srgbClr val="632523"/>
                </a:solidFill>
                <a:latin typeface="Cambria" pitchFamily="18" charset="0"/>
              </a:rPr>
              <a:t>Also, in </a:t>
            </a:r>
            <a:r>
              <a:rPr lang="en-US" sz="2000" dirty="0" smtClean="0">
                <a:solidFill>
                  <a:srgbClr val="632523"/>
                </a:solidFill>
                <a:latin typeface="Cambria" pitchFamily="18" charset="0"/>
              </a:rPr>
              <a:t>sub-committees:</a:t>
            </a:r>
            <a:endParaRPr lang="sr-Latn-ME" sz="2000" dirty="0">
              <a:solidFill>
                <a:srgbClr val="632523"/>
              </a:solidFill>
              <a:latin typeface="Cambria" pitchFamily="18" charset="0"/>
            </a:endParaRPr>
          </a:p>
          <a:p>
            <a:pPr>
              <a:lnSpc>
                <a:spcPct val="80000"/>
              </a:lnSpc>
              <a:buFont typeface="Wingdings" pitchFamily="2" charset="2"/>
              <a:buChar char="v"/>
              <a:defRPr/>
            </a:pPr>
            <a:endParaRPr lang="en-US" sz="2000" dirty="0">
              <a:solidFill>
                <a:srgbClr val="632523"/>
              </a:solidFill>
              <a:latin typeface="Cambria" pitchFamily="18" charset="0"/>
            </a:endParaRPr>
          </a:p>
          <a:p>
            <a:pPr lvl="1">
              <a:lnSpc>
                <a:spcPct val="80000"/>
              </a:lnSpc>
              <a:buFont typeface="Arial" pitchFamily="34" charset="0"/>
              <a:buChar char="•"/>
              <a:defRPr/>
            </a:pPr>
            <a:r>
              <a:rPr lang="en-US" sz="2000" dirty="0">
                <a:solidFill>
                  <a:srgbClr val="632523"/>
                </a:solidFill>
                <a:latin typeface="Cambria" pitchFamily="18" charset="0"/>
              </a:rPr>
              <a:t> </a:t>
            </a:r>
            <a:r>
              <a:rPr lang="sr-Latn-ME" sz="2000" dirty="0">
                <a:solidFill>
                  <a:srgbClr val="632523"/>
                </a:solidFill>
                <a:latin typeface="Cambria" pitchFamily="18" charset="0"/>
              </a:rPr>
              <a:t>    </a:t>
            </a:r>
            <a:r>
              <a:rPr lang="en-US" sz="2000" dirty="0">
                <a:solidFill>
                  <a:srgbClr val="632523"/>
                </a:solidFill>
                <a:latin typeface="Cambria" pitchFamily="18" charset="0"/>
              </a:rPr>
              <a:t>SAC </a:t>
            </a:r>
            <a:r>
              <a:rPr lang="en-US" sz="2000" dirty="0" smtClean="0">
                <a:solidFill>
                  <a:srgbClr val="632523"/>
                </a:solidFill>
                <a:latin typeface="Cambria" pitchFamily="18" charset="0"/>
              </a:rPr>
              <a:t>Sub-Committee </a:t>
            </a:r>
            <a:r>
              <a:rPr lang="en-US" sz="2000" dirty="0">
                <a:solidFill>
                  <a:srgbClr val="632523"/>
                </a:solidFill>
                <a:latin typeface="Cambria" pitchFamily="18" charset="0"/>
              </a:rPr>
              <a:t>of Stock </a:t>
            </a:r>
            <a:r>
              <a:rPr lang="en-US" sz="2000" dirty="0" smtClean="0">
                <a:solidFill>
                  <a:srgbClr val="632523"/>
                </a:solidFill>
                <a:latin typeface="Cambria" pitchFamily="18" charset="0"/>
              </a:rPr>
              <a:t>Assessment </a:t>
            </a:r>
            <a:r>
              <a:rPr lang="en-US" sz="2000" dirty="0">
                <a:solidFill>
                  <a:srgbClr val="632523"/>
                </a:solidFill>
                <a:latin typeface="Cambria" pitchFamily="18" charset="0"/>
              </a:rPr>
              <a:t>– </a:t>
            </a:r>
            <a:r>
              <a:rPr lang="en-US" sz="2000" b="1" dirty="0">
                <a:solidFill>
                  <a:srgbClr val="632523"/>
                </a:solidFill>
                <a:latin typeface="Cambria" pitchFamily="18" charset="0"/>
              </a:rPr>
              <a:t>SCSA</a:t>
            </a:r>
          </a:p>
          <a:p>
            <a:pPr lvl="1">
              <a:lnSpc>
                <a:spcPct val="80000"/>
              </a:lnSpc>
              <a:buFont typeface="Arial" pitchFamily="34" charset="0"/>
              <a:buChar char="•"/>
              <a:defRPr/>
            </a:pPr>
            <a:r>
              <a:rPr lang="sr-Latn-ME" sz="2000" dirty="0">
                <a:solidFill>
                  <a:srgbClr val="632523"/>
                </a:solidFill>
                <a:latin typeface="Cambria" pitchFamily="18" charset="0"/>
              </a:rPr>
              <a:t>      </a:t>
            </a:r>
            <a:r>
              <a:rPr lang="en-US" sz="2000" dirty="0">
                <a:solidFill>
                  <a:srgbClr val="632523"/>
                </a:solidFill>
                <a:latin typeface="Cambria" pitchFamily="18" charset="0"/>
              </a:rPr>
              <a:t>SAC </a:t>
            </a:r>
            <a:r>
              <a:rPr lang="en-US" sz="2000" dirty="0" smtClean="0">
                <a:solidFill>
                  <a:srgbClr val="632523"/>
                </a:solidFill>
                <a:latin typeface="Cambria" pitchFamily="18" charset="0"/>
              </a:rPr>
              <a:t>Sub-Committee </a:t>
            </a:r>
            <a:r>
              <a:rPr lang="en-US" sz="2000" dirty="0">
                <a:solidFill>
                  <a:srgbClr val="632523"/>
                </a:solidFill>
                <a:latin typeface="Cambria" pitchFamily="18" charset="0"/>
              </a:rPr>
              <a:t>on Statistic and Information - </a:t>
            </a:r>
            <a:r>
              <a:rPr lang="en-US" sz="2000" b="1" dirty="0">
                <a:solidFill>
                  <a:srgbClr val="632523"/>
                </a:solidFill>
                <a:latin typeface="Cambria" pitchFamily="18" charset="0"/>
              </a:rPr>
              <a:t>SCSI</a:t>
            </a:r>
          </a:p>
          <a:p>
            <a:pPr lvl="1">
              <a:lnSpc>
                <a:spcPct val="80000"/>
              </a:lnSpc>
              <a:buFont typeface="Arial" pitchFamily="34" charset="0"/>
              <a:buChar char="•"/>
              <a:defRPr/>
            </a:pPr>
            <a:r>
              <a:rPr lang="sr-Latn-ME" sz="2000" dirty="0">
                <a:solidFill>
                  <a:srgbClr val="632523"/>
                </a:solidFill>
                <a:latin typeface="Cambria" pitchFamily="18" charset="0"/>
              </a:rPr>
              <a:t>      </a:t>
            </a:r>
            <a:r>
              <a:rPr lang="en-US" sz="2000" dirty="0">
                <a:solidFill>
                  <a:srgbClr val="632523"/>
                </a:solidFill>
                <a:latin typeface="Cambria" pitchFamily="18" charset="0"/>
              </a:rPr>
              <a:t>SAC </a:t>
            </a:r>
            <a:r>
              <a:rPr lang="en-US" sz="2000" dirty="0" smtClean="0">
                <a:solidFill>
                  <a:srgbClr val="632523"/>
                </a:solidFill>
                <a:latin typeface="Cambria" pitchFamily="18" charset="0"/>
              </a:rPr>
              <a:t>Sub-Committee </a:t>
            </a:r>
            <a:r>
              <a:rPr lang="en-US" sz="2000" dirty="0">
                <a:solidFill>
                  <a:srgbClr val="632523"/>
                </a:solidFill>
                <a:latin typeface="Cambria" pitchFamily="18" charset="0"/>
              </a:rPr>
              <a:t>on Marine Environment and </a:t>
            </a:r>
            <a:r>
              <a:rPr lang="en-US" sz="2000" dirty="0" smtClean="0">
                <a:solidFill>
                  <a:srgbClr val="632523"/>
                </a:solidFill>
                <a:latin typeface="Cambria" pitchFamily="18" charset="0"/>
              </a:rPr>
              <a:t>Eco-systems </a:t>
            </a:r>
            <a:r>
              <a:rPr lang="en-US" sz="2000" dirty="0">
                <a:solidFill>
                  <a:srgbClr val="632523"/>
                </a:solidFill>
                <a:latin typeface="Cambria" pitchFamily="18" charset="0"/>
              </a:rPr>
              <a:t>- SCMEE</a:t>
            </a:r>
          </a:p>
          <a:p>
            <a:pPr lvl="1">
              <a:lnSpc>
                <a:spcPct val="80000"/>
              </a:lnSpc>
              <a:buFont typeface="Arial" pitchFamily="34" charset="0"/>
              <a:buChar char="•"/>
              <a:defRPr/>
            </a:pPr>
            <a:r>
              <a:rPr lang="sr-Latn-ME" sz="2000" dirty="0">
                <a:solidFill>
                  <a:srgbClr val="632523"/>
                </a:solidFill>
                <a:latin typeface="Cambria" pitchFamily="18" charset="0"/>
              </a:rPr>
              <a:t>      </a:t>
            </a:r>
            <a:r>
              <a:rPr lang="en-US" sz="2000" dirty="0">
                <a:solidFill>
                  <a:srgbClr val="632523"/>
                </a:solidFill>
                <a:latin typeface="Cambria" pitchFamily="18" charset="0"/>
              </a:rPr>
              <a:t>SAC </a:t>
            </a:r>
            <a:r>
              <a:rPr lang="en-US" sz="2000" dirty="0" smtClean="0">
                <a:solidFill>
                  <a:srgbClr val="632523"/>
                </a:solidFill>
                <a:latin typeface="Cambria" pitchFamily="18" charset="0"/>
              </a:rPr>
              <a:t>Sub-Committee </a:t>
            </a:r>
            <a:r>
              <a:rPr lang="en-US" sz="2000" dirty="0">
                <a:solidFill>
                  <a:srgbClr val="632523"/>
                </a:solidFill>
                <a:latin typeface="Cambria" pitchFamily="18" charset="0"/>
              </a:rPr>
              <a:t>on Economic and Social Sciences  - </a:t>
            </a:r>
            <a:r>
              <a:rPr lang="en-US" sz="2000" b="1" dirty="0">
                <a:solidFill>
                  <a:srgbClr val="632523"/>
                </a:solidFill>
                <a:latin typeface="Cambria" pitchFamily="18" charset="0"/>
              </a:rPr>
              <a:t>SCSS</a:t>
            </a:r>
          </a:p>
          <a:p>
            <a:pPr lvl="1">
              <a:lnSpc>
                <a:spcPct val="80000"/>
              </a:lnSpc>
              <a:buFont typeface="Arial" pitchFamily="34" charset="0"/>
              <a:buChar char="•"/>
              <a:defRPr/>
            </a:pPr>
            <a:r>
              <a:rPr lang="sr-Latn-ME" sz="2000" dirty="0">
                <a:solidFill>
                  <a:srgbClr val="632523"/>
                </a:solidFill>
                <a:latin typeface="Cambria" pitchFamily="18" charset="0"/>
              </a:rPr>
              <a:t>      </a:t>
            </a:r>
            <a:r>
              <a:rPr lang="en-US" sz="2000" dirty="0" smtClean="0">
                <a:solidFill>
                  <a:srgbClr val="632523"/>
                </a:solidFill>
                <a:latin typeface="Cambria" pitchFamily="18" charset="0"/>
              </a:rPr>
              <a:t>Compliance Committee </a:t>
            </a:r>
            <a:r>
              <a:rPr lang="en-US" sz="2000" dirty="0">
                <a:solidFill>
                  <a:srgbClr val="632523"/>
                </a:solidFill>
                <a:latin typeface="Cambria" pitchFamily="18" charset="0"/>
              </a:rPr>
              <a:t>- </a:t>
            </a:r>
            <a:r>
              <a:rPr lang="en-US" sz="2000" b="1" dirty="0">
                <a:solidFill>
                  <a:srgbClr val="632523"/>
                </a:solidFill>
                <a:latin typeface="Cambria" pitchFamily="18" charset="0"/>
              </a:rPr>
              <a:t>C</a:t>
            </a:r>
            <a:r>
              <a:rPr lang="sr-Latn-ME" sz="2000" b="1" dirty="0">
                <a:solidFill>
                  <a:srgbClr val="632523"/>
                </a:solidFill>
                <a:latin typeface="Cambria" pitchFamily="18" charset="0"/>
              </a:rPr>
              <a:t>o</a:t>
            </a:r>
            <a:r>
              <a:rPr lang="en-US" sz="2000" b="1" dirty="0">
                <a:solidFill>
                  <a:srgbClr val="632523"/>
                </a:solidFill>
                <a:latin typeface="Cambria" pitchFamily="18" charset="0"/>
              </a:rPr>
              <a:t>C</a:t>
            </a:r>
          </a:p>
          <a:p>
            <a:pPr>
              <a:lnSpc>
                <a:spcPct val="80000"/>
              </a:lnSpc>
              <a:defRPr/>
            </a:pPr>
            <a:endParaRPr lang="en-US" sz="2400" b="1" dirty="0">
              <a:solidFill>
                <a:srgbClr val="632523"/>
              </a:solidFill>
              <a:latin typeface="Cambria" pitchFamily="18" charset="0"/>
            </a:endParaRPr>
          </a:p>
          <a:p>
            <a:pPr>
              <a:lnSpc>
                <a:spcPct val="80000"/>
              </a:lnSpc>
              <a:buFont typeface="Wingdings" pitchFamily="2" charset="2"/>
              <a:buChar char="v"/>
              <a:defRPr/>
            </a:pPr>
            <a:endParaRPr lang="en-US" sz="2400" b="1" dirty="0">
              <a:solidFill>
                <a:srgbClr val="632523"/>
              </a:solidFill>
              <a:latin typeface="Cambria" pitchFamily="18" charset="0"/>
            </a:endParaRPr>
          </a:p>
          <a:p>
            <a:pPr>
              <a:defRPr/>
            </a:pPr>
            <a:endParaRPr lang="sr-Latn-CS" sz="2400" dirty="0">
              <a:solidFill>
                <a:srgbClr val="632523"/>
              </a:solidFill>
              <a:latin typeface="Cambria" pitchFamily="18" charset="0"/>
            </a:endParaRPr>
          </a:p>
          <a:p>
            <a:pPr>
              <a:defRPr/>
            </a:pPr>
            <a:endParaRPr lang="sr-Latn-CS" sz="2400" dirty="0">
              <a:solidFill>
                <a:srgbClr val="632523"/>
              </a:solidFill>
              <a:latin typeface="Cambria" pitchFamily="18" charset="0"/>
            </a:endParaRPr>
          </a:p>
          <a:p>
            <a:pPr>
              <a:defRPr/>
            </a:pPr>
            <a:endParaRPr lang="hr-BA" sz="2400" b="1" dirty="0">
              <a:solidFill>
                <a:srgbClr val="632523"/>
              </a:solidFill>
              <a:latin typeface="Cambria" pitchFamily="18" charset="0"/>
            </a:endParaRPr>
          </a:p>
        </p:txBody>
      </p:sp>
      <p:sp>
        <p:nvSpPr>
          <p:cNvPr id="14" name="Rectangle 13"/>
          <p:cNvSpPr/>
          <p:nvPr/>
        </p:nvSpPr>
        <p:spPr>
          <a:xfrm>
            <a:off x="0" y="685800"/>
            <a:ext cx="9144000" cy="1039813"/>
          </a:xfrm>
          <a:prstGeom prst="rect">
            <a:avLst/>
          </a:prstGeom>
        </p:spPr>
        <p:txBody>
          <a:bodyPr>
            <a:spAutoFit/>
          </a:bodyPr>
          <a:lstStyle/>
          <a:p>
            <a:pPr marL="14288" indent="-14288" algn="ctr" fontAlgn="auto">
              <a:spcBef>
                <a:spcPts val="0"/>
              </a:spcBef>
              <a:spcAft>
                <a:spcPct val="40000"/>
              </a:spcAft>
              <a:buClr>
                <a:srgbClr val="FF0000"/>
              </a:buClr>
              <a:defRPr/>
            </a:pPr>
            <a:r>
              <a:rPr lang="sr-Latn-CS" sz="2400" b="1" dirty="0">
                <a:solidFill>
                  <a:schemeClr val="accent2">
                    <a:lumMod val="50000"/>
                  </a:schemeClr>
                </a:solidFill>
                <a:latin typeface="Cambria" pitchFamily="18" charset="0"/>
              </a:rPr>
              <a:t>   </a:t>
            </a:r>
            <a:endParaRPr lang="sr-Latn-CS" sz="2400" b="1" dirty="0">
              <a:solidFill>
                <a:srgbClr val="632523"/>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sr-Latn-CS" sz="2800" b="1" dirty="0">
              <a:solidFill>
                <a:schemeClr val="accent2">
                  <a:lumMod val="50000"/>
                </a:schemeClr>
              </a:solidFill>
              <a:latin typeface="Cambria" pitchFamily="18" charset="0"/>
            </a:endParaRPr>
          </a:p>
        </p:txBody>
      </p:sp>
      <p:grpSp>
        <p:nvGrpSpPr>
          <p:cNvPr id="7174"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1371600" y="1871663"/>
            <a:ext cx="7432675" cy="369887"/>
          </a:xfrm>
          <a:prstGeom prst="rect">
            <a:avLst/>
          </a:prstGeom>
          <a:ln>
            <a:noFill/>
          </a:ln>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7176" name="Picture 18" descr="EU MN logo"/>
          <p:cNvPicPr>
            <a:picLocks noChangeAspect="1" noChangeArrowheads="1"/>
          </p:cNvPicPr>
          <p:nvPr/>
        </p:nvPicPr>
        <p:blipFill>
          <a:blip r:embed="rId3" cstate="print"/>
          <a:srcRect/>
          <a:stretch>
            <a:fillRect/>
          </a:stretch>
        </p:blipFill>
        <p:spPr bwMode="auto">
          <a:xfrm>
            <a:off x="8331200" y="6400800"/>
            <a:ext cx="812800" cy="457200"/>
          </a:xfrm>
          <a:prstGeom prst="rect">
            <a:avLst/>
          </a:prstGeom>
          <a:noFill/>
          <a:ln w="9525">
            <a:noFill/>
            <a:miter lim="800000"/>
            <a:headEnd/>
            <a:tailEnd/>
          </a:ln>
        </p:spPr>
      </p:pic>
      <p:grpSp>
        <p:nvGrpSpPr>
          <p:cNvPr id="7177" name="Group 20"/>
          <p:cNvGrpSpPr>
            <a:grpSpLocks/>
          </p:cNvGrpSpPr>
          <p:nvPr/>
        </p:nvGrpSpPr>
        <p:grpSpPr bwMode="auto">
          <a:xfrm>
            <a:off x="0" y="0"/>
            <a:ext cx="5097463" cy="552450"/>
            <a:chOff x="0" y="0"/>
            <a:chExt cx="5097463" cy="552450"/>
          </a:xfrm>
        </p:grpSpPr>
        <p:pic>
          <p:nvPicPr>
            <p:cNvPr id="718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200" b="1" dirty="0" smtClean="0">
                <a:solidFill>
                  <a:srgbClr val="660033"/>
                </a:solidFill>
                <a:latin typeface="Cambria" pitchFamily="18" charset="0"/>
              </a:rPr>
              <a:t>Chapter 13</a:t>
            </a:r>
          </a:p>
          <a:p>
            <a:pPr>
              <a:defRPr/>
            </a:pPr>
            <a:r>
              <a:rPr lang="en-US" sz="1200" b="1" dirty="0" smtClean="0">
                <a:solidFill>
                  <a:srgbClr val="660033"/>
                </a:solidFill>
                <a:latin typeface="Cambria" pitchFamily="18" charset="0"/>
              </a:rPr>
              <a:t>Fisheries</a:t>
            </a:r>
            <a:endParaRPr lang="en-US" sz="1200" b="1" dirty="0">
              <a:solidFill>
                <a:srgbClr val="660033"/>
              </a:solidFill>
              <a:latin typeface="Cambria" pitchFamily="18" charset="0"/>
            </a:endParaRPr>
          </a:p>
        </p:txBody>
      </p:sp>
      <p:sp>
        <p:nvSpPr>
          <p:cNvPr id="19" name="Rectangle 13"/>
          <p:cNvSpPr>
            <a:spLocks noChangeArrowheads="1"/>
          </p:cNvSpPr>
          <p:nvPr/>
        </p:nvSpPr>
        <p:spPr bwMode="auto">
          <a:xfrm rot="10800000" flipV="1">
            <a:off x="0" y="524763"/>
            <a:ext cx="9144000" cy="52322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marL="14288" indent="-14288" algn="ctr">
              <a:spcAft>
                <a:spcPct val="40000"/>
              </a:spcAft>
              <a:buClr>
                <a:srgbClr val="FF0000"/>
              </a:buClr>
              <a:buFont typeface="Wingdings" pitchFamily="2" charset="2"/>
              <a:buNone/>
              <a:defRPr/>
            </a:pPr>
            <a:r>
              <a:rPr lang="en-US" sz="2800" b="1" dirty="0">
                <a:solidFill>
                  <a:srgbClr val="632523"/>
                </a:solidFill>
                <a:latin typeface="Cambria" pitchFamily="18" charset="0"/>
              </a:rPr>
              <a:t>General</a:t>
            </a:r>
            <a:r>
              <a:rPr lang="en-US" sz="2800" b="1" dirty="0">
                <a:solidFill>
                  <a:srgbClr val="632523"/>
                </a:solidFill>
              </a:rPr>
              <a:t> Fisheries Commission for the Mediterranean</a:t>
            </a:r>
            <a:endParaRPr lang="sr-Latn-CS" sz="2800" b="1" dirty="0">
              <a:solidFill>
                <a:srgbClr val="632523"/>
              </a:solidFill>
              <a:latin typeface="Cambria"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76999"/>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196" name="Text Box 121"/>
          <p:cNvSpPr txBox="1">
            <a:spLocks noChangeArrowheads="1"/>
          </p:cNvSpPr>
          <p:nvPr/>
        </p:nvSpPr>
        <p:spPr bwMode="auto">
          <a:xfrm>
            <a:off x="304800" y="1143000"/>
            <a:ext cx="8610600" cy="5257800"/>
          </a:xfrm>
          <a:prstGeom prst="rect">
            <a:avLst/>
          </a:prstGeom>
          <a:noFill/>
          <a:ln w="9525" algn="ctr">
            <a:noFill/>
            <a:miter lim="800000"/>
            <a:headEnd/>
            <a:tailEnd/>
          </a:ln>
        </p:spPr>
        <p:txBody>
          <a:bodyPr/>
          <a:lstStyle/>
          <a:p>
            <a:pPr>
              <a:lnSpc>
                <a:spcPct val="80000"/>
              </a:lnSpc>
              <a:buFont typeface="Wingdings" pitchFamily="2" charset="2"/>
              <a:buChar char="v"/>
            </a:pPr>
            <a:endParaRPr lang="en-US" sz="2400" dirty="0">
              <a:solidFill>
                <a:srgbClr val="632523"/>
              </a:solidFill>
              <a:latin typeface="Cambria" pitchFamily="18" charset="0"/>
            </a:endParaRPr>
          </a:p>
          <a:p>
            <a:pPr algn="just">
              <a:spcAft>
                <a:spcPts val="1000"/>
              </a:spcAft>
              <a:buFont typeface="Wingdings" pitchFamily="2" charset="2"/>
              <a:buChar char="Ø"/>
            </a:pPr>
            <a:r>
              <a:rPr lang="en-US" dirty="0">
                <a:solidFill>
                  <a:srgbClr val="632523"/>
                </a:solidFill>
                <a:latin typeface="Cambria" pitchFamily="18" charset="0"/>
              </a:rPr>
              <a:t> The </a:t>
            </a:r>
            <a:r>
              <a:rPr lang="en-US" dirty="0" err="1">
                <a:solidFill>
                  <a:srgbClr val="632523"/>
                </a:solidFill>
                <a:latin typeface="Cambria" pitchFamily="18" charset="0"/>
              </a:rPr>
              <a:t>GFCM</a:t>
            </a:r>
            <a:r>
              <a:rPr lang="en-US" dirty="0">
                <a:solidFill>
                  <a:srgbClr val="632523"/>
                </a:solidFill>
                <a:latin typeface="Cambria" pitchFamily="18" charset="0"/>
              </a:rPr>
              <a:t> enjoys the support of </a:t>
            </a:r>
            <a:r>
              <a:rPr lang="en-US" dirty="0" err="1">
                <a:solidFill>
                  <a:srgbClr val="632523"/>
                </a:solidFill>
                <a:latin typeface="Cambria" pitchFamily="18" charset="0"/>
              </a:rPr>
              <a:t>FAO</a:t>
            </a:r>
            <a:r>
              <a:rPr lang="en-US" dirty="0">
                <a:solidFill>
                  <a:srgbClr val="632523"/>
                </a:solidFill>
                <a:latin typeface="Cambria" pitchFamily="18" charset="0"/>
              </a:rPr>
              <a:t> cooperative projects at sub-regional and regional level which enhance, in particular, scientific cooperation and capacity building in participating countries in line with </a:t>
            </a:r>
            <a:r>
              <a:rPr lang="en-US" dirty="0" err="1">
                <a:solidFill>
                  <a:srgbClr val="632523"/>
                </a:solidFill>
                <a:latin typeface="Cambria" pitchFamily="18" charset="0"/>
              </a:rPr>
              <a:t>GFCM</a:t>
            </a:r>
            <a:r>
              <a:rPr lang="en-US" dirty="0">
                <a:solidFill>
                  <a:srgbClr val="632523"/>
                </a:solidFill>
                <a:latin typeface="Cambria" pitchFamily="18" charset="0"/>
              </a:rPr>
              <a:t> priorities and strategies: </a:t>
            </a:r>
          </a:p>
          <a:p>
            <a:pPr algn="just">
              <a:spcAft>
                <a:spcPts val="1000"/>
              </a:spcAft>
              <a:buFont typeface="Wingdings" pitchFamily="2" charset="2"/>
              <a:buChar char="Ø"/>
            </a:pPr>
            <a:r>
              <a:rPr lang="en-US" dirty="0">
                <a:solidFill>
                  <a:srgbClr val="632523"/>
                </a:solidFill>
              </a:rPr>
              <a:t> ’</a:t>
            </a:r>
            <a:r>
              <a:rPr lang="en-US" dirty="0" smtClean="0">
                <a:solidFill>
                  <a:srgbClr val="632523"/>
                </a:solidFill>
                <a:latin typeface="Cambria" pitchFamily="18" charset="0"/>
              </a:rPr>
              <a:t>’Scientific </a:t>
            </a:r>
            <a:r>
              <a:rPr lang="en-US" dirty="0">
                <a:solidFill>
                  <a:srgbClr val="632523"/>
                </a:solidFill>
                <a:latin typeface="Cambria" pitchFamily="18" charset="0"/>
              </a:rPr>
              <a:t>Cooperation to Support Responsible Fisheries in the Adriatic Sea’’- </a:t>
            </a:r>
            <a:r>
              <a:rPr lang="en-US" dirty="0" err="1">
                <a:solidFill>
                  <a:srgbClr val="632523"/>
                </a:solidFill>
                <a:latin typeface="Cambria" pitchFamily="18" charset="0"/>
              </a:rPr>
              <a:t>FAO</a:t>
            </a:r>
            <a:r>
              <a:rPr lang="en-US" dirty="0">
                <a:solidFill>
                  <a:srgbClr val="632523"/>
                </a:solidFill>
                <a:latin typeface="Cambria" pitchFamily="18" charset="0"/>
              </a:rPr>
              <a:t> </a:t>
            </a:r>
            <a:r>
              <a:rPr lang="en-US" dirty="0" err="1">
                <a:solidFill>
                  <a:srgbClr val="632523"/>
                </a:solidFill>
                <a:latin typeface="Cambria" pitchFamily="18" charset="0"/>
              </a:rPr>
              <a:t>AdriaMed</a:t>
            </a:r>
            <a:r>
              <a:rPr lang="en-US" dirty="0">
                <a:solidFill>
                  <a:srgbClr val="632523"/>
                </a:solidFill>
                <a:latin typeface="Cambria" pitchFamily="18" charset="0"/>
              </a:rPr>
              <a:t> - </a:t>
            </a:r>
            <a:r>
              <a:rPr lang="en-US" dirty="0" err="1">
                <a:solidFill>
                  <a:srgbClr val="632523"/>
                </a:solidFill>
                <a:latin typeface="Cambria" pitchFamily="18" charset="0"/>
              </a:rPr>
              <a:t>i</a:t>
            </a:r>
            <a:r>
              <a:rPr lang="en-GB" dirty="0">
                <a:solidFill>
                  <a:srgbClr val="632523"/>
                </a:solidFill>
                <a:latin typeface="Cambria" pitchFamily="18" charset="0"/>
              </a:rPr>
              <a:t>n January 2004 the authorities of Montenegro signed the partnership with the </a:t>
            </a:r>
            <a:r>
              <a:rPr lang="en-GB" dirty="0" err="1">
                <a:solidFill>
                  <a:srgbClr val="632523"/>
                </a:solidFill>
                <a:latin typeface="Cambria" pitchFamily="18" charset="0"/>
              </a:rPr>
              <a:t>FAO</a:t>
            </a:r>
            <a:r>
              <a:rPr lang="en-GB" dirty="0">
                <a:solidFill>
                  <a:srgbClr val="632523"/>
                </a:solidFill>
                <a:latin typeface="Cambria" pitchFamily="18" charset="0"/>
              </a:rPr>
              <a:t> </a:t>
            </a:r>
            <a:r>
              <a:rPr lang="en-GB" dirty="0" err="1">
                <a:solidFill>
                  <a:srgbClr val="632523"/>
                </a:solidFill>
                <a:latin typeface="Cambria" pitchFamily="18" charset="0"/>
              </a:rPr>
              <a:t>AdriaMed</a:t>
            </a:r>
            <a:r>
              <a:rPr lang="en-GB" dirty="0">
                <a:solidFill>
                  <a:srgbClr val="632523"/>
                </a:solidFill>
                <a:latin typeface="Cambria" pitchFamily="18" charset="0"/>
              </a:rPr>
              <a:t> Project becoming effectively an </a:t>
            </a:r>
            <a:r>
              <a:rPr lang="en-GB" dirty="0" err="1">
                <a:solidFill>
                  <a:srgbClr val="632523"/>
                </a:solidFill>
                <a:latin typeface="Cambria" pitchFamily="18" charset="0"/>
              </a:rPr>
              <a:t>AdriaMed</a:t>
            </a:r>
            <a:r>
              <a:rPr lang="en-GB" dirty="0">
                <a:solidFill>
                  <a:srgbClr val="632523"/>
                </a:solidFill>
                <a:latin typeface="Cambria" pitchFamily="18" charset="0"/>
              </a:rPr>
              <a:t> participating countries.</a:t>
            </a:r>
            <a:endParaRPr lang="en-US" dirty="0">
              <a:solidFill>
                <a:srgbClr val="632523"/>
              </a:solidFill>
              <a:latin typeface="Cambria" pitchFamily="18" charset="0"/>
            </a:endParaRPr>
          </a:p>
          <a:p>
            <a:pPr algn="just">
              <a:buFont typeface="Wingdings" pitchFamily="2" charset="2"/>
              <a:buChar char="Ø"/>
            </a:pPr>
            <a:r>
              <a:rPr lang="en-US" dirty="0">
                <a:solidFill>
                  <a:srgbClr val="632523"/>
                </a:solidFill>
                <a:latin typeface="Cambria" pitchFamily="18" charset="0"/>
              </a:rPr>
              <a:t> Within </a:t>
            </a:r>
            <a:r>
              <a:rPr lang="en-US" dirty="0" err="1">
                <a:solidFill>
                  <a:srgbClr val="632523"/>
                </a:solidFill>
                <a:latin typeface="Cambria" pitchFamily="18" charset="0"/>
              </a:rPr>
              <a:t>FAO</a:t>
            </a:r>
            <a:r>
              <a:rPr lang="en-US" dirty="0">
                <a:solidFill>
                  <a:srgbClr val="632523"/>
                </a:solidFill>
                <a:latin typeface="Cambria" pitchFamily="18" charset="0"/>
              </a:rPr>
              <a:t> project </a:t>
            </a:r>
            <a:r>
              <a:rPr lang="en-US" dirty="0" err="1">
                <a:solidFill>
                  <a:srgbClr val="632523"/>
                </a:solidFill>
                <a:latin typeface="Cambria" pitchFamily="18" charset="0"/>
              </a:rPr>
              <a:t>ADRIAMED</a:t>
            </a:r>
            <a:r>
              <a:rPr lang="en-US" dirty="0">
                <a:solidFill>
                  <a:srgbClr val="632523"/>
                </a:solidFill>
                <a:latin typeface="Cambria" pitchFamily="18" charset="0"/>
              </a:rPr>
              <a:t> was performed: </a:t>
            </a:r>
          </a:p>
          <a:p>
            <a:pPr algn="just"/>
            <a:endParaRPr lang="en-US" dirty="0">
              <a:solidFill>
                <a:srgbClr val="632523"/>
              </a:solidFill>
              <a:latin typeface="Cambria" pitchFamily="18" charset="0"/>
            </a:endParaRPr>
          </a:p>
          <a:p>
            <a:pPr algn="just">
              <a:buFont typeface="Arial" charset="0"/>
              <a:buChar char="•"/>
            </a:pPr>
            <a:r>
              <a:rPr lang="en-US" dirty="0">
                <a:solidFill>
                  <a:srgbClr val="632523"/>
                </a:solidFill>
                <a:latin typeface="Cambria" pitchFamily="18" charset="0"/>
              </a:rPr>
              <a:t> a series of joint scientific expedition monitoring of fishery resources</a:t>
            </a:r>
          </a:p>
          <a:p>
            <a:pPr algn="just">
              <a:buFont typeface="Arial" charset="0"/>
              <a:buChar char="•"/>
            </a:pPr>
            <a:r>
              <a:rPr lang="en-US" dirty="0">
                <a:solidFill>
                  <a:srgbClr val="632523"/>
                </a:solidFill>
                <a:latin typeface="Cambria" pitchFamily="18" charset="0"/>
              </a:rPr>
              <a:t> develop an active and dynamic system of collecting statistical data from fisheries </a:t>
            </a:r>
          </a:p>
          <a:p>
            <a:pPr algn="just">
              <a:buFont typeface="Arial" charset="0"/>
              <a:buChar char="•"/>
            </a:pPr>
            <a:r>
              <a:rPr lang="en-US" dirty="0">
                <a:solidFill>
                  <a:srgbClr val="632523"/>
                </a:solidFill>
                <a:latin typeface="Cambria" pitchFamily="18" charset="0"/>
              </a:rPr>
              <a:t> through this project has raised a number of initiatives, some of which include cooperation at the administrative level of the countries of the Adriatic region.</a:t>
            </a:r>
          </a:p>
          <a:p>
            <a:pPr algn="just">
              <a:buFont typeface="Arial" charset="0"/>
              <a:buChar char="•"/>
            </a:pPr>
            <a:r>
              <a:rPr lang="en-US" dirty="0">
                <a:solidFill>
                  <a:srgbClr val="632523"/>
                </a:solidFill>
                <a:latin typeface="Cambria" pitchFamily="18" charset="0"/>
              </a:rPr>
              <a:t> thanks to this and similar </a:t>
            </a:r>
            <a:r>
              <a:rPr lang="en-US" dirty="0" smtClean="0">
                <a:solidFill>
                  <a:srgbClr val="632523"/>
                </a:solidFill>
                <a:latin typeface="Cambria" pitchFamily="18" charset="0"/>
              </a:rPr>
              <a:t>projects, </a:t>
            </a:r>
            <a:r>
              <a:rPr lang="en-US" dirty="0">
                <a:solidFill>
                  <a:srgbClr val="632523"/>
                </a:solidFill>
                <a:latin typeface="Cambria" pitchFamily="18" charset="0"/>
              </a:rPr>
              <a:t>series of data on the fish community </a:t>
            </a:r>
            <a:r>
              <a:rPr lang="sr-Latn-ME" dirty="0" smtClean="0">
                <a:solidFill>
                  <a:srgbClr val="632523"/>
                </a:solidFill>
                <a:latin typeface="Cambria" pitchFamily="18" charset="0"/>
              </a:rPr>
              <a:t>a</a:t>
            </a:r>
            <a:r>
              <a:rPr lang="en-US" dirty="0" smtClean="0">
                <a:solidFill>
                  <a:srgbClr val="632523"/>
                </a:solidFill>
                <a:latin typeface="Cambria" pitchFamily="18" charset="0"/>
              </a:rPr>
              <a:t>re collected and </a:t>
            </a:r>
            <a:r>
              <a:rPr lang="en-US" dirty="0">
                <a:solidFill>
                  <a:srgbClr val="632523"/>
                </a:solidFill>
                <a:latin typeface="Cambria" pitchFamily="18" charset="0"/>
              </a:rPr>
              <a:t>a common and divisible commodity at the Adriatic basin. </a:t>
            </a:r>
            <a:endParaRPr lang="en-US" b="1" dirty="0">
              <a:solidFill>
                <a:srgbClr val="632523"/>
              </a:solidFill>
              <a:latin typeface="Cambria" pitchFamily="18" charset="0"/>
            </a:endParaRPr>
          </a:p>
          <a:p>
            <a:pPr>
              <a:lnSpc>
                <a:spcPct val="80000"/>
              </a:lnSpc>
            </a:pPr>
            <a:endParaRPr lang="en-US" sz="2400" b="1" dirty="0">
              <a:solidFill>
                <a:srgbClr val="632523"/>
              </a:solidFill>
              <a:latin typeface="Cambria" pitchFamily="18" charset="0"/>
            </a:endParaRPr>
          </a:p>
          <a:p>
            <a:endParaRPr lang="sr-Latn-CS" sz="2400" dirty="0">
              <a:solidFill>
                <a:srgbClr val="632523"/>
              </a:solidFill>
              <a:latin typeface="Cambria" pitchFamily="18" charset="0"/>
            </a:endParaRPr>
          </a:p>
          <a:p>
            <a:r>
              <a:rPr lang="sr-Latn-CS" sz="2400" b="1" dirty="0">
                <a:solidFill>
                  <a:srgbClr val="632523"/>
                </a:solidFill>
                <a:latin typeface="Cambria" pitchFamily="18" charset="0"/>
              </a:rPr>
              <a:t> </a:t>
            </a:r>
            <a:endParaRPr lang="hr-BA" sz="2400" b="1" dirty="0">
              <a:solidFill>
                <a:srgbClr val="632523"/>
              </a:solidFill>
              <a:latin typeface="Cambria" pitchFamily="18" charset="0"/>
            </a:endParaRPr>
          </a:p>
        </p:txBody>
      </p:sp>
      <p:sp>
        <p:nvSpPr>
          <p:cNvPr id="14" name="Rectangle 13"/>
          <p:cNvSpPr/>
          <p:nvPr/>
        </p:nvSpPr>
        <p:spPr>
          <a:xfrm>
            <a:off x="228600" y="685800"/>
            <a:ext cx="9220200" cy="1039813"/>
          </a:xfrm>
          <a:prstGeom prst="rect">
            <a:avLst/>
          </a:prstGeom>
        </p:spPr>
        <p:txBody>
          <a:bodyPr>
            <a:spAutoFit/>
          </a:bodyPr>
          <a:lstStyle/>
          <a:p>
            <a:pPr marL="14288" indent="-14288" algn="ctr" fontAlgn="auto">
              <a:spcBef>
                <a:spcPts val="0"/>
              </a:spcBef>
              <a:spcAft>
                <a:spcPct val="40000"/>
              </a:spcAft>
              <a:buClr>
                <a:srgbClr val="FF0000"/>
              </a:buClr>
              <a:defRPr/>
            </a:pPr>
            <a:r>
              <a:rPr lang="sr-Latn-CS" sz="2400" b="1" dirty="0">
                <a:solidFill>
                  <a:schemeClr val="accent2">
                    <a:lumMod val="50000"/>
                  </a:schemeClr>
                </a:solidFill>
                <a:latin typeface="Cambria" pitchFamily="18" charset="0"/>
              </a:rPr>
              <a:t>   </a:t>
            </a:r>
            <a:endParaRPr lang="sr-Latn-CS" sz="2400" b="1" dirty="0">
              <a:solidFill>
                <a:srgbClr val="632523"/>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sr-Latn-CS" sz="2800" b="1" dirty="0">
              <a:solidFill>
                <a:schemeClr val="accent2">
                  <a:lumMod val="50000"/>
                </a:schemeClr>
              </a:solidFill>
              <a:latin typeface="Cambria" pitchFamily="18" charset="0"/>
            </a:endParaRPr>
          </a:p>
        </p:txBody>
      </p:sp>
      <p:grpSp>
        <p:nvGrpSpPr>
          <p:cNvPr id="8198"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1371600" y="1871663"/>
            <a:ext cx="7432675" cy="369887"/>
          </a:xfrm>
          <a:prstGeom prst="rect">
            <a:avLst/>
          </a:prstGeom>
          <a:ln>
            <a:noFill/>
          </a:ln>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8200" name="Picture 18" descr="EU MN logo"/>
          <p:cNvPicPr>
            <a:picLocks noChangeAspect="1" noChangeArrowheads="1"/>
          </p:cNvPicPr>
          <p:nvPr/>
        </p:nvPicPr>
        <p:blipFill>
          <a:blip r:embed="rId3" cstate="print"/>
          <a:srcRect/>
          <a:stretch>
            <a:fillRect/>
          </a:stretch>
        </p:blipFill>
        <p:spPr bwMode="auto">
          <a:xfrm>
            <a:off x="8331200" y="6400800"/>
            <a:ext cx="812800" cy="457200"/>
          </a:xfrm>
          <a:prstGeom prst="rect">
            <a:avLst/>
          </a:prstGeom>
          <a:noFill/>
          <a:ln w="9525">
            <a:noFill/>
            <a:miter lim="800000"/>
            <a:headEnd/>
            <a:tailEnd/>
          </a:ln>
        </p:spPr>
      </p:pic>
      <p:grpSp>
        <p:nvGrpSpPr>
          <p:cNvPr id="8201" name="Group 20"/>
          <p:cNvGrpSpPr>
            <a:grpSpLocks/>
          </p:cNvGrpSpPr>
          <p:nvPr/>
        </p:nvGrpSpPr>
        <p:grpSpPr bwMode="auto">
          <a:xfrm>
            <a:off x="0" y="0"/>
            <a:ext cx="5097463" cy="552450"/>
            <a:chOff x="0" y="0"/>
            <a:chExt cx="5097463" cy="552450"/>
          </a:xfrm>
        </p:grpSpPr>
        <p:pic>
          <p:nvPicPr>
            <p:cNvPr id="8204"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77000"/>
            <a:ext cx="3352800" cy="381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200" b="1" dirty="0" smtClean="0">
                <a:solidFill>
                  <a:srgbClr val="660033"/>
                </a:solidFill>
                <a:latin typeface="Cambria" pitchFamily="18" charset="0"/>
              </a:rPr>
              <a:t>Chapter 13</a:t>
            </a:r>
          </a:p>
          <a:p>
            <a:pPr>
              <a:defRPr/>
            </a:pPr>
            <a:r>
              <a:rPr lang="en-US" sz="1200" b="1" dirty="0" smtClean="0">
                <a:solidFill>
                  <a:srgbClr val="660033"/>
                </a:solidFill>
                <a:latin typeface="Cambria" pitchFamily="18" charset="0"/>
              </a:rPr>
              <a:t>Fisheries</a:t>
            </a:r>
            <a:endParaRPr lang="en-US" sz="1200" b="1" dirty="0">
              <a:solidFill>
                <a:srgbClr val="660033"/>
              </a:solidFill>
              <a:latin typeface="Cambria" pitchFamily="18" charset="0"/>
            </a:endParaRPr>
          </a:p>
        </p:txBody>
      </p:sp>
      <p:sp>
        <p:nvSpPr>
          <p:cNvPr id="19" name="Rectangle 13"/>
          <p:cNvSpPr>
            <a:spLocks noChangeArrowheads="1"/>
          </p:cNvSpPr>
          <p:nvPr/>
        </p:nvSpPr>
        <p:spPr bwMode="auto">
          <a:xfrm rot="10800000" flipV="1">
            <a:off x="0" y="521986"/>
            <a:ext cx="9144000" cy="52322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marL="14288" indent="-14288" algn="ctr">
              <a:spcAft>
                <a:spcPct val="40000"/>
              </a:spcAft>
              <a:buClr>
                <a:srgbClr val="FF0000"/>
              </a:buClr>
              <a:buFont typeface="Wingdings" pitchFamily="2" charset="2"/>
              <a:buNone/>
              <a:defRPr/>
            </a:pPr>
            <a:r>
              <a:rPr lang="en-US" sz="2800" b="1" dirty="0">
                <a:solidFill>
                  <a:srgbClr val="632523"/>
                </a:solidFill>
                <a:latin typeface="Cambria" pitchFamily="18" charset="0"/>
              </a:rPr>
              <a:t>General</a:t>
            </a:r>
            <a:r>
              <a:rPr lang="en-US" sz="2800" b="1" dirty="0">
                <a:solidFill>
                  <a:srgbClr val="632523"/>
                </a:solidFill>
              </a:rPr>
              <a:t> Fisheries Commission for the Mediterranean</a:t>
            </a:r>
            <a:endParaRPr lang="sr-Latn-CS" sz="2800" b="1" dirty="0">
              <a:solidFill>
                <a:srgbClr val="632523"/>
              </a:solidFill>
              <a:latin typeface="Cambria"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220" name="Text Box 121"/>
          <p:cNvSpPr txBox="1">
            <a:spLocks noChangeArrowheads="1"/>
          </p:cNvSpPr>
          <p:nvPr/>
        </p:nvSpPr>
        <p:spPr bwMode="auto">
          <a:xfrm>
            <a:off x="1371600" y="2819400"/>
            <a:ext cx="7108825" cy="3352800"/>
          </a:xfrm>
          <a:prstGeom prst="rect">
            <a:avLst/>
          </a:prstGeom>
          <a:noFill/>
          <a:ln w="9525" algn="ctr">
            <a:noFill/>
            <a:miter lim="800000"/>
            <a:headEnd/>
            <a:tailEnd/>
          </a:ln>
        </p:spPr>
        <p:txBody>
          <a:bodyPr/>
          <a:lstStyle/>
          <a:p>
            <a:pPr marL="342900" indent="-342900" algn="ctr"/>
            <a:r>
              <a:rPr lang="sl-SI" sz="2800">
                <a:solidFill>
                  <a:srgbClr val="632523"/>
                </a:solidFill>
                <a:latin typeface="Cambria" pitchFamily="18" charset="0"/>
              </a:rPr>
              <a:t> </a:t>
            </a:r>
          </a:p>
          <a:p>
            <a:pPr marL="342900" indent="-342900" algn="ctr"/>
            <a:endParaRPr lang="sl-SI" sz="2400">
              <a:solidFill>
                <a:srgbClr val="632523"/>
              </a:solidFill>
              <a:latin typeface="Cambria" pitchFamily="18" charset="0"/>
            </a:endParaRPr>
          </a:p>
          <a:p>
            <a:pPr marL="342900" indent="-342900" algn="ctr">
              <a:lnSpc>
                <a:spcPct val="80000"/>
              </a:lnSpc>
            </a:pPr>
            <a:endParaRPr lang="hr-BA" sz="2400" b="1">
              <a:solidFill>
                <a:srgbClr val="632523"/>
              </a:solidFill>
              <a:latin typeface="Cambria" pitchFamily="18" charset="0"/>
            </a:endParaRPr>
          </a:p>
        </p:txBody>
      </p:sp>
      <p:grpSp>
        <p:nvGrpSpPr>
          <p:cNvPr id="922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9222" name="Rectangle 17"/>
          <p:cNvSpPr>
            <a:spLocks noChangeArrowheads="1"/>
          </p:cNvSpPr>
          <p:nvPr/>
        </p:nvSpPr>
        <p:spPr bwMode="auto">
          <a:xfrm>
            <a:off x="228600" y="1828800"/>
            <a:ext cx="8763000" cy="4339650"/>
          </a:xfrm>
          <a:prstGeom prst="rect">
            <a:avLst/>
          </a:prstGeom>
          <a:noFill/>
          <a:ln w="9525">
            <a:noFill/>
            <a:miter lim="800000"/>
            <a:headEnd/>
            <a:tailEnd/>
          </a:ln>
        </p:spPr>
        <p:txBody>
          <a:bodyPr wrap="square">
            <a:spAutoFit/>
          </a:bodyPr>
          <a:lstStyle/>
          <a:p>
            <a:pPr algn="just">
              <a:buFont typeface="Wingdings" pitchFamily="2" charset="2"/>
              <a:buChar char="Ø"/>
            </a:pPr>
            <a:r>
              <a:rPr lang="en-US" sz="2400" dirty="0">
                <a:solidFill>
                  <a:srgbClr val="632523"/>
                </a:solidFill>
                <a:latin typeface="Cambria" pitchFamily="18" charset="0"/>
                <a:cs typeface="Arial" charset="0"/>
              </a:rPr>
              <a:t> </a:t>
            </a:r>
            <a:r>
              <a:rPr lang="en-US" dirty="0">
                <a:solidFill>
                  <a:srgbClr val="632523"/>
                </a:solidFill>
                <a:latin typeface="Cambria" pitchFamily="18" charset="0"/>
                <a:cs typeface="Arial" charset="0"/>
              </a:rPr>
              <a:t>Montenegro is aware that one of the possibilities for new investments is farming tuna (</a:t>
            </a:r>
            <a:r>
              <a:rPr lang="en-US" i="1" dirty="0" err="1">
                <a:solidFill>
                  <a:srgbClr val="632523"/>
                </a:solidFill>
                <a:latin typeface="Cambria" pitchFamily="18" charset="0"/>
                <a:cs typeface="Arial" charset="0"/>
              </a:rPr>
              <a:t>Thunnus</a:t>
            </a:r>
            <a:r>
              <a:rPr lang="en-US" i="1" dirty="0">
                <a:solidFill>
                  <a:srgbClr val="632523"/>
                </a:solidFill>
                <a:latin typeface="Cambria" pitchFamily="18" charset="0"/>
                <a:cs typeface="Arial" charset="0"/>
              </a:rPr>
              <a:t> </a:t>
            </a:r>
            <a:r>
              <a:rPr lang="en-US" i="1" dirty="0" err="1">
                <a:solidFill>
                  <a:srgbClr val="632523"/>
                </a:solidFill>
                <a:latin typeface="Cambria" pitchFamily="18" charset="0"/>
                <a:cs typeface="Arial" charset="0"/>
              </a:rPr>
              <a:t>thynnus</a:t>
            </a:r>
            <a:r>
              <a:rPr lang="en-US" dirty="0">
                <a:solidFill>
                  <a:srgbClr val="632523"/>
                </a:solidFill>
                <a:latin typeface="Cambria" pitchFamily="18" charset="0"/>
                <a:cs typeface="Arial" charset="0"/>
              </a:rPr>
              <a:t>) that would be hunted in the Adriatic Sea and farmed in cages </a:t>
            </a:r>
            <a:r>
              <a:rPr lang="en-US" dirty="0" smtClean="0">
                <a:solidFill>
                  <a:srgbClr val="632523"/>
                </a:solidFill>
                <a:latin typeface="Cambria" pitchFamily="18" charset="0"/>
                <a:cs typeface="Arial" charset="0"/>
              </a:rPr>
              <a:t>until reaching the marketing size for subsequent sales at </a:t>
            </a:r>
            <a:r>
              <a:rPr lang="en-US" dirty="0">
                <a:solidFill>
                  <a:srgbClr val="632523"/>
                </a:solidFill>
                <a:latin typeface="Cambria" pitchFamily="18" charset="0"/>
                <a:cs typeface="Arial" charset="0"/>
              </a:rPr>
              <a:t>the international market. </a:t>
            </a:r>
          </a:p>
          <a:p>
            <a:pPr algn="just"/>
            <a:endParaRPr lang="en-US" dirty="0">
              <a:solidFill>
                <a:srgbClr val="632523"/>
              </a:solidFill>
              <a:latin typeface="Cambria" pitchFamily="18" charset="0"/>
              <a:cs typeface="Arial" charset="0"/>
            </a:endParaRPr>
          </a:p>
          <a:p>
            <a:pPr algn="just">
              <a:buFont typeface="Wingdings" pitchFamily="2" charset="2"/>
              <a:buChar char="Ø"/>
            </a:pPr>
            <a:r>
              <a:rPr lang="en-US" dirty="0">
                <a:solidFill>
                  <a:srgbClr val="632523"/>
                </a:solidFill>
                <a:latin typeface="Cambria" pitchFamily="18" charset="0"/>
                <a:cs typeface="Arial" charset="0"/>
              </a:rPr>
              <a:t> Given the limited resources and quotas for fishing of tuna, and very large investment in vessels for fishing, farming, monitoring system, control, reporting, before the final decision on membership in </a:t>
            </a:r>
            <a:r>
              <a:rPr lang="en-US" dirty="0" err="1" smtClean="0">
                <a:solidFill>
                  <a:srgbClr val="632523"/>
                </a:solidFill>
                <a:latin typeface="Cambria" pitchFamily="18" charset="0"/>
                <a:cs typeface="Arial" charset="0"/>
              </a:rPr>
              <a:t>ICCAT</a:t>
            </a:r>
            <a:r>
              <a:rPr lang="en-US" dirty="0" smtClean="0">
                <a:solidFill>
                  <a:srgbClr val="632523"/>
                </a:solidFill>
                <a:latin typeface="Cambria" pitchFamily="18" charset="0"/>
                <a:cs typeface="Arial" charset="0"/>
              </a:rPr>
              <a:t>, </a:t>
            </a:r>
            <a:r>
              <a:rPr lang="en-US" dirty="0">
                <a:solidFill>
                  <a:srgbClr val="632523"/>
                </a:solidFill>
                <a:latin typeface="Cambria" pitchFamily="18" charset="0"/>
                <a:cs typeface="Arial" charset="0"/>
              </a:rPr>
              <a:t>Montenegro would make an economic analysis of fishing and farming which would be based on the management plan and the recommendations of </a:t>
            </a:r>
            <a:r>
              <a:rPr lang="en-US" dirty="0" err="1">
                <a:solidFill>
                  <a:srgbClr val="632523"/>
                </a:solidFill>
                <a:latin typeface="Cambria" pitchFamily="18" charset="0"/>
                <a:cs typeface="Arial" charset="0"/>
              </a:rPr>
              <a:t>ICCAT</a:t>
            </a:r>
            <a:r>
              <a:rPr lang="en-US" dirty="0">
                <a:solidFill>
                  <a:srgbClr val="632523"/>
                </a:solidFill>
                <a:latin typeface="Cambria" pitchFamily="18" charset="0"/>
                <a:cs typeface="Arial" charset="0"/>
              </a:rPr>
              <a:t>.</a:t>
            </a:r>
          </a:p>
          <a:p>
            <a:pPr algn="just"/>
            <a:endParaRPr lang="en-US" dirty="0">
              <a:solidFill>
                <a:srgbClr val="632523"/>
              </a:solidFill>
              <a:latin typeface="Cambria" pitchFamily="18" charset="0"/>
              <a:cs typeface="Arial" charset="0"/>
            </a:endParaRPr>
          </a:p>
          <a:p>
            <a:pPr algn="just">
              <a:buFont typeface="Wingdings" pitchFamily="2" charset="2"/>
              <a:buChar char="Ø"/>
            </a:pPr>
            <a:r>
              <a:rPr lang="en-US" dirty="0">
                <a:solidFill>
                  <a:srgbClr val="632523"/>
                </a:solidFill>
                <a:latin typeface="Cambria" pitchFamily="18" charset="0"/>
                <a:cs typeface="Arial" charset="0"/>
              </a:rPr>
              <a:t> </a:t>
            </a:r>
            <a:r>
              <a:rPr lang="en-US" dirty="0" smtClean="0">
                <a:solidFill>
                  <a:srgbClr val="632523"/>
                </a:solidFill>
                <a:latin typeface="Cambria" pitchFamily="18" charset="0"/>
                <a:cs typeface="Arial" charset="0"/>
              </a:rPr>
              <a:t>Although Montenegro is not yet an </a:t>
            </a:r>
            <a:r>
              <a:rPr lang="en-US" dirty="0" err="1" smtClean="0">
                <a:solidFill>
                  <a:srgbClr val="632523"/>
                </a:solidFill>
                <a:latin typeface="Cambria" pitchFamily="18" charset="0"/>
                <a:cs typeface="Arial" charset="0"/>
              </a:rPr>
              <a:t>ICCAT</a:t>
            </a:r>
            <a:r>
              <a:rPr lang="en-US" dirty="0">
                <a:solidFill>
                  <a:srgbClr val="632523"/>
                </a:solidFill>
                <a:latin typeface="Cambria" pitchFamily="18" charset="0"/>
                <a:cs typeface="Arial" charset="0"/>
              </a:rPr>
              <a:t> </a:t>
            </a:r>
            <a:r>
              <a:rPr lang="en-US" dirty="0" smtClean="0">
                <a:solidFill>
                  <a:srgbClr val="632523"/>
                </a:solidFill>
                <a:latin typeface="Cambria" pitchFamily="18" charset="0"/>
                <a:cs typeface="Arial" charset="0"/>
              </a:rPr>
              <a:t>member, the Law on Marine Fisheries and </a:t>
            </a:r>
            <a:r>
              <a:rPr lang="en-US" dirty="0" err="1" smtClean="0">
                <a:solidFill>
                  <a:srgbClr val="632523"/>
                </a:solidFill>
                <a:latin typeface="Cambria" pitchFamily="18" charset="0"/>
                <a:cs typeface="Arial" charset="0"/>
              </a:rPr>
              <a:t>Mariculture</a:t>
            </a:r>
            <a:r>
              <a:rPr lang="en-US" dirty="0" smtClean="0">
                <a:solidFill>
                  <a:srgbClr val="632523"/>
                </a:solidFill>
                <a:latin typeface="Cambria" pitchFamily="18" charset="0"/>
                <a:cs typeface="Arial" charset="0"/>
              </a:rPr>
              <a:t> </a:t>
            </a:r>
            <a:r>
              <a:rPr lang="sr-Latn-CS" dirty="0" smtClean="0">
                <a:solidFill>
                  <a:srgbClr val="632523"/>
                </a:solidFill>
                <a:latin typeface="Cambria" pitchFamily="18" charset="0"/>
              </a:rPr>
              <a:t>(</a:t>
            </a:r>
            <a:r>
              <a:rPr lang="en-GB" dirty="0" smtClean="0">
                <a:solidFill>
                  <a:srgbClr val="632523"/>
                </a:solidFill>
                <a:latin typeface="Cambria" pitchFamily="18" charset="0"/>
              </a:rPr>
              <a:t>Official Gazette of Montenegro</a:t>
            </a:r>
            <a:r>
              <a:rPr lang="sr-Latn-CS" dirty="0" smtClean="0">
                <a:solidFill>
                  <a:srgbClr val="632523"/>
                </a:solidFill>
                <a:latin typeface="Cambria" pitchFamily="18" charset="0"/>
              </a:rPr>
              <a:t> </a:t>
            </a:r>
            <a:r>
              <a:rPr lang="sr-Latn-CS" dirty="0">
                <a:solidFill>
                  <a:srgbClr val="632523"/>
                </a:solidFill>
                <a:latin typeface="Cambria" pitchFamily="18" charset="0"/>
              </a:rPr>
              <a:t>56/09)</a:t>
            </a:r>
            <a:r>
              <a:rPr lang="en-US" dirty="0">
                <a:solidFill>
                  <a:srgbClr val="632523"/>
                </a:solidFill>
                <a:latin typeface="Cambria" pitchFamily="18" charset="0"/>
              </a:rPr>
              <a:t> </a:t>
            </a:r>
            <a:r>
              <a:rPr lang="en-US" dirty="0" smtClean="0">
                <a:solidFill>
                  <a:srgbClr val="632523"/>
                </a:solidFill>
                <a:latin typeface="Cambria" pitchFamily="18" charset="0"/>
                <a:cs typeface="Arial" charset="0"/>
              </a:rPr>
              <a:t>lays down the measures of preservation and intervention management measures and reactions in case of serious and unpredicted risk to living marine resources or marine ecosystem, for the purpose of protection and sustainable management of marine fisheries.</a:t>
            </a:r>
            <a:endParaRPr lang="en-US" dirty="0">
              <a:solidFill>
                <a:srgbClr val="632523"/>
              </a:solidFill>
              <a:latin typeface="Cambria" pitchFamily="18" charset="0"/>
              <a:cs typeface="Arial" charset="0"/>
            </a:endParaRPr>
          </a:p>
        </p:txBody>
      </p:sp>
      <p:sp>
        <p:nvSpPr>
          <p:cNvPr id="9223" name="Rectangle 18"/>
          <p:cNvSpPr>
            <a:spLocks noChangeArrowheads="1"/>
          </p:cNvSpPr>
          <p:nvPr/>
        </p:nvSpPr>
        <p:spPr bwMode="auto">
          <a:xfrm>
            <a:off x="0" y="533400"/>
            <a:ext cx="9144000" cy="954107"/>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en-US" sz="2800" dirty="0">
                <a:solidFill>
                  <a:srgbClr val="632523"/>
                </a:solidFill>
                <a:latin typeface="Cambria" pitchFamily="18" charset="0"/>
              </a:rPr>
              <a:t>International Commission for the Conservation of Atlantic Tunas – </a:t>
            </a:r>
            <a:r>
              <a:rPr lang="en-US" sz="2800" b="1" dirty="0">
                <a:solidFill>
                  <a:srgbClr val="632523"/>
                </a:solidFill>
                <a:latin typeface="Cambria" pitchFamily="18" charset="0"/>
              </a:rPr>
              <a:t>ICCAT</a:t>
            </a:r>
          </a:p>
        </p:txBody>
      </p:sp>
      <p:pic>
        <p:nvPicPr>
          <p:cNvPr id="9224" name="Picture 18" descr="EU MN logo"/>
          <p:cNvPicPr>
            <a:picLocks noChangeAspect="1" noChangeArrowheads="1"/>
          </p:cNvPicPr>
          <p:nvPr/>
        </p:nvPicPr>
        <p:blipFill>
          <a:blip r:embed="rId3" cstate="print"/>
          <a:srcRect/>
          <a:stretch>
            <a:fillRect/>
          </a:stretch>
        </p:blipFill>
        <p:spPr bwMode="auto">
          <a:xfrm>
            <a:off x="8331200" y="6400800"/>
            <a:ext cx="812800" cy="457200"/>
          </a:xfrm>
          <a:prstGeom prst="rect">
            <a:avLst/>
          </a:prstGeom>
          <a:noFill/>
          <a:ln w="9525">
            <a:noFill/>
            <a:miter lim="800000"/>
            <a:headEnd/>
            <a:tailEnd/>
          </a:ln>
        </p:spPr>
      </p:pic>
      <p:grpSp>
        <p:nvGrpSpPr>
          <p:cNvPr id="9225" name="Group 19"/>
          <p:cNvGrpSpPr>
            <a:grpSpLocks/>
          </p:cNvGrpSpPr>
          <p:nvPr/>
        </p:nvGrpSpPr>
        <p:grpSpPr bwMode="auto">
          <a:xfrm>
            <a:off x="0" y="0"/>
            <a:ext cx="5097463" cy="552450"/>
            <a:chOff x="0" y="0"/>
            <a:chExt cx="5097463" cy="552450"/>
          </a:xfrm>
        </p:grpSpPr>
        <p:pic>
          <p:nvPicPr>
            <p:cNvPr id="9227"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0"/>
              <a:ext cx="508000" cy="503238"/>
            </a:xfrm>
            <a:prstGeom prst="rect">
              <a:avLst/>
            </a:prstGeom>
            <a:noFill/>
            <a:ln w="9525">
              <a:noFill/>
              <a:miter lim="800000"/>
              <a:headEnd/>
              <a:tailEnd/>
            </a:ln>
          </p:spPr>
        </p:pic>
        <p:sp>
          <p:nvSpPr>
            <p:cNvPr id="22" name="Rectangle 21"/>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29" name="Rectangle 28"/>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200" b="1" dirty="0" smtClean="0">
                <a:solidFill>
                  <a:srgbClr val="660033"/>
                </a:solidFill>
                <a:latin typeface="Cambria" pitchFamily="18" charset="0"/>
              </a:rPr>
              <a:t>Chapter 13</a:t>
            </a:r>
          </a:p>
          <a:p>
            <a:pPr>
              <a:defRPr/>
            </a:pPr>
            <a:r>
              <a:rPr lang="en-US" sz="1200" b="1" dirty="0" smtClean="0">
                <a:solidFill>
                  <a:srgbClr val="660033"/>
                </a:solidFill>
                <a:latin typeface="Cambria" pitchFamily="18" charset="0"/>
              </a:rPr>
              <a:t>Fisheries</a:t>
            </a:r>
            <a:endParaRPr lang="en-US" sz="1200" b="1" dirty="0">
              <a:solidFill>
                <a:srgbClr val="660033"/>
              </a:solidFill>
              <a:latin typeface="Cambri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44" name="Text Box 121"/>
          <p:cNvSpPr txBox="1">
            <a:spLocks noChangeArrowheads="1"/>
          </p:cNvSpPr>
          <p:nvPr/>
        </p:nvSpPr>
        <p:spPr bwMode="auto">
          <a:xfrm>
            <a:off x="685800" y="1905000"/>
            <a:ext cx="8118475" cy="4038600"/>
          </a:xfrm>
          <a:prstGeom prst="rect">
            <a:avLst/>
          </a:prstGeom>
          <a:noFill/>
          <a:ln w="9525" algn="ctr">
            <a:noFill/>
            <a:miter lim="800000"/>
            <a:headEnd/>
            <a:tailEnd/>
          </a:ln>
        </p:spPr>
        <p:txBody>
          <a:bodyPr/>
          <a:lstStyle/>
          <a:p>
            <a:pPr>
              <a:lnSpc>
                <a:spcPct val="80000"/>
              </a:lnSpc>
              <a:buFont typeface="Wingdings" pitchFamily="2" charset="2"/>
              <a:buChar char="v"/>
            </a:pPr>
            <a:endParaRPr lang="en-US" sz="2400" dirty="0">
              <a:solidFill>
                <a:srgbClr val="632523"/>
              </a:solidFill>
              <a:latin typeface="Cambria" pitchFamily="18" charset="0"/>
            </a:endParaRPr>
          </a:p>
          <a:p>
            <a:pPr>
              <a:lnSpc>
                <a:spcPct val="80000"/>
              </a:lnSpc>
              <a:buFont typeface="Wingdings" pitchFamily="2" charset="2"/>
              <a:buChar char="Ø"/>
            </a:pPr>
            <a:r>
              <a:rPr lang="en-US" sz="2000" dirty="0">
                <a:solidFill>
                  <a:srgbClr val="632523"/>
                </a:solidFill>
                <a:latin typeface="Cambria" pitchFamily="18" charset="0"/>
              </a:rPr>
              <a:t> Ratification:</a:t>
            </a:r>
          </a:p>
          <a:p>
            <a:pPr>
              <a:lnSpc>
                <a:spcPct val="80000"/>
              </a:lnSpc>
            </a:pPr>
            <a:endParaRPr lang="en-US" sz="2000" dirty="0">
              <a:solidFill>
                <a:srgbClr val="632523"/>
              </a:solidFill>
              <a:latin typeface="Cambria" pitchFamily="18" charset="0"/>
            </a:endParaRPr>
          </a:p>
          <a:p>
            <a:pPr>
              <a:lnSpc>
                <a:spcPct val="80000"/>
              </a:lnSpc>
              <a:buFont typeface="Arial" charset="0"/>
              <a:buChar char="•"/>
            </a:pPr>
            <a:r>
              <a:rPr lang="en-US" sz="2000" dirty="0">
                <a:solidFill>
                  <a:srgbClr val="632523"/>
                </a:solidFill>
                <a:latin typeface="Cambria" pitchFamily="18" charset="0"/>
              </a:rPr>
              <a:t> </a:t>
            </a:r>
            <a:r>
              <a:rPr lang="en-US" sz="2000" dirty="0" smtClean="0">
                <a:solidFill>
                  <a:srgbClr val="632523"/>
                </a:solidFill>
                <a:latin typeface="Cambria" pitchFamily="18" charset="0"/>
              </a:rPr>
              <a:t>Le</a:t>
            </a:r>
            <a:r>
              <a:rPr lang="en-GB" sz="2000" dirty="0" smtClean="0">
                <a:solidFill>
                  <a:srgbClr val="632523"/>
                </a:solidFill>
                <a:latin typeface="Cambria" pitchFamily="18" charset="0"/>
              </a:rPr>
              <a:t>gal </a:t>
            </a:r>
            <a:r>
              <a:rPr lang="en-GB" sz="2000" dirty="0">
                <a:solidFill>
                  <a:srgbClr val="632523"/>
                </a:solidFill>
                <a:latin typeface="Cambria" pitchFamily="18" charset="0"/>
              </a:rPr>
              <a:t>framework for conservation and management of straddling and highly migratory fish stocks</a:t>
            </a:r>
            <a:r>
              <a:rPr lang="en-US" sz="2000" dirty="0">
                <a:solidFill>
                  <a:srgbClr val="632523"/>
                </a:solidFill>
                <a:latin typeface="Cambria" pitchFamily="18" charset="0"/>
              </a:rPr>
              <a:t>;</a:t>
            </a:r>
          </a:p>
          <a:p>
            <a:pPr>
              <a:lnSpc>
                <a:spcPct val="80000"/>
              </a:lnSpc>
              <a:buFont typeface="Wingdings" pitchFamily="2" charset="2"/>
              <a:buChar char="Ø"/>
            </a:pPr>
            <a:endParaRPr lang="en-US" sz="2000" dirty="0">
              <a:solidFill>
                <a:srgbClr val="632523"/>
              </a:solidFill>
              <a:latin typeface="Cambria" pitchFamily="18" charset="0"/>
            </a:endParaRPr>
          </a:p>
          <a:p>
            <a:pPr>
              <a:lnSpc>
                <a:spcPct val="80000"/>
              </a:lnSpc>
              <a:buFont typeface="Wingdings" pitchFamily="2" charset="2"/>
              <a:buChar char="Ø"/>
            </a:pPr>
            <a:r>
              <a:rPr lang="en-US" sz="2000" dirty="0">
                <a:solidFill>
                  <a:srgbClr val="632523"/>
                </a:solidFill>
                <a:latin typeface="Cambria" pitchFamily="18" charset="0"/>
              </a:rPr>
              <a:t> To </a:t>
            </a:r>
            <a:r>
              <a:rPr lang="en-US" sz="2000" dirty="0" smtClean="0">
                <a:solidFill>
                  <a:srgbClr val="632523"/>
                </a:solidFill>
                <a:latin typeface="Cambria" pitchFamily="18" charset="0"/>
              </a:rPr>
              <a:t>develop </a:t>
            </a:r>
            <a:r>
              <a:rPr lang="en-US" sz="2000" dirty="0">
                <a:solidFill>
                  <a:srgbClr val="632523"/>
                </a:solidFill>
                <a:latin typeface="Cambria" pitchFamily="18" charset="0"/>
              </a:rPr>
              <a:t>a legal framework that will include:</a:t>
            </a:r>
          </a:p>
          <a:p>
            <a:pPr>
              <a:lnSpc>
                <a:spcPct val="80000"/>
              </a:lnSpc>
              <a:buFont typeface="Arial" charset="0"/>
              <a:buChar char="•"/>
            </a:pPr>
            <a:endParaRPr lang="en-US" sz="2000" dirty="0">
              <a:solidFill>
                <a:srgbClr val="632523"/>
              </a:solidFill>
              <a:latin typeface="Cambria" pitchFamily="18" charset="0"/>
            </a:endParaRPr>
          </a:p>
          <a:p>
            <a:pPr>
              <a:lnSpc>
                <a:spcPct val="80000"/>
              </a:lnSpc>
              <a:buFont typeface="Arial" charset="0"/>
              <a:buChar char="•"/>
            </a:pPr>
            <a:r>
              <a:rPr lang="en-US" sz="2000" dirty="0">
                <a:solidFill>
                  <a:srgbClr val="632523"/>
                </a:solidFill>
                <a:latin typeface="Cambria" pitchFamily="18" charset="0"/>
              </a:rPr>
              <a:t> </a:t>
            </a:r>
            <a:r>
              <a:rPr lang="en-GB" sz="2000" dirty="0">
                <a:solidFill>
                  <a:srgbClr val="632523"/>
                </a:solidFill>
                <a:latin typeface="Cambria" pitchFamily="18" charset="0"/>
              </a:rPr>
              <a:t>obligations regarding conservation and management measures and its fishing vessels on high seas</a:t>
            </a:r>
            <a:endParaRPr lang="en-US" sz="2000" dirty="0">
              <a:solidFill>
                <a:srgbClr val="632523"/>
              </a:solidFill>
              <a:latin typeface="Cambria" pitchFamily="18" charset="0"/>
            </a:endParaRPr>
          </a:p>
          <a:p>
            <a:pPr>
              <a:lnSpc>
                <a:spcPct val="80000"/>
              </a:lnSpc>
            </a:pPr>
            <a:endParaRPr lang="en-GB" sz="2000" dirty="0">
              <a:solidFill>
                <a:srgbClr val="632523"/>
              </a:solidFill>
              <a:latin typeface="Cambria" pitchFamily="18" charset="0"/>
            </a:endParaRPr>
          </a:p>
          <a:p>
            <a:pPr>
              <a:lnSpc>
                <a:spcPct val="80000"/>
              </a:lnSpc>
              <a:buFont typeface="Arial" charset="0"/>
              <a:buChar char="•"/>
            </a:pPr>
            <a:r>
              <a:rPr lang="en-US" sz="2000" dirty="0">
                <a:solidFill>
                  <a:srgbClr val="632523"/>
                </a:solidFill>
                <a:latin typeface="Cambria" pitchFamily="18" charset="0"/>
              </a:rPr>
              <a:t> </a:t>
            </a:r>
            <a:r>
              <a:rPr lang="en-GB" sz="2000" dirty="0">
                <a:solidFill>
                  <a:srgbClr val="632523"/>
                </a:solidFill>
                <a:latin typeface="Cambria" pitchFamily="18" charset="0"/>
              </a:rPr>
              <a:t>obligations regarding the fight against the illegal, unreported and unregulated (</a:t>
            </a:r>
            <a:r>
              <a:rPr lang="en-GB" sz="2000" dirty="0" err="1">
                <a:solidFill>
                  <a:srgbClr val="632523"/>
                </a:solidFill>
                <a:latin typeface="Cambria" pitchFamily="18" charset="0"/>
              </a:rPr>
              <a:t>IUU</a:t>
            </a:r>
            <a:r>
              <a:rPr lang="en-GB" sz="2000" dirty="0">
                <a:solidFill>
                  <a:srgbClr val="632523"/>
                </a:solidFill>
                <a:latin typeface="Cambria" pitchFamily="18" charset="0"/>
              </a:rPr>
              <a:t>) fishing</a:t>
            </a:r>
          </a:p>
          <a:p>
            <a:pPr algn="just">
              <a:lnSpc>
                <a:spcPct val="80000"/>
              </a:lnSpc>
            </a:pPr>
            <a:endParaRPr lang="en-GB" sz="2400" dirty="0"/>
          </a:p>
          <a:p>
            <a:pPr>
              <a:lnSpc>
                <a:spcPct val="80000"/>
              </a:lnSpc>
              <a:buFont typeface="Wingdings" pitchFamily="2" charset="2"/>
              <a:buNone/>
            </a:pPr>
            <a:endParaRPr lang="en-US" sz="2400" b="1" dirty="0">
              <a:solidFill>
                <a:srgbClr val="632523"/>
              </a:solidFill>
              <a:latin typeface="Cambria" pitchFamily="18" charset="0"/>
            </a:endParaRPr>
          </a:p>
          <a:p>
            <a:endParaRPr lang="sr-Latn-CS" sz="2400" dirty="0">
              <a:solidFill>
                <a:srgbClr val="632523"/>
              </a:solidFill>
              <a:latin typeface="Cambria" pitchFamily="18" charset="0"/>
            </a:endParaRPr>
          </a:p>
          <a:p>
            <a:r>
              <a:rPr lang="sr-Latn-CS" sz="2400" b="1" dirty="0">
                <a:solidFill>
                  <a:srgbClr val="632523"/>
                </a:solidFill>
                <a:latin typeface="Cambria" pitchFamily="18" charset="0"/>
              </a:rPr>
              <a:t> </a:t>
            </a:r>
            <a:endParaRPr lang="hr-BA" sz="2400" b="1" dirty="0">
              <a:solidFill>
                <a:srgbClr val="632523"/>
              </a:solidFill>
              <a:latin typeface="Cambria" pitchFamily="18" charset="0"/>
            </a:endParaRPr>
          </a:p>
        </p:txBody>
      </p:sp>
      <p:grpSp>
        <p:nvGrpSpPr>
          <p:cNvPr id="10246"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1371600" y="1871663"/>
            <a:ext cx="7432675" cy="369887"/>
          </a:xfrm>
          <a:prstGeom prst="rect">
            <a:avLst/>
          </a:prstGeom>
          <a:ln>
            <a:noFill/>
          </a:ln>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10248" name="Picture 18" descr="EU MN logo"/>
          <p:cNvPicPr>
            <a:picLocks noChangeAspect="1" noChangeArrowheads="1"/>
          </p:cNvPicPr>
          <p:nvPr/>
        </p:nvPicPr>
        <p:blipFill>
          <a:blip r:embed="rId3" cstate="print"/>
          <a:srcRect/>
          <a:stretch>
            <a:fillRect/>
          </a:stretch>
        </p:blipFill>
        <p:spPr bwMode="auto">
          <a:xfrm>
            <a:off x="8331200" y="6400800"/>
            <a:ext cx="812800" cy="457200"/>
          </a:xfrm>
          <a:prstGeom prst="rect">
            <a:avLst/>
          </a:prstGeom>
          <a:noFill/>
          <a:ln w="9525">
            <a:noFill/>
            <a:miter lim="800000"/>
            <a:headEnd/>
            <a:tailEnd/>
          </a:ln>
        </p:spPr>
      </p:pic>
      <p:grpSp>
        <p:nvGrpSpPr>
          <p:cNvPr id="10249" name="Group 20"/>
          <p:cNvGrpSpPr>
            <a:grpSpLocks/>
          </p:cNvGrpSpPr>
          <p:nvPr/>
        </p:nvGrpSpPr>
        <p:grpSpPr bwMode="auto">
          <a:xfrm>
            <a:off x="0" y="0"/>
            <a:ext cx="5097463" cy="552450"/>
            <a:chOff x="0" y="0"/>
            <a:chExt cx="5097463" cy="552450"/>
          </a:xfrm>
        </p:grpSpPr>
        <p:pic>
          <p:nvPicPr>
            <p:cNvPr id="10251"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0"/>
              <a:ext cx="508000" cy="503238"/>
            </a:xfrm>
            <a:prstGeom prst="rect">
              <a:avLst/>
            </a:prstGeom>
            <a:noFill/>
            <a:ln w="9525">
              <a:noFill/>
              <a:miter lim="800000"/>
              <a:headEnd/>
              <a:tailEnd/>
            </a:ln>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30" name="Rectangle 29"/>
          <p:cNvSpPr/>
          <p:nvPr/>
        </p:nvSpPr>
        <p:spPr>
          <a:xfrm>
            <a:off x="0" y="6400800"/>
            <a:ext cx="3352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200" b="1" dirty="0" smtClean="0">
                <a:solidFill>
                  <a:srgbClr val="660033"/>
                </a:solidFill>
                <a:latin typeface="Cambria" pitchFamily="18" charset="0"/>
              </a:rPr>
              <a:t>Chapter 13</a:t>
            </a:r>
          </a:p>
          <a:p>
            <a:pPr>
              <a:defRPr/>
            </a:pPr>
            <a:r>
              <a:rPr lang="en-US" sz="1200" b="1" dirty="0" smtClean="0">
                <a:solidFill>
                  <a:srgbClr val="660033"/>
                </a:solidFill>
                <a:latin typeface="Cambria" pitchFamily="18" charset="0"/>
              </a:rPr>
              <a:t>Fisheries</a:t>
            </a:r>
            <a:endParaRPr lang="en-US" sz="1200" b="1" dirty="0">
              <a:solidFill>
                <a:srgbClr val="660033"/>
              </a:solidFill>
              <a:latin typeface="Cambria" pitchFamily="18" charset="0"/>
            </a:endParaRPr>
          </a:p>
        </p:txBody>
      </p:sp>
      <p:sp>
        <p:nvSpPr>
          <p:cNvPr id="14" name="Rectangle 13"/>
          <p:cNvSpPr/>
          <p:nvPr/>
        </p:nvSpPr>
        <p:spPr>
          <a:xfrm>
            <a:off x="0" y="533400"/>
            <a:ext cx="9144000" cy="112646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14288" indent="-14288" algn="ctr" fontAlgn="auto">
              <a:spcBef>
                <a:spcPts val="0"/>
              </a:spcBef>
              <a:spcAft>
                <a:spcPct val="40000"/>
              </a:spcAft>
              <a:buClr>
                <a:srgbClr val="FF0000"/>
              </a:buClr>
              <a:defRPr/>
            </a:pPr>
            <a:r>
              <a:rPr lang="sr-Latn-CS" sz="2400" b="1" dirty="0">
                <a:solidFill>
                  <a:schemeClr val="accent2">
                    <a:lumMod val="50000"/>
                  </a:schemeClr>
                </a:solidFill>
                <a:latin typeface="Cambria" pitchFamily="18" charset="0"/>
              </a:rPr>
              <a:t>   </a:t>
            </a:r>
            <a:r>
              <a:rPr lang="sr-Latn-ME" sz="2800" b="1" dirty="0">
                <a:solidFill>
                  <a:srgbClr val="632523"/>
                </a:solidFill>
                <a:latin typeface="Cambria" pitchFamily="18" charset="0"/>
              </a:rPr>
              <a:t>NEEDED</a:t>
            </a:r>
            <a:endParaRPr lang="sr-Latn-CS" sz="2400" b="1" dirty="0">
              <a:solidFill>
                <a:srgbClr val="632523"/>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sr-Latn-CS" sz="2800" b="1" dirty="0">
              <a:solidFill>
                <a:schemeClr val="accent2">
                  <a:lumMod val="50000"/>
                </a:schemeClr>
              </a:solidFill>
              <a:latin typeface="Cambri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22860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1269"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6184</TotalTime>
  <Words>1015</Words>
  <Application>Microsoft Office PowerPoint</Application>
  <PresentationFormat>On-screen Show (4:3)</PresentationFormat>
  <Paragraphs>150</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Slide 3</vt:lpstr>
      <vt:lpstr>Slide 4</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nada.lakicevic</cp:lastModifiedBy>
  <cp:revision>790</cp:revision>
  <cp:lastPrinted>2012-11-14T20:57:02Z</cp:lastPrinted>
  <dcterms:created xsi:type="dcterms:W3CDTF">2012-04-18T16:21:57Z</dcterms:created>
  <dcterms:modified xsi:type="dcterms:W3CDTF">2013-05-29T14:23:26Z</dcterms:modified>
</cp:coreProperties>
</file>