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72" r:id="rId3"/>
    <p:sldId id="402" r:id="rId4"/>
    <p:sldId id="403" r:id="rId5"/>
    <p:sldId id="404" r:id="rId6"/>
    <p:sldId id="423" r:id="rId7"/>
    <p:sldId id="424" r:id="rId8"/>
    <p:sldId id="405" r:id="rId9"/>
    <p:sldId id="406" r:id="rId10"/>
    <p:sldId id="407" r:id="rId11"/>
    <p:sldId id="408" r:id="rId12"/>
    <p:sldId id="411" r:id="rId13"/>
    <p:sldId id="412" r:id="rId14"/>
    <p:sldId id="416" r:id="rId15"/>
    <p:sldId id="413" r:id="rId16"/>
    <p:sldId id="417" r:id="rId17"/>
    <p:sldId id="418" r:id="rId18"/>
    <p:sldId id="419" r:id="rId19"/>
    <p:sldId id="420" r:id="rId20"/>
    <p:sldId id="421" r:id="rId21"/>
    <p:sldId id="265" r:id="rId22"/>
  </p:sldIdLst>
  <p:sldSz cx="9144000" cy="6858000" type="screen4x3"/>
  <p:notesSz cx="6811963" cy="99393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4660" autoAdjust="0"/>
  </p:normalViewPr>
  <p:slideViewPr>
    <p:cSldViewPr>
      <p:cViewPr>
        <p:scale>
          <a:sx n="97" d="100"/>
          <a:sy n="97" d="100"/>
        </p:scale>
        <p:origin x="-1110" y="-84"/>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1130124-B0FB-4C98-B4CD-BD55012B4B68}"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5E9C91-0E4A-4FF1-9AB0-12D1B7637EA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18361BC-0483-4200-9ABF-AA885B0D0EB3}"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897D44-DAE4-453C-A48E-F604535542B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C67F3EC-F4D8-48A0-965F-ED977EF0CF75}"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4D13B0-872E-4D1B-AA0F-0D64594BC7D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05AE603-7267-4922-AD2B-2B88D3B3D156}" type="datetimeFigureOut">
              <a:rPr lang="en-US"/>
              <a:pPr>
                <a:defRPr/>
              </a:pPr>
              <a:t>5/28/2013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2EEA9B-F04D-4280-AD5B-F954195D7D0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CDDF827-9B81-4ED7-96FA-3B4168F0C2D7}" type="datetimeFigureOut">
              <a:rPr lang="en-US"/>
              <a:pPr>
                <a:defRPr/>
              </a:pPr>
              <a:t>5/28/2013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03080D4-215D-411C-B3D4-A95D01558E8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0CF60DB-8DC4-4DF6-A2F8-FA7EA672CE1D}" type="datetimeFigureOut">
              <a:rPr lang="en-US"/>
              <a:pPr>
                <a:defRPr/>
              </a:pPr>
              <a:t>5/28/2013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D1F618C-A030-4D14-A2B5-114EAAF5128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3E3D9D2-DCCF-42BA-B7B0-8A606406CB55}" type="datetimeFigureOut">
              <a:rPr lang="en-US"/>
              <a:pPr>
                <a:defRPr/>
              </a:pPr>
              <a:t>5/28/2013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46F7C7E-976F-41B5-91EC-2D90E1FF1F6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769ED2E-2737-496C-A71E-594CCBB509F0}" type="datetimeFigureOut">
              <a:rPr lang="en-US"/>
              <a:pPr>
                <a:defRPr/>
              </a:pPr>
              <a:t>5/28/2013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2C43F08-88B8-4F89-B980-E49CE7BA82A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157874C-5D25-4EFB-9FA2-15FAAEBA4464}" type="datetimeFigureOut">
              <a:rPr lang="en-US"/>
              <a:pPr>
                <a:defRPr/>
              </a:pPr>
              <a:t>5/28/2013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7239567-6B6C-4A25-AB4A-D329D0BCA47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C666B5F-5F7E-47E3-8DC8-8807BA177081}"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8319D2B-CB37-4F67-952C-A49F55BE0D1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27EDD1-4156-43DC-98DA-E60A8DCF6AEF}"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4E9E07-3F2B-4202-88B6-BA139D60053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501E233-B783-4802-AD77-4DAC2D423E69}" type="datetimeFigureOut">
              <a:rPr lang="en-US"/>
              <a:pPr>
                <a:defRPr/>
              </a:pPr>
              <a:t>5/28/2013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74560F6-F1DB-4D9F-B147-FB4CFD7D875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1228"/>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hr-HR" sz="1600" b="1" i="1">
                <a:solidFill>
                  <a:schemeClr val="bg1"/>
                </a:solidFill>
                <a:latin typeface="Cambria" pitchFamily="18" charset="0"/>
              </a:rPr>
              <a:t>1</a:t>
            </a:r>
            <a:r>
              <a:rPr lang="hr-HR" sz="1600" b="1" i="1">
                <a:solidFill>
                  <a:schemeClr val="bg1"/>
                </a:solidFill>
              </a:rPr>
              <a:t>3</a:t>
            </a:r>
            <a:r>
              <a:rPr lang="hr-HR" sz="1600" b="1" i="1">
                <a:solidFill>
                  <a:schemeClr val="bg1"/>
                </a:solidFill>
                <a:latin typeface="Cambria" pitchFamily="18" charset="0"/>
              </a:rPr>
              <a:t> –Fisheries</a:t>
            </a:r>
            <a:endParaRPr lang="en-US" sz="3600" b="1" i="1">
              <a:solidFill>
                <a:schemeClr val="bg1"/>
              </a:solidFill>
              <a:latin typeface="Kozuka Mincho Pro R"/>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727450" y="208935"/>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hr-HR" sz="2600" dirty="0">
                <a:solidFill>
                  <a:srgbClr val="F2DCDB"/>
                </a:solidFill>
                <a:latin typeface="Cambria" pitchFamily="18" charset="0"/>
              </a:rPr>
              <a:t>13</a:t>
            </a:r>
            <a:endParaRPr lang="en-GB" sz="2600" dirty="0">
              <a:solidFill>
                <a:srgbClr val="F2DCDB"/>
              </a:solidFill>
              <a:latin typeface="Cambria" pitchFamily="18" charset="0"/>
            </a:endParaRPr>
          </a:p>
          <a:p>
            <a:pPr algn="ctr"/>
            <a:r>
              <a:rPr lang="en-GB" sz="2600" b="1" dirty="0" smtClean="0">
                <a:solidFill>
                  <a:srgbClr val="F2DCDB"/>
                </a:solidFill>
              </a:rPr>
              <a:t>INSPECTION AND CONTROL</a:t>
            </a:r>
            <a:endParaRPr lang="sr-Latn-CS" sz="2600" b="1" dirty="0">
              <a:solidFill>
                <a:srgbClr val="F2DCDB"/>
              </a:solidFill>
            </a:endParaRPr>
          </a:p>
          <a:p>
            <a:pPr algn="ctr"/>
            <a:endParaRPr lang="sr-Latn-CS" sz="2600" b="1" dirty="0">
              <a:solidFill>
                <a:srgbClr val="F2DCDB"/>
              </a:solidFill>
            </a:endParaRPr>
          </a:p>
          <a:p>
            <a:pPr algn="ctr"/>
            <a:r>
              <a:rPr lang="sr-Latn-CS" sz="2000" b="1" dirty="0">
                <a:solidFill>
                  <a:srgbClr val="F2DCDB"/>
                </a:solidFill>
              </a:rPr>
              <a:t>Dragana Kandic Perovic</a:t>
            </a:r>
            <a:endParaRPr lang="hr-HR" sz="2000" b="1" dirty="0">
              <a:solidFill>
                <a:srgbClr val="F2DCDB"/>
              </a:solidFill>
            </a:endParaRPr>
          </a:p>
        </p:txBody>
      </p:sp>
      <p:sp>
        <p:nvSpPr>
          <p:cNvPr id="2056" name="Rectangle 12"/>
          <p:cNvSpPr>
            <a:spLocks noChangeArrowheads="1"/>
          </p:cNvSpPr>
          <p:nvPr/>
        </p:nvSpPr>
        <p:spPr bwMode="auto">
          <a:xfrm>
            <a:off x="3133725" y="6326188"/>
            <a:ext cx="2782888" cy="366712"/>
          </a:xfrm>
          <a:prstGeom prst="rect">
            <a:avLst/>
          </a:prstGeom>
          <a:noFill/>
          <a:ln w="9525">
            <a:noFill/>
            <a:miter lim="800000"/>
            <a:headEnd/>
            <a:tailEnd/>
          </a:ln>
        </p:spPr>
        <p:txBody>
          <a:bodyPr wrap="none" anchor="ctr">
            <a:spAutoFit/>
          </a:bodyPr>
          <a:lstStyle/>
          <a:p>
            <a:pPr algn="ctr"/>
            <a:r>
              <a:rPr lang="en-US" b="1">
                <a:solidFill>
                  <a:srgbClr val="D99694"/>
                </a:solidFill>
                <a:latin typeface="Cambria" pitchFamily="18" charset="0"/>
              </a:rPr>
              <a:t>Bru</a:t>
            </a:r>
            <a:r>
              <a:rPr lang="hr-HR" b="1">
                <a:solidFill>
                  <a:srgbClr val="D99694"/>
                </a:solidFill>
                <a:latin typeface="Cambria" pitchFamily="18" charset="0"/>
              </a:rPr>
              <a:t>ssel</a:t>
            </a:r>
            <a:r>
              <a:rPr lang="en-US" b="1">
                <a:solidFill>
                  <a:srgbClr val="D99694"/>
                </a:solidFill>
                <a:latin typeface="Cambria" pitchFamily="18" charset="0"/>
              </a:rPr>
              <a:t>s, </a:t>
            </a:r>
            <a:r>
              <a:rPr lang="sr-Latn-CS" b="1">
                <a:solidFill>
                  <a:srgbClr val="D99694"/>
                </a:solidFill>
                <a:latin typeface="Cambria" pitchFamily="18" charset="0"/>
              </a:rPr>
              <a:t>5</a:t>
            </a:r>
            <a:r>
              <a:rPr lang="en-US" b="1">
                <a:solidFill>
                  <a:srgbClr val="D99694"/>
                </a:solidFill>
                <a:latin typeface="Cambria" pitchFamily="18" charset="0"/>
              </a:rPr>
              <a:t> – </a:t>
            </a:r>
            <a:r>
              <a:rPr lang="sr-Latn-CS" b="1">
                <a:solidFill>
                  <a:srgbClr val="D99694"/>
                </a:solidFill>
                <a:latin typeface="Cambria" pitchFamily="18" charset="0"/>
              </a:rPr>
              <a:t>6</a:t>
            </a:r>
            <a:r>
              <a:rPr lang="en-US" b="1">
                <a:solidFill>
                  <a:srgbClr val="D99694"/>
                </a:solidFill>
                <a:latin typeface="Cambria" pitchFamily="18" charset="0"/>
              </a:rPr>
              <a:t> </a:t>
            </a:r>
            <a:r>
              <a:rPr lang="sr-Latn-CS" b="1">
                <a:solidFill>
                  <a:srgbClr val="D99694"/>
                </a:solidFill>
                <a:latin typeface="Cambria" pitchFamily="18" charset="0"/>
              </a:rPr>
              <a:t>June 2013</a:t>
            </a:r>
            <a:endParaRPr lang="en-US">
              <a:solidFill>
                <a:srgbClr val="D99694"/>
              </a:solidFill>
              <a:latin typeface="Calibri" pitchFamily="34" charset="0"/>
            </a:endParaRPr>
          </a:p>
        </p:txBody>
      </p:sp>
      <p:grpSp>
        <p:nvGrpSpPr>
          <p:cNvPr id="2057" name="Group 22"/>
          <p:cNvGrpSpPr>
            <a:grpSpLocks/>
          </p:cNvGrpSpPr>
          <p:nvPr/>
        </p:nvGrpSpPr>
        <p:grpSpPr bwMode="auto">
          <a:xfrm rot="165688">
            <a:off x="-116749" y="5132522"/>
            <a:ext cx="1144522" cy="1820059"/>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7067550" y="5686424"/>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76"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3080" name="Picture 18" descr="EU MN logo"/>
          <p:cNvPicPr>
            <a:picLocks noChangeAspect="1" noChangeArrowheads="1"/>
          </p:cNvPicPr>
          <p:nvPr/>
        </p:nvPicPr>
        <p:blipFill>
          <a:blip r:embed="rId2" cstate="print"/>
          <a:srcRect/>
          <a:stretch>
            <a:fillRect/>
          </a:stretch>
        </p:blipFill>
        <p:spPr bwMode="auto">
          <a:xfrm>
            <a:off x="7543800" y="5562600"/>
            <a:ext cx="1219200" cy="685800"/>
          </a:xfrm>
          <a:prstGeom prst="rect">
            <a:avLst/>
          </a:prstGeom>
          <a:noFill/>
          <a:ln w="9525">
            <a:noFill/>
            <a:miter lim="800000"/>
            <a:headEnd/>
            <a:tailEnd/>
          </a:ln>
        </p:spPr>
      </p:pic>
      <p:pic>
        <p:nvPicPr>
          <p:cNvPr id="308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3083"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latin typeface="Cambria" pitchFamily="18" charset="0"/>
              </a:rPr>
              <a:t>Chapter </a:t>
            </a:r>
            <a:r>
              <a:rPr lang="sr-Latn-CS" b="1">
                <a:solidFill>
                  <a:srgbClr val="F2DCDB"/>
                </a:solidFill>
              </a:rPr>
              <a:t>13</a:t>
            </a:r>
            <a:r>
              <a:rPr lang="sr-Latn-CS" b="1">
                <a:solidFill>
                  <a:srgbClr val="F2DCDB"/>
                </a:solidFill>
                <a:latin typeface="Cambria" pitchFamily="18" charset="0"/>
              </a:rPr>
              <a:t>: </a:t>
            </a:r>
            <a:r>
              <a:rPr lang="sr-Latn-CS" b="1">
                <a:solidFill>
                  <a:srgbClr val="F2DCDB"/>
                </a:solidFill>
              </a:rPr>
              <a:t>Fisheries</a:t>
            </a:r>
            <a:endParaRPr lang="en-US" b="1">
              <a:solidFill>
                <a:srgbClr val="F2DCDB"/>
              </a:solidFill>
            </a:endParaRPr>
          </a:p>
        </p:txBody>
      </p:sp>
      <p:sp>
        <p:nvSpPr>
          <p:cNvPr id="3084" name="Rectangle 20"/>
          <p:cNvSpPr>
            <a:spLocks noGrp="1"/>
          </p:cNvSpPr>
          <p:nvPr>
            <p:ph type="title" idx="4294967295"/>
          </p:nvPr>
        </p:nvSpPr>
        <p:spPr>
          <a:xfrm>
            <a:off x="457200" y="304800"/>
            <a:ext cx="8229600" cy="1143000"/>
          </a:xfrm>
        </p:spPr>
        <p:txBody>
          <a:bodyPr/>
          <a:lstStyle/>
          <a:p>
            <a:r>
              <a:rPr lang="en-GB" sz="2800" dirty="0">
                <a:latin typeface="Arial" pitchFamily="34" charset="0"/>
              </a:rPr>
              <a:t>I</a:t>
            </a:r>
            <a:r>
              <a:rPr lang="en-GB" sz="2800" dirty="0" smtClean="0">
                <a:latin typeface="Arial" pitchFamily="34" charset="0"/>
              </a:rPr>
              <a:t>nstitutional Capacity</a:t>
            </a:r>
            <a:endParaRPr lang="en-GB" sz="2800" dirty="0" smtClean="0">
              <a:latin typeface="Arial" pitchFamily="34" charset="0"/>
            </a:endParaRPr>
          </a:p>
        </p:txBody>
      </p:sp>
      <p:sp>
        <p:nvSpPr>
          <p:cNvPr id="3085" name="Rectangle 21"/>
          <p:cNvSpPr>
            <a:spLocks noGrp="1"/>
          </p:cNvSpPr>
          <p:nvPr>
            <p:ph type="body" idx="4294967295"/>
          </p:nvPr>
        </p:nvSpPr>
        <p:spPr>
          <a:xfrm>
            <a:off x="457200" y="1397000"/>
            <a:ext cx="8229600" cy="4525963"/>
          </a:xfrm>
        </p:spPr>
        <p:txBody>
          <a:bodyPr/>
          <a:lstStyle/>
          <a:p>
            <a:pPr>
              <a:buFont typeface="Arial" pitchFamily="34" charset="0"/>
              <a:buNone/>
            </a:pPr>
            <a:r>
              <a:rPr lang="en-GB" sz="1600" b="1" dirty="0" smtClean="0">
                <a:latin typeface="Arial" pitchFamily="34" charset="0"/>
              </a:rPr>
              <a:t>Ministry of Agriculture and Rural Development</a:t>
            </a:r>
            <a:r>
              <a:rPr lang="sr-Latn-CS" sz="1600" dirty="0" smtClean="0">
                <a:latin typeface="Arial" pitchFamily="34" charset="0"/>
              </a:rPr>
              <a:t>, </a:t>
            </a:r>
            <a:endParaRPr lang="sr-Latn-CS" sz="1600" dirty="0" smtClean="0">
              <a:latin typeface="Arial" pitchFamily="34" charset="0"/>
            </a:endParaRPr>
          </a:p>
          <a:p>
            <a:pPr>
              <a:buFont typeface="Arial" pitchFamily="34" charset="0"/>
              <a:buNone/>
            </a:pPr>
            <a:r>
              <a:rPr lang="en-GB" sz="1600" b="1" dirty="0" smtClean="0">
                <a:latin typeface="Arial" pitchFamily="34" charset="0"/>
              </a:rPr>
              <a:t>Unit for Fisheries</a:t>
            </a:r>
            <a:endParaRPr lang="sr-Latn-CS" sz="1600" b="1" dirty="0" smtClean="0">
              <a:latin typeface="Arial" pitchFamily="34" charset="0"/>
            </a:endParaRPr>
          </a:p>
          <a:p>
            <a:pPr lvl="1"/>
            <a:r>
              <a:rPr lang="en-GB" sz="1600" dirty="0" smtClean="0">
                <a:latin typeface="Arial" pitchFamily="34" charset="0"/>
              </a:rPr>
              <a:t>Directly in charge of administrative and technical issues in fisheries, develops and implements laws, secondary legislation and an annual plan of use of funds for measures of support to development of agriculture and fisheries</a:t>
            </a:r>
            <a:endParaRPr lang="sr-Latn-CS" sz="1600" dirty="0" smtClean="0">
              <a:latin typeface="Arial" pitchFamily="34" charset="0"/>
            </a:endParaRPr>
          </a:p>
          <a:p>
            <a:pPr>
              <a:buFont typeface="Arial" pitchFamily="34" charset="0"/>
              <a:buNone/>
            </a:pPr>
            <a:r>
              <a:rPr lang="en-GB" sz="1600" b="1" dirty="0" smtClean="0">
                <a:latin typeface="Arial" pitchFamily="34" charset="0"/>
              </a:rPr>
              <a:t>Administration for Inspection Affairs – Marine Fisheries Inspectorate</a:t>
            </a:r>
            <a:endParaRPr lang="sr-Latn-CS" sz="1600" b="1" dirty="0" smtClean="0">
              <a:latin typeface="Arial" pitchFamily="34" charset="0"/>
            </a:endParaRPr>
          </a:p>
          <a:p>
            <a:pPr lvl="1"/>
            <a:r>
              <a:rPr lang="en-GB" sz="1600" dirty="0" smtClean="0">
                <a:latin typeface="Arial" pitchFamily="34" charset="0"/>
              </a:rPr>
              <a:t>Carries out inspectorial surveillance and control in marine fisheries</a:t>
            </a:r>
            <a:endParaRPr lang="sr-Latn-CS" sz="1600" dirty="0" smtClean="0">
              <a:latin typeface="Arial" pitchFamily="34" charset="0"/>
            </a:endParaRPr>
          </a:p>
          <a:p>
            <a:pPr>
              <a:buNone/>
            </a:pPr>
            <a:r>
              <a:rPr lang="en-GB" sz="1600" b="1" dirty="0" smtClean="0">
                <a:latin typeface="Arial" pitchFamily="34" charset="0"/>
              </a:rPr>
              <a:t>Administration for Inspection Affairs </a:t>
            </a:r>
            <a:r>
              <a:rPr lang="sr-Latn-CS" sz="1600" b="1" dirty="0" smtClean="0">
                <a:latin typeface="Arial" pitchFamily="34" charset="0"/>
              </a:rPr>
              <a:t>–</a:t>
            </a:r>
            <a:r>
              <a:rPr lang="en-GB" sz="1600" b="1" dirty="0" smtClean="0">
                <a:latin typeface="Arial" pitchFamily="34" charset="0"/>
              </a:rPr>
              <a:t> Veterinary Inspectorate</a:t>
            </a:r>
            <a:endParaRPr lang="sr-Latn-CS" sz="1600" b="1" dirty="0" smtClean="0">
              <a:latin typeface="Arial" pitchFamily="34" charset="0"/>
            </a:endParaRPr>
          </a:p>
          <a:p>
            <a:pPr lvl="1"/>
            <a:r>
              <a:rPr lang="en-GB" sz="1600" dirty="0" smtClean="0">
                <a:latin typeface="Arial" pitchFamily="34" charset="0"/>
              </a:rPr>
              <a:t>Carries out inspectorial supervision over imports/exports of fish and fish products, controls implementation of all hygiene requirements concerning the farming, catch, transport, processing and trade in fish and fish products, including the control of facilities and taking of samples for analysis</a:t>
            </a:r>
            <a:endParaRPr lang="sr-Latn-CS" sz="1600" dirty="0" smtClean="0">
              <a:latin typeface="Arial" pitchFamily="34" charset="0"/>
            </a:endParaRPr>
          </a:p>
          <a:p>
            <a:pPr>
              <a:buFont typeface="Arial" pitchFamily="34" charset="0"/>
              <a:buNone/>
            </a:pPr>
            <a:r>
              <a:rPr lang="en-GB" sz="1600" b="1" dirty="0" smtClean="0">
                <a:latin typeface="Arial" pitchFamily="34" charset="0"/>
              </a:rPr>
              <a:t>Ministry of Interior </a:t>
            </a:r>
            <a:r>
              <a:rPr lang="sr-Latn-CS" sz="1600" b="1" dirty="0" smtClean="0">
                <a:latin typeface="Arial" pitchFamily="34" charset="0"/>
              </a:rPr>
              <a:t>–</a:t>
            </a:r>
            <a:r>
              <a:rPr lang="en-GB" sz="1600" b="1" dirty="0" smtClean="0">
                <a:latin typeface="Arial" pitchFamily="34" charset="0"/>
              </a:rPr>
              <a:t> Border Marine Police</a:t>
            </a:r>
            <a:endParaRPr lang="sr-Latn-CS" sz="1600" b="1" dirty="0" smtClean="0">
              <a:latin typeface="Arial" pitchFamily="34" charset="0"/>
            </a:endParaRPr>
          </a:p>
          <a:p>
            <a:pPr lvl="1"/>
            <a:r>
              <a:rPr lang="en-GB" sz="1600" dirty="0" smtClean="0">
                <a:latin typeface="Arial" pitchFamily="34" charset="0"/>
              </a:rPr>
              <a:t>With its vessels, provides assistance to the Marine Fisheries Inspectorate in inspection and control</a:t>
            </a:r>
            <a:endParaRPr lang="sr-Latn-CS" sz="1600" dirty="0" smtClean="0">
              <a:latin typeface="Arial" pitchFamily="34" charset="0"/>
            </a:endParaRPr>
          </a:p>
          <a:p>
            <a:pPr>
              <a:buFont typeface="Arial" pitchFamily="34" charset="0"/>
              <a:buNone/>
            </a:pPr>
            <a:r>
              <a:rPr lang="en-US" sz="1600" b="1" dirty="0" smtClean="0">
                <a:latin typeface="Arial" pitchFamily="34" charset="0"/>
              </a:rPr>
              <a:t>Institut</a:t>
            </a:r>
            <a:r>
              <a:rPr lang="en-US" sz="1600" b="1" dirty="0" smtClean="0">
                <a:latin typeface="Arial" pitchFamily="34" charset="0"/>
              </a:rPr>
              <a:t>e of Marine Biology </a:t>
            </a:r>
            <a:r>
              <a:rPr lang="en-US" sz="1600" b="1" dirty="0" err="1" smtClean="0">
                <a:latin typeface="Arial" pitchFamily="34" charset="0"/>
              </a:rPr>
              <a:t>Kotor</a:t>
            </a:r>
            <a:endParaRPr lang="en-US" sz="1600" b="1" dirty="0" smtClean="0">
              <a:latin typeface="Arial" pitchFamily="34" charset="0"/>
            </a:endParaRPr>
          </a:p>
          <a:p>
            <a:pPr>
              <a:buFont typeface="Arial" pitchFamily="34" charset="0"/>
              <a:buNone/>
            </a:pPr>
            <a:r>
              <a:rPr lang="en-US" sz="1600" b="1" dirty="0" smtClean="0">
                <a:latin typeface="Arial" pitchFamily="34" charset="0"/>
              </a:rPr>
              <a:t>        </a:t>
            </a:r>
            <a:r>
              <a:rPr lang="en-US" sz="1600" dirty="0" smtClean="0">
                <a:latin typeface="Arial" pitchFamily="34" charset="0"/>
              </a:rPr>
              <a:t>-     </a:t>
            </a:r>
            <a:r>
              <a:rPr lang="en-US" sz="1600" dirty="0" smtClean="0">
                <a:latin typeface="Arial" pitchFamily="34" charset="0"/>
              </a:rPr>
              <a:t>scientific institution</a:t>
            </a:r>
            <a:endParaRPr lang="en-US" sz="1600" b="1" dirty="0" smtClean="0">
              <a:latin typeface="Arial" pitchFamily="34" charset="0"/>
            </a:endParaRPr>
          </a:p>
          <a:p>
            <a:pPr>
              <a:buFont typeface="Arial" pitchFamily="34" charset="0"/>
              <a:buNone/>
            </a:pPr>
            <a:endParaRPr lang="en-GB" sz="1600" b="1" dirty="0" smtClean="0">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00"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410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4104" name="Picture 18" descr="EU MN logo"/>
          <p:cNvPicPr>
            <a:picLocks noChangeAspect="1" noChangeArrowheads="1"/>
          </p:cNvPicPr>
          <p:nvPr/>
        </p:nvPicPr>
        <p:blipFill>
          <a:blip r:embed="rId2" cstate="print"/>
          <a:srcRect/>
          <a:stretch>
            <a:fillRect/>
          </a:stretch>
        </p:blipFill>
        <p:spPr bwMode="auto">
          <a:xfrm>
            <a:off x="7620000" y="5334000"/>
            <a:ext cx="1219200" cy="685800"/>
          </a:xfrm>
          <a:prstGeom prst="rect">
            <a:avLst/>
          </a:prstGeom>
          <a:noFill/>
          <a:ln w="9525">
            <a:noFill/>
            <a:miter lim="800000"/>
            <a:headEnd/>
            <a:tailEnd/>
          </a:ln>
        </p:spPr>
      </p:pic>
      <p:pic>
        <p:nvPicPr>
          <p:cNvPr id="410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07"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4108" name="Rectangle 18"/>
          <p:cNvSpPr>
            <a:spLocks noGrp="1"/>
          </p:cNvSpPr>
          <p:nvPr>
            <p:ph type="title"/>
          </p:nvPr>
        </p:nvSpPr>
        <p:spPr>
          <a:xfrm>
            <a:off x="457200" y="457200"/>
            <a:ext cx="8229600" cy="1143000"/>
          </a:xfrm>
        </p:spPr>
        <p:txBody>
          <a:bodyPr/>
          <a:lstStyle/>
          <a:p>
            <a:r>
              <a:rPr lang="en-GB" sz="2800" dirty="0" smtClean="0">
                <a:latin typeface="Arial" pitchFamily="34" charset="0"/>
              </a:rPr>
              <a:t>Fisheries Inspectorate</a:t>
            </a:r>
            <a:r>
              <a:rPr lang="sr-Latn-CS" sz="2800" dirty="0" smtClean="0">
                <a:latin typeface="Arial" pitchFamily="34" charset="0"/>
              </a:rPr>
              <a:t/>
            </a:r>
            <a:br>
              <a:rPr lang="sr-Latn-CS" sz="2800" dirty="0" smtClean="0">
                <a:latin typeface="Arial" pitchFamily="34" charset="0"/>
              </a:rPr>
            </a:br>
            <a:r>
              <a:rPr lang="en-GB" sz="2800" dirty="0" err="1" smtClean="0">
                <a:latin typeface="Arial" pitchFamily="34" charset="0"/>
              </a:rPr>
              <a:t>organigram</a:t>
            </a:r>
            <a:r>
              <a:rPr lang="en-GB" sz="2800" dirty="0" smtClean="0">
                <a:latin typeface="Arial" pitchFamily="34" charset="0"/>
              </a:rPr>
              <a:t> under the Administration</a:t>
            </a:r>
            <a:endParaRPr lang="en-GB" sz="2800" dirty="0" smtClean="0">
              <a:latin typeface="Arial" pitchFamily="34" charset="0"/>
            </a:endParaRPr>
          </a:p>
        </p:txBody>
      </p:sp>
      <p:grpSp>
        <p:nvGrpSpPr>
          <p:cNvPr id="96" name="Group 95"/>
          <p:cNvGrpSpPr/>
          <p:nvPr/>
        </p:nvGrpSpPr>
        <p:grpSpPr>
          <a:xfrm>
            <a:off x="152400" y="1600200"/>
            <a:ext cx="8839200" cy="3200400"/>
            <a:chOff x="152400" y="1600200"/>
            <a:chExt cx="8839200" cy="3200400"/>
          </a:xfrm>
        </p:grpSpPr>
        <p:cxnSp>
          <p:nvCxnSpPr>
            <p:cNvPr id="95" name="Straight Connector 94"/>
            <p:cNvCxnSpPr/>
            <p:nvPr/>
          </p:nvCxnSpPr>
          <p:spPr>
            <a:xfrm>
              <a:off x="7239000" y="3886200"/>
              <a:ext cx="0" cy="5334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4" name="Straight Connector 93"/>
            <p:cNvCxnSpPr/>
            <p:nvPr/>
          </p:nvCxnSpPr>
          <p:spPr>
            <a:xfrm>
              <a:off x="8458200" y="3886200"/>
              <a:ext cx="0" cy="5334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3" name="Straight Connector 92"/>
            <p:cNvCxnSpPr/>
            <p:nvPr/>
          </p:nvCxnSpPr>
          <p:spPr>
            <a:xfrm>
              <a:off x="6096000" y="3886200"/>
              <a:ext cx="0" cy="5334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1" name="Straight Connector 90"/>
            <p:cNvCxnSpPr/>
            <p:nvPr/>
          </p:nvCxnSpPr>
          <p:spPr>
            <a:xfrm>
              <a:off x="3505200" y="3886200"/>
              <a:ext cx="0" cy="5334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0" name="Straight Connector 89"/>
            <p:cNvCxnSpPr/>
            <p:nvPr/>
          </p:nvCxnSpPr>
          <p:spPr>
            <a:xfrm>
              <a:off x="2133600" y="3886200"/>
              <a:ext cx="0" cy="533400"/>
            </a:xfrm>
            <a:prstGeom prst="line">
              <a:avLst/>
            </a:prstGeom>
          </p:spPr>
          <p:style>
            <a:lnRef idx="3">
              <a:schemeClr val="accent5"/>
            </a:lnRef>
            <a:fillRef idx="0">
              <a:schemeClr val="accent5"/>
            </a:fillRef>
            <a:effectRef idx="2">
              <a:schemeClr val="accent5"/>
            </a:effectRef>
            <a:fontRef idx="minor">
              <a:schemeClr val="tx1"/>
            </a:fontRef>
          </p:style>
        </p:cxnSp>
        <p:cxnSp>
          <p:nvCxnSpPr>
            <p:cNvPr id="85" name="Straight Connector 84"/>
            <p:cNvCxnSpPr/>
            <p:nvPr/>
          </p:nvCxnSpPr>
          <p:spPr>
            <a:xfrm>
              <a:off x="762000" y="3886200"/>
              <a:ext cx="0" cy="533400"/>
            </a:xfrm>
            <a:prstGeom prst="line">
              <a:avLst/>
            </a:prstGeom>
          </p:spPr>
          <p:style>
            <a:lnRef idx="3">
              <a:schemeClr val="accent5"/>
            </a:lnRef>
            <a:fillRef idx="0">
              <a:schemeClr val="accent5"/>
            </a:fillRef>
            <a:effectRef idx="2">
              <a:schemeClr val="accent5"/>
            </a:effectRef>
            <a:fontRef idx="minor">
              <a:schemeClr val="tx1"/>
            </a:fontRef>
          </p:style>
        </p:cxnSp>
        <p:sp>
          <p:nvSpPr>
            <p:cNvPr id="71" name="Rectangle 70"/>
            <p:cNvSpPr/>
            <p:nvPr/>
          </p:nvSpPr>
          <p:spPr>
            <a:xfrm>
              <a:off x="2895600" y="1600200"/>
              <a:ext cx="3733800" cy="7620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Administration for Inspection Affairs</a:t>
              </a:r>
              <a:endParaRPr lang="en-US" sz="1600" dirty="0">
                <a:solidFill>
                  <a:schemeClr val="tx1"/>
                </a:solidFill>
                <a:latin typeface="Arial" pitchFamily="34" charset="0"/>
                <a:cs typeface="Arial" pitchFamily="34" charset="0"/>
              </a:endParaRPr>
            </a:p>
          </p:txBody>
        </p:sp>
        <p:sp>
          <p:nvSpPr>
            <p:cNvPr id="72" name="Rectangle 71"/>
            <p:cNvSpPr/>
            <p:nvPr/>
          </p:nvSpPr>
          <p:spPr>
            <a:xfrm>
              <a:off x="152400" y="4114800"/>
              <a:ext cx="1143000" cy="6858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200" dirty="0" smtClean="0">
                  <a:solidFill>
                    <a:schemeClr val="tx1"/>
                  </a:solidFill>
                  <a:latin typeface="Arial" pitchFamily="34" charset="0"/>
                  <a:cs typeface="Arial" pitchFamily="34" charset="0"/>
                </a:rPr>
                <a:t>Veterinary Inspectorate</a:t>
              </a:r>
              <a:endParaRPr lang="en-US" sz="1200" dirty="0">
                <a:solidFill>
                  <a:schemeClr val="tx1"/>
                </a:solidFill>
                <a:latin typeface="Arial" pitchFamily="34" charset="0"/>
                <a:cs typeface="Arial" pitchFamily="34" charset="0"/>
              </a:endParaRPr>
            </a:p>
          </p:txBody>
        </p:sp>
        <p:sp>
          <p:nvSpPr>
            <p:cNvPr id="74" name="Rectangle 73"/>
            <p:cNvSpPr/>
            <p:nvPr/>
          </p:nvSpPr>
          <p:spPr>
            <a:xfrm>
              <a:off x="1447800" y="4114800"/>
              <a:ext cx="1371600" cy="6858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200" dirty="0" smtClean="0">
                  <a:solidFill>
                    <a:schemeClr val="tx1"/>
                  </a:solidFill>
                  <a:latin typeface="Arial" pitchFamily="34" charset="0"/>
                  <a:cs typeface="Arial" pitchFamily="34" charset="0"/>
                </a:rPr>
                <a:t>Inspectorate for Marine Fisheries</a:t>
              </a:r>
              <a:endParaRPr lang="en-US" sz="1200" dirty="0">
                <a:solidFill>
                  <a:schemeClr val="tx1"/>
                </a:solidFill>
                <a:latin typeface="Arial" pitchFamily="34" charset="0"/>
                <a:cs typeface="Arial" pitchFamily="34" charset="0"/>
              </a:endParaRPr>
            </a:p>
          </p:txBody>
        </p:sp>
        <p:sp>
          <p:nvSpPr>
            <p:cNvPr id="75" name="Rectangle 74"/>
            <p:cNvSpPr/>
            <p:nvPr/>
          </p:nvSpPr>
          <p:spPr>
            <a:xfrm>
              <a:off x="2895600" y="4114800"/>
              <a:ext cx="1219200" cy="6858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200" dirty="0" smtClean="0">
                  <a:solidFill>
                    <a:schemeClr val="tx1"/>
                  </a:solidFill>
                  <a:latin typeface="Arial" pitchFamily="34" charset="0"/>
                  <a:cs typeface="Arial" pitchFamily="34" charset="0"/>
                </a:rPr>
                <a:t>Agricultural</a:t>
              </a:r>
            </a:p>
            <a:p>
              <a:pPr algn="ctr"/>
              <a:r>
                <a:rPr lang="en-US" sz="1200" dirty="0" smtClean="0">
                  <a:solidFill>
                    <a:schemeClr val="tx1"/>
                  </a:solidFill>
                  <a:latin typeface="Arial" pitchFamily="34" charset="0"/>
                  <a:cs typeface="Arial" pitchFamily="34" charset="0"/>
                </a:rPr>
                <a:t>Inspectorate</a:t>
              </a:r>
              <a:endParaRPr lang="en-US" sz="1200" dirty="0">
                <a:solidFill>
                  <a:schemeClr val="tx1"/>
                </a:solidFill>
                <a:latin typeface="Arial" pitchFamily="34" charset="0"/>
                <a:cs typeface="Arial" pitchFamily="34" charset="0"/>
              </a:endParaRPr>
            </a:p>
          </p:txBody>
        </p:sp>
        <p:sp>
          <p:nvSpPr>
            <p:cNvPr id="77" name="Rectangle 76"/>
            <p:cNvSpPr/>
            <p:nvPr/>
          </p:nvSpPr>
          <p:spPr>
            <a:xfrm>
              <a:off x="7924800" y="4114800"/>
              <a:ext cx="1066800" cy="6858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200" dirty="0" smtClean="0">
                  <a:solidFill>
                    <a:schemeClr val="tx1"/>
                  </a:solidFill>
                  <a:latin typeface="Arial" pitchFamily="34" charset="0"/>
                  <a:cs typeface="Arial" pitchFamily="34" charset="0"/>
                </a:rPr>
                <a:t>Sanitary Inspectorate</a:t>
              </a:r>
              <a:endParaRPr lang="en-US" sz="1200" dirty="0">
                <a:solidFill>
                  <a:schemeClr val="tx1"/>
                </a:solidFill>
                <a:latin typeface="Arial" pitchFamily="34" charset="0"/>
                <a:cs typeface="Arial" pitchFamily="34" charset="0"/>
              </a:endParaRPr>
            </a:p>
          </p:txBody>
        </p:sp>
        <p:sp>
          <p:nvSpPr>
            <p:cNvPr id="78" name="Rectangle 77"/>
            <p:cNvSpPr/>
            <p:nvPr/>
          </p:nvSpPr>
          <p:spPr>
            <a:xfrm>
              <a:off x="5410200" y="4114800"/>
              <a:ext cx="1219200" cy="6858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200" dirty="0" smtClean="0">
                  <a:solidFill>
                    <a:schemeClr val="tx1"/>
                  </a:solidFill>
                  <a:latin typeface="Arial" pitchFamily="34" charset="0"/>
                  <a:cs typeface="Arial" pitchFamily="34" charset="0"/>
                </a:rPr>
                <a:t>Water Management</a:t>
              </a:r>
              <a:r>
                <a:rPr lang="en-US" sz="1200" dirty="0" smtClean="0">
                  <a:solidFill>
                    <a:schemeClr val="tx1"/>
                  </a:solidFill>
                  <a:latin typeface="Arial" pitchFamily="34" charset="0"/>
                  <a:cs typeface="Arial" pitchFamily="34" charset="0"/>
                </a:rPr>
                <a:t> Inspectorate</a:t>
              </a:r>
              <a:endParaRPr lang="en-US" sz="1200" dirty="0">
                <a:solidFill>
                  <a:schemeClr val="tx1"/>
                </a:solidFill>
                <a:latin typeface="Arial" pitchFamily="34" charset="0"/>
                <a:cs typeface="Arial" pitchFamily="34" charset="0"/>
              </a:endParaRPr>
            </a:p>
          </p:txBody>
        </p:sp>
        <p:sp>
          <p:nvSpPr>
            <p:cNvPr id="79" name="Rectangle 78"/>
            <p:cNvSpPr/>
            <p:nvPr/>
          </p:nvSpPr>
          <p:spPr>
            <a:xfrm>
              <a:off x="6705600" y="4114800"/>
              <a:ext cx="1066800" cy="6858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200" dirty="0" smtClean="0">
                  <a:solidFill>
                    <a:schemeClr val="tx1"/>
                  </a:solidFill>
                  <a:latin typeface="Arial" pitchFamily="34" charset="0"/>
                  <a:cs typeface="Arial" pitchFamily="34" charset="0"/>
                </a:rPr>
                <a:t>Forestry</a:t>
              </a:r>
              <a:r>
                <a:rPr lang="en-US" sz="1200" dirty="0" smtClean="0">
                  <a:solidFill>
                    <a:schemeClr val="tx1"/>
                  </a:solidFill>
                  <a:latin typeface="Arial" pitchFamily="34" charset="0"/>
                  <a:cs typeface="Arial" pitchFamily="34" charset="0"/>
                </a:rPr>
                <a:t> Inspectorate</a:t>
              </a:r>
              <a:endParaRPr lang="en-US" sz="1200" dirty="0">
                <a:solidFill>
                  <a:schemeClr val="tx1"/>
                </a:solidFill>
                <a:latin typeface="Arial" pitchFamily="34" charset="0"/>
                <a:cs typeface="Arial" pitchFamily="34" charset="0"/>
              </a:endParaRPr>
            </a:p>
          </p:txBody>
        </p:sp>
        <p:cxnSp>
          <p:nvCxnSpPr>
            <p:cNvPr id="81" name="Straight Connector 80"/>
            <p:cNvCxnSpPr/>
            <p:nvPr/>
          </p:nvCxnSpPr>
          <p:spPr>
            <a:xfrm>
              <a:off x="4724400" y="2362200"/>
              <a:ext cx="0" cy="1905000"/>
            </a:xfrm>
            <a:prstGeom prst="line">
              <a:avLst/>
            </a:prstGeom>
          </p:spPr>
          <p:style>
            <a:lnRef idx="3">
              <a:schemeClr val="accent5"/>
            </a:lnRef>
            <a:fillRef idx="0">
              <a:schemeClr val="accent5"/>
            </a:fillRef>
            <a:effectRef idx="2">
              <a:schemeClr val="accent5"/>
            </a:effectRef>
            <a:fontRef idx="minor">
              <a:schemeClr val="tx1"/>
            </a:fontRef>
          </p:style>
        </p:cxnSp>
        <p:sp>
          <p:nvSpPr>
            <p:cNvPr id="73" name="Rectangle 72"/>
            <p:cNvSpPr/>
            <p:nvPr/>
          </p:nvSpPr>
          <p:spPr>
            <a:xfrm>
              <a:off x="2895600" y="2743200"/>
              <a:ext cx="3733800" cy="7620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Department for Food Safety</a:t>
              </a:r>
              <a:endParaRPr lang="en-US" sz="1600" dirty="0">
                <a:solidFill>
                  <a:schemeClr val="tx1"/>
                </a:solidFill>
                <a:latin typeface="Arial" pitchFamily="34" charset="0"/>
                <a:cs typeface="Arial" pitchFamily="34" charset="0"/>
              </a:endParaRPr>
            </a:p>
          </p:txBody>
        </p:sp>
        <p:cxnSp>
          <p:nvCxnSpPr>
            <p:cNvPr id="83" name="Straight Connector 82"/>
            <p:cNvCxnSpPr/>
            <p:nvPr/>
          </p:nvCxnSpPr>
          <p:spPr>
            <a:xfrm flipH="1">
              <a:off x="762000" y="3886200"/>
              <a:ext cx="7696200" cy="0"/>
            </a:xfrm>
            <a:prstGeom prst="line">
              <a:avLst/>
            </a:prstGeom>
          </p:spPr>
          <p:style>
            <a:lnRef idx="3">
              <a:schemeClr val="accent5"/>
            </a:lnRef>
            <a:fillRef idx="0">
              <a:schemeClr val="accent5"/>
            </a:fillRef>
            <a:effectRef idx="2">
              <a:schemeClr val="accent5"/>
            </a:effectRef>
            <a:fontRef idx="minor">
              <a:schemeClr val="tx1"/>
            </a:fontRef>
          </p:style>
        </p:cxnSp>
        <p:sp>
          <p:nvSpPr>
            <p:cNvPr id="76" name="Rectangle 75"/>
            <p:cNvSpPr/>
            <p:nvPr/>
          </p:nvSpPr>
          <p:spPr>
            <a:xfrm>
              <a:off x="4191000" y="4114800"/>
              <a:ext cx="1143000" cy="685800"/>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200" dirty="0" err="1" smtClean="0">
                  <a:solidFill>
                    <a:schemeClr val="tx1"/>
                  </a:solidFill>
                  <a:latin typeface="Arial" pitchFamily="34" charset="0"/>
                  <a:cs typeface="Arial" pitchFamily="34" charset="0"/>
                </a:rPr>
                <a:t>Phytosanitary</a:t>
              </a:r>
              <a:endParaRPr lang="en-US" sz="1200" dirty="0" smtClean="0">
                <a:solidFill>
                  <a:schemeClr val="tx1"/>
                </a:solidFill>
                <a:latin typeface="Arial" pitchFamily="34" charset="0"/>
                <a:cs typeface="Arial" pitchFamily="34" charset="0"/>
              </a:endParaRPr>
            </a:p>
            <a:p>
              <a:pPr algn="ctr"/>
              <a:r>
                <a:rPr lang="en-US" sz="1200" dirty="0" smtClean="0">
                  <a:solidFill>
                    <a:schemeClr val="tx1"/>
                  </a:solidFill>
                  <a:latin typeface="Arial" pitchFamily="34" charset="0"/>
                  <a:cs typeface="Arial" pitchFamily="34" charset="0"/>
                </a:rPr>
                <a:t>Inspectorate</a:t>
              </a:r>
              <a:endParaRPr lang="en-US" sz="1200" dirty="0">
                <a:solidFill>
                  <a:schemeClr val="tx1"/>
                </a:solidFill>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24"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512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5128"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512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5131"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5132" name="Rectangle 18"/>
          <p:cNvSpPr>
            <a:spLocks noGrp="1"/>
          </p:cNvSpPr>
          <p:nvPr>
            <p:ph type="title"/>
          </p:nvPr>
        </p:nvSpPr>
        <p:spPr>
          <a:xfrm>
            <a:off x="457200" y="304800"/>
            <a:ext cx="8229600" cy="1143000"/>
          </a:xfrm>
        </p:spPr>
        <p:txBody>
          <a:bodyPr/>
          <a:lstStyle/>
          <a:p>
            <a:r>
              <a:rPr lang="sr-Latn-CS" sz="2800" dirty="0" smtClean="0">
                <a:latin typeface="Arial" pitchFamily="34" charset="0"/>
              </a:rPr>
              <a:t>Administrativ</a:t>
            </a:r>
            <a:r>
              <a:rPr lang="en-GB" sz="2800" dirty="0" smtClean="0">
                <a:latin typeface="Arial" pitchFamily="34" charset="0"/>
              </a:rPr>
              <a:t>e Capacity for Inspection and Control</a:t>
            </a:r>
            <a:endParaRPr lang="en-GB" sz="2800" dirty="0" smtClean="0">
              <a:latin typeface="Arial" pitchFamily="34" charset="0"/>
            </a:endParaRPr>
          </a:p>
        </p:txBody>
      </p:sp>
      <p:sp>
        <p:nvSpPr>
          <p:cNvPr id="5133" name="Rectangle 19"/>
          <p:cNvSpPr>
            <a:spLocks noGrp="1"/>
          </p:cNvSpPr>
          <p:nvPr>
            <p:ph type="body" idx="1"/>
          </p:nvPr>
        </p:nvSpPr>
        <p:spPr/>
        <p:txBody>
          <a:bodyPr/>
          <a:lstStyle/>
          <a:p>
            <a:r>
              <a:rPr lang="sr-Latn-CS" sz="2000" dirty="0" smtClean="0">
                <a:latin typeface="Arial" pitchFamily="34" charset="0"/>
              </a:rPr>
              <a:t>5 </a:t>
            </a:r>
            <a:r>
              <a:rPr lang="en-GB" sz="2000" dirty="0" smtClean="0">
                <a:latin typeface="Arial" pitchFamily="34" charset="0"/>
              </a:rPr>
              <a:t>inspectors are authorised for inspectorial surveillance in freshwater fisheries</a:t>
            </a:r>
          </a:p>
          <a:p>
            <a:r>
              <a:rPr lang="sr-Latn-CS" sz="2000" dirty="0" smtClean="0">
                <a:latin typeface="Arial" pitchFamily="34" charset="0"/>
              </a:rPr>
              <a:t>3 </a:t>
            </a:r>
            <a:r>
              <a:rPr lang="en-GB" sz="2000" dirty="0" smtClean="0">
                <a:latin typeface="Arial" pitchFamily="34" charset="0"/>
              </a:rPr>
              <a:t>inspectors are authorised for inspectorial surveillance in marine fisheries</a:t>
            </a:r>
            <a:endParaRPr lang="sr-Latn-CS" sz="2000" dirty="0" smtClean="0">
              <a:latin typeface="Arial" pitchFamily="34" charset="0"/>
            </a:endParaRPr>
          </a:p>
          <a:p>
            <a:pPr lvl="1"/>
            <a:r>
              <a:rPr lang="en-GB" sz="1800" dirty="0" smtClean="0">
                <a:latin typeface="Arial" pitchFamily="34" charset="0"/>
              </a:rPr>
              <a:t>Inspectors for marine fisheries are based in</a:t>
            </a:r>
            <a:r>
              <a:rPr lang="sr-Latn-CS" sz="1800" dirty="0" smtClean="0">
                <a:latin typeface="Arial" pitchFamily="34" charset="0"/>
              </a:rPr>
              <a:t> Bar, </a:t>
            </a:r>
            <a:r>
              <a:rPr lang="sr-Latn-CS" sz="1800" dirty="0" smtClean="0">
                <a:latin typeface="Arial" pitchFamily="34" charset="0"/>
              </a:rPr>
              <a:t>Herceg </a:t>
            </a:r>
            <a:r>
              <a:rPr lang="sr-Latn-CS" sz="1800" dirty="0" smtClean="0">
                <a:latin typeface="Arial" pitchFamily="34" charset="0"/>
              </a:rPr>
              <a:t>Nov</a:t>
            </a:r>
            <a:r>
              <a:rPr lang="en-GB" sz="1800" dirty="0" err="1" smtClean="0">
                <a:latin typeface="Arial" pitchFamily="34" charset="0"/>
              </a:rPr>
              <a:t>i</a:t>
            </a:r>
            <a:r>
              <a:rPr lang="en-GB" sz="1800" dirty="0" smtClean="0">
                <a:latin typeface="Arial" pitchFamily="34" charset="0"/>
              </a:rPr>
              <a:t> and</a:t>
            </a:r>
            <a:r>
              <a:rPr lang="sr-Latn-CS" sz="1800" dirty="0" smtClean="0">
                <a:latin typeface="Arial" pitchFamily="34" charset="0"/>
              </a:rPr>
              <a:t> Kotor</a:t>
            </a:r>
            <a:endParaRPr lang="sr-Latn-CS" sz="1800" dirty="0" smtClean="0">
              <a:latin typeface="Arial" pitchFamily="34" charset="0"/>
            </a:endParaRPr>
          </a:p>
          <a:p>
            <a:pPr lvl="1"/>
            <a:r>
              <a:rPr lang="en-GB" sz="1800" dirty="0" smtClean="0">
                <a:latin typeface="Arial" pitchFamily="34" charset="0"/>
              </a:rPr>
              <a:t>They have more than 15 year experience in inspection and control activities</a:t>
            </a:r>
            <a:endParaRPr lang="sr-Latn-CS" sz="1800" dirty="0" smtClean="0">
              <a:latin typeface="Arial" pitchFamily="34" charset="0"/>
            </a:endParaRPr>
          </a:p>
          <a:p>
            <a:pPr lvl="1"/>
            <a:r>
              <a:rPr lang="en-GB" sz="1800" dirty="0" smtClean="0">
                <a:latin typeface="Arial" pitchFamily="34" charset="0"/>
              </a:rPr>
              <a:t>All inspectors have university degrees – engineers of agriculture, maritime engineers and biologist </a:t>
            </a:r>
            <a:endParaRPr lang="sr-Latn-CS" sz="1800" dirty="0" smtClean="0">
              <a:latin typeface="Arial" pitchFamily="34" charset="0"/>
            </a:endParaRPr>
          </a:p>
          <a:p>
            <a:pPr lvl="1"/>
            <a:r>
              <a:rPr lang="en-GB" sz="1800" dirty="0" smtClean="0">
                <a:latin typeface="Arial" pitchFamily="34" charset="0"/>
              </a:rPr>
              <a:t>Under the </a:t>
            </a:r>
            <a:r>
              <a:rPr lang="sr-Latn-CS" sz="1800" dirty="0" smtClean="0">
                <a:latin typeface="Arial" pitchFamily="34" charset="0"/>
              </a:rPr>
              <a:t>CARDS </a:t>
            </a:r>
            <a:r>
              <a:rPr lang="en-GB" sz="1800" dirty="0" smtClean="0">
                <a:latin typeface="Arial" pitchFamily="34" charset="0"/>
              </a:rPr>
              <a:t>project and I</a:t>
            </a:r>
            <a:r>
              <a:rPr lang="sr-Latn-CS" sz="1800" dirty="0" smtClean="0">
                <a:latin typeface="Arial" pitchFamily="34" charset="0"/>
              </a:rPr>
              <a:t>PA 2009</a:t>
            </a:r>
            <a:r>
              <a:rPr lang="en-GB" sz="1800" dirty="0" smtClean="0">
                <a:latin typeface="Arial" pitchFamily="34" charset="0"/>
              </a:rPr>
              <a:t> project</a:t>
            </a:r>
            <a:r>
              <a:rPr lang="sr-Latn-CS" sz="1800" dirty="0" smtClean="0">
                <a:latin typeface="Arial" pitchFamily="34" charset="0"/>
              </a:rPr>
              <a:t> </a:t>
            </a:r>
            <a:r>
              <a:rPr lang="sr-Latn-CS" sz="1800" dirty="0" smtClean="0">
                <a:latin typeface="Arial" pitchFamily="34" charset="0"/>
              </a:rPr>
              <a:t>‘</a:t>
            </a:r>
            <a:r>
              <a:rPr lang="sr-Latn-CS" sz="1800" dirty="0" smtClean="0">
                <a:latin typeface="Arial" pitchFamily="34" charset="0"/>
              </a:rPr>
              <a:t>’</a:t>
            </a:r>
            <a:r>
              <a:rPr lang="en-GB" sz="1800" dirty="0" smtClean="0">
                <a:latin typeface="Arial" pitchFamily="34" charset="0"/>
              </a:rPr>
              <a:t>Sustainable Management of Marine Fisheries</a:t>
            </a:r>
            <a:r>
              <a:rPr lang="sr-Latn-CS" sz="1800" dirty="0" smtClean="0">
                <a:latin typeface="Arial" pitchFamily="34" charset="0"/>
              </a:rPr>
              <a:t>’</a:t>
            </a:r>
            <a:r>
              <a:rPr lang="en-GB" sz="1800" dirty="0" smtClean="0">
                <a:latin typeface="Arial" pitchFamily="34" charset="0"/>
              </a:rPr>
              <a:t> seminars, workshops and direct work with experts were organized for inspectors in order to build their capacity for more efficient control, monitoring and supervision activities.</a:t>
            </a:r>
          </a:p>
          <a:p>
            <a:pPr lvl="1"/>
            <a:r>
              <a:rPr lang="sr-Latn-CS" sz="1800" dirty="0" smtClean="0">
                <a:latin typeface="Arial" pitchFamily="34" charset="0"/>
              </a:rPr>
              <a:t>  </a:t>
            </a:r>
            <a:endParaRPr lang="sr-Latn-CS" sz="2000" dirty="0" smtClean="0">
              <a:latin typeface="Arial" pitchFamily="34" charset="0"/>
            </a:endParaRPr>
          </a:p>
          <a:p>
            <a:endParaRPr lang="en-GB" sz="2000" dirty="0" smtClean="0">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148"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614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150" name="Rectangle 15"/>
          <p:cNvSpPr>
            <a:spLocks noChangeArrowheads="1"/>
          </p:cNvSpPr>
          <p:nvPr/>
        </p:nvSpPr>
        <p:spPr bwMode="auto">
          <a:xfrm>
            <a:off x="7772400" y="6400800"/>
            <a:ext cx="1371600" cy="457200"/>
          </a:xfrm>
          <a:prstGeom prst="rect">
            <a:avLst/>
          </a:prstGeom>
          <a:solidFill>
            <a:srgbClr val="F2DCDB"/>
          </a:solidFill>
          <a:ln w="25400" algn="ctr">
            <a:noFill/>
            <a:miter lim="800000"/>
            <a:headEnd/>
            <a:tailEnd/>
          </a:ln>
        </p:spPr>
        <p:txBody>
          <a:bodyPr anchor="ctr"/>
          <a:lstStyle/>
          <a:p>
            <a:pPr algn="ctr"/>
            <a:r>
              <a:rPr lang="sr-Latn-CS" sz="1100" b="1">
                <a:solidFill>
                  <a:srgbClr val="C00000"/>
                </a:solidFill>
                <a:latin typeface="Calibri" pitchFamily="34" charset="0"/>
              </a:rPr>
              <a:t>Poglavlje 25 </a:t>
            </a:r>
          </a:p>
          <a:p>
            <a:pPr algn="ctr"/>
            <a:r>
              <a:rPr lang="sr-Latn-CS" sz="1100" b="1">
                <a:solidFill>
                  <a:srgbClr val="C00000"/>
                </a:solidFill>
                <a:latin typeface="Calibri" pitchFamily="34" charset="0"/>
              </a:rPr>
              <a:t> Nauka i istraživanje</a:t>
            </a:r>
            <a:endParaRPr lang="en-US" sz="1100" b="1">
              <a:solidFill>
                <a:srgbClr val="C00000"/>
              </a:solidFill>
              <a:latin typeface="Calibri" pitchFamily="34" charset="0"/>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6152"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615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6155"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6156" name="Rectangle 18"/>
          <p:cNvSpPr>
            <a:spLocks noGrp="1"/>
          </p:cNvSpPr>
          <p:nvPr>
            <p:ph type="title"/>
          </p:nvPr>
        </p:nvSpPr>
        <p:spPr>
          <a:xfrm>
            <a:off x="457200" y="304800"/>
            <a:ext cx="8229600" cy="1143000"/>
          </a:xfrm>
        </p:spPr>
        <p:txBody>
          <a:bodyPr/>
          <a:lstStyle/>
          <a:p>
            <a:r>
              <a:rPr lang="en-GB" sz="2800" dirty="0" smtClean="0">
                <a:latin typeface="Arial" pitchFamily="34" charset="0"/>
              </a:rPr>
              <a:t>Technical Capacity for Inspection and Control</a:t>
            </a:r>
            <a:endParaRPr lang="en-GB" sz="2800" dirty="0" smtClean="0">
              <a:latin typeface="Arial" pitchFamily="34" charset="0"/>
            </a:endParaRPr>
          </a:p>
        </p:txBody>
      </p:sp>
      <p:sp>
        <p:nvSpPr>
          <p:cNvPr id="6157" name="Rectangle 19"/>
          <p:cNvSpPr>
            <a:spLocks noGrp="1"/>
          </p:cNvSpPr>
          <p:nvPr>
            <p:ph type="body" idx="1"/>
          </p:nvPr>
        </p:nvSpPr>
        <p:spPr>
          <a:xfrm>
            <a:off x="304800" y="1116012"/>
            <a:ext cx="8610600" cy="4903788"/>
          </a:xfrm>
        </p:spPr>
        <p:txBody>
          <a:bodyPr/>
          <a:lstStyle/>
          <a:p>
            <a:pPr>
              <a:lnSpc>
                <a:spcPct val="90000"/>
              </a:lnSpc>
              <a:buFont typeface="Arial" pitchFamily="34" charset="0"/>
              <a:buNone/>
            </a:pPr>
            <a:r>
              <a:rPr lang="en-GB" sz="2000" dirty="0" smtClean="0">
                <a:latin typeface="Arial" pitchFamily="34" charset="0"/>
              </a:rPr>
              <a:t>All inspectors for marine fisheries are provided with</a:t>
            </a:r>
            <a:r>
              <a:rPr lang="sr-Latn-CS" sz="2000" dirty="0" smtClean="0">
                <a:latin typeface="Arial" pitchFamily="34" charset="0"/>
              </a:rPr>
              <a:t>:</a:t>
            </a:r>
            <a:endParaRPr lang="sr-Latn-CS" sz="2000" dirty="0" smtClean="0">
              <a:latin typeface="Arial" pitchFamily="34" charset="0"/>
            </a:endParaRPr>
          </a:p>
          <a:p>
            <a:pPr>
              <a:lnSpc>
                <a:spcPct val="90000"/>
              </a:lnSpc>
            </a:pPr>
            <a:r>
              <a:rPr lang="en-GB" sz="2000" dirty="0" smtClean="0">
                <a:latin typeface="Arial" pitchFamily="34" charset="0"/>
              </a:rPr>
              <a:t>Adequate office facilities with internet connection</a:t>
            </a:r>
            <a:endParaRPr lang="sr-Latn-CS" sz="2000" dirty="0" smtClean="0">
              <a:latin typeface="Arial" pitchFamily="34" charset="0"/>
            </a:endParaRPr>
          </a:p>
          <a:p>
            <a:pPr>
              <a:lnSpc>
                <a:spcPct val="90000"/>
              </a:lnSpc>
            </a:pPr>
            <a:r>
              <a:rPr lang="en-US" sz="2000" dirty="0" smtClean="0">
                <a:latin typeface="Arial" pitchFamily="34" charset="0"/>
              </a:rPr>
              <a:t>Lap top</a:t>
            </a:r>
            <a:r>
              <a:rPr lang="sr-Latn-CS" sz="2000" dirty="0" smtClean="0">
                <a:latin typeface="Arial" pitchFamily="34" charset="0"/>
              </a:rPr>
              <a:t> </a:t>
            </a:r>
            <a:r>
              <a:rPr lang="en-GB" sz="2000" dirty="0" smtClean="0">
                <a:latin typeface="Arial" pitchFamily="34" charset="0"/>
              </a:rPr>
              <a:t>computers</a:t>
            </a:r>
          </a:p>
          <a:p>
            <a:pPr>
              <a:lnSpc>
                <a:spcPct val="90000"/>
              </a:lnSpc>
            </a:pPr>
            <a:r>
              <a:rPr lang="en-US" sz="2000" dirty="0" smtClean="0">
                <a:latin typeface="Arial" pitchFamily="34" charset="0"/>
              </a:rPr>
              <a:t>Multifunction color printers</a:t>
            </a:r>
            <a:endParaRPr lang="sr-Latn-CS" sz="2000" dirty="0" smtClean="0">
              <a:latin typeface="Arial" pitchFamily="34" charset="0"/>
            </a:endParaRPr>
          </a:p>
          <a:p>
            <a:pPr>
              <a:lnSpc>
                <a:spcPct val="90000"/>
              </a:lnSpc>
            </a:pPr>
            <a:r>
              <a:rPr lang="sr-Latn-CS" sz="2000" dirty="0" smtClean="0">
                <a:latin typeface="Arial" pitchFamily="34" charset="0"/>
              </a:rPr>
              <a:t>Mobil</a:t>
            </a:r>
            <a:r>
              <a:rPr lang="en-GB" sz="2000" dirty="0" smtClean="0">
                <a:latin typeface="Arial" pitchFamily="34" charset="0"/>
              </a:rPr>
              <a:t>e telephones</a:t>
            </a:r>
            <a:endParaRPr lang="sr-Latn-CS" sz="2000" dirty="0" smtClean="0">
              <a:latin typeface="Arial" pitchFamily="34" charset="0"/>
            </a:endParaRPr>
          </a:p>
          <a:p>
            <a:pPr>
              <a:lnSpc>
                <a:spcPct val="90000"/>
              </a:lnSpc>
            </a:pPr>
            <a:r>
              <a:rPr lang="sr-Latn-CS" sz="2000" dirty="0" smtClean="0">
                <a:latin typeface="Arial" pitchFamily="34" charset="0"/>
              </a:rPr>
              <a:t>Digital</a:t>
            </a:r>
            <a:r>
              <a:rPr lang="en-GB" sz="2000" dirty="0" smtClean="0">
                <a:latin typeface="Arial" pitchFamily="34" charset="0"/>
              </a:rPr>
              <a:t> cameras</a:t>
            </a:r>
            <a:endParaRPr lang="sr-Latn-CS" sz="2000" dirty="0" smtClean="0">
              <a:latin typeface="Arial" pitchFamily="34" charset="0"/>
            </a:endParaRPr>
          </a:p>
          <a:p>
            <a:pPr>
              <a:lnSpc>
                <a:spcPct val="90000"/>
              </a:lnSpc>
            </a:pPr>
            <a:r>
              <a:rPr lang="en-GB" sz="2000" dirty="0" smtClean="0">
                <a:latin typeface="Arial" pitchFamily="34" charset="0"/>
              </a:rPr>
              <a:t>Binoculars</a:t>
            </a:r>
            <a:endParaRPr lang="sr-Latn-CS" sz="2000" dirty="0" smtClean="0">
              <a:latin typeface="Arial" pitchFamily="34" charset="0"/>
            </a:endParaRPr>
          </a:p>
          <a:p>
            <a:pPr>
              <a:lnSpc>
                <a:spcPct val="90000"/>
              </a:lnSpc>
            </a:pPr>
            <a:r>
              <a:rPr lang="sr-Latn-CS" sz="2000" dirty="0" smtClean="0">
                <a:latin typeface="Arial" pitchFamily="34" charset="0"/>
              </a:rPr>
              <a:t>I</a:t>
            </a:r>
            <a:r>
              <a:rPr lang="en-GB" sz="2000" dirty="0" smtClean="0">
                <a:latin typeface="Arial" pitchFamily="34" charset="0"/>
              </a:rPr>
              <a:t>c</a:t>
            </a:r>
            <a:r>
              <a:rPr lang="sr-Latn-CS" sz="2000" dirty="0" smtClean="0">
                <a:latin typeface="Arial" pitchFamily="34" charset="0"/>
              </a:rPr>
              <a:t>ht</a:t>
            </a:r>
            <a:r>
              <a:rPr lang="en-GB" sz="2000" dirty="0" err="1" smtClean="0">
                <a:latin typeface="Arial" pitchFamily="34" charset="0"/>
              </a:rPr>
              <a:t>hy</a:t>
            </a:r>
            <a:r>
              <a:rPr lang="sr-Latn-CS" sz="2000" dirty="0" smtClean="0">
                <a:latin typeface="Arial" pitchFamily="34" charset="0"/>
              </a:rPr>
              <a:t>omet</a:t>
            </a:r>
            <a:r>
              <a:rPr lang="en-GB" sz="2000" dirty="0" err="1" smtClean="0">
                <a:latin typeface="Arial" pitchFamily="34" charset="0"/>
              </a:rPr>
              <a:t>ers</a:t>
            </a:r>
            <a:endParaRPr lang="sr-Latn-CS" sz="2000" dirty="0" smtClean="0">
              <a:latin typeface="Arial" pitchFamily="34" charset="0"/>
            </a:endParaRPr>
          </a:p>
          <a:p>
            <a:pPr>
              <a:lnSpc>
                <a:spcPct val="90000"/>
              </a:lnSpc>
            </a:pPr>
            <a:r>
              <a:rPr lang="en-GB" sz="2000" dirty="0" smtClean="0">
                <a:latin typeface="Arial" pitchFamily="34" charset="0"/>
              </a:rPr>
              <a:t>Official vehicles</a:t>
            </a:r>
            <a:endParaRPr lang="sr-Latn-CS" sz="2000" dirty="0" smtClean="0">
              <a:latin typeface="Arial" pitchFamily="34" charset="0"/>
            </a:endParaRPr>
          </a:p>
          <a:p>
            <a:pPr lvl="0">
              <a:lnSpc>
                <a:spcPct val="90000"/>
              </a:lnSpc>
            </a:pPr>
            <a:r>
              <a:rPr lang="en-GB" sz="2000" dirty="0" smtClean="0">
                <a:latin typeface="Arial" pitchFamily="34" charset="0"/>
              </a:rPr>
              <a:t>Mesh size measuring device</a:t>
            </a:r>
            <a:r>
              <a:rPr lang="en-US" sz="2000" dirty="0" smtClean="0">
                <a:latin typeface="Arial" pitchFamily="34" charset="0"/>
              </a:rPr>
              <a:t> </a:t>
            </a:r>
            <a:r>
              <a:rPr lang="en-US" sz="2000" dirty="0" smtClean="0">
                <a:latin typeface="Arial" pitchFamily="34" charset="0"/>
              </a:rPr>
              <a:t>(Omega Gauge: OMG09071070)</a:t>
            </a:r>
            <a:endParaRPr lang="sr-Latn-CS" sz="2000" dirty="0" smtClean="0">
              <a:latin typeface="Arial" pitchFamily="34" charset="0"/>
            </a:endParaRPr>
          </a:p>
          <a:p>
            <a:pPr>
              <a:lnSpc>
                <a:spcPct val="90000"/>
              </a:lnSpc>
              <a:buFont typeface="Arial" pitchFamily="34" charset="0"/>
              <a:buNone/>
            </a:pPr>
            <a:r>
              <a:rPr lang="sr-Latn-CS" sz="2000" dirty="0" smtClean="0">
                <a:latin typeface="Arial" pitchFamily="34" charset="0"/>
              </a:rPr>
              <a:t>Inspectorate</a:t>
            </a:r>
            <a:r>
              <a:rPr lang="en-GB" sz="2000" dirty="0" smtClean="0">
                <a:latin typeface="Arial" pitchFamily="34" charset="0"/>
              </a:rPr>
              <a:t> does not have its own vessel, so it makes use of the assistance from the Border Maritime Police</a:t>
            </a:r>
            <a:r>
              <a:rPr lang="sr-Latn-CS" sz="2000" dirty="0" smtClean="0">
                <a:latin typeface="Arial" pitchFamily="34" charset="0"/>
              </a:rPr>
              <a:t>.</a:t>
            </a:r>
            <a:endParaRPr lang="sr-Latn-CS" sz="2000" dirty="0" smtClean="0">
              <a:latin typeface="Arial" pitchFamily="34" charset="0"/>
            </a:endParaRPr>
          </a:p>
          <a:p>
            <a:pPr>
              <a:lnSpc>
                <a:spcPct val="90000"/>
              </a:lnSpc>
              <a:buFont typeface="Arial" pitchFamily="34" charset="0"/>
              <a:buNone/>
            </a:pPr>
            <a:r>
              <a:rPr lang="en-GB" sz="2000" dirty="0" smtClean="0">
                <a:latin typeface="Arial" pitchFamily="34" charset="0"/>
              </a:rPr>
              <a:t>Border Maritime Police has 8 patrol vessels at disposal for assisting the Fisheries Inspectorate, of which 6 are in the Adriatic </a:t>
            </a:r>
            <a:r>
              <a:rPr lang="en-GB" sz="2000" dirty="0" err="1" smtClean="0">
                <a:latin typeface="Arial" pitchFamily="34" charset="0"/>
              </a:rPr>
              <a:t>aquatorium</a:t>
            </a:r>
            <a:r>
              <a:rPr lang="en-GB" sz="2000" dirty="0" smtClean="0">
                <a:latin typeface="Arial" pitchFamily="34" charset="0"/>
              </a:rPr>
              <a:t> and 2 in the </a:t>
            </a:r>
            <a:r>
              <a:rPr lang="en-GB" sz="2000" dirty="0" err="1" smtClean="0">
                <a:latin typeface="Arial" pitchFamily="34" charset="0"/>
              </a:rPr>
              <a:t>aquatorium</a:t>
            </a:r>
            <a:r>
              <a:rPr lang="en-GB" sz="2000" dirty="0" smtClean="0">
                <a:latin typeface="Arial" pitchFamily="34" charset="0"/>
              </a:rPr>
              <a:t> of the Lake of </a:t>
            </a:r>
            <a:r>
              <a:rPr lang="en-GB" sz="2000" dirty="0" err="1" smtClean="0">
                <a:latin typeface="Arial" pitchFamily="34" charset="0"/>
              </a:rPr>
              <a:t>Skadar</a:t>
            </a:r>
            <a:endParaRPr lang="sr-Latn-CS" sz="2000" dirty="0" smtClean="0">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Certifikat 001.jpg"/>
          <p:cNvPicPr>
            <a:picLocks noChangeAspect="1"/>
          </p:cNvPicPr>
          <p:nvPr/>
        </p:nvPicPr>
        <p:blipFill>
          <a:blip r:embed="rId2" cstate="print"/>
          <a:stretch>
            <a:fillRect/>
          </a:stretch>
        </p:blipFill>
        <p:spPr>
          <a:xfrm>
            <a:off x="152400" y="1814457"/>
            <a:ext cx="3276600" cy="4510143"/>
          </a:xfrm>
          <a:prstGeom prst="rect">
            <a:avLst/>
          </a:prstGeom>
        </p:spPr>
      </p:pic>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148"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9" name="Rectangle 18"/>
          <p:cNvSpPr/>
          <p:nvPr/>
        </p:nvSpPr>
        <p:spPr>
          <a:xfrm>
            <a:off x="65532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cs typeface="Arial" pitchFamily="34" charset="0"/>
              </a:rPr>
              <a:t>Chapter 1</a:t>
            </a:r>
            <a:r>
              <a:rPr lang="sr-Latn-CS" sz="1100" b="1" dirty="0">
                <a:solidFill>
                  <a:srgbClr val="C00000"/>
                </a:solidFill>
                <a:latin typeface="Arial" pitchFamily="34" charset="0"/>
                <a:cs typeface="Arial" pitchFamily="34" charset="0"/>
              </a:rPr>
              <a:t>3</a:t>
            </a:r>
            <a:r>
              <a:rPr lang="en-US" sz="1100" b="1" dirty="0">
                <a:solidFill>
                  <a:srgbClr val="C00000"/>
                </a:solidFill>
                <a:cs typeface="Arial" pitchFamily="34" charset="0"/>
              </a:rPr>
              <a:t>: </a:t>
            </a:r>
            <a:endParaRPr lang="sr-Latn-CS" sz="1100" b="1" dirty="0">
              <a:solidFill>
                <a:srgbClr val="C00000"/>
              </a:solidFill>
              <a:cs typeface="Arial" pitchFamily="34" charset="0"/>
            </a:endParaRPr>
          </a:p>
          <a:p>
            <a:pPr algn="ctr">
              <a:defRPr/>
            </a:pPr>
            <a:r>
              <a:rPr lang="sr-Latn-CS" sz="1100" b="1" dirty="0">
                <a:solidFill>
                  <a:srgbClr val="C00000"/>
                </a:solidFill>
                <a:latin typeface="Arial" pitchFamily="34" charset="0"/>
                <a:cs typeface="Arial" pitchFamily="34" charset="0"/>
              </a:rPr>
              <a:t>Fisheries</a:t>
            </a:r>
            <a:endParaRPr lang="en-US" sz="1100" b="1" dirty="0">
              <a:solidFill>
                <a:srgbClr val="C00000"/>
              </a:solidFill>
              <a:latin typeface="Arial" pitchFamily="34" charset="0"/>
              <a:cs typeface="Arial" pitchFamily="34" charset="0"/>
            </a:endParaRPr>
          </a:p>
        </p:txBody>
      </p:sp>
      <p:pic>
        <p:nvPicPr>
          <p:cNvPr id="6152" name="Picture 18" descr="EU MN logo"/>
          <p:cNvPicPr>
            <a:picLocks noChangeAspect="1" noChangeArrowheads="1"/>
          </p:cNvPicPr>
          <p:nvPr/>
        </p:nvPicPr>
        <p:blipFill>
          <a:blip r:embed="rId3" cstate="print"/>
          <a:srcRect/>
          <a:stretch>
            <a:fillRect/>
          </a:stretch>
        </p:blipFill>
        <p:spPr bwMode="auto">
          <a:xfrm>
            <a:off x="7924800" y="6400800"/>
            <a:ext cx="1219200" cy="457200"/>
          </a:xfrm>
          <a:prstGeom prst="rect">
            <a:avLst/>
          </a:prstGeom>
          <a:noFill/>
          <a:ln w="9525">
            <a:noFill/>
            <a:miter lim="800000"/>
            <a:headEnd/>
            <a:tailEnd/>
          </a:ln>
        </p:spPr>
      </p:pic>
      <p:pic>
        <p:nvPicPr>
          <p:cNvPr id="6153"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6155"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6157" name="Rectangle 19"/>
          <p:cNvSpPr>
            <a:spLocks noGrp="1"/>
          </p:cNvSpPr>
          <p:nvPr>
            <p:ph type="body" idx="1"/>
          </p:nvPr>
        </p:nvSpPr>
        <p:spPr>
          <a:xfrm>
            <a:off x="0" y="609600"/>
            <a:ext cx="9144000" cy="304800"/>
          </a:xfrm>
        </p:spPr>
        <p:txBody>
          <a:bodyPr/>
          <a:lstStyle/>
          <a:p>
            <a:pPr algn="ctr">
              <a:lnSpc>
                <a:spcPct val="90000"/>
              </a:lnSpc>
              <a:buNone/>
            </a:pPr>
            <a:r>
              <a:rPr lang="en-US" sz="1400" b="1" dirty="0" smtClean="0">
                <a:effectLst>
                  <a:outerShdw blurRad="38100" dist="38100" dir="2700000" algn="tl">
                    <a:srgbClr val="000000">
                      <a:alpha val="43137"/>
                    </a:srgbClr>
                  </a:outerShdw>
                </a:effectLst>
                <a:latin typeface="Arial" pitchFamily="34" charset="0"/>
              </a:rPr>
              <a:t>COMMISSION REGULATION (EC) No 517/2008</a:t>
            </a:r>
          </a:p>
          <a:p>
            <a:pPr algn="ctr">
              <a:lnSpc>
                <a:spcPct val="90000"/>
              </a:lnSpc>
              <a:buNone/>
            </a:pPr>
            <a:r>
              <a:rPr lang="en-US" sz="1400" b="1" dirty="0" smtClean="0">
                <a:effectLst>
                  <a:outerShdw blurRad="38100" dist="38100" dir="2700000" algn="tl">
                    <a:srgbClr val="000000">
                      <a:alpha val="43137"/>
                    </a:srgbClr>
                  </a:outerShdw>
                </a:effectLst>
                <a:latin typeface="Arial" pitchFamily="34" charset="0"/>
              </a:rPr>
              <a:t>of 10 June 2008</a:t>
            </a:r>
          </a:p>
          <a:p>
            <a:pPr algn="ctr">
              <a:lnSpc>
                <a:spcPct val="90000"/>
              </a:lnSpc>
              <a:buNone/>
            </a:pPr>
            <a:r>
              <a:rPr lang="en-US" sz="1400" b="1" dirty="0" smtClean="0">
                <a:effectLst>
                  <a:outerShdw blurRad="38100" dist="38100" dir="2700000" algn="tl">
                    <a:srgbClr val="000000">
                      <a:alpha val="43137"/>
                    </a:srgbClr>
                  </a:outerShdw>
                </a:effectLst>
                <a:latin typeface="Arial" pitchFamily="34" charset="0"/>
              </a:rPr>
              <a:t>laying down detailed rules for the implementation of Council Regulation (EC) No 850/98 as regards</a:t>
            </a:r>
          </a:p>
          <a:p>
            <a:pPr algn="ctr">
              <a:lnSpc>
                <a:spcPct val="90000"/>
              </a:lnSpc>
              <a:buNone/>
            </a:pPr>
            <a:r>
              <a:rPr lang="en-US" sz="1400" b="1" dirty="0" smtClean="0">
                <a:effectLst>
                  <a:outerShdw blurRad="38100" dist="38100" dir="2700000" algn="tl">
                    <a:srgbClr val="000000">
                      <a:alpha val="43137"/>
                    </a:srgbClr>
                  </a:outerShdw>
                </a:effectLst>
                <a:latin typeface="Arial" pitchFamily="34" charset="0"/>
              </a:rPr>
              <a:t>the determination of the mesh size and assessing the thickness of twine of fishing nets</a:t>
            </a:r>
            <a:endParaRPr lang="sr-Latn-CS" sz="1400" b="1" dirty="0" smtClean="0">
              <a:solidFill>
                <a:srgbClr val="FF0000"/>
              </a:solidFill>
              <a:effectLst>
                <a:outerShdw blurRad="38100" dist="38100" dir="2700000" algn="tl">
                  <a:srgbClr val="000000">
                    <a:alpha val="43137"/>
                  </a:srgbClr>
                </a:outerShdw>
              </a:effectLst>
              <a:latin typeface="Arial" pitchFamily="34" charset="0"/>
            </a:endParaRPr>
          </a:p>
        </p:txBody>
      </p:sp>
      <p:sp>
        <p:nvSpPr>
          <p:cNvPr id="23" name="Rectangle 19"/>
          <p:cNvSpPr txBox="1">
            <a:spLocks/>
          </p:cNvSpPr>
          <p:nvPr/>
        </p:nvSpPr>
        <p:spPr bwMode="auto">
          <a:xfrm>
            <a:off x="0" y="1676400"/>
            <a:ext cx="9144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90000"/>
              </a:lnSpc>
              <a:spcBef>
                <a:spcPct val="20000"/>
              </a:spcBef>
              <a:spcAft>
                <a:spcPct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n-ea"/>
                <a:cs typeface="+mn-cs"/>
              </a:rPr>
              <a:t>Omega Gauge:</a:t>
            </a:r>
            <a:r>
              <a:rPr kumimoji="0" lang="en-US" sz="2000" b="1"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n-ea"/>
                <a:cs typeface="+mn-cs"/>
              </a:rPr>
              <a:t> OMG09071070</a:t>
            </a:r>
            <a:endParaRPr kumimoji="0" lang="sr-Latn-CS" sz="20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pitchFamily="34" charset="0"/>
              <a:ea typeface="+mn-ea"/>
              <a:cs typeface="+mn-cs"/>
            </a:endParaRPr>
          </a:p>
        </p:txBody>
      </p:sp>
      <p:pic>
        <p:nvPicPr>
          <p:cNvPr id="27" name="Picture 26" descr="Untitled.jpg"/>
          <p:cNvPicPr>
            <a:picLocks noChangeAspect="1"/>
          </p:cNvPicPr>
          <p:nvPr/>
        </p:nvPicPr>
        <p:blipFill>
          <a:blip r:embed="rId5" cstate="print"/>
          <a:stretch>
            <a:fillRect/>
          </a:stretch>
        </p:blipFill>
        <p:spPr>
          <a:xfrm>
            <a:off x="3581400" y="2356585"/>
            <a:ext cx="5334000" cy="38661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smtClean="0">
                <a:latin typeface="Cambria" pitchFamily="18" charset="0"/>
              </a:rPr>
              <a:t>Vessel Monitoring System</a:t>
            </a:r>
            <a:endParaRPr lang="sr-Latn-CS" sz="2800" b="1" dirty="0">
              <a:solidFill>
                <a:schemeClr val="accent2">
                  <a:lumMod val="50000"/>
                </a:schemeClr>
              </a:solidFill>
              <a:latin typeface="Cambria" pitchFamily="18" charset="0"/>
              <a:cs typeface="Arial" charset="0"/>
            </a:endParaRPr>
          </a:p>
        </p:txBody>
      </p:sp>
      <p:pic>
        <p:nvPicPr>
          <p:cNvPr id="32775" name="Picture 18" descr="EU MN logo"/>
          <p:cNvPicPr>
            <a:picLocks noChangeAspect="1" noChangeArrowheads="1"/>
          </p:cNvPicPr>
          <p:nvPr/>
        </p:nvPicPr>
        <p:blipFill>
          <a:blip r:embed="rId2" cstate="print"/>
          <a:srcRect/>
          <a:stretch>
            <a:fillRect/>
          </a:stretch>
        </p:blipFill>
        <p:spPr bwMode="auto">
          <a:xfrm>
            <a:off x="8331200" y="6400800"/>
            <a:ext cx="812800" cy="457200"/>
          </a:xfrm>
          <a:prstGeom prst="rect">
            <a:avLst/>
          </a:prstGeom>
          <a:noFill/>
          <a:ln w="9525">
            <a:noFill/>
            <a:miter lim="800000"/>
            <a:headEnd/>
            <a:tailEnd/>
          </a:ln>
        </p:spPr>
      </p:pic>
      <p:grpSp>
        <p:nvGrpSpPr>
          <p:cNvPr id="3" name="Group 18"/>
          <p:cNvGrpSpPr>
            <a:grpSpLocks/>
          </p:cNvGrpSpPr>
          <p:nvPr/>
        </p:nvGrpSpPr>
        <p:grpSpPr bwMode="auto">
          <a:xfrm>
            <a:off x="0" y="0"/>
            <a:ext cx="5097463" cy="552450"/>
            <a:chOff x="0" y="0"/>
            <a:chExt cx="5097463" cy="552450"/>
          </a:xfrm>
        </p:grpSpPr>
        <p:pic>
          <p:nvPicPr>
            <p:cNvPr id="3278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0" y="0"/>
              <a:ext cx="508000" cy="503238"/>
            </a:xfrm>
            <a:prstGeom prst="rect">
              <a:avLst/>
            </a:prstGeom>
            <a:noFill/>
            <a:ln w="9525">
              <a:noFill/>
              <a:miter lim="800000"/>
              <a:headEnd/>
              <a:tailEnd/>
            </a:ln>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5123" name="Picture 3"/>
          <p:cNvPicPr>
            <a:picLocks noChangeAspect="1" noChangeArrowheads="1"/>
          </p:cNvPicPr>
          <p:nvPr/>
        </p:nvPicPr>
        <p:blipFill>
          <a:blip r:embed="rId4" cstate="print">
            <a:extLst/>
          </a:blip>
          <a:srcRect/>
          <a:stretch>
            <a:fillRect/>
          </a:stretch>
        </p:blipFill>
        <p:spPr bwMode="auto">
          <a:xfrm>
            <a:off x="381000" y="1295400"/>
            <a:ext cx="8523287" cy="5035550"/>
          </a:xfrm>
          <a:prstGeom prst="rect">
            <a:avLst/>
          </a:prstGeom>
          <a:ln>
            <a:noFill/>
          </a:ln>
          <a:effectLst>
            <a:softEdge rad="112500"/>
          </a:effectLs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circle(in)">
                                      <p:cBhvr>
                                        <p:cTn id="7"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196"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819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8200"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820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8203"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8204" name="Rectangle 18"/>
          <p:cNvSpPr>
            <a:spLocks noGrp="1"/>
          </p:cNvSpPr>
          <p:nvPr>
            <p:ph type="title"/>
          </p:nvPr>
        </p:nvSpPr>
        <p:spPr>
          <a:xfrm>
            <a:off x="457200" y="304800"/>
            <a:ext cx="8229600" cy="1143000"/>
          </a:xfrm>
        </p:spPr>
        <p:txBody>
          <a:bodyPr/>
          <a:lstStyle/>
          <a:p>
            <a:r>
              <a:rPr lang="en-GB" sz="2800" dirty="0" smtClean="0">
                <a:latin typeface="Arial" pitchFamily="34" charset="0"/>
              </a:rPr>
              <a:t>Legal Framework</a:t>
            </a:r>
            <a:endParaRPr lang="en-GB" sz="2800" dirty="0" smtClean="0">
              <a:latin typeface="Arial" pitchFamily="34" charset="0"/>
            </a:endParaRPr>
          </a:p>
        </p:txBody>
      </p:sp>
      <p:sp>
        <p:nvSpPr>
          <p:cNvPr id="8205" name="Rectangle 19"/>
          <p:cNvSpPr>
            <a:spLocks noGrp="1"/>
          </p:cNvSpPr>
          <p:nvPr>
            <p:ph type="body" idx="1"/>
          </p:nvPr>
        </p:nvSpPr>
        <p:spPr>
          <a:xfrm>
            <a:off x="457200" y="1112838"/>
            <a:ext cx="8229600" cy="4525962"/>
          </a:xfrm>
        </p:spPr>
        <p:txBody>
          <a:bodyPr/>
          <a:lstStyle/>
          <a:p>
            <a:r>
              <a:rPr lang="en-GB" sz="1800" dirty="0" smtClean="0">
                <a:latin typeface="Arial" pitchFamily="34" charset="0"/>
              </a:rPr>
              <a:t>Law on Marine Fisheries and </a:t>
            </a:r>
            <a:r>
              <a:rPr lang="en-GB" sz="1800" dirty="0" err="1" smtClean="0">
                <a:latin typeface="Arial" pitchFamily="34" charset="0"/>
              </a:rPr>
              <a:t>Mariculture</a:t>
            </a:r>
            <a:r>
              <a:rPr lang="sr-Latn-CS" sz="1800" dirty="0" smtClean="0">
                <a:latin typeface="Arial" pitchFamily="34" charset="0"/>
              </a:rPr>
              <a:t> (</a:t>
            </a:r>
            <a:r>
              <a:rPr lang="en-GB" sz="1800" dirty="0" err="1" smtClean="0">
                <a:latin typeface="Arial" pitchFamily="34" charset="0"/>
              </a:rPr>
              <a:t>OG</a:t>
            </a:r>
            <a:r>
              <a:rPr lang="en-GB" sz="1800" dirty="0" smtClean="0">
                <a:latin typeface="Arial" pitchFamily="34" charset="0"/>
              </a:rPr>
              <a:t> </a:t>
            </a:r>
            <a:r>
              <a:rPr lang="en-GB" sz="1800" dirty="0" err="1" smtClean="0">
                <a:latin typeface="Arial" pitchFamily="34" charset="0"/>
              </a:rPr>
              <a:t>MNE</a:t>
            </a:r>
            <a:r>
              <a:rPr lang="sr-Latn-CS" sz="1800" dirty="0" smtClean="0">
                <a:latin typeface="Arial" pitchFamily="34" charset="0"/>
              </a:rPr>
              <a:t> </a:t>
            </a:r>
            <a:r>
              <a:rPr lang="sr-Latn-CS" sz="1800" dirty="0" smtClean="0">
                <a:latin typeface="Arial" pitchFamily="34" charset="0"/>
              </a:rPr>
              <a:t>56</a:t>
            </a:r>
            <a:r>
              <a:rPr lang="en-GB" sz="1800" dirty="0" smtClean="0">
                <a:latin typeface="Arial" pitchFamily="34" charset="0"/>
              </a:rPr>
              <a:t>/09</a:t>
            </a:r>
            <a:r>
              <a:rPr lang="sr-Latn-CS" sz="1800" dirty="0" smtClean="0">
                <a:latin typeface="Arial" pitchFamily="34" charset="0"/>
              </a:rPr>
              <a:t>)</a:t>
            </a:r>
          </a:p>
          <a:p>
            <a:r>
              <a:rPr lang="en-GB" sz="1800" dirty="0">
                <a:latin typeface="Arial" pitchFamily="34" charset="0"/>
              </a:rPr>
              <a:t>Law on </a:t>
            </a:r>
            <a:r>
              <a:rPr lang="en-GB" sz="1800" dirty="0" smtClean="0">
                <a:latin typeface="Arial" pitchFamily="34" charset="0"/>
              </a:rPr>
              <a:t>Freshwater Fisheries</a:t>
            </a:r>
            <a:r>
              <a:rPr lang="sr-Latn-CS" sz="1800" dirty="0" smtClean="0">
                <a:latin typeface="Arial" pitchFamily="34" charset="0"/>
              </a:rPr>
              <a:t> (</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14</a:t>
            </a:r>
            <a:r>
              <a:rPr lang="en-GB" sz="1800" dirty="0" smtClean="0">
                <a:latin typeface="Arial" pitchFamily="34" charset="0"/>
              </a:rPr>
              <a:t>/0</a:t>
            </a:r>
            <a:r>
              <a:rPr lang="sr-Latn-CS" sz="1800" dirty="0" smtClean="0">
                <a:latin typeface="Arial" pitchFamily="34" charset="0"/>
              </a:rPr>
              <a:t>7)</a:t>
            </a:r>
          </a:p>
          <a:p>
            <a:r>
              <a:rPr lang="en-GB" sz="1800" dirty="0">
                <a:latin typeface="Arial" pitchFamily="34" charset="0"/>
              </a:rPr>
              <a:t>Law </a:t>
            </a:r>
            <a:r>
              <a:rPr lang="en-GB" sz="1800" dirty="0" smtClean="0">
                <a:latin typeface="Arial" pitchFamily="34" charset="0"/>
              </a:rPr>
              <a:t>on Inspectorial Surveillance </a:t>
            </a:r>
            <a:r>
              <a:rPr lang="sr-Latn-CS" sz="1800" dirty="0" smtClean="0">
                <a:latin typeface="Arial" pitchFamily="34" charset="0"/>
              </a:rPr>
              <a:t>(</a:t>
            </a:r>
            <a:r>
              <a:rPr lang="en-GB" sz="1800" dirty="0" err="1">
                <a:latin typeface="Arial" pitchFamily="34" charset="0"/>
              </a:rPr>
              <a:t>OG</a:t>
            </a:r>
            <a:r>
              <a:rPr lang="en-GB" sz="1800" dirty="0">
                <a:latin typeface="Arial" pitchFamily="34" charset="0"/>
              </a:rPr>
              <a:t> </a:t>
            </a:r>
            <a:r>
              <a:rPr lang="en-GB" sz="1800" dirty="0" err="1" smtClean="0">
                <a:latin typeface="Arial" pitchFamily="34" charset="0"/>
              </a:rPr>
              <a:t>RMNE</a:t>
            </a:r>
            <a:r>
              <a:rPr lang="sr-Latn-CS" sz="1800" dirty="0" smtClean="0">
                <a:latin typeface="Arial" pitchFamily="34" charset="0"/>
              </a:rPr>
              <a:t> </a:t>
            </a:r>
            <a:r>
              <a:rPr lang="sr-Latn-CS" sz="1800" dirty="0" smtClean="0">
                <a:latin typeface="Arial" pitchFamily="34" charset="0"/>
              </a:rPr>
              <a:t>39/03</a:t>
            </a:r>
            <a:r>
              <a:rPr lang="sr-Latn-CS" sz="1800" dirty="0" smtClean="0">
                <a:latin typeface="Arial" pitchFamily="34" charset="0"/>
              </a:rPr>
              <a:t>, </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76/09</a:t>
            </a:r>
            <a:r>
              <a:rPr lang="sr-Latn-CS" sz="1800" dirty="0" smtClean="0">
                <a:latin typeface="Arial" pitchFamily="34" charset="0"/>
              </a:rPr>
              <a:t>, 57/11)</a:t>
            </a:r>
            <a:endParaRPr lang="sr-Latn-CS" sz="1800" dirty="0" smtClean="0">
              <a:solidFill>
                <a:srgbClr val="FF0000"/>
              </a:solidFill>
              <a:latin typeface="Arial" pitchFamily="34" charset="0"/>
            </a:endParaRPr>
          </a:p>
          <a:p>
            <a:r>
              <a:rPr lang="en-GB" sz="1800" dirty="0" smtClean="0">
                <a:latin typeface="Arial" pitchFamily="34" charset="0"/>
              </a:rPr>
              <a:t>Veterinary Law</a:t>
            </a:r>
            <a:r>
              <a:rPr lang="sr-Latn-CS" sz="1800" dirty="0" smtClean="0">
                <a:latin typeface="Arial" pitchFamily="34" charset="0"/>
              </a:rPr>
              <a:t> (</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30/2012</a:t>
            </a:r>
            <a:r>
              <a:rPr lang="sr-Latn-CS" sz="1800" dirty="0" smtClean="0">
                <a:latin typeface="Arial" pitchFamily="34" charset="0"/>
              </a:rPr>
              <a:t>)</a:t>
            </a:r>
          </a:p>
          <a:p>
            <a:r>
              <a:rPr lang="en-GB" sz="1800" dirty="0">
                <a:latin typeface="Arial" pitchFamily="34" charset="0"/>
              </a:rPr>
              <a:t>Law </a:t>
            </a:r>
            <a:r>
              <a:rPr lang="en-GB" sz="1800" dirty="0" smtClean="0">
                <a:latin typeface="Arial" pitchFamily="34" charset="0"/>
              </a:rPr>
              <a:t>on Food Safety</a:t>
            </a:r>
            <a:r>
              <a:rPr lang="sr-Latn-CS" sz="1800" dirty="0" smtClean="0">
                <a:latin typeface="Arial" pitchFamily="34" charset="0"/>
              </a:rPr>
              <a:t> (</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en-GB" sz="1800" dirty="0" smtClean="0">
                <a:latin typeface="Arial" pitchFamily="34" charset="0"/>
              </a:rPr>
              <a:t>1</a:t>
            </a:r>
            <a:r>
              <a:rPr lang="sr-Latn-CS" sz="1800" dirty="0" smtClean="0">
                <a:latin typeface="Arial" pitchFamily="34" charset="0"/>
              </a:rPr>
              <a:t>4/07</a:t>
            </a:r>
            <a:r>
              <a:rPr lang="sr-Latn-CS" sz="1800" dirty="0" smtClean="0">
                <a:latin typeface="Arial" pitchFamily="34" charset="0"/>
              </a:rPr>
              <a:t>, 40/11)</a:t>
            </a:r>
          </a:p>
          <a:p>
            <a:r>
              <a:rPr lang="en-GB" sz="1800" dirty="0">
                <a:latin typeface="Arial" pitchFamily="34" charset="0"/>
              </a:rPr>
              <a:t>Law on </a:t>
            </a:r>
            <a:r>
              <a:rPr lang="en-GB" sz="1800" dirty="0" smtClean="0">
                <a:latin typeface="Arial" pitchFamily="34" charset="0"/>
              </a:rPr>
              <a:t>Consumer Protection</a:t>
            </a:r>
            <a:r>
              <a:rPr lang="sr-Latn-CS" sz="1800" dirty="0" smtClean="0">
                <a:latin typeface="Arial" pitchFamily="34" charset="0"/>
              </a:rPr>
              <a:t> (</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26/2007</a:t>
            </a:r>
            <a:r>
              <a:rPr lang="sr-Latn-CS" sz="1800" dirty="0" smtClean="0">
                <a:latin typeface="Arial" pitchFamily="34" charset="0"/>
              </a:rPr>
              <a:t>, 40/2011)</a:t>
            </a:r>
          </a:p>
          <a:p>
            <a:r>
              <a:rPr lang="en-GB" sz="1800" dirty="0">
                <a:latin typeface="Arial" pitchFamily="34" charset="0"/>
              </a:rPr>
              <a:t>Law on </a:t>
            </a:r>
            <a:r>
              <a:rPr lang="en-GB" sz="1800" dirty="0" smtClean="0">
                <a:latin typeface="Arial" pitchFamily="34" charset="0"/>
              </a:rPr>
              <a:t>General Administrative Procedure</a:t>
            </a:r>
            <a:r>
              <a:rPr lang="sr-Latn-CS" sz="1800" dirty="0" smtClean="0">
                <a:latin typeface="Arial" pitchFamily="34" charset="0"/>
              </a:rPr>
              <a:t> (</a:t>
            </a:r>
            <a:r>
              <a:rPr lang="en-GB" sz="1800" dirty="0" err="1">
                <a:latin typeface="Arial" pitchFamily="34" charset="0"/>
              </a:rPr>
              <a:t>OG</a:t>
            </a:r>
            <a:r>
              <a:rPr lang="en-GB" sz="1800" dirty="0">
                <a:latin typeface="Arial" pitchFamily="34" charset="0"/>
              </a:rPr>
              <a:t> </a:t>
            </a:r>
            <a:r>
              <a:rPr lang="en-GB" sz="1800" dirty="0" err="1" smtClean="0">
                <a:latin typeface="Arial" pitchFamily="34" charset="0"/>
              </a:rPr>
              <a:t>RMNE</a:t>
            </a:r>
            <a:r>
              <a:rPr lang="en-GB" sz="1800" dirty="0" smtClean="0">
                <a:latin typeface="Arial" pitchFamily="34" charset="0"/>
              </a:rPr>
              <a:t> 6</a:t>
            </a:r>
            <a:r>
              <a:rPr lang="sr-Latn-CS" sz="1800" dirty="0" smtClean="0">
                <a:latin typeface="Arial" pitchFamily="34" charset="0"/>
              </a:rPr>
              <a:t>0/03</a:t>
            </a:r>
            <a:r>
              <a:rPr lang="sr-Latn-CS" sz="1800" dirty="0" smtClean="0">
                <a:latin typeface="Arial" pitchFamily="34" charset="0"/>
              </a:rPr>
              <a:t>, </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32/11</a:t>
            </a:r>
            <a:r>
              <a:rPr lang="sr-Latn-CS" sz="1800" dirty="0" smtClean="0">
                <a:latin typeface="Arial" pitchFamily="34" charset="0"/>
              </a:rPr>
              <a:t>)</a:t>
            </a:r>
          </a:p>
          <a:p>
            <a:r>
              <a:rPr lang="en-GB" sz="1800" dirty="0">
                <a:latin typeface="Arial" pitchFamily="34" charset="0"/>
              </a:rPr>
              <a:t>Law on </a:t>
            </a:r>
            <a:r>
              <a:rPr lang="en-GB" sz="1800" dirty="0" smtClean="0">
                <a:latin typeface="Arial" pitchFamily="34" charset="0"/>
              </a:rPr>
              <a:t>Misdemeanours </a:t>
            </a:r>
            <a:r>
              <a:rPr lang="sr-Latn-CS" sz="1800" dirty="0" smtClean="0">
                <a:latin typeface="Arial" pitchFamily="34" charset="0"/>
              </a:rPr>
              <a:t>(</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1/11</a:t>
            </a:r>
            <a:r>
              <a:rPr lang="sr-Latn-CS" sz="1800" dirty="0" smtClean="0">
                <a:latin typeface="Arial" pitchFamily="34" charset="0"/>
              </a:rPr>
              <a:t>, 6/11, 39/11)</a:t>
            </a:r>
          </a:p>
          <a:p>
            <a:r>
              <a:rPr lang="en-GB" sz="1800" dirty="0">
                <a:latin typeface="Arial" pitchFamily="34" charset="0"/>
              </a:rPr>
              <a:t>Law on </a:t>
            </a:r>
            <a:r>
              <a:rPr lang="en-GB" sz="1800" dirty="0" smtClean="0">
                <a:latin typeface="Arial" pitchFamily="34" charset="0"/>
              </a:rPr>
              <a:t>amendments to the Law laying down pecuniary fines for misdemeanours </a:t>
            </a:r>
            <a:r>
              <a:rPr lang="sr-Latn-CS" sz="1800" dirty="0" smtClean="0">
                <a:latin typeface="Arial" pitchFamily="34" charset="0"/>
              </a:rPr>
              <a:t>(</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40/2011</a:t>
            </a:r>
            <a:r>
              <a:rPr lang="sr-Latn-CS" sz="1800" dirty="0" smtClean="0">
                <a:latin typeface="Arial" pitchFamily="34" charset="0"/>
              </a:rPr>
              <a:t>)</a:t>
            </a:r>
          </a:p>
          <a:p>
            <a:r>
              <a:rPr lang="en-GB" sz="1800" dirty="0" smtClean="0">
                <a:latin typeface="Arial" pitchFamily="34" charset="0"/>
              </a:rPr>
              <a:t>Criminal Code </a:t>
            </a:r>
            <a:r>
              <a:rPr lang="sr-Latn-CS" sz="1800" dirty="0" smtClean="0">
                <a:latin typeface="Arial" pitchFamily="34" charset="0"/>
              </a:rPr>
              <a:t>(</a:t>
            </a:r>
            <a:r>
              <a:rPr lang="en-GB" sz="1800" dirty="0" err="1">
                <a:latin typeface="Arial" pitchFamily="34" charset="0"/>
              </a:rPr>
              <a:t>OG</a:t>
            </a:r>
            <a:r>
              <a:rPr lang="en-GB" sz="1800" dirty="0">
                <a:latin typeface="Arial" pitchFamily="34" charset="0"/>
              </a:rPr>
              <a:t> </a:t>
            </a:r>
            <a:r>
              <a:rPr lang="en-GB" sz="1800" dirty="0" err="1" smtClean="0">
                <a:latin typeface="Arial" pitchFamily="34" charset="0"/>
              </a:rPr>
              <a:t>RMNE</a:t>
            </a:r>
            <a:r>
              <a:rPr lang="sr-Latn-CS" sz="1800" dirty="0" smtClean="0">
                <a:latin typeface="Arial" pitchFamily="34" charset="0"/>
              </a:rPr>
              <a:t> </a:t>
            </a:r>
            <a:r>
              <a:rPr lang="sr-Latn-CS" sz="1800" dirty="0" smtClean="0">
                <a:latin typeface="Arial" pitchFamily="34" charset="0"/>
              </a:rPr>
              <a:t>70/03</a:t>
            </a:r>
            <a:r>
              <a:rPr lang="sr-Latn-CS" sz="1800" dirty="0" smtClean="0">
                <a:latin typeface="Arial" pitchFamily="34" charset="0"/>
              </a:rPr>
              <a:t>, 13/04, 47/06, </a:t>
            </a:r>
            <a:r>
              <a:rPr lang="en-GB" sz="1800" dirty="0" err="1">
                <a:latin typeface="Arial" pitchFamily="34" charset="0"/>
              </a:rPr>
              <a:t>OG</a:t>
            </a:r>
            <a:r>
              <a:rPr lang="en-GB" sz="1800" dirty="0">
                <a:latin typeface="Arial" pitchFamily="34" charset="0"/>
              </a:rPr>
              <a:t> </a:t>
            </a:r>
            <a:r>
              <a:rPr lang="en-GB" sz="1800" dirty="0" err="1">
                <a:latin typeface="Arial" pitchFamily="34" charset="0"/>
              </a:rPr>
              <a:t>MNE</a:t>
            </a:r>
            <a:r>
              <a:rPr lang="sr-Latn-CS" sz="1800" dirty="0">
                <a:latin typeface="Arial" pitchFamily="34" charset="0"/>
              </a:rPr>
              <a:t> </a:t>
            </a:r>
            <a:r>
              <a:rPr lang="sr-Latn-CS" sz="1800" dirty="0" smtClean="0">
                <a:latin typeface="Arial" pitchFamily="34" charset="0"/>
              </a:rPr>
              <a:t>40/08</a:t>
            </a:r>
            <a:r>
              <a:rPr lang="sr-Latn-CS" sz="1800" dirty="0" smtClean="0">
                <a:latin typeface="Arial" pitchFamily="34" charset="0"/>
              </a:rPr>
              <a:t>, 25/10, 32/11)</a:t>
            </a:r>
            <a:endParaRPr lang="sr-Latn-CS" sz="1800" dirty="0" smtClean="0">
              <a:solidFill>
                <a:srgbClr val="FF0000"/>
              </a:solidFill>
              <a:latin typeface="Arial" pitchFamily="34" charset="0"/>
            </a:endParaRPr>
          </a:p>
          <a:p>
            <a:r>
              <a:rPr lang="en-GB" sz="1800" dirty="0" smtClean="0">
                <a:latin typeface="Arial" pitchFamily="34" charset="0"/>
              </a:rPr>
              <a:t>Secondary legislation </a:t>
            </a:r>
            <a:r>
              <a:rPr lang="sr-Latn-CS" sz="1800" dirty="0" smtClean="0">
                <a:latin typeface="Arial" pitchFamily="34" charset="0"/>
              </a:rPr>
              <a:t>(</a:t>
            </a:r>
            <a:r>
              <a:rPr lang="en-GB" sz="1800" dirty="0" smtClean="0">
                <a:latin typeface="Arial" pitchFamily="34" charset="0"/>
              </a:rPr>
              <a:t>rulebooks, orders</a:t>
            </a:r>
            <a:r>
              <a:rPr lang="sr-Latn-CS" sz="1800" dirty="0" smtClean="0">
                <a:latin typeface="Arial" pitchFamily="34" charset="0"/>
              </a:rPr>
              <a:t>)</a:t>
            </a:r>
            <a:endParaRPr lang="sr-Latn-CS" sz="1800" dirty="0" smtClean="0">
              <a:latin typeface="Arial" pitchFamily="34" charset="0"/>
            </a:endParaRPr>
          </a:p>
          <a:p>
            <a:endParaRPr lang="sr-Latn-CS" sz="2000" dirty="0" smtClean="0">
              <a:latin typeface="Arial" pitchFamily="34" charset="0"/>
            </a:endParaRPr>
          </a:p>
          <a:p>
            <a:endParaRPr lang="en-GB" sz="2000" dirty="0" smtClean="0">
              <a:solidFill>
                <a:srgbClr val="FF0000"/>
              </a:solidFill>
              <a:latin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220"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922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9224"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922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9227"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9228" name="Rectangle 18"/>
          <p:cNvSpPr>
            <a:spLocks noGrp="1"/>
          </p:cNvSpPr>
          <p:nvPr>
            <p:ph type="title"/>
          </p:nvPr>
        </p:nvSpPr>
        <p:spPr>
          <a:xfrm>
            <a:off x="457200" y="304800"/>
            <a:ext cx="8229600" cy="1143000"/>
          </a:xfrm>
        </p:spPr>
        <p:txBody>
          <a:bodyPr/>
          <a:lstStyle/>
          <a:p>
            <a:pPr marL="838200" indent="-838200"/>
            <a:r>
              <a:rPr lang="en-GB" sz="2800" smtClean="0">
                <a:latin typeface="Arial" pitchFamily="34" charset="0"/>
                <a:cs typeface="Arial" pitchFamily="34" charset="0"/>
              </a:rPr>
              <a:t>Competencies of </a:t>
            </a:r>
            <a:r>
              <a:rPr lang="sr-Latn-CS" sz="2800" smtClean="0">
                <a:latin typeface="Arial" pitchFamily="34" charset="0"/>
                <a:cs typeface="Arial" pitchFamily="34" charset="0"/>
              </a:rPr>
              <a:t>marine </a:t>
            </a:r>
            <a:r>
              <a:rPr lang="en-GB" sz="2800" smtClean="0">
                <a:latin typeface="Arial" pitchFamily="34" charset="0"/>
                <a:cs typeface="Arial" pitchFamily="34" charset="0"/>
              </a:rPr>
              <a:t>fishery inspectors</a:t>
            </a:r>
            <a:r>
              <a:rPr lang="sr-Latn-CS" sz="2800" smtClean="0">
                <a:latin typeface="Arial" pitchFamily="34" charset="0"/>
                <a:cs typeface="Arial" pitchFamily="34" charset="0"/>
              </a:rPr>
              <a:t>(I)</a:t>
            </a:r>
            <a:endParaRPr lang="en-GB" sz="2800" smtClean="0">
              <a:latin typeface="Arial" pitchFamily="34" charset="0"/>
              <a:cs typeface="Arial" pitchFamily="34" charset="0"/>
            </a:endParaRPr>
          </a:p>
        </p:txBody>
      </p:sp>
      <p:sp>
        <p:nvSpPr>
          <p:cNvPr id="9229" name="Rectangle 19"/>
          <p:cNvSpPr>
            <a:spLocks noGrp="1"/>
          </p:cNvSpPr>
          <p:nvPr>
            <p:ph type="body" idx="1"/>
          </p:nvPr>
        </p:nvSpPr>
        <p:spPr/>
        <p:txBody>
          <a:bodyPr/>
          <a:lstStyle/>
          <a:p>
            <a:pPr marL="609600" indent="-609600">
              <a:lnSpc>
                <a:spcPct val="80000"/>
              </a:lnSpc>
              <a:buFont typeface="Arial" pitchFamily="34" charset="0"/>
              <a:buNone/>
            </a:pPr>
            <a:r>
              <a:rPr lang="en-GB" sz="2000" dirty="0" smtClean="0">
                <a:latin typeface="Arial" pitchFamily="34" charset="0"/>
              </a:rPr>
              <a:t>In addition to the powers of inspector as laid down by the Law on Inspectorial Supervision, a fisheries inspector is authorised, in accordance with Article 113 of the Law on Marine Fisheries and </a:t>
            </a:r>
            <a:r>
              <a:rPr lang="en-GB" sz="2000" dirty="0" err="1" smtClean="0">
                <a:latin typeface="Arial" pitchFamily="34" charset="0"/>
              </a:rPr>
              <a:t>Mariculture</a:t>
            </a:r>
            <a:r>
              <a:rPr lang="en-GB" sz="2000" dirty="0" smtClean="0">
                <a:latin typeface="Arial" pitchFamily="34" charset="0"/>
              </a:rPr>
              <a:t> to</a:t>
            </a:r>
            <a:r>
              <a:rPr lang="sr-Latn-CS" sz="2000" dirty="0" smtClean="0">
                <a:latin typeface="Arial" pitchFamily="34" charset="0"/>
              </a:rPr>
              <a:t>:</a:t>
            </a:r>
            <a:endParaRPr lang="sr-Latn-CS" sz="2000" dirty="0" smtClean="0">
              <a:latin typeface="Arial" pitchFamily="34" charset="0"/>
            </a:endParaRPr>
          </a:p>
          <a:p>
            <a:pPr marL="990600" lvl="1" indent="-533400">
              <a:lnSpc>
                <a:spcPct val="80000"/>
              </a:lnSpc>
            </a:pPr>
            <a:r>
              <a:rPr lang="en-GB" sz="1600" dirty="0" smtClean="0">
                <a:latin typeface="Arial" pitchFamily="34" charset="0"/>
                <a:cs typeface="Arial" pitchFamily="34" charset="0"/>
              </a:rPr>
              <a:t>monitor and control fishing and the use of fishing tools and gear in such fishing;</a:t>
            </a:r>
          </a:p>
          <a:p>
            <a:pPr marL="990600" lvl="1" indent="-533400">
              <a:lnSpc>
                <a:spcPct val="80000"/>
              </a:lnSpc>
            </a:pPr>
            <a:r>
              <a:rPr lang="en-GB" sz="1600" dirty="0" smtClean="0">
                <a:latin typeface="Arial" pitchFamily="34" charset="0"/>
                <a:cs typeface="Arial" pitchFamily="34" charset="0"/>
              </a:rPr>
              <a:t>inspect whether commercial, sport-recreational and the fishing for the purpose of science and researches is conducted in approved fishing areas, </a:t>
            </a:r>
            <a:r>
              <a:rPr lang="en-GB" sz="1600" dirty="0" err="1" smtClean="0">
                <a:latin typeface="Arial" pitchFamily="34" charset="0"/>
                <a:cs typeface="Arial" pitchFamily="34" charset="0"/>
              </a:rPr>
              <a:t>mariculture</a:t>
            </a:r>
            <a:r>
              <a:rPr lang="en-GB" sz="1600" dirty="0" smtClean="0">
                <a:latin typeface="Arial" pitchFamily="34" charset="0"/>
                <a:cs typeface="Arial" pitchFamily="34" charset="0"/>
              </a:rPr>
              <a:t> zones and protected fishing areas by approved tools, at approved time and in the approved manner;</a:t>
            </a:r>
          </a:p>
          <a:p>
            <a:pPr marL="990600" lvl="1" indent="-533400">
              <a:lnSpc>
                <a:spcPct val="80000"/>
              </a:lnSpc>
            </a:pPr>
            <a:r>
              <a:rPr lang="en-GB" sz="1600" dirty="0" smtClean="0">
                <a:latin typeface="Arial" pitchFamily="34" charset="0"/>
                <a:cs typeface="Arial" pitchFamily="34" charset="0"/>
              </a:rPr>
              <a:t>inspect and control markets, storages, restaurants, harbours-ports, moles and similar facilities that are important for trading of fish and fishery products;</a:t>
            </a:r>
          </a:p>
          <a:p>
            <a:pPr marL="990600" lvl="1" indent="-533400">
              <a:lnSpc>
                <a:spcPct val="80000"/>
              </a:lnSpc>
            </a:pPr>
            <a:r>
              <a:rPr lang="en-GB" sz="1600" dirty="0" smtClean="0">
                <a:latin typeface="Arial" pitchFamily="34" charset="0"/>
                <a:cs typeface="Arial" pitchFamily="34" charset="0"/>
              </a:rPr>
              <a:t>monitor and control implementation of the Strategy, Plan, Programme for monitoring the condition of settlements of economically important fish and other marine organisms in the seabed and in the sea waters, implementation of Annual Operational Plan for the implementation of the Strategy and the Annual Programme for monitoring, control and surveillance of the fishing sea of Montenegro.</a:t>
            </a:r>
            <a:endParaRPr lang="sr-Latn-CS" sz="1000" dirty="0" smtClean="0">
              <a:latin typeface="Arial" pitchFamily="34" charset="0"/>
              <a:cs typeface="Arial" pitchFamily="34" charset="0"/>
            </a:endParaRPr>
          </a:p>
          <a:p>
            <a:pPr marL="609600" indent="-609600">
              <a:lnSpc>
                <a:spcPct val="80000"/>
              </a:lnSpc>
              <a:buFont typeface="Arial" pitchFamily="34" charset="0"/>
              <a:buNone/>
            </a:pPr>
            <a:endParaRPr lang="sr-Latn-CS" sz="1200" dirty="0" smtClean="0">
              <a:latin typeface="Arial" pitchFamily="34" charset="0"/>
              <a:cs typeface="Arial" pitchFamily="34" charset="0"/>
            </a:endParaRPr>
          </a:p>
          <a:p>
            <a:pPr marL="609600" indent="-609600">
              <a:lnSpc>
                <a:spcPct val="80000"/>
              </a:lnSpc>
            </a:pPr>
            <a:endParaRPr lang="en-GB" sz="1200" dirty="0" smtClean="0">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244"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024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0248"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024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0251"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0252" name="Rectangle 18"/>
          <p:cNvSpPr>
            <a:spLocks noGrp="1"/>
          </p:cNvSpPr>
          <p:nvPr>
            <p:ph type="title"/>
          </p:nvPr>
        </p:nvSpPr>
        <p:spPr>
          <a:xfrm>
            <a:off x="457200" y="304800"/>
            <a:ext cx="8229600" cy="1143000"/>
          </a:xfrm>
        </p:spPr>
        <p:txBody>
          <a:bodyPr/>
          <a:lstStyle/>
          <a:p>
            <a:r>
              <a:rPr lang="en-GB" sz="2800" smtClean="0">
                <a:latin typeface="Arial" pitchFamily="34" charset="0"/>
                <a:cs typeface="Arial" pitchFamily="34" charset="0"/>
              </a:rPr>
              <a:t>Competencies of </a:t>
            </a:r>
            <a:r>
              <a:rPr lang="sr-Latn-CS" sz="2800" smtClean="0">
                <a:latin typeface="Arial" pitchFamily="34" charset="0"/>
                <a:cs typeface="Arial" pitchFamily="34" charset="0"/>
              </a:rPr>
              <a:t>marine </a:t>
            </a:r>
            <a:r>
              <a:rPr lang="en-GB" sz="2800" smtClean="0">
                <a:latin typeface="Arial" pitchFamily="34" charset="0"/>
                <a:cs typeface="Arial" pitchFamily="34" charset="0"/>
              </a:rPr>
              <a:t>fishery inspectors</a:t>
            </a:r>
            <a:r>
              <a:rPr lang="sr-Latn-CS" sz="2800" smtClean="0">
                <a:latin typeface="Arial" pitchFamily="34" charset="0"/>
              </a:rPr>
              <a:t>(II)</a:t>
            </a:r>
            <a:endParaRPr lang="en-GB" sz="2800" smtClean="0">
              <a:latin typeface="Arial" pitchFamily="34" charset="0"/>
            </a:endParaRPr>
          </a:p>
        </p:txBody>
      </p:sp>
      <p:sp>
        <p:nvSpPr>
          <p:cNvPr id="10253" name="Rectangle 19"/>
          <p:cNvSpPr>
            <a:spLocks noGrp="1"/>
          </p:cNvSpPr>
          <p:nvPr>
            <p:ph type="body" idx="1"/>
          </p:nvPr>
        </p:nvSpPr>
        <p:spPr>
          <a:xfrm>
            <a:off x="457200" y="1371600"/>
            <a:ext cx="8229600" cy="4525963"/>
          </a:xfrm>
        </p:spPr>
        <p:txBody>
          <a:bodyPr/>
          <a:lstStyle/>
          <a:p>
            <a:pPr marL="990600" lvl="1" indent="-533400">
              <a:lnSpc>
                <a:spcPct val="80000"/>
              </a:lnSpc>
            </a:pPr>
            <a:r>
              <a:rPr lang="en-GB" sz="1600" smtClean="0">
                <a:latin typeface="Arial" pitchFamily="34" charset="0"/>
                <a:cs typeface="Arial" pitchFamily="34" charset="0"/>
              </a:rPr>
              <a:t>shall go onboard of the fishing vessel and inspect that facility, fishing gear, load, storage, fish, documents and other objects, and to stop the fishing vessel;</a:t>
            </a:r>
          </a:p>
          <a:p>
            <a:pPr marL="990600" lvl="1" indent="-533400">
              <a:lnSpc>
                <a:spcPct val="80000"/>
              </a:lnSpc>
            </a:pPr>
            <a:r>
              <a:rPr lang="en-GB" sz="1600" smtClean="0">
                <a:latin typeface="Arial" pitchFamily="34" charset="0"/>
                <a:cs typeface="Arial" pitchFamily="34" charset="0"/>
              </a:rPr>
              <a:t>enter rooms next to the boar house, or the vehicle in which the fish or fishing gear is kept or transported and inspect rooms or vehicles and to stop the vehicle used for the transport of fish;</a:t>
            </a:r>
          </a:p>
          <a:p>
            <a:pPr marL="990600" lvl="1" indent="-533400">
              <a:lnSpc>
                <a:spcPct val="80000"/>
              </a:lnSpc>
            </a:pPr>
            <a:r>
              <a:rPr lang="en-GB" sz="1600" smtClean="0">
                <a:latin typeface="Arial" pitchFamily="34" charset="0"/>
                <a:cs typeface="Arial" pitchFamily="34" charset="0"/>
              </a:rPr>
              <a:t>stop the vehicle for inspecting whether it carries fish and other marine organisms;</a:t>
            </a:r>
          </a:p>
          <a:p>
            <a:pPr marL="990600" lvl="1" indent="-533400">
              <a:lnSpc>
                <a:spcPct val="80000"/>
              </a:lnSpc>
            </a:pPr>
            <a:r>
              <a:rPr lang="en-GB" sz="1600" smtClean="0">
                <a:latin typeface="Arial" pitchFamily="34" charset="0"/>
                <a:cs typeface="Arial" pitchFamily="34" charset="0"/>
              </a:rPr>
              <a:t>inspect fishing gear or objects reasonably suspected to be used or intended for collecting, treating or processing fish;</a:t>
            </a:r>
          </a:p>
          <a:p>
            <a:pPr marL="990600" lvl="1" indent="-533400">
              <a:lnSpc>
                <a:spcPct val="80000"/>
              </a:lnSpc>
            </a:pPr>
            <a:r>
              <a:rPr lang="en-GB" sz="1600" smtClean="0">
                <a:latin typeface="Arial" pitchFamily="34" charset="0"/>
                <a:cs typeface="Arial" pitchFamily="34" charset="0"/>
              </a:rPr>
              <a:t>interrogate the person, who in his/her opinion may provide information that he/she needs for inspection surveillance;</a:t>
            </a:r>
          </a:p>
          <a:p>
            <a:pPr marL="990600" lvl="1" indent="-533400">
              <a:lnSpc>
                <a:spcPct val="80000"/>
              </a:lnSpc>
            </a:pPr>
            <a:r>
              <a:rPr lang="en-GB" sz="1600" smtClean="0">
                <a:latin typeface="Arial" pitchFamily="34" charset="0"/>
                <a:cs typeface="Arial" pitchFamily="34" charset="0"/>
              </a:rPr>
              <a:t>request from a person employed at the fishing vessel to assist in inspecting containers, fishing gear, fish or documents on or in such a vessel;</a:t>
            </a:r>
          </a:p>
          <a:p>
            <a:pPr marL="990600" lvl="1" indent="-533400">
              <a:lnSpc>
                <a:spcPct val="80000"/>
              </a:lnSpc>
            </a:pPr>
            <a:r>
              <a:rPr lang="en-GB" sz="1600" smtClean="0">
                <a:latin typeface="Arial" pitchFamily="34" charset="0"/>
                <a:cs typeface="Arial" pitchFamily="34" charset="0"/>
              </a:rPr>
              <a:t>request from the captain to ensure appropriate boarding to the ship;</a:t>
            </a:r>
          </a:p>
          <a:p>
            <a:pPr marL="990600" lvl="1" indent="-533400">
              <a:lnSpc>
                <a:spcPct val="80000"/>
              </a:lnSpc>
            </a:pPr>
            <a:r>
              <a:rPr lang="en-GB" sz="1600" smtClean="0">
                <a:latin typeface="Arial" pitchFamily="34" charset="0"/>
                <a:cs typeface="Arial" pitchFamily="34" charset="0"/>
              </a:rPr>
              <a:t>stop and inspect the vehicle reasonably suspected of carrying fish that is caught illegally or by using prohibited fishing gear;</a:t>
            </a:r>
          </a:p>
          <a:p>
            <a:pPr marL="990600" lvl="1" indent="-533400">
              <a:lnSpc>
                <a:spcPct val="80000"/>
              </a:lnSpc>
            </a:pPr>
            <a:r>
              <a:rPr lang="en-GB" sz="1600" smtClean="0">
                <a:latin typeface="Arial" pitchFamily="34" charset="0"/>
                <a:cs typeface="Arial" pitchFamily="34" charset="0"/>
              </a:rPr>
              <a:t>inspect fishing vessel regardless whether it was engaged in fishing or other activity related to fishing at the time.</a:t>
            </a:r>
            <a:endParaRPr lang="sr-Latn-CS" sz="1600" smtClean="0">
              <a:latin typeface="Arial" pitchFamily="34" charset="0"/>
              <a:cs typeface="Arial" pitchFamily="34" charset="0"/>
            </a:endParaRPr>
          </a:p>
          <a:p>
            <a:pPr marL="609600" indent="-609600">
              <a:lnSpc>
                <a:spcPct val="80000"/>
              </a:lnSpc>
            </a:pPr>
            <a:endParaRPr lang="en-GB" sz="180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68"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126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1272" name="Picture 18" descr="EU MN logo"/>
          <p:cNvPicPr>
            <a:picLocks noChangeAspect="1" noChangeArrowheads="1"/>
          </p:cNvPicPr>
          <p:nvPr/>
        </p:nvPicPr>
        <p:blipFill>
          <a:blip r:embed="rId2" cstate="print"/>
          <a:srcRect/>
          <a:stretch>
            <a:fillRect/>
          </a:stretch>
        </p:blipFill>
        <p:spPr bwMode="auto">
          <a:xfrm>
            <a:off x="7924800" y="5562600"/>
            <a:ext cx="1219200" cy="685800"/>
          </a:xfrm>
          <a:prstGeom prst="rect">
            <a:avLst/>
          </a:prstGeom>
          <a:noFill/>
          <a:ln w="9525">
            <a:noFill/>
            <a:miter lim="800000"/>
            <a:headEnd/>
            <a:tailEnd/>
          </a:ln>
        </p:spPr>
      </p:pic>
      <p:pic>
        <p:nvPicPr>
          <p:cNvPr id="1127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1275"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1276" name="Rectangle 18"/>
          <p:cNvSpPr>
            <a:spLocks noGrp="1"/>
          </p:cNvSpPr>
          <p:nvPr>
            <p:ph type="title"/>
          </p:nvPr>
        </p:nvSpPr>
        <p:spPr>
          <a:xfrm>
            <a:off x="457200" y="304800"/>
            <a:ext cx="8229600" cy="1143000"/>
          </a:xfrm>
        </p:spPr>
        <p:txBody>
          <a:bodyPr/>
          <a:lstStyle/>
          <a:p>
            <a:r>
              <a:rPr lang="en-GB" sz="2800" smtClean="0">
                <a:latin typeface="Arial" pitchFamily="34" charset="0"/>
                <a:cs typeface="Arial" pitchFamily="34" charset="0"/>
              </a:rPr>
              <a:t>Competencies of </a:t>
            </a:r>
            <a:r>
              <a:rPr lang="sr-Latn-CS" sz="2800" smtClean="0">
                <a:latin typeface="Arial" pitchFamily="34" charset="0"/>
                <a:cs typeface="Arial" pitchFamily="34" charset="0"/>
              </a:rPr>
              <a:t>marine </a:t>
            </a:r>
            <a:r>
              <a:rPr lang="en-GB" sz="2800" smtClean="0">
                <a:latin typeface="Arial" pitchFamily="34" charset="0"/>
                <a:cs typeface="Arial" pitchFamily="34" charset="0"/>
              </a:rPr>
              <a:t>fishery inspector</a:t>
            </a:r>
            <a:r>
              <a:rPr lang="sr-Latn-CS" sz="2800" smtClean="0">
                <a:latin typeface="Arial" pitchFamily="34" charset="0"/>
                <a:cs typeface="Arial" pitchFamily="34" charset="0"/>
              </a:rPr>
              <a:t>s</a:t>
            </a:r>
            <a:r>
              <a:rPr lang="sr-Latn-CS" sz="2800" smtClean="0">
                <a:latin typeface="Arial" pitchFamily="34" charset="0"/>
              </a:rPr>
              <a:t>(III)</a:t>
            </a:r>
            <a:endParaRPr lang="en-GB" sz="2800" smtClean="0">
              <a:latin typeface="Arial" pitchFamily="34" charset="0"/>
            </a:endParaRPr>
          </a:p>
        </p:txBody>
      </p:sp>
      <p:sp>
        <p:nvSpPr>
          <p:cNvPr id="11277" name="Rectangle 19"/>
          <p:cNvSpPr>
            <a:spLocks noGrp="1"/>
          </p:cNvSpPr>
          <p:nvPr>
            <p:ph type="body" idx="1"/>
          </p:nvPr>
        </p:nvSpPr>
        <p:spPr>
          <a:xfrm>
            <a:off x="457200" y="1371600"/>
            <a:ext cx="8229600" cy="4525963"/>
          </a:xfrm>
        </p:spPr>
        <p:txBody>
          <a:bodyPr/>
          <a:lstStyle/>
          <a:p>
            <a:pPr marL="609600" indent="-609600">
              <a:lnSpc>
                <a:spcPct val="80000"/>
              </a:lnSpc>
              <a:buFont typeface="Arial" pitchFamily="34" charset="0"/>
              <a:buNone/>
            </a:pPr>
            <a:r>
              <a:rPr lang="en-GB" sz="2000" dirty="0" smtClean="0">
                <a:latin typeface="Arial" pitchFamily="34" charset="0"/>
                <a:cs typeface="Arial" pitchFamily="34" charset="0"/>
              </a:rPr>
              <a:t>Powers</a:t>
            </a:r>
            <a:r>
              <a:rPr lang="en-GB" sz="2000" dirty="0" smtClean="0">
                <a:latin typeface="Arial" pitchFamily="34" charset="0"/>
                <a:cs typeface="Arial" pitchFamily="34" charset="0"/>
              </a:rPr>
              <a:t> </a:t>
            </a:r>
            <a:r>
              <a:rPr lang="en-GB" sz="2000" dirty="0" smtClean="0">
                <a:latin typeface="Arial" pitchFamily="34" charset="0"/>
                <a:cs typeface="Arial" pitchFamily="34" charset="0"/>
              </a:rPr>
              <a:t>of fishery inspectors for conducting inspection, which are stipulated by Law </a:t>
            </a:r>
            <a:r>
              <a:rPr lang="sr-Latn-CS" sz="2000" dirty="0" smtClean="0">
                <a:latin typeface="Arial" pitchFamily="34" charset="0"/>
                <a:cs typeface="Arial" pitchFamily="34" charset="0"/>
              </a:rPr>
              <a:t>on </a:t>
            </a:r>
            <a:r>
              <a:rPr lang="en-GB" sz="2000" dirty="0" smtClean="0">
                <a:latin typeface="Arial" pitchFamily="34" charset="0"/>
                <a:cs typeface="Arial" pitchFamily="34" charset="0"/>
              </a:rPr>
              <a:t>M</a:t>
            </a:r>
            <a:r>
              <a:rPr lang="sr-Latn-CS" sz="2000" dirty="0" smtClean="0">
                <a:latin typeface="Arial" pitchFamily="34" charset="0"/>
                <a:cs typeface="Arial" pitchFamily="34" charset="0"/>
              </a:rPr>
              <a:t>arine </a:t>
            </a:r>
            <a:r>
              <a:rPr lang="en-GB" sz="2000" dirty="0">
                <a:latin typeface="Arial" pitchFamily="34" charset="0"/>
                <a:cs typeface="Arial" pitchFamily="34" charset="0"/>
              </a:rPr>
              <a:t>F</a:t>
            </a:r>
            <a:r>
              <a:rPr lang="sr-Latn-CS" sz="2000" dirty="0" smtClean="0">
                <a:latin typeface="Arial" pitchFamily="34" charset="0"/>
                <a:cs typeface="Arial" pitchFamily="34" charset="0"/>
              </a:rPr>
              <a:t>isheries </a:t>
            </a:r>
            <a:r>
              <a:rPr lang="sr-Latn-CS" sz="2000" dirty="0" smtClean="0">
                <a:latin typeface="Arial" pitchFamily="34" charset="0"/>
                <a:cs typeface="Arial" pitchFamily="34" charset="0"/>
              </a:rPr>
              <a:t>and </a:t>
            </a:r>
            <a:r>
              <a:rPr lang="en-GB" sz="2000" dirty="0" smtClean="0">
                <a:latin typeface="Arial" pitchFamily="34" charset="0"/>
                <a:cs typeface="Arial" pitchFamily="34" charset="0"/>
              </a:rPr>
              <a:t>M</a:t>
            </a:r>
            <a:r>
              <a:rPr lang="sr-Latn-CS" sz="2000" dirty="0" smtClean="0">
                <a:latin typeface="Arial" pitchFamily="34" charset="0"/>
                <a:cs typeface="Arial" pitchFamily="34" charset="0"/>
              </a:rPr>
              <a:t>ariculture </a:t>
            </a:r>
            <a:r>
              <a:rPr lang="en-GB" sz="2000" dirty="0" smtClean="0">
                <a:latin typeface="Arial" pitchFamily="34" charset="0"/>
                <a:cs typeface="Arial" pitchFamily="34" charset="0"/>
              </a:rPr>
              <a:t>and the Law on </a:t>
            </a:r>
            <a:r>
              <a:rPr lang="en-GB" sz="2000" dirty="0" smtClean="0">
                <a:latin typeface="Arial" pitchFamily="34" charset="0"/>
                <a:cs typeface="Arial" pitchFamily="34" charset="0"/>
              </a:rPr>
              <a:t>Inspectorial Supervision apply to:</a:t>
            </a:r>
            <a:endParaRPr lang="sr-Latn-CS" sz="2000" dirty="0" smtClean="0">
              <a:latin typeface="Arial" pitchFamily="34" charset="0"/>
              <a:cs typeface="Arial" pitchFamily="34" charset="0"/>
            </a:endParaRPr>
          </a:p>
          <a:p>
            <a:pPr marL="609600" indent="-609600">
              <a:lnSpc>
                <a:spcPct val="80000"/>
              </a:lnSpc>
              <a:buFont typeface="Arial" pitchFamily="34" charset="0"/>
              <a:buNone/>
            </a:pPr>
            <a:endParaRPr lang="en-GB" sz="20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fishing vessels flying Montenegrin flag within and beyond the fishing waters of Montenegro;</a:t>
            </a:r>
            <a:endParaRPr lang="sr-Latn-CS" sz="1800" dirty="0" smtClean="0">
              <a:latin typeface="Arial" pitchFamily="34" charset="0"/>
              <a:cs typeface="Arial" pitchFamily="34" charset="0"/>
            </a:endParaRPr>
          </a:p>
          <a:p>
            <a:pPr marL="990600" lvl="1" indent="-533400">
              <a:lnSpc>
                <a:spcPct val="80000"/>
              </a:lnSpc>
              <a:buFont typeface="Arial" pitchFamily="34" charset="0"/>
              <a:buNone/>
            </a:pPr>
            <a:endParaRPr lang="en-GB"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foreign fishing vessels flying a foreign flag in the fishing waters of Montenegro and under authorizations stipulated by international agreement outside the fishing waters of Montenegro</a:t>
            </a:r>
            <a:r>
              <a:rPr lang="sr-Latn-CS" sz="1800" dirty="0" smtClean="0">
                <a:latin typeface="Arial" pitchFamily="34" charset="0"/>
                <a:cs typeface="Arial" pitchFamily="34" charset="0"/>
              </a:rPr>
              <a:t>.</a:t>
            </a:r>
            <a:endParaRPr lang="en-GB"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292"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229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2296"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2297"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2299"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2300" name="Rectangle 18"/>
          <p:cNvSpPr>
            <a:spLocks noGrp="1"/>
          </p:cNvSpPr>
          <p:nvPr>
            <p:ph type="title"/>
          </p:nvPr>
        </p:nvSpPr>
        <p:spPr>
          <a:xfrm>
            <a:off x="457200" y="685800"/>
            <a:ext cx="8229600" cy="1143000"/>
          </a:xfrm>
        </p:spPr>
        <p:txBody>
          <a:bodyPr/>
          <a:lstStyle/>
          <a:p>
            <a:r>
              <a:rPr lang="en-GB" sz="2800" dirty="0" smtClean="0">
                <a:latin typeface="Arial" pitchFamily="34" charset="0"/>
                <a:cs typeface="Arial" pitchFamily="34" charset="0"/>
              </a:rPr>
              <a:t>Objectives and Methodology of Inspectorial Control</a:t>
            </a:r>
            <a:r>
              <a:rPr lang="sr-Latn-CS" sz="2800" dirty="0" smtClean="0">
                <a:latin typeface="Arial" pitchFamily="34" charset="0"/>
                <a:cs typeface="Arial" pitchFamily="34" charset="0"/>
              </a:rPr>
              <a:t>(I</a:t>
            </a:r>
            <a:r>
              <a:rPr lang="sr-Latn-CS" sz="2800" dirty="0" smtClean="0">
                <a:latin typeface="Arial" pitchFamily="34" charset="0"/>
                <a:cs typeface="Arial" pitchFamily="34" charset="0"/>
              </a:rPr>
              <a:t>)</a:t>
            </a:r>
            <a:endParaRPr lang="en-GB" sz="2800" dirty="0" smtClean="0">
              <a:latin typeface="Arial" pitchFamily="34" charset="0"/>
            </a:endParaRPr>
          </a:p>
        </p:txBody>
      </p:sp>
      <p:sp>
        <p:nvSpPr>
          <p:cNvPr id="12301" name="Rectangle 19"/>
          <p:cNvSpPr>
            <a:spLocks noGrp="1"/>
          </p:cNvSpPr>
          <p:nvPr>
            <p:ph type="body" idx="1"/>
          </p:nvPr>
        </p:nvSpPr>
        <p:spPr>
          <a:xfrm>
            <a:off x="457200" y="1752600"/>
            <a:ext cx="8229600" cy="4525963"/>
          </a:xfrm>
        </p:spPr>
        <p:txBody>
          <a:bodyPr/>
          <a:lstStyle/>
          <a:p>
            <a:pPr marL="609600" indent="-609600">
              <a:lnSpc>
                <a:spcPct val="80000"/>
              </a:lnSpc>
            </a:pPr>
            <a:r>
              <a:rPr lang="en-GB" sz="2000" dirty="0" smtClean="0">
                <a:latin typeface="Arial" pitchFamily="34" charset="0"/>
                <a:cs typeface="Arial" pitchFamily="34" charset="0"/>
              </a:rPr>
              <a:t>Currently, Montenegro does not have in place a separate strategy for inspectorial control in the fisheries sector</a:t>
            </a: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Objectives of the inspectorial control are set on the basis of the analysis of previous inspectorial activities, at the orders of the competent authority for marine fisheries and on the basis of reports of legal and natural persons on the irregularities noted</a:t>
            </a: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Inspectorial surveillance procedure includes</a:t>
            </a:r>
            <a:r>
              <a:rPr lang="sr-Latn-CS" sz="2000" dirty="0" smtClean="0">
                <a:latin typeface="Arial" pitchFamily="34" charset="0"/>
                <a:cs typeface="Arial" pitchFamily="34" charset="0"/>
              </a:rPr>
              <a:t>: </a:t>
            </a:r>
            <a:endParaRPr lang="sr-Latn-CS" sz="20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Carrying out of control</a:t>
            </a:r>
            <a:r>
              <a:rPr lang="sr-Latn-CS" sz="1800" dirty="0" smtClean="0">
                <a:latin typeface="Arial" pitchFamily="34" charset="0"/>
                <a:cs typeface="Arial" pitchFamily="34" charset="0"/>
              </a:rPr>
              <a:t>, </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Deciding on rights and obligations of the entity under surveillance in the course of the inspection</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Undertaking of administrative measures and activities</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Execution of administrative measures and activities</a:t>
            </a:r>
            <a:endParaRPr lang="en-GB"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316"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331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3320"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332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3323"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3324" name="Rectangle 18"/>
          <p:cNvSpPr>
            <a:spLocks noGrp="1"/>
          </p:cNvSpPr>
          <p:nvPr>
            <p:ph type="title"/>
          </p:nvPr>
        </p:nvSpPr>
        <p:spPr>
          <a:xfrm>
            <a:off x="152401" y="304800"/>
            <a:ext cx="8872124" cy="1143000"/>
          </a:xfrm>
        </p:spPr>
        <p:txBody>
          <a:bodyPr/>
          <a:lstStyle/>
          <a:p>
            <a:r>
              <a:rPr lang="en-GB" sz="2800" dirty="0" smtClean="0">
                <a:latin typeface="Arial" pitchFamily="34" charset="0"/>
                <a:cs typeface="Arial" pitchFamily="34" charset="0"/>
              </a:rPr>
              <a:t>Objectives and Methodology of Inspectorial Control</a:t>
            </a:r>
            <a:r>
              <a:rPr lang="sr-Latn-CS" sz="2800" dirty="0" smtClean="0">
                <a:latin typeface="Arial" pitchFamily="34" charset="0"/>
                <a:cs typeface="Arial" pitchFamily="34" charset="0"/>
              </a:rPr>
              <a:t>(II</a:t>
            </a:r>
            <a:r>
              <a:rPr lang="sr-Latn-CS" sz="2800" dirty="0" smtClean="0">
                <a:latin typeface="Arial" pitchFamily="34" charset="0"/>
                <a:cs typeface="Arial" pitchFamily="34" charset="0"/>
              </a:rPr>
              <a:t>)</a:t>
            </a:r>
            <a:endParaRPr lang="en-GB" sz="2800" dirty="0" smtClean="0">
              <a:latin typeface="Arial" pitchFamily="34" charset="0"/>
            </a:endParaRPr>
          </a:p>
        </p:txBody>
      </p:sp>
      <p:sp>
        <p:nvSpPr>
          <p:cNvPr id="13325" name="Rectangle 19"/>
          <p:cNvSpPr>
            <a:spLocks noGrp="1"/>
          </p:cNvSpPr>
          <p:nvPr>
            <p:ph type="body" idx="1"/>
          </p:nvPr>
        </p:nvSpPr>
        <p:spPr>
          <a:xfrm>
            <a:off x="185738" y="1112838"/>
            <a:ext cx="8229600" cy="4525962"/>
          </a:xfrm>
        </p:spPr>
        <p:txBody>
          <a:bodyPr/>
          <a:lstStyle/>
          <a:p>
            <a:pPr marL="609600" indent="-609600">
              <a:lnSpc>
                <a:spcPct val="80000"/>
              </a:lnSpc>
              <a:buFont typeface="Arial" pitchFamily="34" charset="0"/>
              <a:buNone/>
            </a:pPr>
            <a:r>
              <a:rPr lang="sr-Latn-CS" sz="2000" dirty="0" smtClean="0">
                <a:latin typeface="Arial" pitchFamily="34" charset="0"/>
                <a:cs typeface="Arial" pitchFamily="34" charset="0"/>
              </a:rPr>
              <a:t>T</a:t>
            </a:r>
            <a:r>
              <a:rPr lang="en-GB" sz="2000" dirty="0" smtClean="0">
                <a:latin typeface="Arial" pitchFamily="34" charset="0"/>
                <a:cs typeface="Arial" pitchFamily="34" charset="0"/>
              </a:rPr>
              <a:t>he course of the inspection and control procedure</a:t>
            </a:r>
            <a:r>
              <a:rPr lang="sr-Latn-CS" sz="2000" dirty="0" smtClean="0">
                <a:latin typeface="Arial" pitchFamily="34" charset="0"/>
                <a:cs typeface="Arial" pitchFamily="34" charset="0"/>
              </a:rPr>
              <a:t>: </a:t>
            </a:r>
            <a:endParaRPr lang="sr-Latn-CS" sz="2000" dirty="0" smtClean="0">
              <a:latin typeface="Arial" pitchFamily="34" charset="0"/>
              <a:cs typeface="Arial" pitchFamily="34" charset="0"/>
            </a:endParaRPr>
          </a:p>
          <a:p>
            <a:pPr marL="609600" indent="-609600">
              <a:lnSpc>
                <a:spcPct val="80000"/>
              </a:lnSpc>
              <a:buFont typeface="Arial" pitchFamily="34" charset="0"/>
              <a:buNone/>
            </a:pPr>
            <a:r>
              <a:rPr lang="en-GB" sz="1800" dirty="0" smtClean="0">
                <a:latin typeface="Arial" pitchFamily="34" charset="0"/>
                <a:cs typeface="Arial" pitchFamily="34" charset="0"/>
              </a:rPr>
              <a:t>Inspector presents himself and shows ID</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Informs the controlled entity of the rights and obligations as well as of the objective of the control</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Where a vessel is controlled, the identity of the person responsible is established as well as the purpose of the vessel and possession of the fishing permit</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Checks of fishing tools and gear, whether they are registered in the permit and checking whether their technical-construction characteristics are in line with those prescribed </a:t>
            </a:r>
            <a:r>
              <a:rPr lang="sr-Latn-CS" sz="1800" dirty="0" smtClean="0">
                <a:latin typeface="Arial" pitchFamily="34" charset="0"/>
                <a:cs typeface="Arial" pitchFamily="34" charset="0"/>
              </a:rPr>
              <a:t>(</a:t>
            </a:r>
            <a:r>
              <a:rPr lang="en-GB" sz="1800" dirty="0" smtClean="0">
                <a:latin typeface="Arial" pitchFamily="34" charset="0"/>
                <a:cs typeface="Arial" pitchFamily="34" charset="0"/>
              </a:rPr>
              <a:t>mesh size</a:t>
            </a:r>
            <a:r>
              <a:rPr lang="sr-Latn-CS" sz="1800" dirty="0" smtClean="0">
                <a:latin typeface="Arial" pitchFamily="34" charset="0"/>
                <a:cs typeface="Arial" pitchFamily="34" charset="0"/>
              </a:rPr>
              <a:t>,</a:t>
            </a:r>
            <a:r>
              <a:rPr lang="en-GB" sz="1800" dirty="0" smtClean="0">
                <a:latin typeface="Arial" pitchFamily="34" charset="0"/>
                <a:cs typeface="Arial" pitchFamily="34" charset="0"/>
              </a:rPr>
              <a:t> hook number and size, net length, etc.</a:t>
            </a:r>
            <a:r>
              <a:rPr lang="sr-Latn-CS" sz="1800" dirty="0" smtClean="0">
                <a:latin typeface="Arial" pitchFamily="34" charset="0"/>
                <a:cs typeface="Arial" pitchFamily="34" charset="0"/>
              </a:rPr>
              <a:t>)</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Control of accuracy of data entered into the catch logbook and size of fish caught</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Making the protocol on inspection performed on the spot, signed by inspector and controlled entity</a:t>
            </a:r>
          </a:p>
          <a:p>
            <a:pPr marL="990600" lvl="1" indent="-533400">
              <a:lnSpc>
                <a:spcPct val="80000"/>
              </a:lnSpc>
            </a:pPr>
            <a:r>
              <a:rPr lang="en-GB" sz="1800" dirty="0" smtClean="0">
                <a:latin typeface="Arial" pitchFamily="34" charset="0"/>
                <a:cs typeface="Arial" pitchFamily="34" charset="0"/>
              </a:rPr>
              <a:t>In case irregularities are established, the inspector adopts decision on measures, activities and deadlines for elimination of irregularities</a:t>
            </a:r>
            <a:endParaRPr lang="sr-Latn-CS" sz="1800" dirty="0" smtClean="0">
              <a:latin typeface="Arial" pitchFamily="34" charset="0"/>
              <a:cs typeface="Arial" pitchFamily="34" charset="0"/>
            </a:endParaRPr>
          </a:p>
          <a:p>
            <a:pPr marL="990600" lvl="1" indent="-533400">
              <a:lnSpc>
                <a:spcPct val="80000"/>
              </a:lnSpc>
            </a:pPr>
            <a:r>
              <a:rPr lang="en-GB" sz="1800" dirty="0" smtClean="0">
                <a:latin typeface="Arial" pitchFamily="34" charset="0"/>
                <a:cs typeface="Arial" pitchFamily="34" charset="0"/>
              </a:rPr>
              <a:t>In case of failure to eliminate the irregularities within the deadline set, the inspector issues a misdemeanour report in line with the Law on amendments to the Law laying down the pecuniary fines for misdemeanours </a:t>
            </a:r>
            <a:r>
              <a:rPr lang="sr-Latn-CS" sz="1800" dirty="0" smtClean="0">
                <a:latin typeface="Arial" pitchFamily="34" charset="0"/>
              </a:rPr>
              <a:t>(</a:t>
            </a:r>
            <a:r>
              <a:rPr lang="en-GB" sz="1800" dirty="0" smtClean="0">
                <a:latin typeface="Arial" pitchFamily="34" charset="0"/>
              </a:rPr>
              <a:t>Official Gazette of Montenegro </a:t>
            </a:r>
            <a:r>
              <a:rPr lang="sr-Latn-CS" sz="1800" dirty="0" smtClean="0">
                <a:latin typeface="Arial" pitchFamily="34" charset="0"/>
              </a:rPr>
              <a:t>40/2011</a:t>
            </a:r>
            <a:r>
              <a:rPr lang="sr-Latn-CS" sz="1800" dirty="0" smtClean="0">
                <a:latin typeface="Arial" pitchFamily="34" charset="0"/>
              </a:rPr>
              <a:t>).</a:t>
            </a:r>
          </a:p>
          <a:p>
            <a:pPr marL="990600" lvl="1" indent="-533400">
              <a:lnSpc>
                <a:spcPct val="80000"/>
              </a:lnSpc>
            </a:pPr>
            <a:endParaRPr lang="en-GB"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40"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434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4344"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434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4347"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4348" name="Rectangle 18"/>
          <p:cNvSpPr>
            <a:spLocks noGrp="1"/>
          </p:cNvSpPr>
          <p:nvPr>
            <p:ph type="title"/>
          </p:nvPr>
        </p:nvSpPr>
        <p:spPr>
          <a:xfrm>
            <a:off x="66675" y="723900"/>
            <a:ext cx="8957850" cy="1143000"/>
          </a:xfrm>
        </p:spPr>
        <p:txBody>
          <a:bodyPr/>
          <a:lstStyle/>
          <a:p>
            <a:r>
              <a:rPr lang="en-GB" sz="2800" dirty="0" smtClean="0">
                <a:latin typeface="Arial" pitchFamily="34" charset="0"/>
                <a:cs typeface="Arial" pitchFamily="34" charset="0"/>
              </a:rPr>
              <a:t>Statistical data on inspections and controls performed</a:t>
            </a:r>
            <a:endParaRPr lang="en-GB" sz="2800" dirty="0" smtClean="0">
              <a:latin typeface="Arial"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039798694"/>
              </p:ext>
            </p:extLst>
          </p:nvPr>
        </p:nvGraphicFramePr>
        <p:xfrm>
          <a:off x="1143000" y="2133600"/>
          <a:ext cx="6477000" cy="1752600"/>
        </p:xfrm>
        <a:graphic>
          <a:graphicData uri="http://schemas.openxmlformats.org/drawingml/2006/table">
            <a:tbl>
              <a:tblPr firstRow="1" bandRow="1">
                <a:tableStyleId>{5C22544A-7EE6-4342-B048-85BDC9FD1C3A}</a:tableStyleId>
              </a:tblPr>
              <a:tblGrid>
                <a:gridCol w="2209800"/>
                <a:gridCol w="1524000"/>
                <a:gridCol w="1371600"/>
                <a:gridCol w="1371600"/>
              </a:tblGrid>
              <a:tr h="370840">
                <a:tc>
                  <a:txBody>
                    <a:bodyPr/>
                    <a:lstStyle/>
                    <a:p>
                      <a:endParaRPr lang="en-US" dirty="0"/>
                    </a:p>
                  </a:txBody>
                  <a:tcPr anchor="ctr"/>
                </a:tc>
                <a:tc>
                  <a:txBody>
                    <a:bodyPr/>
                    <a:lstStyle/>
                    <a:p>
                      <a:r>
                        <a:rPr lang="sr-Latn-ME" dirty="0" smtClean="0"/>
                        <a:t>       2010</a:t>
                      </a:r>
                      <a:endParaRPr lang="en-US" dirty="0"/>
                    </a:p>
                  </a:txBody>
                  <a:tcPr anchor="ctr"/>
                </a:tc>
                <a:tc>
                  <a:txBody>
                    <a:bodyPr/>
                    <a:lstStyle/>
                    <a:p>
                      <a:r>
                        <a:rPr lang="sr-Latn-ME" dirty="0" smtClean="0"/>
                        <a:t>      2011</a:t>
                      </a:r>
                      <a:endParaRPr lang="en-US" dirty="0"/>
                    </a:p>
                  </a:txBody>
                  <a:tcPr anchor="ctr"/>
                </a:tc>
                <a:tc>
                  <a:txBody>
                    <a:bodyPr/>
                    <a:lstStyle/>
                    <a:p>
                      <a:r>
                        <a:rPr lang="sr-Latn-ME" dirty="0" smtClean="0"/>
                        <a:t>      2012</a:t>
                      </a:r>
                      <a:endParaRPr lang="en-US" dirty="0"/>
                    </a:p>
                  </a:txBody>
                  <a:tcPr anchor="ctr"/>
                </a:tc>
              </a:tr>
              <a:tr h="370840">
                <a:tc>
                  <a:txBody>
                    <a:bodyPr/>
                    <a:lstStyle/>
                    <a:p>
                      <a:r>
                        <a:rPr lang="en-GB" dirty="0" smtClean="0"/>
                        <a:t>Controls</a:t>
                      </a:r>
                      <a:endParaRPr lang="en-US" dirty="0"/>
                    </a:p>
                  </a:txBody>
                  <a:tcPr anchor="ctr"/>
                </a:tc>
                <a:tc>
                  <a:txBody>
                    <a:bodyPr/>
                    <a:lstStyle/>
                    <a:p>
                      <a:r>
                        <a:rPr lang="sr-Latn-ME" dirty="0" smtClean="0"/>
                        <a:t>        968</a:t>
                      </a:r>
                      <a:endParaRPr lang="en-US" dirty="0"/>
                    </a:p>
                  </a:txBody>
                  <a:tcPr anchor="ctr"/>
                </a:tc>
                <a:tc>
                  <a:txBody>
                    <a:bodyPr/>
                    <a:lstStyle/>
                    <a:p>
                      <a:r>
                        <a:rPr lang="sr-Latn-ME" dirty="0" smtClean="0"/>
                        <a:t>      1063</a:t>
                      </a:r>
                      <a:endParaRPr lang="en-US" dirty="0"/>
                    </a:p>
                  </a:txBody>
                  <a:tcPr anchor="ctr"/>
                </a:tc>
                <a:tc>
                  <a:txBody>
                    <a:bodyPr/>
                    <a:lstStyle/>
                    <a:p>
                      <a:r>
                        <a:rPr lang="sr-Latn-ME" dirty="0" smtClean="0"/>
                        <a:t>      1090</a:t>
                      </a:r>
                      <a:endParaRPr lang="en-US" dirty="0"/>
                    </a:p>
                  </a:txBody>
                  <a:tcPr anchor="ctr"/>
                </a:tc>
              </a:tr>
              <a:tr h="370840">
                <a:tc>
                  <a:txBody>
                    <a:bodyPr/>
                    <a:lstStyle/>
                    <a:p>
                      <a:r>
                        <a:rPr lang="en-GB" dirty="0" smtClean="0"/>
                        <a:t>Misdemeanour reports</a:t>
                      </a:r>
                      <a:endParaRPr lang="en-US" dirty="0"/>
                    </a:p>
                  </a:txBody>
                  <a:tcPr anchor="ctr"/>
                </a:tc>
                <a:tc>
                  <a:txBody>
                    <a:bodyPr/>
                    <a:lstStyle/>
                    <a:p>
                      <a:r>
                        <a:rPr lang="sr-Latn-ME" dirty="0" smtClean="0"/>
                        <a:t>          10</a:t>
                      </a:r>
                      <a:endParaRPr lang="en-US" dirty="0"/>
                    </a:p>
                  </a:txBody>
                  <a:tcPr anchor="ctr"/>
                </a:tc>
                <a:tc>
                  <a:txBody>
                    <a:bodyPr/>
                    <a:lstStyle/>
                    <a:p>
                      <a:r>
                        <a:rPr lang="sr-Latn-ME" dirty="0" smtClean="0"/>
                        <a:t>           11</a:t>
                      </a:r>
                      <a:endParaRPr lang="en-US" dirty="0"/>
                    </a:p>
                  </a:txBody>
                  <a:tcPr anchor="ctr"/>
                </a:tc>
                <a:tc>
                  <a:txBody>
                    <a:bodyPr/>
                    <a:lstStyle/>
                    <a:p>
                      <a:r>
                        <a:rPr lang="sr-Latn-ME" dirty="0" smtClean="0"/>
                        <a:t>           11</a:t>
                      </a:r>
                      <a:endParaRPr lang="en-US" dirty="0"/>
                    </a:p>
                  </a:txBody>
                  <a:tcPr anchor="ctr"/>
                </a:tc>
              </a:tr>
              <a:tr h="370840">
                <a:tc>
                  <a:txBody>
                    <a:bodyPr/>
                    <a:lstStyle/>
                    <a:p>
                      <a:r>
                        <a:rPr lang="en-GB" dirty="0" smtClean="0"/>
                        <a:t>Gear</a:t>
                      </a:r>
                      <a:r>
                        <a:rPr lang="en-GB" baseline="0" dirty="0" smtClean="0"/>
                        <a:t> seized</a:t>
                      </a:r>
                      <a:endParaRPr lang="en-US" dirty="0"/>
                    </a:p>
                  </a:txBody>
                  <a:tcPr anchor="ctr"/>
                </a:tc>
                <a:tc>
                  <a:txBody>
                    <a:bodyPr/>
                    <a:lstStyle/>
                    <a:p>
                      <a:r>
                        <a:rPr lang="sr-Latn-ME" dirty="0" smtClean="0"/>
                        <a:t>            /</a:t>
                      </a:r>
                      <a:endParaRPr lang="en-US" dirty="0"/>
                    </a:p>
                  </a:txBody>
                  <a:tcPr anchor="ctr"/>
                </a:tc>
                <a:tc>
                  <a:txBody>
                    <a:bodyPr/>
                    <a:lstStyle/>
                    <a:p>
                      <a:r>
                        <a:rPr lang="sr-Latn-ME" dirty="0" smtClean="0"/>
                        <a:t>             /</a:t>
                      </a:r>
                      <a:endParaRPr lang="en-US" dirty="0"/>
                    </a:p>
                  </a:txBody>
                  <a:tcPr anchor="ctr"/>
                </a:tc>
                <a:tc>
                  <a:txBody>
                    <a:bodyPr/>
                    <a:lstStyle/>
                    <a:p>
                      <a:r>
                        <a:rPr lang="sr-Latn-ME" dirty="0" smtClean="0"/>
                        <a:t>           /</a:t>
                      </a:r>
                      <a:endParaRPr lang="en-US" dirty="0"/>
                    </a:p>
                  </a:txBody>
                  <a:tcPr anchor="ctr"/>
                </a:tc>
              </a:tr>
            </a:tbl>
          </a:graphicData>
        </a:graphic>
      </p:graphicFrame>
      <p:sp>
        <p:nvSpPr>
          <p:cNvPr id="21" name="Rectangle 20"/>
          <p:cNvSpPr/>
          <p:nvPr/>
        </p:nvSpPr>
        <p:spPr>
          <a:xfrm>
            <a:off x="228600" y="4343400"/>
            <a:ext cx="8504237" cy="584775"/>
          </a:xfrm>
          <a:prstGeom prst="rect">
            <a:avLst/>
          </a:prstGeom>
        </p:spPr>
        <p:txBody>
          <a:bodyPr wrap="square">
            <a:spAutoFit/>
          </a:bodyPr>
          <a:lstStyle/>
          <a:p>
            <a:pPr marL="609600" lvl="0" indent="-609600" algn="ctr" eaLnBrk="0" hangingPunct="0">
              <a:lnSpc>
                <a:spcPct val="80000"/>
              </a:lnSpc>
              <a:spcBef>
                <a:spcPct val="20000"/>
              </a:spcBef>
            </a:pPr>
            <a:r>
              <a:rPr lang="en-US" sz="2000" dirty="0" smtClean="0">
                <a:solidFill>
                  <a:prstClr val="black"/>
                </a:solidFill>
              </a:rPr>
              <a:t>As of</a:t>
            </a:r>
            <a:r>
              <a:rPr lang="en-US" sz="2000" dirty="0" smtClean="0">
                <a:solidFill>
                  <a:prstClr val="black"/>
                </a:solidFill>
              </a:rPr>
              <a:t> 2012, </a:t>
            </a:r>
            <a:r>
              <a:rPr lang="en-US" sz="2000" dirty="0" err="1" smtClean="0">
                <a:solidFill>
                  <a:prstClr val="black"/>
                </a:solidFill>
              </a:rPr>
              <a:t>misdemeanour</a:t>
            </a:r>
            <a:r>
              <a:rPr lang="en-US" sz="2000" dirty="0" smtClean="0">
                <a:solidFill>
                  <a:prstClr val="black"/>
                </a:solidFill>
              </a:rPr>
              <a:t> reports are issued. Total amount of pecuniary fines collected in fisheries amounts to </a:t>
            </a:r>
            <a:r>
              <a:rPr lang="en-US" sz="2000" dirty="0" err="1" smtClean="0">
                <a:solidFill>
                  <a:prstClr val="black"/>
                </a:solidFill>
              </a:rPr>
              <a:t>EUR</a:t>
            </a:r>
            <a:r>
              <a:rPr lang="en-US" sz="2000" dirty="0" smtClean="0">
                <a:solidFill>
                  <a:prstClr val="black"/>
                </a:solidFill>
              </a:rPr>
              <a:t> 5550</a:t>
            </a:r>
            <a:endParaRPr lang="en-GB" sz="2000" dirty="0">
              <a:solidFill>
                <a:prstClr val="black"/>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536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5368"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536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5371"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5372" name="Rectangle 18"/>
          <p:cNvSpPr>
            <a:spLocks noGrp="1"/>
          </p:cNvSpPr>
          <p:nvPr>
            <p:ph type="title"/>
          </p:nvPr>
        </p:nvSpPr>
        <p:spPr>
          <a:xfrm>
            <a:off x="457200" y="304800"/>
            <a:ext cx="8229600" cy="1143000"/>
          </a:xfrm>
        </p:spPr>
        <p:txBody>
          <a:bodyPr/>
          <a:lstStyle/>
          <a:p>
            <a:r>
              <a:rPr lang="sr-Latn-CS" sz="2800" dirty="0" smtClean="0">
                <a:latin typeface="Arial" pitchFamily="34" charset="0"/>
                <a:cs typeface="Arial" pitchFamily="34" charset="0"/>
              </a:rPr>
              <a:t>A</a:t>
            </a:r>
            <a:r>
              <a:rPr lang="en-US" sz="2800" dirty="0" err="1" smtClean="0">
                <a:latin typeface="Arial" pitchFamily="34" charset="0"/>
                <a:cs typeface="Arial" pitchFamily="34" charset="0"/>
              </a:rPr>
              <a:t>dministrative</a:t>
            </a:r>
            <a:r>
              <a:rPr lang="en-US" sz="2800" dirty="0" smtClean="0">
                <a:latin typeface="Arial" pitchFamily="34" charset="0"/>
                <a:cs typeface="Arial" pitchFamily="34" charset="0"/>
              </a:rPr>
              <a:t> </a:t>
            </a:r>
            <a:r>
              <a:rPr lang="en-US" sz="2800" dirty="0" smtClean="0">
                <a:latin typeface="Arial" pitchFamily="34" charset="0"/>
                <a:cs typeface="Arial" pitchFamily="34" charset="0"/>
              </a:rPr>
              <a:t>Sanctions</a:t>
            </a:r>
            <a:r>
              <a:rPr lang="en-US" dirty="0" smtClean="0"/>
              <a:t> </a:t>
            </a:r>
            <a:endParaRPr lang="en-GB" dirty="0" smtClean="0"/>
          </a:p>
        </p:txBody>
      </p:sp>
      <p:sp>
        <p:nvSpPr>
          <p:cNvPr id="15373" name="Rectangle 19"/>
          <p:cNvSpPr>
            <a:spLocks noGrp="1"/>
          </p:cNvSpPr>
          <p:nvPr>
            <p:ph type="body" idx="1"/>
          </p:nvPr>
        </p:nvSpPr>
        <p:spPr>
          <a:xfrm>
            <a:off x="457200" y="1371600"/>
            <a:ext cx="8229600" cy="4525963"/>
          </a:xfrm>
        </p:spPr>
        <p:txBody>
          <a:bodyPr/>
          <a:lstStyle/>
          <a:p>
            <a:pPr marL="609600" indent="-609600">
              <a:lnSpc>
                <a:spcPct val="80000"/>
              </a:lnSpc>
              <a:buFont typeface="Arial" pitchFamily="34" charset="0"/>
              <a:buNone/>
            </a:pPr>
            <a:r>
              <a:rPr lang="en-US" sz="1600" dirty="0" smtClean="0"/>
              <a:t>Inspector for marine fisheries may by a decision:</a:t>
            </a:r>
            <a:endParaRPr lang="sr-Latn-CS" sz="1600" dirty="0" smtClean="0">
              <a:latin typeface="Arial" pitchFamily="34" charset="0"/>
            </a:endParaRPr>
          </a:p>
          <a:p>
            <a:pPr marL="990600" lvl="1" indent="-533400">
              <a:lnSpc>
                <a:spcPct val="80000"/>
              </a:lnSpc>
            </a:pPr>
            <a:r>
              <a:rPr lang="en-US" sz="1400" dirty="0" smtClean="0"/>
              <a:t>prohibit fishing without a fishing permit or fishing by means and tools which are contrary to the permit, or order removal of any irregularity which is contrary to provisions of the Law on Marine Fisheries and </a:t>
            </a:r>
            <a:r>
              <a:rPr lang="en-US" sz="1400" dirty="0" err="1" smtClean="0"/>
              <a:t>Mariculture</a:t>
            </a:r>
            <a:r>
              <a:rPr lang="en-US" sz="1400" dirty="0" smtClean="0"/>
              <a:t> or some auxiliary regulation from the area of marine fisheries;</a:t>
            </a:r>
          </a:p>
          <a:p>
            <a:pPr marL="990600" lvl="1" indent="-533400">
              <a:lnSpc>
                <a:spcPct val="80000"/>
              </a:lnSpc>
            </a:pPr>
            <a:r>
              <a:rPr lang="en-US" sz="1400" dirty="0" smtClean="0"/>
              <a:t>seize a vessel, means of transportation, fishing gear, documents and other objects used in committing an offence; </a:t>
            </a:r>
          </a:p>
          <a:p>
            <a:pPr marL="990600" lvl="1" indent="-533400">
              <a:lnSpc>
                <a:spcPct val="80000"/>
              </a:lnSpc>
            </a:pPr>
            <a:r>
              <a:rPr lang="en-US" sz="1400" dirty="0" smtClean="0"/>
              <a:t>prohibit use of or attempt to use explosive, fire arms, poison or other harmful substances for the purpose of killing, stunning or incapacitating or catching fish and facilitation of catching fish;</a:t>
            </a:r>
          </a:p>
          <a:p>
            <a:pPr marL="990600" lvl="1" indent="-533400">
              <a:lnSpc>
                <a:spcPct val="80000"/>
              </a:lnSpc>
            </a:pPr>
            <a:r>
              <a:rPr lang="en-US" sz="1400" dirty="0" smtClean="0"/>
              <a:t>prohibit use of gear from the List of prohibited fishing gear and practices;</a:t>
            </a:r>
          </a:p>
          <a:p>
            <a:pPr marL="990600" lvl="1" indent="-533400">
              <a:lnSpc>
                <a:spcPct val="80000"/>
              </a:lnSpc>
            </a:pPr>
            <a:r>
              <a:rPr lang="en-US" sz="1400" dirty="0" smtClean="0"/>
              <a:t>prohibit fishing in marked areas in the fishing area on sea where there are telephone, telegraph or electric power cables, pipes or other devices, as well as archeological sites and objects or to use fishing tools and gear which might damage them;</a:t>
            </a:r>
          </a:p>
          <a:p>
            <a:pPr marL="990600" lvl="1" indent="-533400">
              <a:lnSpc>
                <a:spcPct val="80000"/>
              </a:lnSpc>
            </a:pPr>
            <a:r>
              <a:rPr lang="en-US" sz="1400" dirty="0" smtClean="0"/>
              <a:t>prohibit disembarking, display for sale, trade, transport and possession of fish and other marine organisms and fish products, as well as use of fish and other marine organisms and fish products in restaurants contrary to this law;</a:t>
            </a:r>
          </a:p>
          <a:p>
            <a:pPr marL="990600" lvl="1" indent="-533400">
              <a:lnSpc>
                <a:spcPct val="80000"/>
              </a:lnSpc>
            </a:pPr>
            <a:r>
              <a:rPr lang="en-US" sz="1400" dirty="0" smtClean="0"/>
              <a:t>order anchorage of a fishing vessel which has been seized, confiscated or kept for the purpose of prevention of its use until adoption of a decision on release;</a:t>
            </a:r>
          </a:p>
          <a:p>
            <a:pPr marL="990600" lvl="1" indent="-533400">
              <a:lnSpc>
                <a:spcPct val="80000"/>
              </a:lnSpc>
            </a:pPr>
            <a:r>
              <a:rPr lang="en-US" sz="1400" dirty="0" smtClean="0"/>
              <a:t>order turnover of objects for which there is reasonable doubt that they were used in a misdemeanor.</a:t>
            </a:r>
            <a:r>
              <a:rPr lang="en-US" sz="1600" dirty="0" smtClean="0"/>
              <a:t> </a:t>
            </a:r>
            <a:endParaRPr lang="en-GB" sz="16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388"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6389"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6392"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6393"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395"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6396" name="Rectangle 18"/>
          <p:cNvSpPr>
            <a:spLocks noGrp="1"/>
          </p:cNvSpPr>
          <p:nvPr>
            <p:ph type="title"/>
          </p:nvPr>
        </p:nvSpPr>
        <p:spPr>
          <a:xfrm>
            <a:off x="457200" y="304800"/>
            <a:ext cx="8229600" cy="1143000"/>
          </a:xfrm>
        </p:spPr>
        <p:txBody>
          <a:bodyPr/>
          <a:lstStyle/>
          <a:p>
            <a:r>
              <a:rPr lang="en-GB" sz="2800" dirty="0" smtClean="0">
                <a:latin typeface="Arial" pitchFamily="34" charset="0"/>
                <a:cs typeface="Arial" pitchFamily="34" charset="0"/>
              </a:rPr>
              <a:t>Pecuniary Fines</a:t>
            </a:r>
            <a:endParaRPr lang="en-GB" dirty="0" smtClean="0"/>
          </a:p>
        </p:txBody>
      </p:sp>
      <p:sp>
        <p:nvSpPr>
          <p:cNvPr id="57363" name="Rectangle 19"/>
          <p:cNvSpPr>
            <a:spLocks noGrp="1"/>
          </p:cNvSpPr>
          <p:nvPr>
            <p:ph type="body" idx="1"/>
          </p:nvPr>
        </p:nvSpPr>
        <p:spPr>
          <a:xfrm>
            <a:off x="457200" y="1371600"/>
            <a:ext cx="8229600" cy="4525963"/>
          </a:xfrm>
        </p:spPr>
        <p:txBody>
          <a:bodyPr/>
          <a:lstStyle/>
          <a:p>
            <a:pPr marL="609600" indent="-609600" algn="just">
              <a:lnSpc>
                <a:spcPct val="80000"/>
              </a:lnSpc>
              <a:defRPr/>
            </a:pPr>
            <a:r>
              <a:rPr lang="en-GB" sz="2000" dirty="0" smtClean="0">
                <a:latin typeface="Arial" pitchFamily="34" charset="0"/>
              </a:rPr>
              <a:t>In accordance with the Law on Marine Fisheries and </a:t>
            </a:r>
            <a:r>
              <a:rPr lang="en-GB" sz="2000" dirty="0" err="1" smtClean="0">
                <a:latin typeface="Arial" pitchFamily="34" charset="0"/>
              </a:rPr>
              <a:t>Mariculture</a:t>
            </a:r>
            <a:r>
              <a:rPr lang="en-GB" sz="2000" dirty="0" smtClean="0">
                <a:latin typeface="Arial" pitchFamily="34" charset="0"/>
              </a:rPr>
              <a:t> and </a:t>
            </a:r>
            <a:r>
              <a:rPr lang="en-GB" sz="2000" dirty="0" err="1" smtClean="0">
                <a:latin typeface="Arial" pitchFamily="34" charset="0"/>
              </a:rPr>
              <a:t>i</a:t>
            </a:r>
            <a:r>
              <a:rPr lang="en-US" sz="2000" dirty="0" smtClean="0">
                <a:latin typeface="Arial" pitchFamily="34" charset="0"/>
              </a:rPr>
              <a:t>n </a:t>
            </a:r>
            <a:r>
              <a:rPr lang="en-US" sz="2000" dirty="0">
                <a:latin typeface="Arial" pitchFamily="34" charset="0"/>
              </a:rPr>
              <a:t>line with the Law on amendments to the Law laying down the pecuniary fines for </a:t>
            </a:r>
            <a:r>
              <a:rPr lang="en-US" sz="2000" dirty="0" err="1">
                <a:latin typeface="Arial" pitchFamily="34" charset="0"/>
              </a:rPr>
              <a:t>misdemeanours</a:t>
            </a:r>
            <a:r>
              <a:rPr lang="en-US" sz="2000" dirty="0">
                <a:latin typeface="Arial" pitchFamily="34" charset="0"/>
              </a:rPr>
              <a:t> (Official Gazette of Montenegro </a:t>
            </a:r>
            <a:r>
              <a:rPr lang="en-US" sz="2000" dirty="0" smtClean="0">
                <a:latin typeface="Arial" pitchFamily="34" charset="0"/>
              </a:rPr>
              <a:t>40/2011)</a:t>
            </a:r>
            <a:r>
              <a:rPr lang="sr-Latn-CS" sz="2000" dirty="0" smtClean="0">
                <a:latin typeface="Arial" pitchFamily="34" charset="0"/>
              </a:rPr>
              <a:t>,</a:t>
            </a:r>
            <a:r>
              <a:rPr lang="en-GB" sz="2000" dirty="0">
                <a:latin typeface="Arial" pitchFamily="34" charset="0"/>
              </a:rPr>
              <a:t> </a:t>
            </a:r>
            <a:r>
              <a:rPr lang="en-GB" sz="2000" dirty="0" smtClean="0">
                <a:latin typeface="Arial" pitchFamily="34" charset="0"/>
              </a:rPr>
              <a:t>the amount of pecuniary fines depends on</a:t>
            </a:r>
            <a:r>
              <a:rPr lang="sr-Latn-CS" sz="2000" dirty="0" smtClean="0">
                <a:latin typeface="Arial" pitchFamily="34" charset="0"/>
              </a:rPr>
              <a:t>:</a:t>
            </a:r>
            <a:r>
              <a:rPr lang="en-GB" sz="2000" dirty="0" smtClean="0">
                <a:latin typeface="Arial" pitchFamily="34" charset="0"/>
              </a:rPr>
              <a:t> misdemeanour type, whethe</a:t>
            </a:r>
            <a:r>
              <a:rPr lang="en-GB" sz="2000" dirty="0" smtClean="0">
                <a:latin typeface="Arial" pitchFamily="34" charset="0"/>
              </a:rPr>
              <a:t>r the offender is a natural person, an entrepreneur, a business organisation or a ship master</a:t>
            </a:r>
            <a:endParaRPr lang="sr-Latn-CS" sz="2000" dirty="0" smtClean="0">
              <a:latin typeface="Arial" pitchFamily="34" charset="0"/>
            </a:endParaRPr>
          </a:p>
          <a:p>
            <a:pPr marL="0" indent="0" algn="just">
              <a:lnSpc>
                <a:spcPct val="80000"/>
              </a:lnSpc>
              <a:buFont typeface="Arial" pitchFamily="34" charset="0"/>
              <a:buNone/>
              <a:defRPr/>
            </a:pPr>
            <a:r>
              <a:rPr lang="en-GB" sz="2000" dirty="0" smtClean="0">
                <a:latin typeface="Arial" pitchFamily="34" charset="0"/>
              </a:rPr>
              <a:t>The pecuniary fines range</a:t>
            </a:r>
            <a:r>
              <a:rPr lang="sr-Latn-CS" sz="2000" dirty="0" smtClean="0">
                <a:latin typeface="Arial" pitchFamily="34" charset="0"/>
              </a:rPr>
              <a:t>:</a:t>
            </a:r>
          </a:p>
          <a:p>
            <a:pPr marL="609600" indent="-609600" algn="just">
              <a:lnSpc>
                <a:spcPct val="80000"/>
              </a:lnSpc>
              <a:defRPr/>
            </a:pPr>
            <a:r>
              <a:rPr lang="en-GB" sz="2000" dirty="0" smtClean="0">
                <a:latin typeface="Arial" pitchFamily="34" charset="0"/>
              </a:rPr>
              <a:t>Fines for natural persons</a:t>
            </a:r>
            <a:r>
              <a:rPr lang="sr-Latn-CS" sz="2000" dirty="0" smtClean="0">
                <a:latin typeface="Arial" pitchFamily="34" charset="0"/>
              </a:rPr>
              <a:t> </a:t>
            </a:r>
            <a:r>
              <a:rPr lang="sr-Latn-CS" sz="2000" dirty="0" smtClean="0">
                <a:latin typeface="Arial" pitchFamily="34" charset="0"/>
              </a:rPr>
              <a:t>– </a:t>
            </a:r>
            <a:r>
              <a:rPr lang="en-GB" sz="2000" dirty="0" smtClean="0">
                <a:latin typeface="Arial" pitchFamily="34" charset="0"/>
              </a:rPr>
              <a:t>from</a:t>
            </a:r>
            <a:r>
              <a:rPr lang="sr-Latn-CS" sz="2000" dirty="0" smtClean="0">
                <a:latin typeface="Arial" pitchFamily="34" charset="0"/>
              </a:rPr>
              <a:t> €20</a:t>
            </a:r>
            <a:r>
              <a:rPr lang="en-GB" sz="2000" dirty="0" smtClean="0">
                <a:latin typeface="Arial" pitchFamily="34" charset="0"/>
              </a:rPr>
              <a:t>0</a:t>
            </a:r>
            <a:r>
              <a:rPr lang="sr-Latn-CS" sz="2000" dirty="0" smtClean="0">
                <a:latin typeface="Arial" pitchFamily="34" charset="0"/>
              </a:rPr>
              <a:t> </a:t>
            </a:r>
            <a:r>
              <a:rPr lang="en-GB" sz="2000" dirty="0" smtClean="0">
                <a:latin typeface="Arial" pitchFamily="34" charset="0"/>
              </a:rPr>
              <a:t>to</a:t>
            </a:r>
            <a:r>
              <a:rPr lang="sr-Latn-CS" sz="2000" dirty="0">
                <a:latin typeface="Arial" pitchFamily="34" charset="0"/>
              </a:rPr>
              <a:t> € </a:t>
            </a:r>
            <a:r>
              <a:rPr lang="sr-Latn-CS" sz="2000" dirty="0" smtClean="0">
                <a:latin typeface="Arial" pitchFamily="34" charset="0"/>
              </a:rPr>
              <a:t>750</a:t>
            </a:r>
            <a:endParaRPr lang="sr-Latn-CS" sz="2000" dirty="0" smtClean="0">
              <a:solidFill>
                <a:srgbClr val="FF0000"/>
              </a:solidFill>
              <a:latin typeface="Arial" pitchFamily="34" charset="0"/>
            </a:endParaRPr>
          </a:p>
          <a:p>
            <a:pPr marL="609600" indent="-609600" algn="just">
              <a:lnSpc>
                <a:spcPct val="80000"/>
              </a:lnSpc>
              <a:defRPr/>
            </a:pPr>
            <a:r>
              <a:rPr lang="en-GB" sz="2000" dirty="0" smtClean="0">
                <a:latin typeface="Arial" pitchFamily="34" charset="0"/>
              </a:rPr>
              <a:t>Fines for business organisations and entrepreneurs </a:t>
            </a:r>
            <a:r>
              <a:rPr lang="sr-Latn-CS" sz="2000" dirty="0" smtClean="0">
                <a:latin typeface="Arial" pitchFamily="34" charset="0"/>
              </a:rPr>
              <a:t>-</a:t>
            </a:r>
            <a:r>
              <a:rPr lang="en-GB" sz="2000" dirty="0" smtClean="0">
                <a:latin typeface="Arial" pitchFamily="34" charset="0"/>
              </a:rPr>
              <a:t> from</a:t>
            </a:r>
            <a:r>
              <a:rPr lang="sr-Latn-CS" sz="2000" dirty="0">
                <a:latin typeface="Arial" pitchFamily="34" charset="0"/>
              </a:rPr>
              <a:t> € </a:t>
            </a:r>
            <a:r>
              <a:rPr lang="sr-Latn-CS" sz="2000" dirty="0" smtClean="0">
                <a:latin typeface="Arial" pitchFamily="34" charset="0"/>
              </a:rPr>
              <a:t>40</a:t>
            </a:r>
            <a:r>
              <a:rPr lang="en-GB" sz="2000" dirty="0" smtClean="0">
                <a:latin typeface="Arial" pitchFamily="34" charset="0"/>
              </a:rPr>
              <a:t>0</a:t>
            </a:r>
            <a:r>
              <a:rPr lang="en-GB" sz="2000" dirty="0" smtClean="0">
                <a:latin typeface="Arial" pitchFamily="34" charset="0"/>
              </a:rPr>
              <a:t> to</a:t>
            </a:r>
            <a:r>
              <a:rPr lang="sr-Latn-CS" sz="2000" dirty="0">
                <a:latin typeface="Arial" pitchFamily="34" charset="0"/>
              </a:rPr>
              <a:t> € </a:t>
            </a:r>
            <a:r>
              <a:rPr lang="sr-Latn-CS" sz="2000" dirty="0" smtClean="0">
                <a:latin typeface="Arial" pitchFamily="34" charset="0"/>
              </a:rPr>
              <a:t>750</a:t>
            </a:r>
            <a:endParaRPr lang="sr-Latn-CS" sz="2000" dirty="0" smtClean="0">
              <a:latin typeface="Arial" pitchFamily="34" charset="0"/>
            </a:endParaRPr>
          </a:p>
          <a:p>
            <a:pPr marL="609600" indent="-609600" algn="just">
              <a:lnSpc>
                <a:spcPct val="80000"/>
              </a:lnSpc>
              <a:defRPr/>
            </a:pPr>
            <a:r>
              <a:rPr lang="en-GB" sz="2000" dirty="0" smtClean="0">
                <a:latin typeface="Arial" pitchFamily="34" charset="0"/>
              </a:rPr>
              <a:t>Fines for a person responsible in the business organisation range from </a:t>
            </a:r>
            <a:r>
              <a:rPr lang="sr-Latn-CS" sz="2000" dirty="0">
                <a:latin typeface="Arial" pitchFamily="34" charset="0"/>
              </a:rPr>
              <a:t>€ </a:t>
            </a:r>
            <a:r>
              <a:rPr lang="sr-Latn-CS" sz="2000" dirty="0" smtClean="0">
                <a:latin typeface="Arial" pitchFamily="34" charset="0"/>
              </a:rPr>
              <a:t>250</a:t>
            </a:r>
            <a:r>
              <a:rPr lang="sr-Latn-CS" sz="2000" dirty="0" smtClean="0">
                <a:latin typeface="Arial" pitchFamily="34" charset="0"/>
              </a:rPr>
              <a:t> </a:t>
            </a:r>
            <a:r>
              <a:rPr lang="en-GB" sz="2000" dirty="0" smtClean="0">
                <a:latin typeface="Arial" pitchFamily="34" charset="0"/>
              </a:rPr>
              <a:t>to</a:t>
            </a:r>
            <a:r>
              <a:rPr lang="sr-Latn-CS" sz="2000" dirty="0">
                <a:latin typeface="Arial" pitchFamily="34" charset="0"/>
              </a:rPr>
              <a:t> € </a:t>
            </a:r>
            <a:r>
              <a:rPr lang="sr-Latn-CS" sz="2000" dirty="0" smtClean="0">
                <a:latin typeface="Arial" pitchFamily="34" charset="0"/>
              </a:rPr>
              <a:t>750</a:t>
            </a:r>
            <a:endParaRPr lang="sr-Latn-CS" sz="2000" dirty="0" smtClean="0">
              <a:latin typeface="Arial" pitchFamily="34" charset="0"/>
            </a:endParaRPr>
          </a:p>
          <a:p>
            <a:pPr marL="609600" indent="-609600" algn="just">
              <a:lnSpc>
                <a:spcPct val="80000"/>
              </a:lnSpc>
              <a:defRPr/>
            </a:pPr>
            <a:r>
              <a:rPr lang="en-GB" sz="2000" dirty="0" smtClean="0">
                <a:latin typeface="Arial" pitchFamily="34" charset="0"/>
              </a:rPr>
              <a:t>Fines for a ship master range from </a:t>
            </a:r>
            <a:r>
              <a:rPr lang="sr-Latn-CS" sz="2000" dirty="0">
                <a:latin typeface="Arial" pitchFamily="34" charset="0"/>
              </a:rPr>
              <a:t>€ 750</a:t>
            </a:r>
            <a:r>
              <a:rPr lang="en-GB" sz="2000" dirty="0" smtClean="0">
                <a:latin typeface="Arial" pitchFamily="34" charset="0"/>
              </a:rPr>
              <a:t> to</a:t>
            </a:r>
            <a:r>
              <a:rPr lang="sr-Latn-CS" sz="2000" dirty="0">
                <a:latin typeface="Arial" pitchFamily="34" charset="0"/>
              </a:rPr>
              <a:t> € 1500</a:t>
            </a:r>
            <a:endParaRPr lang="sr-Latn-CS" sz="2000" dirty="0" smtClean="0">
              <a:latin typeface="Arial" pitchFamily="34" charset="0"/>
            </a:endParaRPr>
          </a:p>
          <a:p>
            <a:pPr marL="609600" indent="-609600" algn="just">
              <a:lnSpc>
                <a:spcPct val="80000"/>
              </a:lnSpc>
              <a:defRPr/>
            </a:pPr>
            <a:endParaRPr lang="sr-Latn-CS" sz="2000" dirty="0" smtClean="0">
              <a:latin typeface="Arial" pitchFamily="34" charset="0"/>
            </a:endParaRPr>
          </a:p>
          <a:p>
            <a:pPr marL="609600" indent="-609600" algn="just">
              <a:lnSpc>
                <a:spcPct val="80000"/>
              </a:lnSpc>
              <a:defRPr/>
            </a:pPr>
            <a:endParaRPr lang="en-GB" sz="2000" dirty="0" smtClean="0">
              <a:solidFill>
                <a:srgbClr val="FF0000"/>
              </a:solidFill>
              <a:latin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412"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7413"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7416"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7417"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7419"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7420" name="Rectangle 18"/>
          <p:cNvSpPr>
            <a:spLocks noGrp="1"/>
          </p:cNvSpPr>
          <p:nvPr>
            <p:ph type="title"/>
          </p:nvPr>
        </p:nvSpPr>
        <p:spPr>
          <a:xfrm>
            <a:off x="457200" y="304800"/>
            <a:ext cx="8229600" cy="1143000"/>
          </a:xfrm>
        </p:spPr>
        <p:txBody>
          <a:bodyPr/>
          <a:lstStyle/>
          <a:p>
            <a:r>
              <a:rPr lang="en-GB" sz="2800" dirty="0" smtClean="0">
                <a:latin typeface="Arial" pitchFamily="34" charset="0"/>
                <a:cs typeface="Arial" pitchFamily="34" charset="0"/>
              </a:rPr>
              <a:t>Montenegro’s current status with regard to fishing with foreign fishing vessels</a:t>
            </a:r>
            <a:endParaRPr lang="en-GB" dirty="0" smtClean="0">
              <a:solidFill>
                <a:srgbClr val="FF0000"/>
              </a:solidFill>
              <a:latin typeface="Arial" pitchFamily="34" charset="0"/>
            </a:endParaRPr>
          </a:p>
        </p:txBody>
      </p:sp>
      <p:sp>
        <p:nvSpPr>
          <p:cNvPr id="17421" name="Rectangle 19"/>
          <p:cNvSpPr>
            <a:spLocks noGrp="1"/>
          </p:cNvSpPr>
          <p:nvPr>
            <p:ph type="body" idx="1"/>
          </p:nvPr>
        </p:nvSpPr>
        <p:spPr>
          <a:xfrm>
            <a:off x="457200" y="1371600"/>
            <a:ext cx="8229600" cy="4525963"/>
          </a:xfrm>
        </p:spPr>
        <p:txBody>
          <a:bodyPr/>
          <a:lstStyle/>
          <a:p>
            <a:pPr marL="609600" indent="-609600">
              <a:lnSpc>
                <a:spcPct val="80000"/>
              </a:lnSpc>
            </a:pPr>
            <a:r>
              <a:rPr lang="en-GB" sz="2000" dirty="0" smtClean="0">
                <a:latin typeface="Arial" pitchFamily="34" charset="0"/>
                <a:cs typeface="Arial" pitchFamily="34" charset="0"/>
              </a:rPr>
              <a:t>In accordance with Article 42 of the Law on Marine Fisheries and </a:t>
            </a:r>
            <a:r>
              <a:rPr lang="en-GB" sz="2000" dirty="0" err="1" smtClean="0">
                <a:latin typeface="Arial" pitchFamily="34" charset="0"/>
                <a:cs typeface="Arial" pitchFamily="34" charset="0"/>
              </a:rPr>
              <a:t>Mariculture</a:t>
            </a:r>
            <a:r>
              <a:rPr lang="en-GB" sz="2000" dirty="0" smtClean="0">
                <a:latin typeface="Arial" pitchFamily="34" charset="0"/>
                <a:cs typeface="Arial" pitchFamily="34" charset="0"/>
              </a:rPr>
              <a:t> (Official Gazette of Montenegro 56/09) fishing with fishing vessels flying the flag of a foreign country is prohibited in the territorial waters of Montenegro. </a:t>
            </a:r>
            <a:endParaRPr lang="sr-Latn-CS" sz="2000" dirty="0" smtClean="0">
              <a:latin typeface="Arial" pitchFamily="34" charset="0"/>
              <a:cs typeface="Arial" pitchFamily="34" charset="0"/>
            </a:endParaRPr>
          </a:p>
          <a:p>
            <a:pPr marL="609600" indent="-609600">
              <a:lnSpc>
                <a:spcPct val="80000"/>
              </a:lnSpc>
            </a:pP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Notwithstanding the provisions of this article, in accordance with Article 95, a foreign fishing vessel may fish in the fishing sea of Montenegro in accordance with a ratified international agreement based on the permit issued in accordance with that agreement and conditions laid down by the law. </a:t>
            </a:r>
            <a:endParaRPr lang="sr-Latn-CS" sz="2000" dirty="0" smtClean="0">
              <a:latin typeface="Arial" pitchFamily="34" charset="0"/>
              <a:cs typeface="Arial" pitchFamily="34" charset="0"/>
            </a:endParaRPr>
          </a:p>
          <a:p>
            <a:pPr marL="609600" indent="-609600">
              <a:lnSpc>
                <a:spcPct val="80000"/>
              </a:lnSpc>
              <a:buFont typeface="Arial" pitchFamily="34" charset="0"/>
              <a:buNone/>
            </a:pP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Where there is no ratified international agreement on fishing in the fishing sea of Montenegro, a foreign fishing vessel may engage in fishing only for the scientific-research purposes in accordance with the approved scientific-research project of national interest, with permission from the administration authority in charge of marine fisheries.</a:t>
            </a:r>
            <a:endParaRPr lang="sr-Latn-CS" sz="2000" dirty="0" smtClean="0">
              <a:latin typeface="Arial" pitchFamily="34" charset="0"/>
              <a:cs typeface="Arial" pitchFamily="34" charset="0"/>
            </a:endParaRPr>
          </a:p>
          <a:p>
            <a:pPr marL="609600" indent="-609600">
              <a:lnSpc>
                <a:spcPct val="80000"/>
              </a:lnSpc>
            </a:pPr>
            <a:endParaRPr lang="en-GB" sz="2000"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436"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843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8440"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1844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443"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8444" name="Rectangle 18"/>
          <p:cNvSpPr>
            <a:spLocks noGrp="1"/>
          </p:cNvSpPr>
          <p:nvPr>
            <p:ph type="title"/>
          </p:nvPr>
        </p:nvSpPr>
        <p:spPr>
          <a:xfrm>
            <a:off x="457200" y="304800"/>
            <a:ext cx="8229600" cy="1143000"/>
          </a:xfrm>
        </p:spPr>
        <p:txBody>
          <a:bodyPr/>
          <a:lstStyle/>
          <a:p>
            <a:r>
              <a:rPr lang="en-GB" sz="2800" dirty="0" smtClean="0">
                <a:latin typeface="Arial" pitchFamily="34" charset="0"/>
                <a:cs typeface="Arial" pitchFamily="34" charset="0"/>
              </a:rPr>
              <a:t>Montenegro’s current status concerning landing and transhipping from </a:t>
            </a:r>
            <a:r>
              <a:rPr lang="sr-Latn-CS" sz="2800" dirty="0" smtClean="0">
                <a:latin typeface="Arial" pitchFamily="34" charset="0"/>
                <a:cs typeface="Arial" pitchFamily="34" charset="0"/>
              </a:rPr>
              <a:t>foreign </a:t>
            </a:r>
            <a:r>
              <a:rPr lang="sr-Latn-CS" sz="2800" dirty="0" smtClean="0">
                <a:latin typeface="Arial" pitchFamily="34" charset="0"/>
                <a:cs typeface="Arial" pitchFamily="34" charset="0"/>
              </a:rPr>
              <a:t>fishing vesssels</a:t>
            </a:r>
            <a:endParaRPr lang="en-GB" dirty="0" smtClean="0">
              <a:solidFill>
                <a:srgbClr val="FF0000"/>
              </a:solidFill>
              <a:latin typeface="Arial" pitchFamily="34" charset="0"/>
            </a:endParaRPr>
          </a:p>
        </p:txBody>
      </p:sp>
      <p:sp>
        <p:nvSpPr>
          <p:cNvPr id="18445" name="Rectangle 19"/>
          <p:cNvSpPr>
            <a:spLocks noGrp="1"/>
          </p:cNvSpPr>
          <p:nvPr>
            <p:ph type="body" idx="1"/>
          </p:nvPr>
        </p:nvSpPr>
        <p:spPr>
          <a:xfrm>
            <a:off x="457200" y="1371600"/>
            <a:ext cx="8229600" cy="4525963"/>
          </a:xfrm>
        </p:spPr>
        <p:txBody>
          <a:bodyPr/>
          <a:lstStyle/>
          <a:p>
            <a:pPr marL="609600" indent="-609600">
              <a:lnSpc>
                <a:spcPct val="80000"/>
              </a:lnSpc>
            </a:pPr>
            <a:r>
              <a:rPr lang="en-GB" sz="2000" smtClean="0">
                <a:latin typeface="Arial" pitchFamily="34" charset="0"/>
                <a:cs typeface="Arial" pitchFamily="34" charset="0"/>
              </a:rPr>
              <a:t>In accordance with Article 111 of the Law on Marine Fisheries and Mariculture (Official Gazette of Montenegro 56/09), a foreign fishing vessel, when landing and transhipping fish and other marine organisms and fish products enjoys the same treatment as a third-country fishing vessel. </a:t>
            </a:r>
            <a:endParaRPr lang="sr-Latn-CS" sz="2000" smtClean="0">
              <a:latin typeface="Arial" pitchFamily="34" charset="0"/>
              <a:cs typeface="Arial" pitchFamily="34" charset="0"/>
            </a:endParaRPr>
          </a:p>
          <a:p>
            <a:pPr marL="609600" indent="-609600">
              <a:lnSpc>
                <a:spcPct val="80000"/>
              </a:lnSpc>
              <a:buFont typeface="Arial" pitchFamily="34" charset="0"/>
              <a:buNone/>
            </a:pPr>
            <a:endParaRPr lang="sr-Latn-CS" sz="2000" smtClean="0">
              <a:latin typeface="Arial" pitchFamily="34" charset="0"/>
              <a:cs typeface="Arial" pitchFamily="34" charset="0"/>
            </a:endParaRPr>
          </a:p>
          <a:p>
            <a:pPr marL="609600" indent="-609600">
              <a:lnSpc>
                <a:spcPct val="80000"/>
              </a:lnSpc>
            </a:pPr>
            <a:r>
              <a:rPr lang="en-GB" sz="2000" smtClean="0">
                <a:latin typeface="Arial" pitchFamily="34" charset="0"/>
                <a:cs typeface="Arial" pitchFamily="34" charset="0"/>
              </a:rPr>
              <a:t>Landing and transhipment from a foreign fishing may be done only in a port, a harbour or other places meeting the technical requirements prescribed for inspection of foreign fishing vessel, i.e. the site for landing and transhipment. </a:t>
            </a:r>
            <a:endParaRPr lang="sr-Latn-CS" sz="2000" smtClean="0">
              <a:latin typeface="Arial" pitchFamily="34" charset="0"/>
              <a:cs typeface="Arial" pitchFamily="34" charset="0"/>
            </a:endParaRPr>
          </a:p>
          <a:p>
            <a:pPr marL="609600" indent="-609600">
              <a:lnSpc>
                <a:spcPct val="80000"/>
              </a:lnSpc>
              <a:buFont typeface="Arial" pitchFamily="34" charset="0"/>
              <a:buNone/>
            </a:pPr>
            <a:endParaRPr lang="sr-Latn-CS" sz="2000" smtClean="0">
              <a:latin typeface="Arial" pitchFamily="34" charset="0"/>
              <a:cs typeface="Arial" pitchFamily="34" charset="0"/>
            </a:endParaRPr>
          </a:p>
          <a:p>
            <a:pPr marL="609600" indent="-609600">
              <a:lnSpc>
                <a:spcPct val="80000"/>
              </a:lnSpc>
            </a:pPr>
            <a:r>
              <a:rPr lang="en-GB" sz="2000" smtClean="0">
                <a:latin typeface="Arial" pitchFamily="34" charset="0"/>
                <a:cs typeface="Arial" pitchFamily="34" charset="0"/>
              </a:rPr>
              <a:t>Montenegro has not yet designated a port for third countries ships, that is, it has not yet designated the site for landing and transhipment. </a:t>
            </a:r>
            <a:endParaRPr lang="sr-Latn-CS" sz="2000" smtClean="0">
              <a:latin typeface="Arial" pitchFamily="34" charset="0"/>
              <a:cs typeface="Arial" pitchFamily="34" charset="0"/>
            </a:endParaRPr>
          </a:p>
          <a:p>
            <a:pPr marL="609600" indent="-609600">
              <a:lnSpc>
                <a:spcPct val="80000"/>
              </a:lnSpc>
              <a:buFont typeface="Arial" pitchFamily="34" charset="0"/>
              <a:buNone/>
            </a:pPr>
            <a:endParaRPr lang="sr-Latn-CS" sz="2000" smtClean="0">
              <a:latin typeface="Arial" pitchFamily="34" charset="0"/>
              <a:cs typeface="Arial" pitchFamily="34" charset="0"/>
            </a:endParaRPr>
          </a:p>
          <a:p>
            <a:pPr marL="609600" indent="-609600">
              <a:lnSpc>
                <a:spcPct val="80000"/>
              </a:lnSpc>
            </a:pPr>
            <a:r>
              <a:rPr lang="sr-Latn-CS" sz="2000" smtClean="0">
                <a:latin typeface="Arial" pitchFamily="34" charset="0"/>
                <a:cs typeface="Arial" pitchFamily="34" charset="0"/>
              </a:rPr>
              <a:t>W</a:t>
            </a:r>
            <a:r>
              <a:rPr lang="en-GB" sz="2000" smtClean="0">
                <a:latin typeface="Arial" pitchFamily="34" charset="0"/>
                <a:cs typeface="Arial" pitchFamily="34" charset="0"/>
              </a:rPr>
              <a:t>e have not yet had cases of landing and transhipment from foreign fishing vessels.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460"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19461"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19464" name="Picture 18" descr="EU MN logo"/>
          <p:cNvPicPr>
            <a:picLocks noChangeAspect="1" noChangeArrowheads="1"/>
          </p:cNvPicPr>
          <p:nvPr/>
        </p:nvPicPr>
        <p:blipFill>
          <a:blip r:embed="rId2" cstate="print"/>
          <a:srcRect/>
          <a:stretch>
            <a:fillRect/>
          </a:stretch>
        </p:blipFill>
        <p:spPr bwMode="auto">
          <a:xfrm>
            <a:off x="7924800" y="5715000"/>
            <a:ext cx="1219200" cy="685800"/>
          </a:xfrm>
          <a:prstGeom prst="rect">
            <a:avLst/>
          </a:prstGeom>
          <a:noFill/>
          <a:ln w="9525">
            <a:noFill/>
            <a:miter lim="800000"/>
            <a:headEnd/>
            <a:tailEnd/>
          </a:ln>
        </p:spPr>
      </p:pic>
      <p:pic>
        <p:nvPicPr>
          <p:cNvPr id="19465"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9467"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19468" name="Rectangle 18"/>
          <p:cNvSpPr>
            <a:spLocks noGrp="1"/>
          </p:cNvSpPr>
          <p:nvPr>
            <p:ph type="title"/>
          </p:nvPr>
        </p:nvSpPr>
        <p:spPr>
          <a:xfrm>
            <a:off x="457200" y="304800"/>
            <a:ext cx="8229600" cy="1143000"/>
          </a:xfrm>
        </p:spPr>
        <p:txBody>
          <a:bodyPr/>
          <a:lstStyle/>
          <a:p>
            <a:r>
              <a:rPr lang="en-GB" sz="2800" dirty="0" smtClean="0">
                <a:latin typeface="Arial" pitchFamily="34" charset="0"/>
                <a:cs typeface="Arial" pitchFamily="34" charset="0"/>
              </a:rPr>
              <a:t>Montenegro’s current status concerning the </a:t>
            </a:r>
            <a:r>
              <a:rPr lang="sr-Latn-CS" sz="2800" dirty="0" smtClean="0">
                <a:latin typeface="Arial" pitchFamily="34" charset="0"/>
                <a:cs typeface="Arial" pitchFamily="34" charset="0"/>
              </a:rPr>
              <a:t>IUU </a:t>
            </a:r>
            <a:r>
              <a:rPr lang="en-GB" sz="2800" dirty="0" smtClean="0">
                <a:latin typeface="Arial" pitchFamily="34" charset="0"/>
                <a:cs typeface="Arial" pitchFamily="34" charset="0"/>
              </a:rPr>
              <a:t>fishing</a:t>
            </a:r>
            <a:endParaRPr lang="en-GB" dirty="0" smtClean="0">
              <a:solidFill>
                <a:srgbClr val="FF0000"/>
              </a:solidFill>
              <a:latin typeface="Arial" pitchFamily="34" charset="0"/>
            </a:endParaRPr>
          </a:p>
        </p:txBody>
      </p:sp>
      <p:sp>
        <p:nvSpPr>
          <p:cNvPr id="19469" name="Rectangle 19"/>
          <p:cNvSpPr>
            <a:spLocks noGrp="1"/>
          </p:cNvSpPr>
          <p:nvPr>
            <p:ph type="body" idx="1"/>
          </p:nvPr>
        </p:nvSpPr>
        <p:spPr>
          <a:xfrm>
            <a:off x="457200" y="1371600"/>
            <a:ext cx="8229600" cy="4525963"/>
          </a:xfrm>
        </p:spPr>
        <p:txBody>
          <a:bodyPr/>
          <a:lstStyle/>
          <a:p>
            <a:pPr marL="609600" indent="-609600">
              <a:lnSpc>
                <a:spcPct val="80000"/>
              </a:lnSpc>
            </a:pPr>
            <a:r>
              <a:rPr lang="en-GB" sz="2000" dirty="0" smtClean="0">
                <a:latin typeface="Arial" pitchFamily="34" charset="0"/>
                <a:cs typeface="Arial" pitchFamily="34" charset="0"/>
              </a:rPr>
              <a:t>Montenegro does not have a definition for </a:t>
            </a:r>
            <a:r>
              <a:rPr lang="en-GB" sz="2000" dirty="0" err="1" smtClean="0">
                <a:latin typeface="Arial" pitchFamily="34" charset="0"/>
                <a:cs typeface="Arial" pitchFamily="34" charset="0"/>
              </a:rPr>
              <a:t>IUU</a:t>
            </a:r>
            <a:r>
              <a:rPr lang="en-GB" sz="2000" dirty="0" smtClean="0">
                <a:latin typeface="Arial" pitchFamily="34" charset="0"/>
                <a:cs typeface="Arial" pitchFamily="34" charset="0"/>
              </a:rPr>
              <a:t> fishing as laid down by the Regulation 1005/2008.</a:t>
            </a:r>
            <a:endParaRPr lang="sr-Latn-CS" sz="2000" dirty="0" smtClean="0">
              <a:latin typeface="Arial" pitchFamily="34" charset="0"/>
              <a:cs typeface="Arial" pitchFamily="34" charset="0"/>
            </a:endParaRPr>
          </a:p>
          <a:p>
            <a:pPr marL="609600" indent="-609600">
              <a:lnSpc>
                <a:spcPct val="80000"/>
              </a:lnSpc>
              <a:buFont typeface="Arial" pitchFamily="34" charset="0"/>
              <a:buNone/>
            </a:pP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The Law on Marine Fisheries and </a:t>
            </a:r>
            <a:r>
              <a:rPr lang="en-GB" sz="2000" dirty="0" err="1" smtClean="0">
                <a:latin typeface="Arial" pitchFamily="34" charset="0"/>
                <a:cs typeface="Arial" pitchFamily="34" charset="0"/>
              </a:rPr>
              <a:t>Mariculture</a:t>
            </a:r>
            <a:r>
              <a:rPr lang="en-GB" sz="2000" dirty="0" smtClean="0">
                <a:latin typeface="Arial" pitchFamily="34" charset="0"/>
                <a:cs typeface="Arial" pitchFamily="34" charset="0"/>
              </a:rPr>
              <a:t> (Official Gazette of Montenegro 56/09) recognises the illegal, unregulated and unreported fishing as fishing without a permit, fishing with tools and gear not allowed, fishing in sites not allowed for fishing, as well as fishing of juvenile fish, </a:t>
            </a:r>
            <a:r>
              <a:rPr lang="en-GB" sz="2000" dirty="0" err="1" smtClean="0">
                <a:latin typeface="Arial" pitchFamily="34" charset="0"/>
                <a:cs typeface="Arial" pitchFamily="34" charset="0"/>
              </a:rPr>
              <a:t>etc</a:t>
            </a:r>
            <a:r>
              <a:rPr lang="en-GB" sz="2000" dirty="0" smtClean="0">
                <a:latin typeface="Arial" pitchFamily="34" charset="0"/>
                <a:cs typeface="Arial" pitchFamily="34" charset="0"/>
              </a:rPr>
              <a:t> </a:t>
            </a:r>
            <a:endParaRPr lang="sr-Latn-CS" sz="2000" dirty="0" smtClean="0">
              <a:latin typeface="Arial" pitchFamily="34" charset="0"/>
              <a:cs typeface="Arial" pitchFamily="34" charset="0"/>
            </a:endParaRPr>
          </a:p>
          <a:p>
            <a:pPr marL="609600" indent="-609600">
              <a:lnSpc>
                <a:spcPct val="80000"/>
              </a:lnSpc>
              <a:buFont typeface="Arial" pitchFamily="34" charset="0"/>
              <a:buNone/>
            </a:pP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 Appropriate misdemeanour or criminal penalty is provided for all activities that are not allowed or are prohibited </a:t>
            </a:r>
            <a:endParaRPr lang="sr-Latn-C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484" name="Text Box 121"/>
          <p:cNvSpPr txBox="1">
            <a:spLocks noChangeArrowheads="1"/>
          </p:cNvSpPr>
          <p:nvPr/>
        </p:nvSpPr>
        <p:spPr bwMode="auto">
          <a:xfrm>
            <a:off x="228600" y="12954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800" b="1">
                <a:solidFill>
                  <a:srgbClr val="632523"/>
                </a:solidFill>
                <a:latin typeface="Cambria" pitchFamily="18" charset="0"/>
              </a:rPr>
              <a:t>       </a:t>
            </a:r>
            <a:endParaRPr lang="en-US" b="1">
              <a:solidFill>
                <a:srgbClr val="000099"/>
              </a:solidFill>
              <a:latin typeface="Cambria" pitchFamily="18" charset="0"/>
            </a:endParaRPr>
          </a:p>
        </p:txBody>
      </p:sp>
      <p:grpSp>
        <p:nvGrpSpPr>
          <p:cNvPr id="2048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a:solidFill>
                  <a:srgbClr val="C00000"/>
                </a:solidFill>
                <a:cs typeface="Arial" pitchFamily="34" charset="0"/>
              </a:rPr>
              <a:t>Chapter 1</a:t>
            </a:r>
            <a:r>
              <a:rPr lang="sr-Latn-CS" sz="1100" b="1">
                <a:solidFill>
                  <a:srgbClr val="C00000"/>
                </a:solidFill>
                <a:latin typeface="Arial" pitchFamily="34" charset="0"/>
                <a:cs typeface="Arial" pitchFamily="34" charset="0"/>
              </a:rPr>
              <a:t>3</a:t>
            </a:r>
            <a:r>
              <a:rPr lang="en-US" sz="1100" b="1">
                <a:solidFill>
                  <a:srgbClr val="C00000"/>
                </a:solidFill>
                <a:cs typeface="Arial" pitchFamily="34" charset="0"/>
              </a:rPr>
              <a:t>: </a:t>
            </a:r>
            <a:endParaRPr lang="sr-Latn-CS" sz="1100" b="1">
              <a:solidFill>
                <a:srgbClr val="C00000"/>
              </a:solidFill>
              <a:cs typeface="Arial" pitchFamily="34" charset="0"/>
            </a:endParaRPr>
          </a:p>
          <a:p>
            <a:pPr algn="ctr">
              <a:defRPr/>
            </a:pPr>
            <a:r>
              <a:rPr lang="sr-Latn-CS" sz="1100" b="1">
                <a:solidFill>
                  <a:srgbClr val="C00000"/>
                </a:solidFill>
                <a:latin typeface="Arial" pitchFamily="34" charset="0"/>
                <a:cs typeface="Arial" pitchFamily="34" charset="0"/>
              </a:rPr>
              <a:t>Fisheries</a:t>
            </a:r>
            <a:endParaRPr lang="en-US" sz="1100" b="1">
              <a:solidFill>
                <a:srgbClr val="C00000"/>
              </a:solidFill>
              <a:latin typeface="Arial" pitchFamily="34" charset="0"/>
              <a:cs typeface="Arial" pitchFamily="34" charset="0"/>
            </a:endParaRPr>
          </a:p>
        </p:txBody>
      </p:sp>
      <p:pic>
        <p:nvPicPr>
          <p:cNvPr id="20488" name="Picture 18" descr="EU MN logo"/>
          <p:cNvPicPr>
            <a:picLocks noChangeAspect="1" noChangeArrowheads="1"/>
          </p:cNvPicPr>
          <p:nvPr/>
        </p:nvPicPr>
        <p:blipFill>
          <a:blip r:embed="rId2" cstate="print"/>
          <a:srcRect/>
          <a:stretch>
            <a:fillRect/>
          </a:stretch>
        </p:blipFill>
        <p:spPr bwMode="auto">
          <a:xfrm>
            <a:off x="7924800" y="5638800"/>
            <a:ext cx="1219200" cy="685800"/>
          </a:xfrm>
          <a:prstGeom prst="rect">
            <a:avLst/>
          </a:prstGeom>
          <a:noFill/>
          <a:ln w="9525">
            <a:noFill/>
            <a:miter lim="800000"/>
            <a:headEnd/>
            <a:tailEnd/>
          </a:ln>
        </p:spPr>
      </p:pic>
      <p:pic>
        <p:nvPicPr>
          <p:cNvPr id="20489"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0491" name="Rectangle 8"/>
          <p:cNvSpPr>
            <a:spLocks noChangeArrowheads="1"/>
          </p:cNvSpPr>
          <p:nvPr/>
        </p:nvSpPr>
        <p:spPr bwMode="auto">
          <a:xfrm>
            <a:off x="152400" y="152400"/>
            <a:ext cx="5486400" cy="366713"/>
          </a:xfrm>
          <a:prstGeom prst="rect">
            <a:avLst/>
          </a:prstGeom>
          <a:noFill/>
          <a:ln w="9525">
            <a:noFill/>
            <a:miter lim="800000"/>
            <a:headEnd/>
            <a:tailEnd/>
          </a:ln>
        </p:spPr>
        <p:txBody>
          <a:bodyPr>
            <a:spAutoFit/>
          </a:bodyPr>
          <a:lstStyle/>
          <a:p>
            <a:pPr marL="14288" indent="-14288">
              <a:spcAft>
                <a:spcPct val="40000"/>
              </a:spcAft>
              <a:buClr>
                <a:srgbClr val="FF0000"/>
              </a:buClr>
              <a:buFont typeface="Wingdings" pitchFamily="2" charset="2"/>
              <a:buNone/>
            </a:pPr>
            <a:r>
              <a:rPr lang="sr-Latn-CS" b="1">
                <a:solidFill>
                  <a:srgbClr val="F2DCDB"/>
                </a:solidFill>
              </a:rPr>
              <a:t>Chapter 13: Fisheries</a:t>
            </a:r>
            <a:endParaRPr lang="en-US" b="1">
              <a:solidFill>
                <a:srgbClr val="F2DCDB"/>
              </a:solidFill>
            </a:endParaRPr>
          </a:p>
        </p:txBody>
      </p:sp>
      <p:sp>
        <p:nvSpPr>
          <p:cNvPr id="20492" name="Rectangle 18"/>
          <p:cNvSpPr>
            <a:spLocks noGrp="1"/>
          </p:cNvSpPr>
          <p:nvPr>
            <p:ph type="title"/>
          </p:nvPr>
        </p:nvSpPr>
        <p:spPr>
          <a:xfrm>
            <a:off x="457200" y="304800"/>
            <a:ext cx="8229600" cy="1143000"/>
          </a:xfrm>
        </p:spPr>
        <p:txBody>
          <a:bodyPr/>
          <a:lstStyle/>
          <a:p>
            <a:r>
              <a:rPr lang="en-GB" sz="2800" dirty="0" smtClean="0">
                <a:latin typeface="Arial" pitchFamily="34" charset="0"/>
                <a:cs typeface="Arial" pitchFamily="34" charset="0"/>
              </a:rPr>
              <a:t>Challenges</a:t>
            </a:r>
            <a:endParaRPr lang="en-GB" sz="2800" dirty="0" smtClean="0">
              <a:solidFill>
                <a:srgbClr val="FF0000"/>
              </a:solidFill>
              <a:latin typeface="Arial" pitchFamily="34" charset="0"/>
            </a:endParaRPr>
          </a:p>
        </p:txBody>
      </p:sp>
      <p:sp>
        <p:nvSpPr>
          <p:cNvPr id="20493" name="Rectangle 19"/>
          <p:cNvSpPr>
            <a:spLocks noGrp="1"/>
          </p:cNvSpPr>
          <p:nvPr>
            <p:ph type="body" idx="1"/>
          </p:nvPr>
        </p:nvSpPr>
        <p:spPr>
          <a:xfrm>
            <a:off x="457200" y="1371600"/>
            <a:ext cx="8229600" cy="4525963"/>
          </a:xfrm>
        </p:spPr>
        <p:txBody>
          <a:bodyPr/>
          <a:lstStyle/>
          <a:p>
            <a:pPr marL="609600" indent="-609600">
              <a:lnSpc>
                <a:spcPct val="80000"/>
              </a:lnSpc>
            </a:pPr>
            <a:r>
              <a:rPr lang="en-GB" sz="2000" dirty="0" smtClean="0">
                <a:latin typeface="Arial" pitchFamily="34" charset="0"/>
                <a:cs typeface="Arial" pitchFamily="34" charset="0"/>
              </a:rPr>
              <a:t>Further harmonisation of legislation with the EU </a:t>
            </a:r>
            <a:r>
              <a:rPr lang="en-GB" sz="2000" dirty="0" err="1" smtClean="0">
                <a:latin typeface="Arial" pitchFamily="34" charset="0"/>
                <a:cs typeface="Arial" pitchFamily="34" charset="0"/>
              </a:rPr>
              <a:t>Acquis</a:t>
            </a:r>
            <a:r>
              <a:rPr lang="en-GB" sz="2000" dirty="0" smtClean="0">
                <a:latin typeface="Arial" pitchFamily="34" charset="0"/>
                <a:cs typeface="Arial" pitchFamily="34" charset="0"/>
              </a:rPr>
              <a:t> particularly with regard to the </a:t>
            </a:r>
            <a:r>
              <a:rPr lang="sr-Latn-CS" sz="2000" dirty="0" smtClean="0">
                <a:latin typeface="Arial" pitchFamily="34" charset="0"/>
                <a:cs typeface="Arial" pitchFamily="34" charset="0"/>
              </a:rPr>
              <a:t>IUU </a:t>
            </a:r>
            <a:r>
              <a:rPr lang="en-GB" sz="2000" dirty="0" smtClean="0">
                <a:latin typeface="Arial" pitchFamily="34" charset="0"/>
                <a:cs typeface="Arial" pitchFamily="34" charset="0"/>
              </a:rPr>
              <a:t>fishing</a:t>
            </a: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Further building of administrative and technical capacities of the Fisheries Inspectorate</a:t>
            </a:r>
            <a:r>
              <a:rPr lang="sr-Latn-CS" sz="2000" dirty="0" smtClean="0">
                <a:latin typeface="Arial" pitchFamily="34" charset="0"/>
                <a:cs typeface="Arial" pitchFamily="34" charset="0"/>
              </a:rPr>
              <a:t> </a:t>
            </a: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Further development of the system of control of catch logbook, the declaration of landing and the sales note declaration, that is, establishing of data cross-checking</a:t>
            </a: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Setting up of a list and register of serious offences</a:t>
            </a:r>
            <a:r>
              <a:rPr lang="sr-Latn-CS" sz="2000" dirty="0" smtClean="0">
                <a:latin typeface="Arial" pitchFamily="34" charset="0"/>
                <a:cs typeface="Arial" pitchFamily="34" charset="0"/>
              </a:rPr>
              <a:t> </a:t>
            </a: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Setting up of the system of standard operational procedure and standard reporting procedures</a:t>
            </a:r>
            <a:endParaRPr lang="sr-Latn-CS" sz="2000" dirty="0" smtClean="0">
              <a:latin typeface="Arial" pitchFamily="34" charset="0"/>
              <a:cs typeface="Arial" pitchFamily="34" charset="0"/>
            </a:endParaRPr>
          </a:p>
          <a:p>
            <a:pPr marL="609600" indent="-609600">
              <a:lnSpc>
                <a:spcPct val="80000"/>
              </a:lnSpc>
            </a:pPr>
            <a:r>
              <a:rPr lang="en-GB" sz="2000" dirty="0" smtClean="0">
                <a:latin typeface="Arial" pitchFamily="34" charset="0"/>
                <a:cs typeface="Arial" pitchFamily="34" charset="0"/>
              </a:rPr>
              <a:t>Settin</a:t>
            </a:r>
            <a:r>
              <a:rPr lang="en-GB" sz="2000" dirty="0" smtClean="0">
                <a:latin typeface="Arial" pitchFamily="34" charset="0"/>
                <a:cs typeface="Arial" pitchFamily="34" charset="0"/>
              </a:rPr>
              <a:t>g up of a system of recognition of catch report</a:t>
            </a:r>
            <a:endParaRPr lang="sr-Latn-CS" sz="2000" dirty="0" smtClean="0">
              <a:latin typeface="Arial" pitchFamily="34" charset="0"/>
              <a:cs typeface="Arial" pitchFamily="34" charset="0"/>
            </a:endParaRPr>
          </a:p>
          <a:p>
            <a:pPr marL="609600" indent="-609600">
              <a:lnSpc>
                <a:spcPct val="80000"/>
              </a:lnSpc>
            </a:pPr>
            <a:endParaRPr lang="sr-Latn-CS" sz="2000" dirty="0" smtClean="0">
              <a:latin typeface="Arial" pitchFamily="34" charset="0"/>
              <a:cs typeface="Arial" pitchFamily="34" charset="0"/>
            </a:endParaRPr>
          </a:p>
          <a:p>
            <a:pPr marL="609600" indent="-609600">
              <a:lnSpc>
                <a:spcPct val="80000"/>
              </a:lnSpc>
              <a:buFont typeface="Arial" pitchFamily="34" charset="0"/>
              <a:buNone/>
            </a:pPr>
            <a:endParaRPr lang="sr-Latn-CS" sz="2000" dirty="0" smtClean="0">
              <a:latin typeface="Arial" pitchFamily="34" charset="0"/>
              <a:cs typeface="Arial" pitchFamily="34" charset="0"/>
            </a:endParaRPr>
          </a:p>
          <a:p>
            <a:pPr marL="609600" indent="-609600">
              <a:lnSpc>
                <a:spcPct val="80000"/>
              </a:lnSpc>
            </a:pPr>
            <a:endParaRPr lang="sr-Latn-C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2533" name="Group 31"/>
          <p:cNvGrpSpPr>
            <a:grpSpLocks/>
          </p:cNvGrpSpPr>
          <p:nvPr/>
        </p:nvGrpSpPr>
        <p:grpSpPr bwMode="auto">
          <a:xfrm>
            <a:off x="0" y="-38258"/>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5609</TotalTime>
  <Words>3038</Words>
  <Application>Microsoft Office PowerPoint</Application>
  <PresentationFormat>On-screen Show (4:3)</PresentationFormat>
  <Paragraphs>320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Institutional Capacity</vt:lpstr>
      <vt:lpstr>Fisheries Inspectorate organigram under the Administration</vt:lpstr>
      <vt:lpstr>Administrative Capacity for Inspection and Control</vt:lpstr>
      <vt:lpstr>Technical Capacity for Inspection and Control</vt:lpstr>
      <vt:lpstr>PowerPoint Presentation</vt:lpstr>
      <vt:lpstr>PowerPoint Presentation</vt:lpstr>
      <vt:lpstr>Legal Framework</vt:lpstr>
      <vt:lpstr>Competencies of marine fishery inspectors(I)</vt:lpstr>
      <vt:lpstr>Competencies of marine fishery inspectors(II)</vt:lpstr>
      <vt:lpstr>Competencies of marine fishery inspectors(III)</vt:lpstr>
      <vt:lpstr>Objectives and Methodology of Inspectorial Control(I)</vt:lpstr>
      <vt:lpstr>Objectives and Methodology of Inspectorial Control(II)</vt:lpstr>
      <vt:lpstr>Statistical data on inspections and controls performed</vt:lpstr>
      <vt:lpstr>Administrative Sanctions </vt:lpstr>
      <vt:lpstr>Pecuniary Fines</vt:lpstr>
      <vt:lpstr>Montenegro’s current status with regard to fishing with foreign fishing vessels</vt:lpstr>
      <vt:lpstr>Montenegro’s current status concerning landing and transhipping from foreign fishing vesssels</vt:lpstr>
      <vt:lpstr>Montenegro’s current status concerning the IUU fishing</vt:lpstr>
      <vt:lpstr>Challenges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Mia</cp:lastModifiedBy>
  <cp:revision>554</cp:revision>
  <dcterms:created xsi:type="dcterms:W3CDTF">2012-04-18T16:21:57Z</dcterms:created>
  <dcterms:modified xsi:type="dcterms:W3CDTF">2013-05-28T21:35:53Z</dcterms:modified>
</cp:coreProperties>
</file>