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commentAuthors.xml" ContentType="application/vnd.openxmlformats-officedocument.presentationml.commentAuth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 id="2147484163" r:id="rId2"/>
    <p:sldMasterId id="2147484177" r:id="rId3"/>
  </p:sldMasterIdLst>
  <p:notesMasterIdLst>
    <p:notesMasterId r:id="rId49"/>
  </p:notesMasterIdLst>
  <p:handoutMasterIdLst>
    <p:handoutMasterId r:id="rId50"/>
  </p:handoutMasterIdLst>
  <p:sldIdLst>
    <p:sldId id="355" r:id="rId4"/>
    <p:sldId id="400" r:id="rId5"/>
    <p:sldId id="401" r:id="rId6"/>
    <p:sldId id="402" r:id="rId7"/>
    <p:sldId id="403" r:id="rId8"/>
    <p:sldId id="462" r:id="rId9"/>
    <p:sldId id="463" r:id="rId10"/>
    <p:sldId id="293" r:id="rId11"/>
    <p:sldId id="405" r:id="rId12"/>
    <p:sldId id="406" r:id="rId13"/>
    <p:sldId id="407" r:id="rId14"/>
    <p:sldId id="408" r:id="rId15"/>
    <p:sldId id="412" r:id="rId16"/>
    <p:sldId id="411" r:id="rId17"/>
    <p:sldId id="410" r:id="rId18"/>
    <p:sldId id="409" r:id="rId19"/>
    <p:sldId id="413" r:id="rId20"/>
    <p:sldId id="414" r:id="rId21"/>
    <p:sldId id="356" r:id="rId22"/>
    <p:sldId id="459" r:id="rId23"/>
    <p:sldId id="415" r:id="rId24"/>
    <p:sldId id="416" r:id="rId25"/>
    <p:sldId id="417" r:id="rId26"/>
    <p:sldId id="418" r:id="rId27"/>
    <p:sldId id="439" r:id="rId28"/>
    <p:sldId id="419" r:id="rId29"/>
    <p:sldId id="420" r:id="rId30"/>
    <p:sldId id="421" r:id="rId31"/>
    <p:sldId id="440" r:id="rId32"/>
    <p:sldId id="425" r:id="rId33"/>
    <p:sldId id="426" r:id="rId34"/>
    <p:sldId id="441" r:id="rId35"/>
    <p:sldId id="427" r:id="rId36"/>
    <p:sldId id="429" r:id="rId37"/>
    <p:sldId id="438" r:id="rId38"/>
    <p:sldId id="460" r:id="rId39"/>
    <p:sldId id="450" r:id="rId40"/>
    <p:sldId id="451" r:id="rId41"/>
    <p:sldId id="435" r:id="rId42"/>
    <p:sldId id="452" r:id="rId43"/>
    <p:sldId id="461" r:id="rId44"/>
    <p:sldId id="437" r:id="rId45"/>
    <p:sldId id="375" r:id="rId46"/>
    <p:sldId id="449" r:id="rId47"/>
    <p:sldId id="373" r:id="rId48"/>
  </p:sldIdLst>
  <p:sldSz cx="9144000" cy="6858000" type="screen4x3"/>
  <p:notesSz cx="6858000" cy="9144000"/>
  <p:defaultTextStyle>
    <a:defPPr>
      <a:defRPr lang="sr-Cyrl-C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risa.miranovic" initials="" lastIdx="1" clrIdx="0"/>
  <p:cmAuthor id="1" name="user" initials="" lastIdx="6" clrIdx="1"/>
  <p:cmAuthor id="2" name="Ana" initials="A" lastIdx="3" clrIdx="2"/>
  <p:cmAuthor id="3" name="pc" initials="" lastIdx="1" clrIdx="3"/>
  <p:cmAuthor id="4" name="Aleksandar Joksimović" initials="AJ" lastIdx="1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CC33"/>
    <a:srgbClr val="009900"/>
    <a:srgbClr val="0000FF"/>
    <a:srgbClr val="FFFF99"/>
    <a:srgbClr val="CCFFCC"/>
    <a:srgbClr val="FFFFCC"/>
    <a:srgbClr val="CCECFF"/>
    <a:srgbClr val="5F5F5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494" autoAdjust="0"/>
  </p:normalViewPr>
  <p:slideViewPr>
    <p:cSldViewPr>
      <p:cViewPr>
        <p:scale>
          <a:sx n="70" d="100"/>
          <a:sy n="70" d="100"/>
        </p:scale>
        <p:origin x="-1572"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commentAuthors" Target="commentAuthors.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02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sr-Cyrl-CS"/>
          </a:p>
        </p:txBody>
      </p:sp>
      <p:sp>
        <p:nvSpPr>
          <p:cNvPr id="35021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sr-Cyrl-CS"/>
          </a:p>
        </p:txBody>
      </p:sp>
      <p:sp>
        <p:nvSpPr>
          <p:cNvPr id="35021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sr-Cyrl-CS"/>
          </a:p>
        </p:txBody>
      </p:sp>
      <p:sp>
        <p:nvSpPr>
          <p:cNvPr id="35021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5C34647B-38F4-4FAE-96FB-53F3C31C7717}" type="slidenum">
              <a:rPr lang="sr-Cyrl-CS"/>
              <a:pPr>
                <a:defRPr/>
              </a:pPr>
              <a:t>‹#›</a:t>
            </a:fld>
            <a:endParaRPr lang="sr-Cyrl-CS"/>
          </a:p>
        </p:txBody>
      </p:sp>
    </p:spTree>
    <p:extLst>
      <p:ext uri="{BB962C8B-B14F-4D97-AF65-F5344CB8AC3E}">
        <p14:creationId xmlns:p14="http://schemas.microsoft.com/office/powerpoint/2010/main" xmlns="" val="1504982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8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sr-Cyrl-CS"/>
          </a:p>
        </p:txBody>
      </p:sp>
      <p:sp>
        <p:nvSpPr>
          <p:cNvPr id="1884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sr-Cyrl-CS"/>
          </a:p>
        </p:txBody>
      </p:sp>
      <p:sp>
        <p:nvSpPr>
          <p:cNvPr id="276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884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r-Cyrl-CS" noProof="0" smtClean="0"/>
              <a:t>Click to edit Master text styles</a:t>
            </a:r>
          </a:p>
          <a:p>
            <a:pPr lvl="1"/>
            <a:r>
              <a:rPr lang="sr-Cyrl-CS" noProof="0" smtClean="0"/>
              <a:t>Second level</a:t>
            </a:r>
          </a:p>
          <a:p>
            <a:pPr lvl="2"/>
            <a:r>
              <a:rPr lang="sr-Cyrl-CS" noProof="0" smtClean="0"/>
              <a:t>Third level</a:t>
            </a:r>
          </a:p>
          <a:p>
            <a:pPr lvl="3"/>
            <a:r>
              <a:rPr lang="sr-Cyrl-CS" noProof="0" smtClean="0"/>
              <a:t>Fourth level</a:t>
            </a:r>
          </a:p>
          <a:p>
            <a:pPr lvl="4"/>
            <a:r>
              <a:rPr lang="sr-Cyrl-CS" noProof="0" smtClean="0"/>
              <a:t>Fifth level</a:t>
            </a:r>
          </a:p>
        </p:txBody>
      </p:sp>
      <p:sp>
        <p:nvSpPr>
          <p:cNvPr id="1884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sr-Cyrl-CS"/>
          </a:p>
        </p:txBody>
      </p:sp>
      <p:sp>
        <p:nvSpPr>
          <p:cNvPr id="1884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73170D59-0729-4291-A6B1-DFB0753B8B7D}" type="slidenum">
              <a:rPr lang="sr-Cyrl-CS"/>
              <a:pPr>
                <a:defRPr/>
              </a:pPr>
              <a:t>‹#›</a:t>
            </a:fld>
            <a:endParaRPr lang="sr-Cyrl-CS"/>
          </a:p>
        </p:txBody>
      </p:sp>
    </p:spTree>
    <p:extLst>
      <p:ext uri="{BB962C8B-B14F-4D97-AF65-F5344CB8AC3E}">
        <p14:creationId xmlns:p14="http://schemas.microsoft.com/office/powerpoint/2010/main" xmlns="" val="30700433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ln/>
        </p:spPr>
      </p:sp>
      <p:sp>
        <p:nvSpPr>
          <p:cNvPr id="41986" name="Notes Placeholder 2"/>
          <p:cNvSpPr>
            <a:spLocks noGrp="1"/>
          </p:cNvSpPr>
          <p:nvPr>
            <p:ph type="body" idx="1"/>
          </p:nvPr>
        </p:nvSpPr>
        <p:spPr>
          <a:noFill/>
          <a:ln/>
        </p:spPr>
        <p:txBody>
          <a:bodyPr/>
          <a:lstStyle/>
          <a:p>
            <a:endParaRPr lang="sr-Latn-CS" smtClean="0">
              <a:latin typeface="Arial" charset="0"/>
            </a:endParaRPr>
          </a:p>
        </p:txBody>
      </p:sp>
      <p:sp>
        <p:nvSpPr>
          <p:cNvPr id="41987" name="Slide Number Placeholder 3"/>
          <p:cNvSpPr>
            <a:spLocks noGrp="1"/>
          </p:cNvSpPr>
          <p:nvPr>
            <p:ph type="sldNum" sz="quarter" idx="5"/>
          </p:nvPr>
        </p:nvSpPr>
        <p:spPr>
          <a:noFill/>
        </p:spPr>
        <p:txBody>
          <a:bodyPr/>
          <a:lstStyle/>
          <a:p>
            <a:fld id="{E7CE7818-B1A2-43CB-BF58-647C0CB8EE6C}" type="slidenum">
              <a:rPr lang="sr-Cyrl-CS" smtClean="0">
                <a:latin typeface="Arial" charset="0"/>
              </a:rPr>
              <a:pPr/>
              <a:t>13</a:t>
            </a:fld>
            <a:endParaRPr lang="sr-Cyrl-C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927100"/>
            <a:ext cx="8991600" cy="4495800"/>
            <a:chOff x="0" y="584"/>
            <a:chExt cx="5664" cy="2832"/>
          </a:xfrm>
        </p:grpSpPr>
        <p:sp>
          <p:nvSpPr>
            <p:cNvPr id="5" name="AutoShape 3"/>
            <p:cNvSpPr>
              <a:spLocks noChangeArrowheads="1"/>
            </p:cNvSpPr>
            <p:nvPr userDrawn="1"/>
          </p:nvSpPr>
          <p:spPr bwMode="auto">
            <a:xfrm>
              <a:off x="432" y="1304"/>
              <a:ext cx="4656" cy="2112"/>
            </a:xfrm>
            <a:prstGeom prst="roundRect">
              <a:avLst>
                <a:gd name="adj" fmla="val 16667"/>
              </a:avLst>
            </a:prstGeom>
            <a:noFill/>
            <a:ln w="50800">
              <a:solidFill>
                <a:schemeClr val="bg2"/>
              </a:solidFill>
              <a:round/>
              <a:headEnd/>
              <a:tailEnd/>
            </a:ln>
          </p:spPr>
          <p:txBody>
            <a:bodyPr wrap="none" anchor="ctr"/>
            <a:lstStyle/>
            <a:p>
              <a:pPr algn="ctr">
                <a:defRPr/>
              </a:pPr>
              <a:endParaRPr lang="en-GB" sz="2400">
                <a:latin typeface="Times New Roman" pitchFamily="18" charset="0"/>
              </a:endParaRPr>
            </a:p>
          </p:txBody>
        </p:sp>
        <p:sp>
          <p:nvSpPr>
            <p:cNvPr id="6" name="Rectangle 4"/>
            <p:cNvSpPr>
              <a:spLocks noChangeArrowheads="1"/>
            </p:cNvSpPr>
            <p:nvPr userDrawn="1"/>
          </p:nvSpPr>
          <p:spPr bwMode="blackWhite">
            <a:xfrm>
              <a:off x="144" y="584"/>
              <a:ext cx="4512" cy="624"/>
            </a:xfrm>
            <a:prstGeom prst="rect">
              <a:avLst/>
            </a:prstGeom>
            <a:solidFill>
              <a:schemeClr val="bg1"/>
            </a:solidFill>
            <a:ln w="57150">
              <a:solidFill>
                <a:schemeClr val="bg2"/>
              </a:solidFill>
              <a:miter lim="800000"/>
              <a:headEnd/>
              <a:tailEnd/>
            </a:ln>
          </p:spPr>
          <p:txBody>
            <a:bodyPr wrap="none" anchor="ctr"/>
            <a:lstStyle/>
            <a:p>
              <a:pPr algn="ctr">
                <a:defRPr/>
              </a:pPr>
              <a:endParaRPr lang="en-GB" sz="2400">
                <a:latin typeface="Times New Roman" pitchFamily="18" charset="0"/>
              </a:endParaRPr>
            </a:p>
          </p:txBody>
        </p:sp>
        <p:sp>
          <p:nvSpPr>
            <p:cNvPr id="7" name="AutoShape 5"/>
            <p:cNvSpPr>
              <a:spLocks noChangeArrowheads="1"/>
            </p:cNvSpPr>
            <p:nvPr userDrawn="1"/>
          </p:nvSpPr>
          <p:spPr bwMode="blackWhite">
            <a:xfrm>
              <a:off x="0" y="872"/>
              <a:ext cx="5664" cy="1152"/>
            </a:xfrm>
            <a:custGeom>
              <a:avLst/>
              <a:gdLst>
                <a:gd name="T0" fmla="*/ 0 w 4917"/>
                <a:gd name="T1" fmla="*/ 0 h 1000"/>
                <a:gd name="T2" fmla="*/ 24104 w 4917"/>
                <a:gd name="T3" fmla="*/ 0 h 1000"/>
                <a:gd name="T4" fmla="*/ 26837 w 4917"/>
                <a:gd name="T5" fmla="*/ 2734 h 1000"/>
                <a:gd name="T6" fmla="*/ 24109 w 4917"/>
                <a:gd name="T7" fmla="*/ 5460 h 1000"/>
                <a:gd name="T8" fmla="*/ 0 w 4917"/>
                <a:gd name="T9" fmla="*/ 5460 h 1000"/>
                <a:gd name="T10" fmla="*/ 0 60000 65536"/>
                <a:gd name="T11" fmla="*/ 0 60000 65536"/>
                <a:gd name="T12" fmla="*/ 0 60000 65536"/>
                <a:gd name="T13" fmla="*/ 0 60000 65536"/>
                <a:gd name="T14" fmla="*/ 0 60000 65536"/>
                <a:gd name="T15" fmla="*/ 0 w 4917"/>
                <a:gd name="T16" fmla="*/ 0 h 1000"/>
                <a:gd name="T17" fmla="*/ 2459 w 4917"/>
                <a:gd name="T18" fmla="*/ 1000 h 1000"/>
              </a:gdLst>
              <a:ahLst/>
              <a:cxnLst>
                <a:cxn ang="T10">
                  <a:pos x="T0" y="T1"/>
                </a:cxn>
                <a:cxn ang="T11">
                  <a:pos x="T2" y="T3"/>
                </a:cxn>
                <a:cxn ang="T12">
                  <a:pos x="T4" y="T5"/>
                </a:cxn>
                <a:cxn ang="T13">
                  <a:pos x="T6" y="T7"/>
                </a:cxn>
                <a:cxn ang="T14">
                  <a:pos x="T8" y="T9"/>
                </a:cxn>
              </a:cxnLst>
              <a:rect l="T15" t="T16" r="T17" b="T18"/>
              <a:pathLst>
                <a:path w="4917" h="1000">
                  <a:moveTo>
                    <a:pt x="0" y="0"/>
                  </a:moveTo>
                  <a:lnTo>
                    <a:pt x="4416" y="0"/>
                  </a:lnTo>
                  <a:cubicBezTo>
                    <a:pt x="4693" y="0"/>
                    <a:pt x="4917" y="223"/>
                    <a:pt x="4917" y="500"/>
                  </a:cubicBezTo>
                  <a:cubicBezTo>
                    <a:pt x="4917" y="776"/>
                    <a:pt x="4693" y="999"/>
                    <a:pt x="4417" y="1000"/>
                  </a:cubicBezTo>
                  <a:lnTo>
                    <a:pt x="0" y="1000"/>
                  </a:lnTo>
                  <a:lnTo>
                    <a:pt x="0" y="0"/>
                  </a:lnTo>
                  <a:close/>
                </a:path>
              </a:pathLst>
            </a:custGeom>
            <a:solidFill>
              <a:schemeClr val="folHlink"/>
            </a:solidFill>
            <a:ln w="9525">
              <a:noFill/>
              <a:miter lim="800000"/>
              <a:headEnd/>
              <a:tailEnd/>
            </a:ln>
          </p:spPr>
          <p:txBody>
            <a:bodyPr/>
            <a:lstStyle/>
            <a:p>
              <a:pPr>
                <a:defRPr/>
              </a:pPr>
              <a:endParaRPr lang="en-US">
                <a:latin typeface="Arial" pitchFamily="34" charset="0"/>
              </a:endParaRPr>
            </a:p>
          </p:txBody>
        </p:sp>
        <p:sp>
          <p:nvSpPr>
            <p:cNvPr id="8" name="Line 6"/>
            <p:cNvSpPr>
              <a:spLocks noChangeShapeType="1"/>
            </p:cNvSpPr>
            <p:nvPr userDrawn="1"/>
          </p:nvSpPr>
          <p:spPr bwMode="auto">
            <a:xfrm>
              <a:off x="0" y="1928"/>
              <a:ext cx="5232" cy="0"/>
            </a:xfrm>
            <a:prstGeom prst="line">
              <a:avLst/>
            </a:prstGeom>
            <a:noFill/>
            <a:ln w="50800">
              <a:solidFill>
                <a:schemeClr val="bg1"/>
              </a:solidFill>
              <a:round/>
              <a:headEnd/>
              <a:tailEnd/>
            </a:ln>
          </p:spPr>
          <p:txBody>
            <a:bodyPr/>
            <a:lstStyle/>
            <a:p>
              <a:pPr>
                <a:defRPr/>
              </a:pPr>
              <a:endParaRPr lang="en-US">
                <a:latin typeface="Arial" pitchFamily="34" charset="0"/>
              </a:endParaRPr>
            </a:p>
          </p:txBody>
        </p:sp>
      </p:grpSp>
      <p:sp>
        <p:nvSpPr>
          <p:cNvPr id="159751" name="Rectangle 7"/>
          <p:cNvSpPr>
            <a:spLocks noGrp="1" noChangeArrowheads="1"/>
          </p:cNvSpPr>
          <p:nvPr>
            <p:ph type="ctrTitle"/>
          </p:nvPr>
        </p:nvSpPr>
        <p:spPr>
          <a:xfrm>
            <a:off x="228600" y="1427163"/>
            <a:ext cx="8077200" cy="1609725"/>
          </a:xfrm>
        </p:spPr>
        <p:txBody>
          <a:bodyPr/>
          <a:lstStyle>
            <a:lvl1pPr>
              <a:defRPr sz="4600"/>
            </a:lvl1pPr>
          </a:lstStyle>
          <a:p>
            <a:r>
              <a:rPr lang="sr-Cyrl-CS"/>
              <a:t>Click to edit Master title style</a:t>
            </a:r>
          </a:p>
        </p:txBody>
      </p:sp>
      <p:sp>
        <p:nvSpPr>
          <p:cNvPr id="159752" name="Rectangle 8"/>
          <p:cNvSpPr>
            <a:spLocks noGrp="1" noChangeArrowheads="1"/>
          </p:cNvSpPr>
          <p:nvPr>
            <p:ph type="subTitle" idx="1"/>
          </p:nvPr>
        </p:nvSpPr>
        <p:spPr>
          <a:xfrm>
            <a:off x="1066800" y="3441700"/>
            <a:ext cx="6629400" cy="1676400"/>
          </a:xfrm>
        </p:spPr>
        <p:txBody>
          <a:bodyPr/>
          <a:lstStyle>
            <a:lvl1pPr marL="0" indent="0">
              <a:buFont typeface="Wingdings" pitchFamily="2" charset="2"/>
              <a:buNone/>
              <a:defRPr/>
            </a:lvl1pPr>
          </a:lstStyle>
          <a:p>
            <a:r>
              <a:rPr lang="sr-Cyrl-CS"/>
              <a:t>Click to edit Master subtitle style</a:t>
            </a:r>
          </a:p>
        </p:txBody>
      </p:sp>
      <p:sp>
        <p:nvSpPr>
          <p:cNvPr id="9" name="Rectangle 9"/>
          <p:cNvSpPr>
            <a:spLocks noGrp="1" noChangeArrowheads="1"/>
          </p:cNvSpPr>
          <p:nvPr>
            <p:ph type="dt" sz="half" idx="10"/>
          </p:nvPr>
        </p:nvSpPr>
        <p:spPr/>
        <p:txBody>
          <a:bodyPr/>
          <a:lstStyle>
            <a:lvl1pPr>
              <a:defRPr/>
            </a:lvl1pPr>
          </a:lstStyle>
          <a:p>
            <a:pPr>
              <a:defRPr/>
            </a:pPr>
            <a:fld id="{EF2D682C-C877-4077-8CDF-ECF45A946EC2}" type="datetime1">
              <a:rPr lang="sr-Cyrl-CS"/>
              <a:pPr>
                <a:defRPr/>
              </a:pPr>
              <a:t>29.5.2013</a:t>
            </a:fld>
            <a:endParaRPr lang="sr-Cyrl-CS"/>
          </a:p>
        </p:txBody>
      </p:sp>
      <p:sp>
        <p:nvSpPr>
          <p:cNvPr id="10" name="Rectangle 10"/>
          <p:cNvSpPr>
            <a:spLocks noGrp="1" noChangeArrowheads="1"/>
          </p:cNvSpPr>
          <p:nvPr>
            <p:ph type="ftr" sz="quarter" idx="11"/>
          </p:nvPr>
        </p:nvSpPr>
        <p:spPr/>
        <p:txBody>
          <a:bodyPr/>
          <a:lstStyle>
            <a:lvl1pPr>
              <a:defRPr/>
            </a:lvl1pPr>
          </a:lstStyle>
          <a:p>
            <a:pPr>
              <a:defRPr/>
            </a:pPr>
            <a:endParaRPr lang="sr-Cyrl-CS"/>
          </a:p>
        </p:txBody>
      </p:sp>
      <p:sp>
        <p:nvSpPr>
          <p:cNvPr id="11" name="Rectangle 11"/>
          <p:cNvSpPr>
            <a:spLocks noGrp="1" noChangeArrowheads="1"/>
          </p:cNvSpPr>
          <p:nvPr>
            <p:ph type="sldNum" sz="quarter" idx="12"/>
          </p:nvPr>
        </p:nvSpPr>
        <p:spPr/>
        <p:txBody>
          <a:bodyPr/>
          <a:lstStyle>
            <a:lvl1pPr>
              <a:defRPr/>
            </a:lvl1pPr>
          </a:lstStyle>
          <a:p>
            <a:pPr>
              <a:defRPr/>
            </a:pPr>
            <a:fld id="{168C6FDE-7FAA-44EF-86BD-196CD7F51B62}" type="slidenum">
              <a:rPr lang="sr-Cyrl-CS"/>
              <a:pPr>
                <a:defRPr/>
              </a:pPr>
              <a:t>‹#›</a:t>
            </a:fld>
            <a:endParaRPr lang="sr-Cyrl-C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1D48462-794D-47D4-B8E3-D91229B2246A}" type="datetime1">
              <a:rPr lang="sr-Cyrl-CS"/>
              <a:pPr>
                <a:defRPr/>
              </a:pPr>
              <a:t>29.5.2013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C83A4CA-4A0E-4562-BAF3-871503177B4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3000290-D78A-4F33-9953-195BF25621A0}" type="datetime1">
              <a:rPr lang="sr-Cyrl-CS"/>
              <a:pPr>
                <a:defRPr/>
              </a:pPr>
              <a:t>29.5.2013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51E90C-D7D7-4348-A9B9-D693C613A38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CAC4251-8528-4041-887E-990124D61C60}" type="datetime1">
              <a:rPr lang="sr-Cyrl-CS"/>
              <a:pPr>
                <a:defRPr/>
              </a:pPr>
              <a:t>29.5.2013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D9EF6FF-46FC-4CAF-BDB8-EA9DD2EC553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808DD92-3A55-41B7-AE90-581248A57435}" type="datetime1">
              <a:rPr lang="sr-Cyrl-CS"/>
              <a:pPr>
                <a:defRPr/>
              </a:pPr>
              <a:t>29.5.2013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B0DF274-0D48-44ED-82B9-E3F97B3D001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406F15D-9FD1-4883-8F84-BA88B95F3A30}" type="datetime1">
              <a:rPr lang="sr-Cyrl-CS"/>
              <a:pPr>
                <a:defRPr/>
              </a:pPr>
              <a:t>29.5.2013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56B4E7E-C13B-48D4-9E38-3992D1ECFE8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2736030-E44B-4ADB-BF0D-E2B28EA07BDE}" type="datetime1">
              <a:rPr lang="sr-Cyrl-CS"/>
              <a:pPr>
                <a:defRPr/>
              </a:pPr>
              <a:t>29.5.2013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B0C3D99-2BBD-43F7-972E-7DDE5DD1E39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9ABC663-13A7-4005-8A7F-6301667689A1}" type="datetime1">
              <a:rPr lang="sr-Cyrl-CS"/>
              <a:pPr>
                <a:defRPr/>
              </a:pPr>
              <a:t>29.5.2013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DA6EC40-F8EB-48A6-B0F3-1EC42521327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9AC86CB-53DA-41E7-991D-A8B4D37EC060}" type="datetime1">
              <a:rPr lang="sr-Cyrl-CS"/>
              <a:pPr>
                <a:defRPr/>
              </a:pPr>
              <a:t>29.5.2013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6D6DAD4-1955-4EDA-84C2-3CC74B0228D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1DC2D27-D194-44D3-A3A0-A78E2DC7AC16}" type="datetime1">
              <a:rPr lang="sr-Cyrl-CS"/>
              <a:pPr>
                <a:defRPr/>
              </a:pPr>
              <a:t>29.5.2013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AFBED8A-4EC2-4002-867A-70CAF44F65F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ADAD095-201F-4293-B58D-1C3F6A6CEB78}" type="datetime1">
              <a:rPr lang="sr-Cyrl-CS"/>
              <a:pPr>
                <a:defRPr/>
              </a:pPr>
              <a:t>29.5.2013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65BFE53-FE98-43E3-9980-F3E4C86ECCE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90617A2-DBE5-42CC-A217-645BD33123F1}" type="datetime1">
              <a:rPr lang="sr-Cyrl-CS"/>
              <a:pPr>
                <a:defRPr/>
              </a:pPr>
              <a:t>29.5.2013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16AAD4-E0BF-4F82-A081-EECD0ACA182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C2BCCB8-08DF-4247-8DA2-D7F3B6211F84}"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8FFE34A-8C77-4632-9C9E-CF2D1751D95E}"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C2BCCB8-08DF-4247-8DA2-D7F3B6211F84}"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822A1B-1425-491E-A74F-6359F481A5B7}"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C2BCCB8-08DF-4247-8DA2-D7F3B6211F84}"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0D1E28A-D282-49DF-B067-D5B3FCA5AA14}"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C2BCCB8-08DF-4247-8DA2-D7F3B6211F84}" type="datetimeFigureOut">
              <a:rPr lang="en-US"/>
              <a:pPr>
                <a:defRPr/>
              </a:pPr>
              <a:t>5/29/2013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9E9C9F3-EEEF-4F70-A443-F5B925F7C24E}"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C2BCCB8-08DF-4247-8DA2-D7F3B6211F84}" type="datetimeFigureOut">
              <a:rPr lang="en-US"/>
              <a:pPr>
                <a:defRPr/>
              </a:pPr>
              <a:t>5/29/2013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AAC87AC-88DC-46E0-8422-343B1A8C07FA}"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2BCCB8-08DF-4247-8DA2-D7F3B6211F84}" type="datetimeFigureOut">
              <a:rPr lang="en-US"/>
              <a:pPr>
                <a:defRPr/>
              </a:pPr>
              <a:t>5/29/2013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EF2C6EA-EE3A-4F35-87DE-D6E1C007F6E5}"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C2BCCB8-08DF-4247-8DA2-D7F3B6211F84}" type="datetimeFigureOut">
              <a:rPr lang="en-US"/>
              <a:pPr>
                <a:defRPr/>
              </a:pPr>
              <a:t>5/29/2013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C7D9A9E-B928-4601-8701-E29B79675D72}"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C2BCCB8-08DF-4247-8DA2-D7F3B6211F84}" type="datetimeFigureOut">
              <a:rPr lang="en-US"/>
              <a:pPr>
                <a:defRPr/>
              </a:pPr>
              <a:t>5/29/2013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A805CE-BDB9-413E-9497-6942875BFDD9}"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C2BCCB8-08DF-4247-8DA2-D7F3B6211F84}" type="datetimeFigureOut">
              <a:rPr lang="en-US"/>
              <a:pPr>
                <a:defRPr/>
              </a:pPr>
              <a:t>5/29/2013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A7CCE56-72FC-40EC-B645-6EDBA3EFC017}"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C2BCCB8-08DF-4247-8DA2-D7F3B6211F84}"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72B929-F50A-4FA3-963A-704CA6BB0B13}"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C2BCCB8-08DF-4247-8DA2-D7F3B6211F84}"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517940E-538F-4C01-9ABE-0E918AB6142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6"/>
          <p:cNvSpPr>
            <a:spLocks noGrp="1" noChangeArrowheads="1"/>
          </p:cNvSpPr>
          <p:nvPr>
            <p:ph type="title"/>
          </p:nvPr>
        </p:nvSpPr>
        <p:spPr bwMode="auto">
          <a:xfrm>
            <a:off x="195263" y="228600"/>
            <a:ext cx="8015287"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r-Cyrl-CS" smtClean="0"/>
              <a:t>Click to edit Master title style</a:t>
            </a:r>
          </a:p>
        </p:txBody>
      </p:sp>
      <p:sp>
        <p:nvSpPr>
          <p:cNvPr id="1027" name="Rectangle 7"/>
          <p:cNvSpPr>
            <a:spLocks noGrp="1" noChangeArrowheads="1"/>
          </p:cNvSpPr>
          <p:nvPr>
            <p:ph type="body" idx="1"/>
          </p:nvPr>
        </p:nvSpPr>
        <p:spPr bwMode="auto">
          <a:xfrm>
            <a:off x="609600" y="1600200"/>
            <a:ext cx="79248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r-Cyrl-CS" smtClean="0"/>
              <a:t>Click to edit Master text styles</a:t>
            </a:r>
          </a:p>
          <a:p>
            <a:pPr lvl="1"/>
            <a:r>
              <a:rPr lang="sr-Cyrl-CS" smtClean="0"/>
              <a:t>Second level</a:t>
            </a:r>
          </a:p>
          <a:p>
            <a:pPr lvl="2"/>
            <a:r>
              <a:rPr lang="sr-Cyrl-CS" smtClean="0"/>
              <a:t>Third level</a:t>
            </a:r>
          </a:p>
          <a:p>
            <a:pPr lvl="3"/>
            <a:r>
              <a:rPr lang="sr-Cyrl-CS" smtClean="0"/>
              <a:t>Fourth level</a:t>
            </a:r>
          </a:p>
          <a:p>
            <a:pPr lvl="4"/>
            <a:r>
              <a:rPr lang="sr-Cyrl-CS" smtClean="0"/>
              <a:t>Fifth level</a:t>
            </a:r>
          </a:p>
        </p:txBody>
      </p:sp>
      <p:sp>
        <p:nvSpPr>
          <p:cNvPr id="16" name="Rectangle 9"/>
          <p:cNvSpPr>
            <a:spLocks noGrp="1" noChangeArrowheads="1"/>
          </p:cNvSpPr>
          <p:nvPr>
            <p:ph type="dt" sz="half" idx="2"/>
          </p:nvPr>
        </p:nvSpPr>
        <p:spPr bwMode="auto">
          <a:xfrm>
            <a:off x="457200" y="6248400"/>
            <a:ext cx="2133600" cy="471488"/>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fld id="{6F72BEBD-8017-4A89-9BD6-15C5377ED27B}" type="datetime1">
              <a:rPr lang="sr-Cyrl-CS"/>
              <a:pPr>
                <a:defRPr/>
              </a:pPr>
              <a:t>29.5.2013</a:t>
            </a:fld>
            <a:endParaRPr lang="sr-Cyrl-CS"/>
          </a:p>
        </p:txBody>
      </p:sp>
      <p:sp>
        <p:nvSpPr>
          <p:cNvPr id="17" name="Rectangle 10"/>
          <p:cNvSpPr>
            <a:spLocks noGrp="1" noChangeArrowheads="1"/>
          </p:cNvSpPr>
          <p:nvPr>
            <p:ph type="ftr" sz="quarter" idx="3"/>
          </p:nvPr>
        </p:nvSpPr>
        <p:spPr bwMode="auto">
          <a:xfrm>
            <a:off x="3124200" y="6253163"/>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latin typeface="Arial" pitchFamily="34" charset="0"/>
              </a:defRPr>
            </a:lvl1pPr>
          </a:lstStyle>
          <a:p>
            <a:pPr>
              <a:defRPr/>
            </a:pPr>
            <a:endParaRPr lang="sr-Cyrl-CS"/>
          </a:p>
        </p:txBody>
      </p:sp>
      <p:sp>
        <p:nvSpPr>
          <p:cNvPr id="18" name="Rectangle 11"/>
          <p:cNvSpPr>
            <a:spLocks noGrp="1" noChangeArrowheads="1"/>
          </p:cNvSpPr>
          <p:nvPr>
            <p:ph type="sldNum" sz="quarter" idx="4"/>
          </p:nvPr>
        </p:nvSpPr>
        <p:spPr bwMode="auto">
          <a:xfrm>
            <a:off x="6553200" y="6248400"/>
            <a:ext cx="2133600" cy="471488"/>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pPr>
              <a:defRPr/>
            </a:pPr>
            <a:fld id="{CBEE4DFF-BF32-4D4B-98C5-1A478C4CF3E8}" type="slidenum">
              <a:rPr lang="sr-Cyrl-CS"/>
              <a:pPr>
                <a:defRPr/>
              </a:pPr>
              <a:t>‹#›</a:t>
            </a:fld>
            <a:endParaRPr lang="sr-Cyrl-CS"/>
          </a:p>
        </p:txBody>
      </p:sp>
    </p:spTree>
  </p:cSld>
  <p:clrMap bg1="lt1" tx1="dk1" bg2="lt2" tx2="dk2" accent1="accent1" accent2="accent2" accent3="accent3" accent4="accent4" accent5="accent5" accent6="accent6" hlink="hlink" folHlink="folHlink"/>
  <p:sldLayoutIdLst>
    <p:sldLayoutId id="2147484201" r:id="rId1"/>
  </p:sldLayoutIdLst>
  <p:timing>
    <p:tnLst>
      <p:par>
        <p:cTn id="1" dur="indefinite" restart="never" nodeType="tmRoot"/>
      </p:par>
    </p:tnLst>
  </p:timing>
  <p:hf hdr="0" ftr="0"/>
  <p:txStyles>
    <p:titleStyle>
      <a:lvl1pPr algn="l" rtl="0" eaLnBrk="0" fontAlgn="base" hangingPunct="0">
        <a:spcBef>
          <a:spcPct val="0"/>
        </a:spcBef>
        <a:spcAft>
          <a:spcPct val="0"/>
        </a:spcAft>
        <a:defRPr sz="4200">
          <a:solidFill>
            <a:schemeClr val="tx2"/>
          </a:solidFill>
          <a:latin typeface="Arial" charset="0"/>
          <a:ea typeface="+mj-ea"/>
          <a:cs typeface="+mj-cs"/>
        </a:defRPr>
      </a:lvl1pPr>
      <a:lvl2pPr algn="l" rtl="0" eaLnBrk="0" fontAlgn="base" hangingPunct="0">
        <a:spcBef>
          <a:spcPct val="0"/>
        </a:spcBef>
        <a:spcAft>
          <a:spcPct val="0"/>
        </a:spcAft>
        <a:defRPr sz="4200">
          <a:solidFill>
            <a:schemeClr val="tx2"/>
          </a:solidFill>
          <a:latin typeface="Arial" pitchFamily="34" charset="0"/>
        </a:defRPr>
      </a:lvl2pPr>
      <a:lvl3pPr algn="l" rtl="0" eaLnBrk="0" fontAlgn="base" hangingPunct="0">
        <a:spcBef>
          <a:spcPct val="0"/>
        </a:spcBef>
        <a:spcAft>
          <a:spcPct val="0"/>
        </a:spcAft>
        <a:defRPr sz="4200">
          <a:solidFill>
            <a:schemeClr val="tx2"/>
          </a:solidFill>
          <a:latin typeface="Arial" pitchFamily="34" charset="0"/>
        </a:defRPr>
      </a:lvl3pPr>
      <a:lvl4pPr algn="l" rtl="0" eaLnBrk="0" fontAlgn="base" hangingPunct="0">
        <a:spcBef>
          <a:spcPct val="0"/>
        </a:spcBef>
        <a:spcAft>
          <a:spcPct val="0"/>
        </a:spcAft>
        <a:defRPr sz="4200">
          <a:solidFill>
            <a:schemeClr val="tx2"/>
          </a:solidFill>
          <a:latin typeface="Arial" pitchFamily="34" charset="0"/>
        </a:defRPr>
      </a:lvl4pPr>
      <a:lvl5pPr algn="l" rtl="0" eaLnBrk="0" fontAlgn="base" hangingPunct="0">
        <a:spcBef>
          <a:spcPct val="0"/>
        </a:spcBef>
        <a:spcAft>
          <a:spcPct val="0"/>
        </a:spcAft>
        <a:defRPr sz="4200">
          <a:solidFill>
            <a:schemeClr val="tx2"/>
          </a:solidFill>
          <a:latin typeface="Arial" pitchFamily="34" charset="0"/>
        </a:defRPr>
      </a:lvl5pPr>
      <a:lvl6pPr marL="457200" algn="l" rtl="0" fontAlgn="base">
        <a:spcBef>
          <a:spcPct val="0"/>
        </a:spcBef>
        <a:spcAft>
          <a:spcPct val="0"/>
        </a:spcAft>
        <a:defRPr sz="4200">
          <a:solidFill>
            <a:schemeClr val="tx2"/>
          </a:solidFill>
          <a:latin typeface="Arial" pitchFamily="34" charset="0"/>
        </a:defRPr>
      </a:lvl6pPr>
      <a:lvl7pPr marL="914400" algn="l" rtl="0" fontAlgn="base">
        <a:spcBef>
          <a:spcPct val="0"/>
        </a:spcBef>
        <a:spcAft>
          <a:spcPct val="0"/>
        </a:spcAft>
        <a:defRPr sz="4200">
          <a:solidFill>
            <a:schemeClr val="tx2"/>
          </a:solidFill>
          <a:latin typeface="Arial" pitchFamily="34" charset="0"/>
        </a:defRPr>
      </a:lvl7pPr>
      <a:lvl8pPr marL="1371600" algn="l" rtl="0" fontAlgn="base">
        <a:spcBef>
          <a:spcPct val="0"/>
        </a:spcBef>
        <a:spcAft>
          <a:spcPct val="0"/>
        </a:spcAft>
        <a:defRPr sz="4200">
          <a:solidFill>
            <a:schemeClr val="tx2"/>
          </a:solidFill>
          <a:latin typeface="Arial" pitchFamily="34" charset="0"/>
        </a:defRPr>
      </a:lvl8pPr>
      <a:lvl9pPr marL="1828800" algn="l" rtl="0" fontAlgn="base">
        <a:spcBef>
          <a:spcPct val="0"/>
        </a:spcBef>
        <a:spcAft>
          <a:spcPct val="0"/>
        </a:spcAft>
        <a:defRPr sz="4200">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l"/>
        <a:defRPr sz="3200">
          <a:solidFill>
            <a:schemeClr val="tx1"/>
          </a:solidFill>
          <a:latin typeface="Arial" charset="0"/>
          <a:ea typeface="+mn-ea"/>
          <a:cs typeface="+mn-cs"/>
        </a:defRPr>
      </a:lvl1pPr>
      <a:lvl2pPr marL="742950" indent="-285750" algn="l" rtl="0" eaLnBrk="0" fontAlgn="base" hangingPunct="0">
        <a:spcBef>
          <a:spcPct val="20000"/>
        </a:spcBef>
        <a:spcAft>
          <a:spcPct val="0"/>
        </a:spcAft>
        <a:buClr>
          <a:schemeClr val="accent1"/>
        </a:buClr>
        <a:buSzPct val="70000"/>
        <a:buFont typeface="Wingdings" pitchFamily="2" charset="2"/>
        <a:buChar char="l"/>
        <a:defRPr sz="2800">
          <a:solidFill>
            <a:schemeClr val="tx1"/>
          </a:solidFill>
          <a:latin typeface="Arial" charset="0"/>
        </a:defRPr>
      </a:lvl2pPr>
      <a:lvl3pPr marL="1143000" indent="-228600" algn="l" rtl="0" eaLnBrk="0" fontAlgn="base" hangingPunct="0">
        <a:spcBef>
          <a:spcPct val="20000"/>
        </a:spcBef>
        <a:spcAft>
          <a:spcPct val="0"/>
        </a:spcAft>
        <a:buClr>
          <a:schemeClr val="bg2"/>
        </a:buClr>
        <a:buSzPct val="65000"/>
        <a:buFont typeface="Wingdings" pitchFamily="2" charset="2"/>
        <a:buChar char="l"/>
        <a:defRPr sz="2400">
          <a:solidFill>
            <a:schemeClr val="tx1"/>
          </a:solidFill>
          <a:latin typeface="Arial" charset="0"/>
        </a:defRPr>
      </a:lvl3pPr>
      <a:lvl4pPr marL="1600200" indent="-228600" algn="l" rtl="0" eaLnBrk="0" fontAlgn="base" hangingPunct="0">
        <a:spcBef>
          <a:spcPct val="20000"/>
        </a:spcBef>
        <a:spcAft>
          <a:spcPct val="0"/>
        </a:spcAft>
        <a:buClr>
          <a:schemeClr val="hlink"/>
        </a:buClr>
        <a:buSzPct val="60000"/>
        <a:buFont typeface="Wingdings" pitchFamily="2" charset="2"/>
        <a:buChar char="l"/>
        <a:defRPr sz="2000">
          <a:solidFill>
            <a:schemeClr val="tx1"/>
          </a:solidFill>
          <a:latin typeface="Arial" charset="0"/>
        </a:defRPr>
      </a:lvl4pPr>
      <a:lvl5pPr marL="2057400" indent="-228600" algn="l" rtl="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defRPr>
      </a:lvl5pPr>
      <a:lvl6pPr marL="25146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6pPr>
      <a:lvl7pPr marL="29718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7pPr>
      <a:lvl8pPr marL="34290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8pPr>
      <a:lvl9pPr marL="38862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defRPr>
            </a:lvl1pPr>
          </a:lstStyle>
          <a:p>
            <a:pPr>
              <a:defRPr/>
            </a:pPr>
            <a:fld id="{033A23AD-84AD-4131-B904-5C973C8B5499}" type="datetime1">
              <a:rPr lang="sr-Cyrl-CS"/>
              <a:pPr>
                <a:defRPr/>
              </a:pPr>
              <a:t>29.5.2013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defRPr>
            </a:lvl1pPr>
          </a:lstStyle>
          <a:p>
            <a:pPr>
              <a:defRPr/>
            </a:pPr>
            <a:fld id="{A42E74D5-F531-4612-9559-C1CE9A8A090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79" r:id="rId1"/>
    <p:sldLayoutId id="2147484180" r:id="rId2"/>
    <p:sldLayoutId id="2147484181" r:id="rId3"/>
    <p:sldLayoutId id="2147484182" r:id="rId4"/>
    <p:sldLayoutId id="2147484183" r:id="rId5"/>
    <p:sldLayoutId id="2147484184" r:id="rId6"/>
    <p:sldLayoutId id="2147484185" r:id="rId7"/>
    <p:sldLayoutId id="2147484186" r:id="rId8"/>
    <p:sldLayoutId id="2147484187" r:id="rId9"/>
    <p:sldLayoutId id="2147484188" r:id="rId10"/>
    <p:sldLayoutId id="214748418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36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536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defRPr>
            </a:lvl1pPr>
          </a:lstStyle>
          <a:p>
            <a:pPr>
              <a:defRPr/>
            </a:pPr>
            <a:fld id="{7C2BCCB8-08DF-4247-8DA2-D7F3B6211F84}" type="datetimeFigureOut">
              <a:rPr lang="en-US"/>
              <a:pPr>
                <a:defRPr/>
              </a:pPr>
              <a:t>5/29/2013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defRPr>
            </a:lvl1pPr>
          </a:lstStyle>
          <a:p>
            <a:pPr>
              <a:defRPr/>
            </a:pPr>
            <a:fld id="{D0419907-14BB-435C-A082-ED8FDA179EE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90" r:id="rId1"/>
    <p:sldLayoutId id="2147484191" r:id="rId2"/>
    <p:sldLayoutId id="2147484192" r:id="rId3"/>
    <p:sldLayoutId id="2147484193" r:id="rId4"/>
    <p:sldLayoutId id="2147484194" r:id="rId5"/>
    <p:sldLayoutId id="2147484195" r:id="rId6"/>
    <p:sldLayoutId id="2147484196" r:id="rId7"/>
    <p:sldLayoutId id="2147484197" r:id="rId8"/>
    <p:sldLayoutId id="2147484198" r:id="rId9"/>
    <p:sldLayoutId id="2147484199" r:id="rId10"/>
    <p:sldLayoutId id="214748420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1.wmf"/></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i="1" dirty="0">
                <a:latin typeface="Cambria" pitchFamily="18" charset="0"/>
              </a:rPr>
              <a:t>MANAGEMENT OF RESOURCES</a:t>
            </a:r>
          </a:p>
        </p:txBody>
      </p:sp>
      <p:sp>
        <p:nvSpPr>
          <p:cNvPr id="29700" name="Text Box 3"/>
          <p:cNvSpPr txBox="1">
            <a:spLocks noChangeArrowheads="1"/>
          </p:cNvSpPr>
          <p:nvPr/>
        </p:nvSpPr>
        <p:spPr bwMode="auto">
          <a:xfrm>
            <a:off x="304800" y="1676400"/>
            <a:ext cx="8458200" cy="107791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a:solidFill>
                  <a:schemeClr val="bg1"/>
                </a:solidFill>
                <a:latin typeface="Cambria" pitchFamily="18" charset="0"/>
              </a:rPr>
              <a:t> Working Group for Chapter </a:t>
            </a:r>
            <a:r>
              <a:rPr lang="en-US" sz="1600" b="1">
                <a:solidFill>
                  <a:schemeClr val="bg1"/>
                </a:solidFill>
                <a:latin typeface="Cambria" pitchFamily="18" charset="0"/>
              </a:rPr>
              <a:t>13 - Fishery</a:t>
            </a:r>
            <a:endParaRPr lang="hr-BA" sz="1600" b="1">
              <a:solidFill>
                <a:schemeClr val="bg1"/>
              </a:solidFill>
              <a:latin typeface="Cambria" pitchFamily="18" charset="0"/>
            </a:endParaRPr>
          </a:p>
          <a:p>
            <a:pPr algn="ctr"/>
            <a:endParaRPr lang="hr-BA" sz="1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9702"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endParaRPr lang="en-US" sz="2800" i="1">
              <a:solidFill>
                <a:schemeClr val="bg1"/>
              </a:solidFill>
            </a:endParaRPr>
          </a:p>
        </p:txBody>
      </p:sp>
      <p:sp>
        <p:nvSpPr>
          <p:cNvPr id="13" name="Rectangle 12"/>
          <p:cNvSpPr/>
          <p:nvPr/>
        </p:nvSpPr>
        <p:spPr>
          <a:xfrm>
            <a:off x="3031680" y="6324878"/>
            <a:ext cx="2586927" cy="369332"/>
          </a:xfrm>
          <a:prstGeom prst="rect">
            <a:avLst/>
          </a:prstGeom>
        </p:spPr>
        <p:txBody>
          <a:bodyPr wrap="none" anchor="ctr">
            <a:spAutoFit/>
          </a:bodyPr>
          <a:lstStyle/>
          <a:p>
            <a:pPr algn="ctr" fontAlgn="auto">
              <a:spcBef>
                <a:spcPts val="0"/>
              </a:spcBef>
              <a:spcAft>
                <a:spcPts val="0"/>
              </a:spcAft>
              <a:defRPr/>
            </a:pPr>
            <a:r>
              <a:rPr lang="x-none" b="1" dirty="0">
                <a:solidFill>
                  <a:schemeClr val="bg1"/>
                </a:solidFill>
                <a:latin typeface="Cambria" pitchFamily="18" charset="0"/>
              </a:rPr>
              <a:t>Brussels</a:t>
            </a:r>
            <a:r>
              <a:rPr lang="en-US" b="1" dirty="0">
                <a:solidFill>
                  <a:schemeClr val="bg1"/>
                </a:solidFill>
                <a:latin typeface="Cambria" pitchFamily="18" charset="0"/>
              </a:rPr>
              <a:t>, 5 – 6 June, </a:t>
            </a:r>
            <a:r>
              <a:rPr lang="en-US" b="1" dirty="0" smtClean="0">
                <a:solidFill>
                  <a:schemeClr val="bg1"/>
                </a:solidFill>
                <a:latin typeface="Cambria" pitchFamily="18" charset="0"/>
              </a:rPr>
              <a:t>13</a:t>
            </a:r>
            <a:endParaRPr lang="en-US" dirty="0">
              <a:solidFill>
                <a:schemeClr val="bg1"/>
              </a:solidFill>
              <a:latin typeface="+mn-lt"/>
            </a:endParaRPr>
          </a:p>
        </p:txBody>
      </p:sp>
      <p:grpSp>
        <p:nvGrpSpPr>
          <p:cNvPr id="29704"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9705" name="Picture 28"/>
          <p:cNvPicPr>
            <a:picLocks noChangeAspect="1" noChangeArrowheads="1"/>
          </p:cNvPicPr>
          <p:nvPr/>
        </p:nvPicPr>
        <p:blipFill>
          <a:blip r:embed="rId3"/>
          <a:srcRect/>
          <a:stretch>
            <a:fillRect/>
          </a:stretch>
        </p:blipFill>
        <p:spPr bwMode="auto">
          <a:xfrm>
            <a:off x="7086600" y="5562600"/>
            <a:ext cx="1905000" cy="1074738"/>
          </a:xfrm>
          <a:prstGeom prst="rect">
            <a:avLst/>
          </a:prstGeom>
          <a:noFill/>
          <a:ln w="9525">
            <a:noFill/>
            <a:miter lim="800000"/>
            <a:headEnd/>
            <a:tailEnd/>
          </a:ln>
        </p:spPr>
      </p:pic>
      <p:sp>
        <p:nvSpPr>
          <p:cNvPr id="29706" name="TextBox 14"/>
          <p:cNvSpPr txBox="1">
            <a:spLocks noChangeArrowheads="1"/>
          </p:cNvSpPr>
          <p:nvPr/>
        </p:nvSpPr>
        <p:spPr bwMode="auto">
          <a:xfrm>
            <a:off x="2286000" y="5257800"/>
            <a:ext cx="3810000" cy="646113"/>
          </a:xfrm>
          <a:prstGeom prst="rect">
            <a:avLst/>
          </a:prstGeom>
          <a:noFill/>
          <a:ln w="9525">
            <a:noFill/>
            <a:miter lim="800000"/>
            <a:headEnd/>
            <a:tailEnd/>
          </a:ln>
        </p:spPr>
        <p:txBody>
          <a:bodyPr>
            <a:spAutoFit/>
          </a:bodyPr>
          <a:lstStyle/>
          <a:p>
            <a:pPr algn="ctr"/>
            <a:r>
              <a:rPr lang="en-US">
                <a:solidFill>
                  <a:schemeClr val="bg1"/>
                </a:solidFill>
              </a:rPr>
              <a:t>Ana Pesic, Aleksandar Joksimovic</a:t>
            </a:r>
          </a:p>
          <a:p>
            <a:pPr algn="ctr"/>
            <a:r>
              <a:rPr lang="en-US">
                <a:solidFill>
                  <a:schemeClr val="bg1"/>
                </a:solidFill>
              </a:rPr>
              <a:t>pesica@ac.me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5846B481-EE5A-4070-99DE-3F51D635AEAB}" type="slidenum">
              <a:rPr lang="en-US" sz="1200">
                <a:latin typeface="Arial Black" pitchFamily="34" charset="0"/>
              </a:rPr>
              <a:pPr algn="r"/>
              <a:t>2</a:t>
            </a:fld>
            <a:endParaRPr lang="en-US" sz="1400">
              <a:latin typeface="Arial Black" pitchFamily="34" charset="0"/>
            </a:endParaRPr>
          </a:p>
        </p:txBody>
      </p:sp>
      <p:sp>
        <p:nvSpPr>
          <p:cNvPr id="7171" name="Rectangle 2"/>
          <p:cNvSpPr>
            <a:spLocks noGrp="1" noChangeArrowheads="1"/>
          </p:cNvSpPr>
          <p:nvPr>
            <p:ph type="title" idx="4294967295"/>
          </p:nvPr>
        </p:nvSpPr>
        <p:spPr>
          <a:xfrm>
            <a:off x="1535113" y="660400"/>
            <a:ext cx="6008687" cy="608013"/>
          </a:xfrm>
        </p:spPr>
        <p:txBody>
          <a:bodyPr/>
          <a:lstStyle/>
          <a:p>
            <a:pPr eaLnBrk="1" hangingPunct="1">
              <a:defRPr/>
            </a:pPr>
            <a:r>
              <a:rPr lang="en-US" sz="2800" b="1" dirty="0" smtClean="0">
                <a:solidFill>
                  <a:schemeClr val="accent2">
                    <a:lumMod val="50000"/>
                  </a:schemeClr>
                </a:solidFill>
                <a:latin typeface="Cambria" pitchFamily="18" charset="0"/>
                <a:ea typeface="Cambria Math" pitchFamily="18" charset="0"/>
              </a:rPr>
              <a:t>Resources management</a:t>
            </a:r>
            <a:endParaRPr lang="en-GB" sz="2800" b="1" dirty="0" smtClean="0">
              <a:solidFill>
                <a:schemeClr val="accent2">
                  <a:lumMod val="50000"/>
                </a:schemeClr>
              </a:solidFill>
              <a:latin typeface="Cambria" pitchFamily="18" charset="0"/>
              <a:ea typeface="Cambria Math" pitchFamily="18"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0724"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0746"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30725" name="Group 11"/>
          <p:cNvGrpSpPr>
            <a:grpSpLocks/>
          </p:cNvGrpSpPr>
          <p:nvPr/>
        </p:nvGrpSpPr>
        <p:grpSpPr bwMode="auto">
          <a:xfrm>
            <a:off x="0" y="0"/>
            <a:ext cx="4992688" cy="538163"/>
            <a:chOff x="0" y="0"/>
            <a:chExt cx="4992416" cy="538609"/>
          </a:xfrm>
        </p:grpSpPr>
        <p:pic>
          <p:nvPicPr>
            <p:cNvPr id="3074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30726"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 name="Rectangle 2"/>
          <p:cNvSpPr/>
          <p:nvPr/>
        </p:nvSpPr>
        <p:spPr>
          <a:xfrm>
            <a:off x="4773613" y="2133600"/>
            <a:ext cx="4057650" cy="1447800"/>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grpSp>
        <p:nvGrpSpPr>
          <p:cNvPr id="30728" name="Group 8"/>
          <p:cNvGrpSpPr>
            <a:grpSpLocks/>
          </p:cNvGrpSpPr>
          <p:nvPr/>
        </p:nvGrpSpPr>
        <p:grpSpPr bwMode="auto">
          <a:xfrm>
            <a:off x="323850" y="2125663"/>
            <a:ext cx="4103688" cy="1668462"/>
            <a:chOff x="323528" y="2811016"/>
            <a:chExt cx="4104456" cy="1669633"/>
          </a:xfrm>
        </p:grpSpPr>
        <p:sp>
          <p:nvSpPr>
            <p:cNvPr id="24" name="Rectangle 23"/>
            <p:cNvSpPr/>
            <p:nvPr/>
          </p:nvSpPr>
          <p:spPr>
            <a:xfrm>
              <a:off x="337819" y="2811016"/>
              <a:ext cx="4090165" cy="1447227"/>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30736" name="TextBox 7"/>
            <p:cNvSpPr txBox="1">
              <a:spLocks noChangeArrowheads="1"/>
            </p:cNvSpPr>
            <p:nvPr/>
          </p:nvSpPr>
          <p:spPr bwMode="auto">
            <a:xfrm>
              <a:off x="323528" y="2818656"/>
              <a:ext cx="4032435" cy="1661993"/>
            </a:xfrm>
            <a:prstGeom prst="rect">
              <a:avLst/>
            </a:prstGeom>
            <a:noFill/>
            <a:ln w="9525">
              <a:noFill/>
              <a:miter lim="800000"/>
              <a:headEnd/>
              <a:tailEnd/>
            </a:ln>
          </p:spPr>
          <p:txBody>
            <a:bodyPr>
              <a:spAutoFit/>
            </a:bodyPr>
            <a:lstStyle/>
            <a:p>
              <a:pPr algn="ctr"/>
              <a:r>
                <a:rPr lang="en-US" sz="2000" b="1" dirty="0">
                  <a:solidFill>
                    <a:schemeClr val="accent2"/>
                  </a:solidFill>
                  <a:latin typeface="Cambria" pitchFamily="18" charset="0"/>
                </a:rPr>
                <a:t>Ministry of Agriculture and Rural development </a:t>
              </a:r>
            </a:p>
            <a:p>
              <a:pPr algn="ctr"/>
              <a:endParaRPr lang="en-US" sz="2000" b="1" dirty="0">
                <a:solidFill>
                  <a:schemeClr val="accent2"/>
                </a:solidFill>
                <a:latin typeface="Cambria" pitchFamily="18" charset="0"/>
              </a:endParaRPr>
            </a:p>
            <a:p>
              <a:pPr algn="ctr"/>
              <a:r>
                <a:rPr lang="en-US" sz="2400" b="1" dirty="0">
                  <a:solidFill>
                    <a:schemeClr val="accent2"/>
                  </a:solidFill>
                  <a:latin typeface="Cambria" pitchFamily="18" charset="0"/>
                </a:rPr>
                <a:t>MARD</a:t>
              </a:r>
              <a:endParaRPr lang="sr-Latn-CS" sz="2400" b="1" dirty="0">
                <a:solidFill>
                  <a:schemeClr val="accent2"/>
                </a:solidFill>
                <a:latin typeface="Cambria" pitchFamily="18" charset="0"/>
              </a:endParaRPr>
            </a:p>
            <a:p>
              <a:endParaRPr lang="sr-Latn-CS" dirty="0"/>
            </a:p>
          </p:txBody>
        </p:sp>
      </p:grpSp>
      <p:sp>
        <p:nvSpPr>
          <p:cNvPr id="30729" name="TextBox 9"/>
          <p:cNvSpPr txBox="1">
            <a:spLocks noChangeArrowheads="1"/>
          </p:cNvSpPr>
          <p:nvPr/>
        </p:nvSpPr>
        <p:spPr bwMode="auto">
          <a:xfrm>
            <a:off x="4754563" y="2286000"/>
            <a:ext cx="4210050" cy="1138238"/>
          </a:xfrm>
          <a:prstGeom prst="rect">
            <a:avLst/>
          </a:prstGeom>
          <a:noFill/>
          <a:ln w="9525">
            <a:noFill/>
            <a:miter lim="800000"/>
            <a:headEnd/>
            <a:tailEnd/>
          </a:ln>
        </p:spPr>
        <p:txBody>
          <a:bodyPr>
            <a:spAutoFit/>
          </a:bodyPr>
          <a:lstStyle/>
          <a:p>
            <a:r>
              <a:rPr lang="en-US" sz="2000" b="1" dirty="0">
                <a:solidFill>
                  <a:schemeClr val="accent2"/>
                </a:solidFill>
                <a:latin typeface="Cambria" pitchFamily="18" charset="0"/>
              </a:rPr>
              <a:t>Institute of Marine Biology, </a:t>
            </a:r>
            <a:r>
              <a:rPr lang="en-US" sz="2000" b="1" dirty="0" err="1">
                <a:solidFill>
                  <a:schemeClr val="accent2"/>
                </a:solidFill>
                <a:latin typeface="Cambria" pitchFamily="18" charset="0"/>
              </a:rPr>
              <a:t>Kotor</a:t>
            </a:r>
            <a:endParaRPr lang="sr-Latn-CS" sz="2000" b="1" dirty="0">
              <a:solidFill>
                <a:schemeClr val="accent2"/>
              </a:solidFill>
              <a:latin typeface="Cambria" pitchFamily="18" charset="0"/>
            </a:endParaRPr>
          </a:p>
          <a:p>
            <a:pPr algn="ctr"/>
            <a:endParaRPr lang="en-US" sz="2400" b="1" dirty="0">
              <a:solidFill>
                <a:schemeClr val="accent2"/>
              </a:solidFill>
              <a:latin typeface="Cambria" pitchFamily="18" charset="0"/>
            </a:endParaRPr>
          </a:p>
          <a:p>
            <a:pPr algn="ctr"/>
            <a:r>
              <a:rPr lang="en-US" sz="2400" b="1" dirty="0">
                <a:solidFill>
                  <a:schemeClr val="accent2"/>
                </a:solidFill>
                <a:latin typeface="Cambria" pitchFamily="18" charset="0"/>
              </a:rPr>
              <a:t>IMBK</a:t>
            </a:r>
            <a:endParaRPr lang="sr-Latn-CS" sz="2400" b="1" dirty="0">
              <a:solidFill>
                <a:schemeClr val="accent2"/>
              </a:solidFill>
              <a:latin typeface="Cambria" pitchFamily="18" charset="0"/>
            </a:endParaRPr>
          </a:p>
        </p:txBody>
      </p:sp>
      <p:sp>
        <p:nvSpPr>
          <p:cNvPr id="30730" name="TextBox 1"/>
          <p:cNvSpPr txBox="1">
            <a:spLocks noChangeArrowheads="1"/>
          </p:cNvSpPr>
          <p:nvPr/>
        </p:nvSpPr>
        <p:spPr bwMode="auto">
          <a:xfrm>
            <a:off x="1619250" y="1268413"/>
            <a:ext cx="5761038" cy="461962"/>
          </a:xfrm>
          <a:prstGeom prst="rect">
            <a:avLst/>
          </a:prstGeom>
          <a:noFill/>
          <a:ln w="9525">
            <a:noFill/>
            <a:miter lim="800000"/>
            <a:headEnd/>
            <a:tailEnd/>
          </a:ln>
        </p:spPr>
        <p:txBody>
          <a:bodyPr>
            <a:spAutoFit/>
          </a:bodyPr>
          <a:lstStyle/>
          <a:p>
            <a:pPr algn="ctr"/>
            <a:r>
              <a:rPr lang="en-US" sz="2400" b="1">
                <a:solidFill>
                  <a:schemeClr val="accent2"/>
                </a:solidFill>
                <a:latin typeface="Cambria" pitchFamily="18" charset="0"/>
              </a:rPr>
              <a:t>Institutional framework</a:t>
            </a:r>
            <a:endParaRPr lang="sr-Latn-CS" sz="2400" b="1">
              <a:solidFill>
                <a:schemeClr val="accent2"/>
              </a:solidFill>
              <a:latin typeface="Cambria" pitchFamily="18" charset="0"/>
            </a:endParaRPr>
          </a:p>
        </p:txBody>
      </p:sp>
      <p:grpSp>
        <p:nvGrpSpPr>
          <p:cNvPr id="30731" name="Group 24"/>
          <p:cNvGrpSpPr>
            <a:grpSpLocks/>
          </p:cNvGrpSpPr>
          <p:nvPr/>
        </p:nvGrpSpPr>
        <p:grpSpPr bwMode="auto">
          <a:xfrm>
            <a:off x="2411413" y="4365625"/>
            <a:ext cx="4105275" cy="1447800"/>
            <a:chOff x="323528" y="4107160"/>
            <a:chExt cx="4104456" cy="1447800"/>
          </a:xfrm>
        </p:grpSpPr>
        <p:sp>
          <p:nvSpPr>
            <p:cNvPr id="26" name="Rectangle 25"/>
            <p:cNvSpPr/>
            <p:nvPr/>
          </p:nvSpPr>
          <p:spPr>
            <a:xfrm>
              <a:off x="337812" y="4107160"/>
              <a:ext cx="4090172" cy="1447800"/>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30734" name="TextBox 26"/>
            <p:cNvSpPr txBox="1">
              <a:spLocks noChangeArrowheads="1"/>
            </p:cNvSpPr>
            <p:nvPr/>
          </p:nvSpPr>
          <p:spPr bwMode="auto">
            <a:xfrm>
              <a:off x="323528" y="4180999"/>
              <a:ext cx="4032435" cy="369332"/>
            </a:xfrm>
            <a:prstGeom prst="rect">
              <a:avLst/>
            </a:prstGeom>
            <a:noFill/>
            <a:ln w="9525">
              <a:noFill/>
              <a:miter lim="800000"/>
              <a:headEnd/>
              <a:tailEnd/>
            </a:ln>
          </p:spPr>
          <p:txBody>
            <a:bodyPr>
              <a:spAutoFit/>
            </a:bodyPr>
            <a:lstStyle/>
            <a:p>
              <a:endParaRPr lang="sr-Latn-CS"/>
            </a:p>
          </p:txBody>
        </p:sp>
      </p:grpSp>
      <p:sp>
        <p:nvSpPr>
          <p:cNvPr id="30732" name="TextBox 5"/>
          <p:cNvSpPr txBox="1">
            <a:spLocks noChangeArrowheads="1"/>
          </p:cNvSpPr>
          <p:nvPr/>
        </p:nvSpPr>
        <p:spPr bwMode="auto">
          <a:xfrm>
            <a:off x="2667000" y="4438650"/>
            <a:ext cx="3776663" cy="1015663"/>
          </a:xfrm>
          <a:prstGeom prst="rect">
            <a:avLst/>
          </a:prstGeom>
          <a:noFill/>
          <a:ln w="9525">
            <a:noFill/>
            <a:miter lim="800000"/>
            <a:headEnd/>
            <a:tailEnd/>
          </a:ln>
        </p:spPr>
        <p:txBody>
          <a:bodyPr>
            <a:spAutoFit/>
          </a:bodyPr>
          <a:lstStyle/>
          <a:p>
            <a:pPr algn="ctr"/>
            <a:r>
              <a:rPr lang="en-GB" sz="2000" b="1" dirty="0">
                <a:solidFill>
                  <a:schemeClr val="accent2"/>
                </a:solidFill>
                <a:latin typeface="Cambria" pitchFamily="18" charset="0"/>
              </a:rPr>
              <a:t>Administration for Inspection </a:t>
            </a:r>
            <a:r>
              <a:rPr lang="en-GB" sz="2000" b="1" dirty="0" smtClean="0">
                <a:solidFill>
                  <a:schemeClr val="accent2"/>
                </a:solidFill>
                <a:latin typeface="Cambria" pitchFamily="18" charset="0"/>
              </a:rPr>
              <a:t>Affairs</a:t>
            </a:r>
          </a:p>
          <a:p>
            <a:pPr algn="ctr"/>
            <a:r>
              <a:rPr lang="en-GB" sz="2000" b="1" dirty="0" smtClean="0">
                <a:solidFill>
                  <a:schemeClr val="accent2"/>
                </a:solidFill>
                <a:latin typeface="Cambria" pitchFamily="18" charset="0"/>
              </a:rPr>
              <a:t> Fisheries Inspectorate</a:t>
            </a:r>
            <a:endParaRPr lang="en-US" sz="2000" b="1" dirty="0">
              <a:solidFill>
                <a:schemeClr val="accent2"/>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15963"/>
            <a:ext cx="8748713" cy="1200329"/>
          </a:xfrm>
          <a:prstGeom prst="rect">
            <a:avLst/>
          </a:prstGeom>
          <a:noFill/>
        </p:spPr>
        <p:txBody>
          <a:bodyPr>
            <a:spAutoFit/>
          </a:bodyPr>
          <a:lstStyle/>
          <a:p>
            <a:pPr algn="ctr">
              <a:defRPr/>
            </a:pPr>
            <a:r>
              <a:rPr lang="en-US" sz="2400" b="1" dirty="0">
                <a:solidFill>
                  <a:schemeClr val="accent2">
                    <a:lumMod val="50000"/>
                  </a:schemeClr>
                </a:solidFill>
                <a:latin typeface="Cambria" pitchFamily="18" charset="0"/>
              </a:rPr>
              <a:t>MARD - Ministry of Agriculture and Rural development</a:t>
            </a:r>
            <a:endParaRPr lang="x-none" sz="2400" b="1">
              <a:solidFill>
                <a:schemeClr val="accent2">
                  <a:lumMod val="50000"/>
                </a:schemeClr>
              </a:solidFill>
              <a:latin typeface="Cambria" pitchFamily="18" charset="0"/>
            </a:endParaRPr>
          </a:p>
          <a:p>
            <a:pPr algn="ctr">
              <a:defRPr/>
            </a:pPr>
            <a:endParaRPr lang="en-US" sz="2400" dirty="0">
              <a:solidFill>
                <a:schemeClr val="accent2">
                  <a:lumMod val="50000"/>
                </a:schemeClr>
              </a:solidFill>
              <a:latin typeface="Cambria" pitchFamily="18" charset="0"/>
            </a:endParaRPr>
          </a:p>
          <a:p>
            <a:pPr>
              <a:defRPr/>
            </a:pPr>
            <a:endParaRPr lang="x-none" sz="2400" dirty="0">
              <a:solidFill>
                <a:schemeClr val="accent2">
                  <a:lumMod val="50000"/>
                </a:schemeClr>
              </a:solidFill>
              <a:latin typeface="Cambria" pitchFamily="18" charset="0"/>
            </a:endParaRPr>
          </a:p>
        </p:txBody>
      </p:sp>
      <p:sp>
        <p:nvSpPr>
          <p:cNvPr id="31746" name="TextBox 2"/>
          <p:cNvSpPr txBox="1">
            <a:spLocks noChangeArrowheads="1"/>
          </p:cNvSpPr>
          <p:nvPr/>
        </p:nvSpPr>
        <p:spPr bwMode="auto">
          <a:xfrm>
            <a:off x="755650" y="2276475"/>
            <a:ext cx="7704138" cy="3416320"/>
          </a:xfrm>
          <a:prstGeom prst="rect">
            <a:avLst/>
          </a:prstGeom>
          <a:noFill/>
          <a:ln w="9525">
            <a:noFill/>
            <a:miter lim="800000"/>
            <a:headEnd/>
            <a:tailEnd/>
          </a:ln>
        </p:spPr>
        <p:txBody>
          <a:bodyPr>
            <a:spAutoFit/>
          </a:bodyPr>
          <a:lstStyle/>
          <a:p>
            <a:pPr marL="285750" indent="-285750" algn="just">
              <a:buFont typeface="Wingdings" pitchFamily="2" charset="2"/>
              <a:buChar char="v"/>
            </a:pPr>
            <a:r>
              <a:rPr lang="en-US" sz="2400" b="1" dirty="0">
                <a:solidFill>
                  <a:schemeClr val="accent2"/>
                </a:solidFill>
                <a:latin typeface="Cambria" pitchFamily="18" charset="0"/>
              </a:rPr>
              <a:t>The Ministry of Agriculture, and Rural Development - MARD is directly in charge of the fishery-related administrative and technical issues. </a:t>
            </a:r>
          </a:p>
          <a:p>
            <a:pPr marL="285750" indent="-285750" algn="just">
              <a:buFont typeface="Wingdings" pitchFamily="2" charset="2"/>
              <a:buChar char="v"/>
            </a:pPr>
            <a:r>
              <a:rPr lang="en-US" sz="2400" b="1" dirty="0">
                <a:solidFill>
                  <a:schemeClr val="accent2"/>
                </a:solidFill>
                <a:latin typeface="Cambria" pitchFamily="18" charset="0"/>
              </a:rPr>
              <a:t>The MARD proposes, develops and implements laws and bylaws and carries out supervision and control over the enforcement of regulations governing the sector of fisheries and aquaculture. </a:t>
            </a:r>
          </a:p>
          <a:p>
            <a:pPr marL="285750" indent="-285750" algn="just">
              <a:buFont typeface="Wingdings" pitchFamily="2" charset="2"/>
              <a:buChar char="v"/>
            </a:pPr>
            <a:r>
              <a:rPr lang="en-US" sz="2400" b="1" dirty="0">
                <a:solidFill>
                  <a:schemeClr val="accent2"/>
                </a:solidFill>
                <a:latin typeface="Cambria" pitchFamily="18" charset="0"/>
              </a:rPr>
              <a:t>In January </a:t>
            </a:r>
            <a:r>
              <a:rPr lang="en-US" sz="2400" b="1" dirty="0" smtClean="0">
                <a:solidFill>
                  <a:schemeClr val="accent2"/>
                </a:solidFill>
                <a:latin typeface="Cambria" pitchFamily="18" charset="0"/>
              </a:rPr>
              <a:t>2009 </a:t>
            </a:r>
            <a:r>
              <a:rPr lang="en-US" sz="2400" b="1" dirty="0">
                <a:solidFill>
                  <a:schemeClr val="accent2"/>
                </a:solidFill>
                <a:latin typeface="Cambria" pitchFamily="18" charset="0"/>
              </a:rPr>
              <a:t>a </a:t>
            </a:r>
            <a:r>
              <a:rPr lang="en-US" sz="2400" b="1" u="sng" dirty="0">
                <a:solidFill>
                  <a:schemeClr val="accent2"/>
                </a:solidFill>
                <a:latin typeface="Cambria" pitchFamily="18" charset="0"/>
              </a:rPr>
              <a:t>Fisheries Unit </a:t>
            </a:r>
            <a:r>
              <a:rPr lang="en-US" sz="2400" b="1" dirty="0">
                <a:solidFill>
                  <a:schemeClr val="accent2"/>
                </a:solidFill>
                <a:latin typeface="Cambria" pitchFamily="18" charset="0"/>
              </a:rPr>
              <a:t>was established in the MARD</a:t>
            </a:r>
            <a:endParaRPr lang="sr-Latn-CS" sz="2400" b="1" dirty="0">
              <a:solidFill>
                <a:schemeClr val="accent2"/>
              </a:solidFill>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FC14BD65-65AF-46D6-8A16-CF96D9412AD1}" type="slidenum">
              <a:rPr lang="en-US" sz="1200">
                <a:latin typeface="Arial Black" pitchFamily="34" charset="0"/>
              </a:rPr>
              <a:pPr algn="r"/>
              <a:t>4</a:t>
            </a:fld>
            <a:endParaRPr lang="en-US" sz="1400">
              <a:latin typeface="Arial Black" pitchFamily="34" charset="0"/>
            </a:endParaRPr>
          </a:p>
        </p:txBody>
      </p:sp>
      <p:sp>
        <p:nvSpPr>
          <p:cNvPr id="7171" name="Rectangle 2"/>
          <p:cNvSpPr>
            <a:spLocks noGrp="1" noChangeArrowheads="1"/>
          </p:cNvSpPr>
          <p:nvPr>
            <p:ph type="title" idx="4294967295"/>
          </p:nvPr>
        </p:nvSpPr>
        <p:spPr>
          <a:xfrm>
            <a:off x="1443632" y="620688"/>
            <a:ext cx="6008688" cy="608013"/>
          </a:xfrm>
        </p:spPr>
        <p:txBody>
          <a:bodyPr/>
          <a:lstStyle/>
          <a:p>
            <a:pPr eaLnBrk="1" hangingPunct="1">
              <a:defRPr/>
            </a:pPr>
            <a:r>
              <a:rPr lang="en-GB" sz="2800" b="1" dirty="0" smtClean="0">
                <a:solidFill>
                  <a:schemeClr val="accent2">
                    <a:lumMod val="50000"/>
                  </a:schemeClr>
                </a:solidFill>
                <a:latin typeface="Cambria" pitchFamily="18" charset="0"/>
                <a:ea typeface="Cambria Math" pitchFamily="18" charset="0"/>
              </a:rPr>
              <a:t>IMBK – Institute of marine biology</a:t>
            </a: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2772"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2785"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32773" name="Group 11"/>
          <p:cNvGrpSpPr>
            <a:grpSpLocks/>
          </p:cNvGrpSpPr>
          <p:nvPr/>
        </p:nvGrpSpPr>
        <p:grpSpPr bwMode="auto">
          <a:xfrm>
            <a:off x="0" y="0"/>
            <a:ext cx="4992688" cy="538163"/>
            <a:chOff x="0" y="0"/>
            <a:chExt cx="4992416" cy="538609"/>
          </a:xfrm>
        </p:grpSpPr>
        <p:pic>
          <p:nvPicPr>
            <p:cNvPr id="3278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32774"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 name="TextBox 1"/>
          <p:cNvSpPr txBox="1"/>
          <p:nvPr/>
        </p:nvSpPr>
        <p:spPr>
          <a:xfrm>
            <a:off x="468313" y="1196975"/>
            <a:ext cx="8089900" cy="5324475"/>
          </a:xfrm>
          <a:prstGeom prst="rect">
            <a:avLst/>
          </a:prstGeom>
          <a:noFill/>
        </p:spPr>
        <p:txBody>
          <a:bodyPr>
            <a:spAutoFit/>
          </a:bodyPr>
          <a:lstStyle/>
          <a:p>
            <a:pPr algn="just">
              <a:defRPr/>
            </a:pPr>
            <a:r>
              <a:rPr lang="es-ES" sz="2000" dirty="0" err="1">
                <a:solidFill>
                  <a:schemeClr val="accent2"/>
                </a:solidFill>
                <a:latin typeface="Cambria" pitchFamily="18" charset="0"/>
              </a:rPr>
              <a:t>National</a:t>
            </a:r>
            <a:r>
              <a:rPr lang="es-ES" sz="2000" dirty="0">
                <a:solidFill>
                  <a:schemeClr val="accent2"/>
                </a:solidFill>
                <a:latin typeface="Cambria" pitchFamily="18" charset="0"/>
              </a:rPr>
              <a:t> </a:t>
            </a:r>
            <a:r>
              <a:rPr lang="es-ES" sz="2000" dirty="0" err="1">
                <a:solidFill>
                  <a:schemeClr val="accent2"/>
                </a:solidFill>
                <a:latin typeface="Cambria" pitchFamily="18" charset="0"/>
              </a:rPr>
              <a:t>scientific</a:t>
            </a:r>
            <a:r>
              <a:rPr lang="es-ES" sz="2000" dirty="0">
                <a:solidFill>
                  <a:schemeClr val="accent2"/>
                </a:solidFill>
                <a:latin typeface="Cambria" pitchFamily="18" charset="0"/>
              </a:rPr>
              <a:t> </a:t>
            </a:r>
            <a:r>
              <a:rPr lang="es-ES" sz="2000" dirty="0" err="1">
                <a:solidFill>
                  <a:schemeClr val="accent2"/>
                </a:solidFill>
                <a:latin typeface="Cambria" pitchFamily="18" charset="0"/>
              </a:rPr>
              <a:t>institution</a:t>
            </a:r>
            <a:r>
              <a:rPr lang="es-ES" sz="2000" dirty="0">
                <a:solidFill>
                  <a:schemeClr val="accent2"/>
                </a:solidFill>
                <a:latin typeface="Cambria" pitchFamily="18" charset="0"/>
              </a:rPr>
              <a:t> in </a:t>
            </a:r>
            <a:r>
              <a:rPr lang="es-ES" sz="2000" dirty="0" err="1">
                <a:solidFill>
                  <a:schemeClr val="accent2"/>
                </a:solidFill>
                <a:latin typeface="Cambria" pitchFamily="18" charset="0"/>
              </a:rPr>
              <a:t>charg</a:t>
            </a:r>
            <a:r>
              <a:rPr lang="es-ES" sz="2000" dirty="0">
                <a:solidFill>
                  <a:schemeClr val="accent2"/>
                </a:solidFill>
                <a:latin typeface="Cambria" pitchFamily="18" charset="0"/>
              </a:rPr>
              <a:t> </a:t>
            </a:r>
            <a:r>
              <a:rPr lang="es-ES" sz="2000" dirty="0" err="1">
                <a:solidFill>
                  <a:schemeClr val="accent2"/>
                </a:solidFill>
                <a:latin typeface="Cambria" pitchFamily="18" charset="0"/>
              </a:rPr>
              <a:t>for</a:t>
            </a:r>
            <a:r>
              <a:rPr lang="es-ES" sz="2000" dirty="0">
                <a:solidFill>
                  <a:schemeClr val="accent2"/>
                </a:solidFill>
                <a:latin typeface="Cambria" pitchFamily="18" charset="0"/>
              </a:rPr>
              <a:t> </a:t>
            </a:r>
            <a:r>
              <a:rPr lang="es-ES" sz="2000" dirty="0" err="1">
                <a:solidFill>
                  <a:schemeClr val="accent2"/>
                </a:solidFill>
                <a:latin typeface="Cambria" pitchFamily="18" charset="0"/>
              </a:rPr>
              <a:t>monitoring</a:t>
            </a:r>
            <a:r>
              <a:rPr lang="es-ES" sz="2000" dirty="0">
                <a:solidFill>
                  <a:schemeClr val="accent2"/>
                </a:solidFill>
                <a:latin typeface="Cambria" pitchFamily="18" charset="0"/>
              </a:rPr>
              <a:t> of marine </a:t>
            </a:r>
            <a:r>
              <a:rPr lang="es-ES" sz="2000" dirty="0" err="1">
                <a:solidFill>
                  <a:schemeClr val="accent2"/>
                </a:solidFill>
                <a:latin typeface="Cambria" pitchFamily="18" charset="0"/>
              </a:rPr>
              <a:t>fisheries</a:t>
            </a:r>
            <a:r>
              <a:rPr lang="es-ES" sz="2000" dirty="0">
                <a:solidFill>
                  <a:schemeClr val="accent2"/>
                </a:solidFill>
                <a:latin typeface="Cambria" pitchFamily="18" charset="0"/>
              </a:rPr>
              <a:t> </a:t>
            </a:r>
            <a:r>
              <a:rPr lang="es-ES" sz="2000" dirty="0" err="1">
                <a:solidFill>
                  <a:schemeClr val="accent2"/>
                </a:solidFill>
                <a:latin typeface="Cambria" pitchFamily="18" charset="0"/>
              </a:rPr>
              <a:t>is</a:t>
            </a:r>
            <a:r>
              <a:rPr lang="es-ES" sz="2000" dirty="0">
                <a:solidFill>
                  <a:schemeClr val="accent2"/>
                </a:solidFill>
                <a:latin typeface="Cambria" pitchFamily="18" charset="0"/>
              </a:rPr>
              <a:t> </a:t>
            </a:r>
            <a:r>
              <a:rPr lang="es-ES" sz="2000" dirty="0" err="1">
                <a:solidFill>
                  <a:schemeClr val="accent2"/>
                </a:solidFill>
                <a:latin typeface="Cambria" pitchFamily="18" charset="0"/>
              </a:rPr>
              <a:t>Institute</a:t>
            </a:r>
            <a:r>
              <a:rPr lang="es-ES" sz="2000" dirty="0">
                <a:solidFill>
                  <a:schemeClr val="accent2"/>
                </a:solidFill>
                <a:latin typeface="Cambria" pitchFamily="18" charset="0"/>
              </a:rPr>
              <a:t> of marine </a:t>
            </a:r>
            <a:r>
              <a:rPr lang="es-ES" sz="2000" dirty="0" err="1">
                <a:solidFill>
                  <a:schemeClr val="accent2"/>
                </a:solidFill>
                <a:latin typeface="Cambria" pitchFamily="18" charset="0"/>
              </a:rPr>
              <a:t>biology</a:t>
            </a:r>
            <a:r>
              <a:rPr lang="es-ES" sz="2000" dirty="0">
                <a:solidFill>
                  <a:schemeClr val="accent2"/>
                </a:solidFill>
                <a:latin typeface="Cambria" pitchFamily="18" charset="0"/>
              </a:rPr>
              <a:t>, </a:t>
            </a:r>
            <a:r>
              <a:rPr lang="es-ES" sz="2000" dirty="0" err="1">
                <a:solidFill>
                  <a:schemeClr val="accent2"/>
                </a:solidFill>
                <a:latin typeface="Cambria" pitchFamily="18" charset="0"/>
              </a:rPr>
              <a:t>Kotor</a:t>
            </a:r>
            <a:r>
              <a:rPr lang="es-ES" sz="2000" dirty="0">
                <a:solidFill>
                  <a:schemeClr val="accent2"/>
                </a:solidFill>
                <a:latin typeface="Cambria" pitchFamily="18" charset="0"/>
              </a:rPr>
              <a:t> – IMBK. </a:t>
            </a:r>
            <a:r>
              <a:rPr lang="en-US" sz="2000" dirty="0">
                <a:solidFill>
                  <a:schemeClr val="accent2"/>
                </a:solidFill>
                <a:latin typeface="Cambria" pitchFamily="18" charset="0"/>
              </a:rPr>
              <a:t>For the purpose of sustainable exploitation and development of marine resources and marine environment, </a:t>
            </a:r>
            <a:r>
              <a:rPr lang="en-US" sz="2000" u="sng" dirty="0">
                <a:solidFill>
                  <a:schemeClr val="accent2"/>
                </a:solidFill>
                <a:latin typeface="Cambria" pitchFamily="18" charset="0"/>
              </a:rPr>
              <a:t>Article 38</a:t>
            </a:r>
            <a:r>
              <a:rPr lang="en-US" sz="2000" dirty="0">
                <a:solidFill>
                  <a:schemeClr val="accent2"/>
                </a:solidFill>
                <a:latin typeface="Cambria" pitchFamily="18" charset="0"/>
              </a:rPr>
              <a:t>. of Law on marine fisheries and aquaculture defines that </a:t>
            </a:r>
            <a:r>
              <a:rPr lang="en-US" sz="2000" u="sng" dirty="0">
                <a:solidFill>
                  <a:schemeClr val="accent2"/>
                </a:solidFill>
                <a:latin typeface="Cambria" pitchFamily="18" charset="0"/>
              </a:rPr>
              <a:t>IMBK shall perform the following tasks</a:t>
            </a:r>
            <a:r>
              <a:rPr lang="en-US" sz="2000" dirty="0">
                <a:solidFill>
                  <a:schemeClr val="accent2"/>
                </a:solidFill>
                <a:latin typeface="Cambria" pitchFamily="18" charset="0"/>
              </a:rPr>
              <a:t>: </a:t>
            </a:r>
          </a:p>
          <a:p>
            <a:pPr marL="285750" indent="-285750" algn="just">
              <a:buFont typeface="Wingdings" pitchFamily="2" charset="2"/>
              <a:buChar char="v"/>
              <a:defRPr/>
            </a:pPr>
            <a:r>
              <a:rPr lang="en-GB" sz="2000" dirty="0">
                <a:solidFill>
                  <a:schemeClr val="accent2"/>
                </a:solidFill>
                <a:latin typeface="Cambria" pitchFamily="18" charset="0"/>
              </a:rPr>
              <a:t>Research and assessment of fish stocks;</a:t>
            </a:r>
            <a:endParaRPr lang="x-none" sz="2000">
              <a:solidFill>
                <a:schemeClr val="accent2"/>
              </a:solidFill>
              <a:latin typeface="Cambria" pitchFamily="18" charset="0"/>
            </a:endParaRPr>
          </a:p>
          <a:p>
            <a:pPr marL="285750" indent="-285750" algn="just">
              <a:buFont typeface="Wingdings" pitchFamily="2" charset="2"/>
              <a:buChar char="v"/>
              <a:defRPr/>
            </a:pPr>
            <a:r>
              <a:rPr lang="en-GB" sz="2000" dirty="0">
                <a:solidFill>
                  <a:schemeClr val="accent2"/>
                </a:solidFill>
                <a:latin typeface="Cambria" pitchFamily="18" charset="0"/>
              </a:rPr>
              <a:t>Monitoring the condition and assessment for the purpose of sustainable exploitation of fish and other marine organisms;</a:t>
            </a:r>
            <a:endParaRPr lang="x-none" sz="2000">
              <a:solidFill>
                <a:schemeClr val="accent2"/>
              </a:solidFill>
              <a:latin typeface="Cambria" pitchFamily="18" charset="0"/>
            </a:endParaRPr>
          </a:p>
          <a:p>
            <a:pPr marL="285750" indent="-285750" algn="just">
              <a:buFont typeface="Wingdings" pitchFamily="2" charset="2"/>
              <a:buChar char="v"/>
              <a:defRPr/>
            </a:pPr>
            <a:r>
              <a:rPr lang="en-GB" sz="2000" dirty="0">
                <a:solidFill>
                  <a:schemeClr val="accent2"/>
                </a:solidFill>
                <a:latin typeface="Cambria" pitchFamily="18" charset="0"/>
              </a:rPr>
              <a:t>Monitoring the population dynamics of fish;</a:t>
            </a:r>
            <a:endParaRPr lang="x-none" sz="2000">
              <a:solidFill>
                <a:schemeClr val="accent2"/>
              </a:solidFill>
              <a:latin typeface="Cambria" pitchFamily="18" charset="0"/>
            </a:endParaRPr>
          </a:p>
          <a:p>
            <a:pPr marL="285750" indent="-285750" algn="just">
              <a:buFont typeface="Wingdings" pitchFamily="2" charset="2"/>
              <a:buChar char="v"/>
              <a:defRPr/>
            </a:pPr>
            <a:r>
              <a:rPr lang="en-GB" sz="2000" dirty="0">
                <a:solidFill>
                  <a:schemeClr val="accent2"/>
                </a:solidFill>
                <a:latin typeface="Cambria" pitchFamily="18" charset="0"/>
              </a:rPr>
              <a:t>Preparing of professional bases for the Strategy, Management Plan and </a:t>
            </a:r>
            <a:r>
              <a:rPr lang="en-GB" sz="2000" dirty="0" err="1">
                <a:solidFill>
                  <a:schemeClr val="accent2"/>
                </a:solidFill>
                <a:latin typeface="Cambria" pitchFamily="18" charset="0"/>
              </a:rPr>
              <a:t>mariculture</a:t>
            </a:r>
            <a:r>
              <a:rPr lang="en-GB" sz="2000" dirty="0">
                <a:solidFill>
                  <a:schemeClr val="accent2"/>
                </a:solidFill>
                <a:latin typeface="Cambria" pitchFamily="18" charset="0"/>
              </a:rPr>
              <a:t> development;</a:t>
            </a:r>
            <a:endParaRPr lang="x-none" sz="2000">
              <a:solidFill>
                <a:schemeClr val="accent2"/>
              </a:solidFill>
              <a:latin typeface="Cambria" pitchFamily="18" charset="0"/>
            </a:endParaRPr>
          </a:p>
          <a:p>
            <a:pPr marL="285750" indent="-285750" algn="just">
              <a:buFont typeface="Wingdings" pitchFamily="2" charset="2"/>
              <a:buChar char="v"/>
              <a:defRPr/>
            </a:pPr>
            <a:r>
              <a:rPr lang="en-GB" sz="2000" dirty="0">
                <a:solidFill>
                  <a:schemeClr val="accent2"/>
                </a:solidFill>
                <a:latin typeface="Cambria" pitchFamily="18" charset="0"/>
              </a:rPr>
              <a:t>Monitoring of the water quality and </a:t>
            </a:r>
            <a:r>
              <a:rPr lang="en-GB" sz="2000" dirty="0" err="1">
                <a:solidFill>
                  <a:schemeClr val="accent2"/>
                </a:solidFill>
                <a:latin typeface="Cambria" pitchFamily="18" charset="0"/>
              </a:rPr>
              <a:t>biomonitoring</a:t>
            </a:r>
            <a:r>
              <a:rPr lang="en-GB" sz="2000" dirty="0">
                <a:solidFill>
                  <a:schemeClr val="accent2"/>
                </a:solidFill>
                <a:latin typeface="Cambria" pitchFamily="18" charset="0"/>
              </a:rPr>
              <a:t>;</a:t>
            </a:r>
            <a:endParaRPr lang="x-none" sz="2000">
              <a:solidFill>
                <a:schemeClr val="accent2"/>
              </a:solidFill>
              <a:latin typeface="Cambria" pitchFamily="18" charset="0"/>
            </a:endParaRPr>
          </a:p>
          <a:p>
            <a:pPr marL="285750" indent="-285750" algn="just">
              <a:buFont typeface="Wingdings" pitchFamily="2" charset="2"/>
              <a:buChar char="v"/>
              <a:defRPr/>
            </a:pPr>
            <a:r>
              <a:rPr lang="en-GB" sz="2000" dirty="0">
                <a:solidFill>
                  <a:schemeClr val="accent2"/>
                </a:solidFill>
                <a:latin typeface="Cambria" pitchFamily="18" charset="0"/>
              </a:rPr>
              <a:t>Setting of technical and technological terms for fishing;</a:t>
            </a:r>
            <a:endParaRPr lang="x-none" sz="2000">
              <a:solidFill>
                <a:schemeClr val="accent2"/>
              </a:solidFill>
              <a:latin typeface="Cambria" pitchFamily="18" charset="0"/>
            </a:endParaRPr>
          </a:p>
          <a:p>
            <a:pPr marL="285750" indent="-285750" algn="just">
              <a:buFont typeface="Wingdings" pitchFamily="2" charset="2"/>
              <a:buChar char="v"/>
              <a:defRPr/>
            </a:pPr>
            <a:r>
              <a:rPr lang="en-GB" sz="2000" dirty="0">
                <a:solidFill>
                  <a:schemeClr val="accent2"/>
                </a:solidFill>
                <a:latin typeface="Cambria" pitchFamily="18" charset="0"/>
              </a:rPr>
              <a:t>Providing expert assistance in implementation of activities related to fisheries and </a:t>
            </a:r>
            <a:r>
              <a:rPr lang="en-GB" sz="2000" dirty="0" err="1">
                <a:solidFill>
                  <a:schemeClr val="accent2"/>
                </a:solidFill>
                <a:latin typeface="Cambria" pitchFamily="18" charset="0"/>
              </a:rPr>
              <a:t>mariculture</a:t>
            </a:r>
            <a:r>
              <a:rPr lang="en-GB" sz="2000" dirty="0">
                <a:solidFill>
                  <a:schemeClr val="accent2"/>
                </a:solidFill>
                <a:latin typeface="Cambria" pitchFamily="18" charset="0"/>
              </a:rPr>
              <a:t> and reporting on activities implemented, at the request of the administration authority.</a:t>
            </a:r>
            <a:endParaRPr lang="x-none" sz="2000">
              <a:solidFill>
                <a:schemeClr val="accent2"/>
              </a:solidFill>
              <a:latin typeface="Cambria" pitchFamily="18" charset="0"/>
            </a:endParaRPr>
          </a:p>
          <a:p>
            <a:pPr algn="just">
              <a:defRPr/>
            </a:pPr>
            <a:endParaRPr lang="x-none" sz="2000" dirty="0">
              <a:solidFill>
                <a:schemeClr val="accent2"/>
              </a:solidFill>
              <a:latin typeface="Cambr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DFF5CC43-D6A3-4108-8D67-1B844C12CA05}" type="slidenum">
              <a:rPr lang="en-US" sz="1200">
                <a:latin typeface="Arial Black" pitchFamily="34" charset="0"/>
              </a:rPr>
              <a:pPr algn="r"/>
              <a:t>5</a:t>
            </a:fld>
            <a:endParaRPr lang="en-US" sz="1400">
              <a:latin typeface="Arial Black" pitchFamily="34" charset="0"/>
            </a:endParaRPr>
          </a:p>
        </p:txBody>
      </p:sp>
      <p:sp>
        <p:nvSpPr>
          <p:cNvPr id="7171" name="Rectangle 2"/>
          <p:cNvSpPr>
            <a:spLocks noGrp="1" noChangeArrowheads="1"/>
          </p:cNvSpPr>
          <p:nvPr>
            <p:ph type="title" idx="4294967295"/>
          </p:nvPr>
        </p:nvSpPr>
        <p:spPr>
          <a:xfrm>
            <a:off x="914400" y="876771"/>
            <a:ext cx="6008688" cy="608013"/>
          </a:xfrm>
        </p:spPr>
        <p:txBody>
          <a:bodyPr/>
          <a:lstStyle/>
          <a:p>
            <a:pPr eaLnBrk="1" hangingPunct="1">
              <a:defRPr/>
            </a:pPr>
            <a:r>
              <a:rPr lang="en-GB" sz="2400" b="1" dirty="0">
                <a:solidFill>
                  <a:schemeClr val="accent2">
                    <a:lumMod val="50000"/>
                  </a:schemeClr>
                </a:solidFill>
                <a:latin typeface="Cambria" pitchFamily="18" charset="0"/>
              </a:rPr>
              <a:t>Fisheries </a:t>
            </a:r>
            <a:r>
              <a:rPr lang="en-GB" sz="2400" b="1" dirty="0" smtClean="0">
                <a:solidFill>
                  <a:schemeClr val="accent2">
                    <a:lumMod val="50000"/>
                  </a:schemeClr>
                </a:solidFill>
                <a:latin typeface="Cambria" pitchFamily="18" charset="0"/>
              </a:rPr>
              <a:t>Inspectorate</a:t>
            </a:r>
            <a:r>
              <a:rPr lang="x-none" sz="2400" dirty="0">
                <a:solidFill>
                  <a:schemeClr val="accent2">
                    <a:lumMod val="50000"/>
                  </a:schemeClr>
                </a:solidFill>
                <a:latin typeface="Cambria" pitchFamily="18" charset="0"/>
              </a:rPr>
              <a:t/>
            </a:r>
            <a:br>
              <a:rPr lang="x-none" sz="2400" dirty="0">
                <a:solidFill>
                  <a:schemeClr val="accent2">
                    <a:lumMod val="50000"/>
                  </a:schemeClr>
                </a:solidFill>
                <a:latin typeface="Cambria" pitchFamily="18" charset="0"/>
              </a:rPr>
            </a:br>
            <a:endParaRPr lang="en-GB" sz="2400" b="1" dirty="0" smtClean="0">
              <a:solidFill>
                <a:schemeClr val="accent2">
                  <a:lumMod val="50000"/>
                </a:schemeClr>
              </a:solidFill>
              <a:latin typeface="Cambria" pitchFamily="18" charset="0"/>
              <a:ea typeface="Cambria Math" pitchFamily="18"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3796"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9"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33797" name="Group 11"/>
          <p:cNvGrpSpPr>
            <a:grpSpLocks/>
          </p:cNvGrpSpPr>
          <p:nvPr/>
        </p:nvGrpSpPr>
        <p:grpSpPr bwMode="auto">
          <a:xfrm>
            <a:off x="0" y="0"/>
            <a:ext cx="4992688" cy="538163"/>
            <a:chOff x="0" y="0"/>
            <a:chExt cx="4992416" cy="538609"/>
          </a:xfrm>
        </p:grpSpPr>
        <p:pic>
          <p:nvPicPr>
            <p:cNvPr id="3380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33798"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3799" name="TextBox 2"/>
          <p:cNvSpPr txBox="1">
            <a:spLocks noChangeArrowheads="1"/>
          </p:cNvSpPr>
          <p:nvPr/>
        </p:nvSpPr>
        <p:spPr bwMode="auto">
          <a:xfrm>
            <a:off x="439738" y="1340768"/>
            <a:ext cx="7588250" cy="5632311"/>
          </a:xfrm>
          <a:prstGeom prst="rect">
            <a:avLst/>
          </a:prstGeom>
          <a:noFill/>
          <a:ln w="9525">
            <a:noFill/>
            <a:miter lim="800000"/>
            <a:headEnd/>
            <a:tailEnd/>
          </a:ln>
        </p:spPr>
        <p:txBody>
          <a:bodyPr>
            <a:spAutoFit/>
          </a:bodyPr>
          <a:lstStyle/>
          <a:p>
            <a:pPr marL="285750" indent="-285750" algn="just">
              <a:buFont typeface="Wingdings" pitchFamily="2" charset="2"/>
              <a:buChar char="v"/>
            </a:pPr>
            <a:r>
              <a:rPr lang="en-GB" sz="2000" dirty="0" smtClean="0">
                <a:solidFill>
                  <a:schemeClr val="accent2"/>
                </a:solidFill>
                <a:latin typeface="Cambria" pitchFamily="18" charset="0"/>
              </a:rPr>
              <a:t>The </a:t>
            </a:r>
            <a:r>
              <a:rPr lang="en-GB" sz="2000" dirty="0">
                <a:solidFill>
                  <a:schemeClr val="accent2"/>
                </a:solidFill>
                <a:latin typeface="Cambria" pitchFamily="18" charset="0"/>
              </a:rPr>
              <a:t>Administration for Inspection Affairs, i.e. the </a:t>
            </a:r>
            <a:r>
              <a:rPr lang="en-GB" sz="2000" b="1" u="sng" dirty="0">
                <a:solidFill>
                  <a:schemeClr val="accent2"/>
                </a:solidFill>
                <a:latin typeface="Cambria" pitchFamily="18" charset="0"/>
              </a:rPr>
              <a:t>Fisheries </a:t>
            </a:r>
            <a:r>
              <a:rPr lang="en-GB" sz="2000" b="1" u="sng" dirty="0" smtClean="0">
                <a:solidFill>
                  <a:schemeClr val="accent2"/>
                </a:solidFill>
                <a:latin typeface="Cambria" pitchFamily="18" charset="0"/>
              </a:rPr>
              <a:t>Inspectorate</a:t>
            </a:r>
            <a:r>
              <a:rPr lang="en-GB" sz="2000" dirty="0" smtClean="0">
                <a:solidFill>
                  <a:schemeClr val="accent2"/>
                </a:solidFill>
                <a:latin typeface="Cambria" pitchFamily="18" charset="0"/>
              </a:rPr>
              <a:t> under </a:t>
            </a:r>
            <a:r>
              <a:rPr lang="en-GB" sz="2000" dirty="0">
                <a:solidFill>
                  <a:schemeClr val="accent2"/>
                </a:solidFill>
                <a:latin typeface="Cambria" pitchFamily="18" charset="0"/>
              </a:rPr>
              <a:t>the Department for Protection and Safety of Human, Animal and Plant Health is in charge of implementation of activities of inspectorial supervision in </a:t>
            </a:r>
            <a:r>
              <a:rPr lang="en-GB" sz="2000" dirty="0" smtClean="0">
                <a:solidFill>
                  <a:schemeClr val="accent2"/>
                </a:solidFill>
                <a:latin typeface="Cambria" pitchFamily="18" charset="0"/>
              </a:rPr>
              <a:t>fisheries (established in January 12).</a:t>
            </a:r>
            <a:endParaRPr lang="x-none" sz="2000" dirty="0">
              <a:solidFill>
                <a:schemeClr val="accent2"/>
              </a:solidFill>
              <a:latin typeface="Cambria" pitchFamily="18" charset="0"/>
            </a:endParaRPr>
          </a:p>
          <a:p>
            <a:pPr marL="285750" indent="-285750" algn="just">
              <a:buFont typeface="Wingdings" pitchFamily="2" charset="2"/>
              <a:buChar char="v"/>
            </a:pPr>
            <a:r>
              <a:rPr lang="en-GB" sz="2000" dirty="0">
                <a:solidFill>
                  <a:schemeClr val="accent2"/>
                </a:solidFill>
                <a:latin typeface="Cambria" pitchFamily="18" charset="0"/>
              </a:rPr>
              <a:t>Three inspectors are authorised for inspectorial supervision in marine fisheries and five agricultural inspectors carry out inspections in freshwater fisheries</a:t>
            </a:r>
            <a:r>
              <a:rPr lang="en-GB" sz="2000" dirty="0" smtClean="0">
                <a:solidFill>
                  <a:schemeClr val="accent2"/>
                </a:solidFill>
                <a:latin typeface="Cambria" pitchFamily="18" charset="0"/>
              </a:rPr>
              <a:t>.</a:t>
            </a:r>
          </a:p>
          <a:p>
            <a:pPr marL="285750" indent="-285750" algn="just">
              <a:buFont typeface="Wingdings" pitchFamily="2" charset="2"/>
              <a:buChar char="v"/>
            </a:pPr>
            <a:r>
              <a:rPr lang="en-GB" sz="2000" dirty="0">
                <a:solidFill>
                  <a:schemeClr val="accent2"/>
                </a:solidFill>
                <a:latin typeface="Cambria" pitchFamily="18" charset="0"/>
              </a:rPr>
              <a:t>The Inspectorate for Marine Fisheries does not have its own vessel for the control and surveillance over fishing at sea, so it uses occasionally the assistance of the Border Maritime Police (Ministry of Interior). </a:t>
            </a:r>
            <a:endParaRPr lang="en-GB" sz="2000" dirty="0" smtClean="0">
              <a:solidFill>
                <a:schemeClr val="accent2"/>
              </a:solidFill>
              <a:latin typeface="Cambria" pitchFamily="18" charset="0"/>
            </a:endParaRPr>
          </a:p>
          <a:p>
            <a:pPr marL="285750" indent="-285750" algn="just">
              <a:buFont typeface="Wingdings" pitchFamily="2" charset="2"/>
              <a:buChar char="v"/>
            </a:pPr>
            <a:r>
              <a:rPr lang="en-GB" sz="2000" dirty="0" smtClean="0">
                <a:solidFill>
                  <a:schemeClr val="accent2"/>
                </a:solidFill>
                <a:latin typeface="Cambria" pitchFamily="18" charset="0"/>
              </a:rPr>
              <a:t>Authorities, </a:t>
            </a:r>
            <a:r>
              <a:rPr lang="x-none" sz="2000" dirty="0">
                <a:solidFill>
                  <a:schemeClr val="accent2"/>
                </a:solidFill>
                <a:latin typeface="Cambria" pitchFamily="18" charset="0"/>
              </a:rPr>
              <a:t>administrative measures and actions </a:t>
            </a:r>
            <a:r>
              <a:rPr lang="en-US" sz="2000" dirty="0" smtClean="0">
                <a:solidFill>
                  <a:schemeClr val="accent2"/>
                </a:solidFill>
                <a:latin typeface="Cambria" pitchFamily="18" charset="0"/>
              </a:rPr>
              <a:t>of fishery inspectors are specified in Articles 113 and 114 of Law on marine fisheries and </a:t>
            </a:r>
            <a:r>
              <a:rPr lang="en-US" sz="2000" dirty="0" err="1" smtClean="0">
                <a:solidFill>
                  <a:schemeClr val="accent2"/>
                </a:solidFill>
                <a:latin typeface="Cambria" pitchFamily="18" charset="0"/>
              </a:rPr>
              <a:t>mariculture</a:t>
            </a:r>
            <a:r>
              <a:rPr lang="en-US" sz="2000" dirty="0" smtClean="0">
                <a:solidFill>
                  <a:schemeClr val="accent2"/>
                </a:solidFill>
                <a:latin typeface="Cambria" pitchFamily="18" charset="0"/>
              </a:rPr>
              <a:t>, while penalty provisions are specified in Articles 116-1.</a:t>
            </a:r>
            <a:endParaRPr lang="x-none" sz="2000" dirty="0">
              <a:solidFill>
                <a:schemeClr val="accent2"/>
              </a:solidFill>
              <a:latin typeface="Cambria" pitchFamily="18" charset="0"/>
            </a:endParaRPr>
          </a:p>
          <a:p>
            <a:pPr algn="just"/>
            <a:endParaRPr lang="sr-Latn-CS" sz="2000" dirty="0">
              <a:solidFill>
                <a:schemeClr val="accent2"/>
              </a:solidFill>
              <a:latin typeface="Cambria" pitchFamily="18" charset="0"/>
            </a:endParaRPr>
          </a:p>
          <a:p>
            <a:pPr algn="just"/>
            <a:endParaRPr lang="sr-Latn-CS" sz="2000" dirty="0">
              <a:solidFill>
                <a:schemeClr val="accent2"/>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F4ACC9FD-8F84-4BCB-BF50-92F83832C145}" type="slidenum">
              <a:rPr lang="en-US" sz="1200">
                <a:latin typeface="Arial Black" pitchFamily="34" charset="0"/>
              </a:rPr>
              <a:pPr algn="r"/>
              <a:t>6</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4819"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4833"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34820" name="Group 11"/>
          <p:cNvGrpSpPr>
            <a:grpSpLocks/>
          </p:cNvGrpSpPr>
          <p:nvPr/>
        </p:nvGrpSpPr>
        <p:grpSpPr bwMode="auto">
          <a:xfrm>
            <a:off x="0" y="0"/>
            <a:ext cx="4992688" cy="538163"/>
            <a:chOff x="0" y="0"/>
            <a:chExt cx="4992416" cy="538609"/>
          </a:xfrm>
        </p:grpSpPr>
        <p:pic>
          <p:nvPicPr>
            <p:cNvPr id="3483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34821"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4822" name="Rectangle 1"/>
          <p:cNvSpPr>
            <a:spLocks noChangeArrowheads="1"/>
          </p:cNvSpPr>
          <p:nvPr/>
        </p:nvSpPr>
        <p:spPr bwMode="auto">
          <a:xfrm>
            <a:off x="173936" y="1412776"/>
            <a:ext cx="8599488" cy="4493538"/>
          </a:xfrm>
          <a:prstGeom prst="rect">
            <a:avLst/>
          </a:prstGeom>
          <a:noFill/>
          <a:ln w="9525">
            <a:noFill/>
            <a:miter lim="800000"/>
            <a:headEnd/>
            <a:tailEnd/>
          </a:ln>
        </p:spPr>
        <p:txBody>
          <a:bodyPr>
            <a:spAutoFit/>
          </a:bodyPr>
          <a:lstStyle/>
          <a:p>
            <a:pPr algn="ctr"/>
            <a:r>
              <a:rPr lang="en-GB" sz="2200" b="1" dirty="0">
                <a:solidFill>
                  <a:schemeClr val="accent2"/>
                </a:solidFill>
                <a:latin typeface="Cambria" pitchFamily="18" charset="0"/>
              </a:rPr>
              <a:t>Law on Marine Fishery and </a:t>
            </a:r>
            <a:r>
              <a:rPr lang="en-GB" sz="2200" b="1" dirty="0" err="1">
                <a:solidFill>
                  <a:schemeClr val="accent2"/>
                </a:solidFill>
                <a:latin typeface="Cambria" pitchFamily="18" charset="0"/>
              </a:rPr>
              <a:t>Mariculture</a:t>
            </a:r>
            <a:r>
              <a:rPr lang="en-GB" sz="2200" b="1" dirty="0">
                <a:solidFill>
                  <a:schemeClr val="accent2"/>
                </a:solidFill>
                <a:latin typeface="Cambria" pitchFamily="18" charset="0"/>
              </a:rPr>
              <a:t> </a:t>
            </a:r>
          </a:p>
          <a:p>
            <a:pPr algn="ctr"/>
            <a:r>
              <a:rPr lang="en-GB" sz="2200" b="1" dirty="0">
                <a:solidFill>
                  <a:schemeClr val="accent2"/>
                </a:solidFill>
                <a:latin typeface="Cambria" pitchFamily="18" charset="0"/>
              </a:rPr>
              <a:t>(OG of Montenegro  56/09) </a:t>
            </a:r>
          </a:p>
          <a:p>
            <a:pPr algn="just"/>
            <a:endParaRPr lang="en-GB" sz="2200" dirty="0" smtClean="0">
              <a:solidFill>
                <a:schemeClr val="accent2"/>
              </a:solidFill>
              <a:latin typeface="Cambria" pitchFamily="18" charset="0"/>
            </a:endParaRPr>
          </a:p>
          <a:p>
            <a:pPr algn="just"/>
            <a:r>
              <a:rPr lang="en-GB" sz="2200" dirty="0" smtClean="0">
                <a:solidFill>
                  <a:schemeClr val="accent2"/>
                </a:solidFill>
                <a:latin typeface="Cambria" pitchFamily="18" charset="0"/>
              </a:rPr>
              <a:t>The </a:t>
            </a:r>
            <a:r>
              <a:rPr lang="en-GB" sz="2200" dirty="0">
                <a:solidFill>
                  <a:schemeClr val="accent2"/>
                </a:solidFill>
                <a:latin typeface="Cambria" pitchFamily="18" charset="0"/>
              </a:rPr>
              <a:t>Law on Marine Fishery and </a:t>
            </a:r>
            <a:r>
              <a:rPr lang="en-GB" sz="2200" dirty="0" err="1">
                <a:solidFill>
                  <a:schemeClr val="accent2"/>
                </a:solidFill>
                <a:latin typeface="Cambria" pitchFamily="18" charset="0"/>
              </a:rPr>
              <a:t>Mariculture</a:t>
            </a:r>
            <a:r>
              <a:rPr lang="en-GB" sz="2200" dirty="0">
                <a:solidFill>
                  <a:schemeClr val="accent2"/>
                </a:solidFill>
                <a:latin typeface="Cambria" pitchFamily="18" charset="0"/>
              </a:rPr>
              <a:t> lays down the objectives and the principles for sustainable management of living marine resources and marine environment through implementation of measures for protection of biodiversity and the environmental conditions as well as by laying down the procedures for development and adoption of management plans in the fishery sector. </a:t>
            </a:r>
            <a:endParaRPr lang="en-GB" sz="2200" dirty="0" smtClean="0">
              <a:solidFill>
                <a:schemeClr val="accent2"/>
              </a:solidFill>
              <a:latin typeface="Cambria" pitchFamily="18" charset="0"/>
            </a:endParaRPr>
          </a:p>
          <a:p>
            <a:pPr algn="just"/>
            <a:endParaRPr lang="en-GB" sz="2200" dirty="0">
              <a:solidFill>
                <a:schemeClr val="accent2"/>
              </a:solidFill>
              <a:latin typeface="Cambria" pitchFamily="18" charset="0"/>
            </a:endParaRPr>
          </a:p>
          <a:p>
            <a:pPr algn="just"/>
            <a:r>
              <a:rPr lang="en-GB" sz="2200" dirty="0">
                <a:solidFill>
                  <a:schemeClr val="accent2"/>
                </a:solidFill>
                <a:latin typeface="Cambria" pitchFamily="18" charset="0"/>
              </a:rPr>
              <a:t>Law governs the general fishery policy, that is, the support to development of the fishery sector and the respective responsibilities of the administration authorities as regards its implementation. </a:t>
            </a:r>
          </a:p>
        </p:txBody>
      </p:sp>
      <p:sp>
        <p:nvSpPr>
          <p:cNvPr id="24" name="Rectangle 23"/>
          <p:cNvSpPr/>
          <p:nvPr/>
        </p:nvSpPr>
        <p:spPr>
          <a:xfrm>
            <a:off x="1066800" y="762000"/>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Tree>
    <p:extLst>
      <p:ext uri="{BB962C8B-B14F-4D97-AF65-F5344CB8AC3E}">
        <p14:creationId xmlns:p14="http://schemas.microsoft.com/office/powerpoint/2010/main" xmlns="" val="21145722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F4ACC9FD-8F84-4BCB-BF50-92F83832C145}" type="slidenum">
              <a:rPr lang="en-US" sz="1200">
                <a:latin typeface="Arial Black" pitchFamily="34" charset="0"/>
              </a:rPr>
              <a:pPr algn="r"/>
              <a:t>7</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4819"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4833"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34820" name="Group 11"/>
          <p:cNvGrpSpPr>
            <a:grpSpLocks/>
          </p:cNvGrpSpPr>
          <p:nvPr/>
        </p:nvGrpSpPr>
        <p:grpSpPr bwMode="auto">
          <a:xfrm>
            <a:off x="0" y="0"/>
            <a:ext cx="4992688" cy="538163"/>
            <a:chOff x="0" y="0"/>
            <a:chExt cx="4992416" cy="538609"/>
          </a:xfrm>
        </p:grpSpPr>
        <p:pic>
          <p:nvPicPr>
            <p:cNvPr id="3483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34821"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4822" name="Rectangle 1"/>
          <p:cNvSpPr>
            <a:spLocks noChangeArrowheads="1"/>
          </p:cNvSpPr>
          <p:nvPr/>
        </p:nvSpPr>
        <p:spPr bwMode="auto">
          <a:xfrm>
            <a:off x="173936" y="1412776"/>
            <a:ext cx="8599488" cy="4708981"/>
          </a:xfrm>
          <a:prstGeom prst="rect">
            <a:avLst/>
          </a:prstGeom>
          <a:noFill/>
          <a:ln w="9525">
            <a:noFill/>
            <a:miter lim="800000"/>
            <a:headEnd/>
            <a:tailEnd/>
          </a:ln>
        </p:spPr>
        <p:txBody>
          <a:bodyPr>
            <a:spAutoFit/>
          </a:bodyPr>
          <a:lstStyle/>
          <a:p>
            <a:pPr algn="ctr"/>
            <a:r>
              <a:rPr lang="en-GB" sz="2000" b="1" dirty="0">
                <a:solidFill>
                  <a:schemeClr val="accent2"/>
                </a:solidFill>
                <a:latin typeface="Cambria" pitchFamily="18" charset="0"/>
              </a:rPr>
              <a:t>Law on Marine Fishery and </a:t>
            </a:r>
            <a:r>
              <a:rPr lang="en-GB" sz="2000" b="1" dirty="0" err="1">
                <a:solidFill>
                  <a:schemeClr val="accent2"/>
                </a:solidFill>
                <a:latin typeface="Cambria" pitchFamily="18" charset="0"/>
              </a:rPr>
              <a:t>Mariculture</a:t>
            </a:r>
            <a:r>
              <a:rPr lang="en-GB" sz="2000" b="1" dirty="0">
                <a:solidFill>
                  <a:schemeClr val="accent2"/>
                </a:solidFill>
                <a:latin typeface="Cambria" pitchFamily="18" charset="0"/>
              </a:rPr>
              <a:t> </a:t>
            </a:r>
          </a:p>
          <a:p>
            <a:pPr algn="ctr"/>
            <a:r>
              <a:rPr lang="en-GB" sz="2000" b="1" dirty="0">
                <a:solidFill>
                  <a:schemeClr val="accent2"/>
                </a:solidFill>
                <a:latin typeface="Cambria" pitchFamily="18" charset="0"/>
              </a:rPr>
              <a:t>(OG of Montenegro  56/09) </a:t>
            </a:r>
            <a:endParaRPr lang="en-GB" sz="2000" b="1" dirty="0" smtClean="0">
              <a:solidFill>
                <a:schemeClr val="accent2"/>
              </a:solidFill>
              <a:latin typeface="Cambria" pitchFamily="18" charset="0"/>
            </a:endParaRPr>
          </a:p>
          <a:p>
            <a:endParaRPr lang="x-none" sz="2000" dirty="0">
              <a:solidFill>
                <a:schemeClr val="accent2"/>
              </a:solidFill>
              <a:latin typeface="Cambria" pitchFamily="18" charset="0"/>
            </a:endParaRPr>
          </a:p>
          <a:p>
            <a:r>
              <a:rPr lang="x-none" sz="2000" b="1" dirty="0" smtClean="0">
                <a:solidFill>
                  <a:schemeClr val="accent2"/>
                </a:solidFill>
                <a:latin typeface="Cambria" pitchFamily="18" charset="0"/>
              </a:rPr>
              <a:t>I</a:t>
            </a:r>
            <a:r>
              <a:rPr lang="en-US" sz="2000" b="1" dirty="0" smtClean="0">
                <a:solidFill>
                  <a:schemeClr val="accent2"/>
                </a:solidFill>
                <a:latin typeface="Cambria" pitchFamily="18" charset="0"/>
              </a:rPr>
              <a:t> -</a:t>
            </a:r>
            <a:r>
              <a:rPr lang="x-none" sz="2000" b="1" dirty="0" smtClean="0">
                <a:solidFill>
                  <a:schemeClr val="accent2"/>
                </a:solidFill>
                <a:latin typeface="Cambria" pitchFamily="18" charset="0"/>
              </a:rPr>
              <a:t> </a:t>
            </a:r>
            <a:r>
              <a:rPr lang="x-none" sz="2000" b="1" dirty="0">
                <a:solidFill>
                  <a:schemeClr val="accent2"/>
                </a:solidFill>
                <a:latin typeface="Cambria" pitchFamily="18" charset="0"/>
              </a:rPr>
              <a:t>GENERAL PROVISIONS </a:t>
            </a:r>
            <a:endParaRPr lang="en-US" sz="2000" b="1" dirty="0" smtClean="0">
              <a:solidFill>
                <a:schemeClr val="accent2"/>
              </a:solidFill>
              <a:latin typeface="Cambria" pitchFamily="18" charset="0"/>
            </a:endParaRPr>
          </a:p>
          <a:p>
            <a:r>
              <a:rPr lang="en-US" sz="2000" b="1" dirty="0">
                <a:solidFill>
                  <a:schemeClr val="accent2"/>
                </a:solidFill>
                <a:latin typeface="Cambria" pitchFamily="18" charset="0"/>
              </a:rPr>
              <a:t>II </a:t>
            </a:r>
            <a:r>
              <a:rPr lang="en-US" sz="2000" b="1" dirty="0" smtClean="0">
                <a:solidFill>
                  <a:schemeClr val="accent2"/>
                </a:solidFill>
                <a:latin typeface="Cambria" pitchFamily="18" charset="0"/>
              </a:rPr>
              <a:t>- MANAGEMENT </a:t>
            </a:r>
            <a:r>
              <a:rPr lang="en-US" sz="2000" b="1" dirty="0">
                <a:solidFill>
                  <a:schemeClr val="accent2"/>
                </a:solidFill>
                <a:latin typeface="Cambria" pitchFamily="18" charset="0"/>
              </a:rPr>
              <a:t>OF THE LIVING MARINE RESOURCES </a:t>
            </a:r>
            <a:endParaRPr lang="en-GB" sz="2000" b="1" dirty="0">
              <a:solidFill>
                <a:schemeClr val="accent2"/>
              </a:solidFill>
              <a:latin typeface="Cambria" pitchFamily="18" charset="0"/>
            </a:endParaRPr>
          </a:p>
          <a:p>
            <a:pPr algn="just"/>
            <a:r>
              <a:rPr lang="x-none" sz="2000" b="1" dirty="0">
                <a:solidFill>
                  <a:schemeClr val="accent2"/>
                </a:solidFill>
                <a:latin typeface="Cambria" pitchFamily="18" charset="0"/>
              </a:rPr>
              <a:t>III </a:t>
            </a:r>
            <a:r>
              <a:rPr lang="en-US" sz="2000" b="1" dirty="0" smtClean="0">
                <a:solidFill>
                  <a:schemeClr val="accent2"/>
                </a:solidFill>
                <a:latin typeface="Cambria" pitchFamily="18" charset="0"/>
              </a:rPr>
              <a:t>- </a:t>
            </a:r>
            <a:r>
              <a:rPr lang="x-none" sz="2000" b="1" dirty="0" smtClean="0">
                <a:solidFill>
                  <a:schemeClr val="accent2"/>
                </a:solidFill>
                <a:latin typeface="Cambria" pitchFamily="18" charset="0"/>
              </a:rPr>
              <a:t>FISHERIES </a:t>
            </a:r>
            <a:r>
              <a:rPr lang="x-none" sz="2000" b="1" dirty="0">
                <a:solidFill>
                  <a:schemeClr val="accent2"/>
                </a:solidFill>
                <a:latin typeface="Cambria" pitchFamily="18" charset="0"/>
              </a:rPr>
              <a:t>POLICY MEASURES </a:t>
            </a:r>
            <a:endParaRPr lang="en-US" sz="2000" b="1" dirty="0" smtClean="0">
              <a:solidFill>
                <a:schemeClr val="accent2"/>
              </a:solidFill>
              <a:latin typeface="Cambria" pitchFamily="18" charset="0"/>
            </a:endParaRPr>
          </a:p>
          <a:p>
            <a:pPr algn="just"/>
            <a:r>
              <a:rPr lang="x-none" sz="2000" b="1" dirty="0">
                <a:solidFill>
                  <a:schemeClr val="accent2"/>
                </a:solidFill>
                <a:latin typeface="Cambria" pitchFamily="18" charset="0"/>
              </a:rPr>
              <a:t>IV </a:t>
            </a:r>
            <a:r>
              <a:rPr lang="en-US" sz="2000" b="1" dirty="0" smtClean="0">
                <a:solidFill>
                  <a:schemeClr val="accent2"/>
                </a:solidFill>
                <a:latin typeface="Cambria" pitchFamily="18" charset="0"/>
              </a:rPr>
              <a:t>- </a:t>
            </a:r>
            <a:r>
              <a:rPr lang="x-none" sz="2000" b="1" dirty="0" smtClean="0">
                <a:solidFill>
                  <a:schemeClr val="accent2"/>
                </a:solidFill>
                <a:latin typeface="Cambria" pitchFamily="18" charset="0"/>
              </a:rPr>
              <a:t>COMPETENCIES </a:t>
            </a:r>
            <a:endParaRPr lang="en-US" sz="2000" b="1" dirty="0" smtClean="0">
              <a:solidFill>
                <a:schemeClr val="accent2"/>
              </a:solidFill>
              <a:latin typeface="Cambria" pitchFamily="18" charset="0"/>
            </a:endParaRPr>
          </a:p>
          <a:p>
            <a:pPr algn="just"/>
            <a:r>
              <a:rPr lang="x-none" sz="2000" b="1" dirty="0">
                <a:solidFill>
                  <a:schemeClr val="accent2"/>
                </a:solidFill>
                <a:latin typeface="Cambria" pitchFamily="18" charset="0"/>
              </a:rPr>
              <a:t>V </a:t>
            </a:r>
            <a:r>
              <a:rPr lang="en-US" sz="2000" b="1" dirty="0" smtClean="0">
                <a:solidFill>
                  <a:schemeClr val="accent2"/>
                </a:solidFill>
                <a:latin typeface="Cambria" pitchFamily="18" charset="0"/>
              </a:rPr>
              <a:t>- </a:t>
            </a:r>
            <a:r>
              <a:rPr lang="x-none" sz="2000" b="1" dirty="0" smtClean="0">
                <a:solidFill>
                  <a:schemeClr val="accent2"/>
                </a:solidFill>
                <a:latin typeface="Cambria" pitchFamily="18" charset="0"/>
              </a:rPr>
              <a:t>MARINE </a:t>
            </a:r>
            <a:r>
              <a:rPr lang="x-none" sz="2000" b="1" dirty="0">
                <a:solidFill>
                  <a:schemeClr val="accent2"/>
                </a:solidFill>
                <a:latin typeface="Cambria" pitchFamily="18" charset="0"/>
              </a:rPr>
              <a:t>FISHING </a:t>
            </a:r>
            <a:endParaRPr lang="en-US" sz="2000" b="1" dirty="0" smtClean="0">
              <a:solidFill>
                <a:schemeClr val="accent2"/>
              </a:solidFill>
              <a:latin typeface="Cambria" pitchFamily="18" charset="0"/>
            </a:endParaRPr>
          </a:p>
          <a:p>
            <a:pPr algn="just"/>
            <a:r>
              <a:rPr lang="x-none" sz="2000" b="1" dirty="0">
                <a:solidFill>
                  <a:schemeClr val="accent2"/>
                </a:solidFill>
                <a:latin typeface="Cambria" pitchFamily="18" charset="0"/>
              </a:rPr>
              <a:t>VI </a:t>
            </a:r>
            <a:r>
              <a:rPr lang="en-US" sz="2000" b="1" dirty="0" smtClean="0">
                <a:solidFill>
                  <a:schemeClr val="accent2"/>
                </a:solidFill>
                <a:latin typeface="Cambria" pitchFamily="18" charset="0"/>
              </a:rPr>
              <a:t>- </a:t>
            </a:r>
            <a:r>
              <a:rPr lang="x-none" sz="2000" b="1" dirty="0" smtClean="0">
                <a:solidFill>
                  <a:schemeClr val="accent2"/>
                </a:solidFill>
                <a:latin typeface="Cambria" pitchFamily="18" charset="0"/>
              </a:rPr>
              <a:t>MARICULTURE </a:t>
            </a:r>
            <a:endParaRPr lang="en-US" sz="2000" b="1" dirty="0" smtClean="0">
              <a:solidFill>
                <a:schemeClr val="accent2"/>
              </a:solidFill>
              <a:latin typeface="Cambria" pitchFamily="18" charset="0"/>
            </a:endParaRPr>
          </a:p>
          <a:p>
            <a:pPr algn="just"/>
            <a:r>
              <a:rPr lang="en-US" sz="2000" b="1" dirty="0">
                <a:solidFill>
                  <a:schemeClr val="accent2"/>
                </a:solidFill>
                <a:latin typeface="Cambria" pitchFamily="18" charset="0"/>
              </a:rPr>
              <a:t>VII </a:t>
            </a:r>
            <a:r>
              <a:rPr lang="en-US" sz="2000" b="1" dirty="0" smtClean="0">
                <a:solidFill>
                  <a:schemeClr val="accent2"/>
                </a:solidFill>
                <a:latin typeface="Cambria" pitchFamily="18" charset="0"/>
              </a:rPr>
              <a:t>- PRODUCERS </a:t>
            </a:r>
            <a:r>
              <a:rPr lang="en-US" sz="2000" b="1" dirty="0">
                <a:solidFill>
                  <a:schemeClr val="accent2"/>
                </a:solidFill>
                <a:latin typeface="Cambria" pitchFamily="18" charset="0"/>
              </a:rPr>
              <a:t>ORGANIZATION IN FISHERY </a:t>
            </a:r>
            <a:endParaRPr lang="en-US" sz="2000" b="1" dirty="0" smtClean="0">
              <a:solidFill>
                <a:schemeClr val="accent2"/>
              </a:solidFill>
              <a:latin typeface="Cambria" pitchFamily="18" charset="0"/>
            </a:endParaRPr>
          </a:p>
          <a:p>
            <a:pPr algn="just"/>
            <a:r>
              <a:rPr lang="en-US" sz="2000" b="1" dirty="0">
                <a:solidFill>
                  <a:schemeClr val="accent2"/>
                </a:solidFill>
                <a:latin typeface="Cambria" pitchFamily="18" charset="0"/>
              </a:rPr>
              <a:t>VIII </a:t>
            </a:r>
            <a:r>
              <a:rPr lang="en-US" sz="2000" b="1" dirty="0" smtClean="0">
                <a:solidFill>
                  <a:schemeClr val="accent2"/>
                </a:solidFill>
                <a:latin typeface="Cambria" pitchFamily="18" charset="0"/>
              </a:rPr>
              <a:t>- FOREIGN </a:t>
            </a:r>
            <a:r>
              <a:rPr lang="en-US" sz="2000" b="1" dirty="0">
                <a:solidFill>
                  <a:schemeClr val="accent2"/>
                </a:solidFill>
                <a:latin typeface="Cambria" pitchFamily="18" charset="0"/>
              </a:rPr>
              <a:t>FISHING VESSELS AND INTERNATIONAL RELATIONS </a:t>
            </a:r>
            <a:endParaRPr lang="en-US" sz="2000" b="1" dirty="0" smtClean="0">
              <a:solidFill>
                <a:schemeClr val="accent2"/>
              </a:solidFill>
              <a:latin typeface="Cambria" pitchFamily="18" charset="0"/>
            </a:endParaRPr>
          </a:p>
          <a:p>
            <a:pPr algn="just"/>
            <a:r>
              <a:rPr lang="x-none" sz="2000" b="1" dirty="0" smtClean="0">
                <a:solidFill>
                  <a:schemeClr val="accent2"/>
                </a:solidFill>
                <a:latin typeface="Cambria" pitchFamily="18" charset="0"/>
              </a:rPr>
              <a:t>IX</a:t>
            </a:r>
            <a:r>
              <a:rPr lang="en-US" sz="2000" b="1" dirty="0" smtClean="0">
                <a:solidFill>
                  <a:schemeClr val="accent2"/>
                </a:solidFill>
                <a:latin typeface="Cambria" pitchFamily="18" charset="0"/>
              </a:rPr>
              <a:t> -</a:t>
            </a:r>
            <a:r>
              <a:rPr lang="x-none" sz="2000" b="1" dirty="0" smtClean="0">
                <a:solidFill>
                  <a:schemeClr val="accent2"/>
                </a:solidFill>
                <a:latin typeface="Cambria" pitchFamily="18" charset="0"/>
              </a:rPr>
              <a:t> </a:t>
            </a:r>
            <a:r>
              <a:rPr lang="x-none" sz="2000" b="1" dirty="0">
                <a:solidFill>
                  <a:schemeClr val="accent2"/>
                </a:solidFill>
                <a:latin typeface="Cambria" pitchFamily="18" charset="0"/>
              </a:rPr>
              <a:t>MONITORING AND SURVEILLANCE </a:t>
            </a:r>
            <a:endParaRPr lang="en-US" sz="2000" b="1" dirty="0" smtClean="0">
              <a:solidFill>
                <a:schemeClr val="accent2"/>
              </a:solidFill>
              <a:latin typeface="Cambria" pitchFamily="18" charset="0"/>
            </a:endParaRPr>
          </a:p>
          <a:p>
            <a:pPr algn="just"/>
            <a:r>
              <a:rPr lang="x-none" sz="2000" b="1" dirty="0">
                <a:solidFill>
                  <a:schemeClr val="accent2"/>
                </a:solidFill>
                <a:latin typeface="Cambria" pitchFamily="18" charset="0"/>
              </a:rPr>
              <a:t>X </a:t>
            </a:r>
            <a:r>
              <a:rPr lang="en-US" sz="2000" b="1" dirty="0" smtClean="0">
                <a:solidFill>
                  <a:schemeClr val="accent2"/>
                </a:solidFill>
                <a:latin typeface="Cambria" pitchFamily="18" charset="0"/>
              </a:rPr>
              <a:t>- </a:t>
            </a:r>
            <a:r>
              <a:rPr lang="x-none" sz="2000" b="1" dirty="0" smtClean="0">
                <a:solidFill>
                  <a:schemeClr val="accent2"/>
                </a:solidFill>
                <a:latin typeface="Cambria" pitchFamily="18" charset="0"/>
              </a:rPr>
              <a:t>INSPECTION </a:t>
            </a:r>
            <a:endParaRPr lang="en-US" sz="2000" b="1" dirty="0" smtClean="0">
              <a:solidFill>
                <a:schemeClr val="accent2"/>
              </a:solidFill>
              <a:latin typeface="Cambria" pitchFamily="18" charset="0"/>
            </a:endParaRPr>
          </a:p>
          <a:p>
            <a:pPr algn="just"/>
            <a:r>
              <a:rPr lang="x-none" sz="2000" b="1" dirty="0">
                <a:solidFill>
                  <a:schemeClr val="accent2"/>
                </a:solidFill>
                <a:latin typeface="Cambria" pitchFamily="18" charset="0"/>
              </a:rPr>
              <a:t>XI </a:t>
            </a:r>
            <a:r>
              <a:rPr lang="en-US" sz="2000" b="1" dirty="0" smtClean="0">
                <a:solidFill>
                  <a:schemeClr val="accent2"/>
                </a:solidFill>
                <a:latin typeface="Cambria" pitchFamily="18" charset="0"/>
              </a:rPr>
              <a:t>- </a:t>
            </a:r>
            <a:r>
              <a:rPr lang="x-none" sz="2000" b="1" dirty="0" smtClean="0">
                <a:solidFill>
                  <a:schemeClr val="accent2"/>
                </a:solidFill>
                <a:latin typeface="Cambria" pitchFamily="18" charset="0"/>
              </a:rPr>
              <a:t>PENALTY </a:t>
            </a:r>
            <a:r>
              <a:rPr lang="x-none" sz="2000" b="1" dirty="0">
                <a:solidFill>
                  <a:schemeClr val="accent2"/>
                </a:solidFill>
                <a:latin typeface="Cambria" pitchFamily="18" charset="0"/>
              </a:rPr>
              <a:t>PROVISIONS </a:t>
            </a:r>
            <a:endParaRPr lang="en-US" sz="2000" b="1" dirty="0" smtClean="0">
              <a:solidFill>
                <a:schemeClr val="accent2"/>
              </a:solidFill>
              <a:latin typeface="Cambria" pitchFamily="18" charset="0"/>
            </a:endParaRPr>
          </a:p>
          <a:p>
            <a:pPr algn="just"/>
            <a:r>
              <a:rPr lang="en-US" sz="2000" b="1" dirty="0">
                <a:solidFill>
                  <a:schemeClr val="accent2"/>
                </a:solidFill>
                <a:latin typeface="Cambria" pitchFamily="18" charset="0"/>
              </a:rPr>
              <a:t>XII </a:t>
            </a:r>
            <a:r>
              <a:rPr lang="en-US" sz="2000" b="1" dirty="0" smtClean="0">
                <a:solidFill>
                  <a:schemeClr val="accent2"/>
                </a:solidFill>
                <a:latin typeface="Cambria" pitchFamily="18" charset="0"/>
              </a:rPr>
              <a:t>- TRANSITIONAL </a:t>
            </a:r>
            <a:r>
              <a:rPr lang="en-US" sz="2000" b="1" dirty="0">
                <a:solidFill>
                  <a:schemeClr val="accent2"/>
                </a:solidFill>
                <a:latin typeface="Cambria" pitchFamily="18" charset="0"/>
              </a:rPr>
              <a:t>AND FINAL PROVISIONS </a:t>
            </a:r>
            <a:endParaRPr lang="en-GB" sz="2000" dirty="0" smtClean="0">
              <a:solidFill>
                <a:schemeClr val="accent2"/>
              </a:solidFill>
              <a:latin typeface="Cambria" pitchFamily="18" charset="0"/>
            </a:endParaRPr>
          </a:p>
        </p:txBody>
      </p:sp>
      <p:sp>
        <p:nvSpPr>
          <p:cNvPr id="24" name="Rectangle 23"/>
          <p:cNvSpPr/>
          <p:nvPr/>
        </p:nvSpPr>
        <p:spPr>
          <a:xfrm>
            <a:off x="1066800" y="762000"/>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Tree>
    <p:extLst>
      <p:ext uri="{BB962C8B-B14F-4D97-AF65-F5344CB8AC3E}">
        <p14:creationId xmlns:p14="http://schemas.microsoft.com/office/powerpoint/2010/main" xmlns="" val="24884653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0CCDCD21-AC95-42D8-AA66-CB22B530D119}" type="slidenum">
              <a:rPr lang="en-US" sz="1200">
                <a:latin typeface="Arial Black" pitchFamily="34" charset="0"/>
              </a:rPr>
              <a:pPr algn="r"/>
              <a:t>8</a:t>
            </a:fld>
            <a:endParaRPr lang="en-US" sz="1400">
              <a:latin typeface="Arial Black" pitchFamily="34" charset="0"/>
            </a:endParaRPr>
          </a:p>
        </p:txBody>
      </p:sp>
      <p:sp>
        <p:nvSpPr>
          <p:cNvPr id="35842" name="Rectangle 2"/>
          <p:cNvSpPr>
            <a:spLocks noGrp="1" noChangeArrowheads="1"/>
          </p:cNvSpPr>
          <p:nvPr>
            <p:ph type="title" idx="4294967295"/>
          </p:nvPr>
        </p:nvSpPr>
        <p:spPr>
          <a:xfrm>
            <a:off x="914400" y="1219200"/>
            <a:ext cx="6008688" cy="608013"/>
          </a:xfrm>
        </p:spPr>
        <p:txBody>
          <a:bodyPr/>
          <a:lstStyle/>
          <a:p>
            <a:pPr eaLnBrk="1" hangingPunct="1"/>
            <a:r>
              <a:rPr lang="en-GB" sz="2800" smtClean="0">
                <a:latin typeface="Cambria Math" pitchFamily="18" charset="0"/>
                <a:ea typeface="Cambria Math" pitchFamily="18" charset="0"/>
                <a:cs typeface="Cambria Math" pitchFamily="18" charset="0"/>
              </a:rPr>
              <a:t/>
            </a:r>
            <a:br>
              <a:rPr lang="en-GB" sz="2800" smtClean="0">
                <a:latin typeface="Cambria Math" pitchFamily="18" charset="0"/>
                <a:ea typeface="Cambria Math" pitchFamily="18" charset="0"/>
                <a:cs typeface="Cambria Math" pitchFamily="18" charset="0"/>
              </a:rPr>
            </a:br>
            <a:r>
              <a:rPr lang="en-GB" sz="2800" smtClean="0">
                <a:latin typeface="Cambria Math" pitchFamily="18" charset="0"/>
                <a:ea typeface="Cambria Math" pitchFamily="18" charset="0"/>
                <a:cs typeface="Cambria Math" pitchFamily="18" charset="0"/>
              </a:rPr>
              <a:t/>
            </a:r>
            <a:br>
              <a:rPr lang="en-GB" sz="2800" smtClean="0">
                <a:latin typeface="Cambria Math" pitchFamily="18" charset="0"/>
                <a:ea typeface="Cambria Math" pitchFamily="18" charset="0"/>
                <a:cs typeface="Cambria Math" pitchFamily="18" charset="0"/>
              </a:rPr>
            </a:br>
            <a:r>
              <a:rPr lang="en-GB" sz="2800" smtClean="0">
                <a:latin typeface="Cambria Math" pitchFamily="18" charset="0"/>
                <a:ea typeface="Cambria Math" pitchFamily="18" charset="0"/>
                <a:cs typeface="Cambria Math" pitchFamily="18" charset="0"/>
              </a:rPr>
              <a:t/>
            </a:r>
            <a:br>
              <a:rPr lang="en-GB" sz="2800" smtClean="0">
                <a:latin typeface="Cambria Math" pitchFamily="18" charset="0"/>
                <a:ea typeface="Cambria Math" pitchFamily="18" charset="0"/>
                <a:cs typeface="Cambria Math" pitchFamily="18" charset="0"/>
              </a:rPr>
            </a:br>
            <a:endParaRPr lang="en-GB" sz="2800" smtClean="0">
              <a:latin typeface="Cambria Math" pitchFamily="18" charset="0"/>
              <a:ea typeface="Cambria Math" pitchFamily="18" charset="0"/>
              <a:cs typeface="Cambria Math" pitchFamily="18"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5844"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5858"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35845" name="Group 11"/>
          <p:cNvGrpSpPr>
            <a:grpSpLocks/>
          </p:cNvGrpSpPr>
          <p:nvPr/>
        </p:nvGrpSpPr>
        <p:grpSpPr bwMode="auto">
          <a:xfrm>
            <a:off x="0" y="0"/>
            <a:ext cx="4992688" cy="538163"/>
            <a:chOff x="0" y="0"/>
            <a:chExt cx="4992416" cy="538609"/>
          </a:xfrm>
        </p:grpSpPr>
        <p:pic>
          <p:nvPicPr>
            <p:cNvPr id="35855"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35846"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 name="Rectangle 1"/>
          <p:cNvSpPr/>
          <p:nvPr/>
        </p:nvSpPr>
        <p:spPr>
          <a:xfrm>
            <a:off x="228600" y="1295400"/>
            <a:ext cx="8864600" cy="5354638"/>
          </a:xfrm>
          <a:prstGeom prst="rect">
            <a:avLst/>
          </a:prstGeom>
        </p:spPr>
        <p:txBody>
          <a:bodyPr>
            <a:spAutoFit/>
          </a:bodyPr>
          <a:lstStyle/>
          <a:p>
            <a:pPr marL="285750" indent="-285750" algn="just">
              <a:buFont typeface="Wingdings" pitchFamily="2" charset="2"/>
              <a:buChar char="v"/>
              <a:defRPr/>
            </a:pPr>
            <a:r>
              <a:rPr lang="en-US" b="1" dirty="0">
                <a:solidFill>
                  <a:schemeClr val="accent2"/>
                </a:solidFill>
                <a:latin typeface="Cambria" pitchFamily="18" charset="0"/>
              </a:rPr>
              <a:t>Law on marine fisheries and </a:t>
            </a:r>
            <a:r>
              <a:rPr lang="en-US" b="1" dirty="0" err="1">
                <a:solidFill>
                  <a:schemeClr val="accent2"/>
                </a:solidFill>
                <a:latin typeface="Cambria" pitchFamily="18" charset="0"/>
              </a:rPr>
              <a:t>mariculture</a:t>
            </a:r>
            <a:r>
              <a:rPr lang="en-US" b="1" dirty="0">
                <a:solidFill>
                  <a:schemeClr val="accent2"/>
                </a:solidFill>
                <a:latin typeface="Cambria" pitchFamily="18" charset="0"/>
              </a:rPr>
              <a:t> </a:t>
            </a:r>
            <a:r>
              <a:rPr lang="sr-Latn-CS" b="1" dirty="0" smtClean="0">
                <a:solidFill>
                  <a:schemeClr val="accent2"/>
                </a:solidFill>
                <a:latin typeface="Cambria" pitchFamily="18" charset="0"/>
              </a:rPr>
              <a:t>(OG </a:t>
            </a:r>
            <a:r>
              <a:rPr lang="sr-Latn-CS" b="1" dirty="0">
                <a:solidFill>
                  <a:schemeClr val="accent2"/>
                </a:solidFill>
                <a:latin typeface="Cambria" pitchFamily="18" charset="0"/>
              </a:rPr>
              <a:t>of Montenegro”</a:t>
            </a:r>
            <a:r>
              <a:rPr lang="en-US" b="1" dirty="0">
                <a:solidFill>
                  <a:schemeClr val="accent2"/>
                </a:solidFill>
                <a:latin typeface="Cambria" pitchFamily="18" charset="0"/>
              </a:rPr>
              <a:t> </a:t>
            </a:r>
            <a:r>
              <a:rPr lang="en-GB" b="1" dirty="0">
                <a:solidFill>
                  <a:schemeClr val="accent2"/>
                </a:solidFill>
                <a:latin typeface="Cambria" pitchFamily="18" charset="0"/>
              </a:rPr>
              <a:t>No. 56/09</a:t>
            </a:r>
            <a:r>
              <a:rPr lang="en-US" b="1" dirty="0">
                <a:solidFill>
                  <a:schemeClr val="accent2"/>
                </a:solidFill>
                <a:latin typeface="Cambria" pitchFamily="18" charset="0"/>
              </a:rPr>
              <a:t>) - </a:t>
            </a:r>
            <a:r>
              <a:rPr lang="en-US" b="1" u="sng" dirty="0">
                <a:solidFill>
                  <a:schemeClr val="accent2"/>
                </a:solidFill>
                <a:latin typeface="Cambria" pitchFamily="18" charset="0"/>
              </a:rPr>
              <a:t>Chapter </a:t>
            </a:r>
            <a:r>
              <a:rPr lang="en-GB" b="1" u="sng" dirty="0">
                <a:solidFill>
                  <a:schemeClr val="accent2"/>
                </a:solidFill>
                <a:latin typeface="Cambria" pitchFamily="18" charset="0"/>
              </a:rPr>
              <a:t> II Management of the living marine resources</a:t>
            </a:r>
          </a:p>
          <a:p>
            <a:pPr algn="just">
              <a:defRPr/>
            </a:pPr>
            <a:endParaRPr lang="en-GB" b="1" u="sng" dirty="0">
              <a:solidFill>
                <a:schemeClr val="accent2"/>
              </a:solidFill>
              <a:latin typeface="Cambria" pitchFamily="18" charset="0"/>
            </a:endParaRPr>
          </a:p>
          <a:p>
            <a:pPr algn="just">
              <a:defRPr/>
            </a:pPr>
            <a:r>
              <a:rPr lang="en-GB" b="1" dirty="0">
                <a:solidFill>
                  <a:schemeClr val="accent2"/>
                </a:solidFill>
                <a:latin typeface="Cambria" pitchFamily="18" charset="0"/>
              </a:rPr>
              <a:t>1. The principles for sustainable management of the living marine resources and marine environment</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2. Protection of the marine environment and living marine resources</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3. Measures on the protection of biodiversity and environmental conditions</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4. Montenegro Fisheries Development Strategy</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5. National Fisheries Development Programme</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6. Designated fishery</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7. Management Plan</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8. Intervention management measures</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9. Protected fishing areas</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10. Protected species of fish and other marine organisms</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11. Protection of juveniles and other marine organisms and minimum size limits</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12. Prohibition of fishing and areas where fishing is prohibited</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13. Fishermen’s post</a:t>
            </a:r>
            <a:endParaRPr lang="x-none" b="1" dirty="0">
              <a:solidFill>
                <a:schemeClr val="accent2"/>
              </a:solidFill>
              <a:latin typeface="Cambria" pitchFamily="18" charset="0"/>
            </a:endParaRPr>
          </a:p>
          <a:p>
            <a:pPr algn="just">
              <a:defRPr/>
            </a:pPr>
            <a:r>
              <a:rPr lang="en-GB" b="1" dirty="0">
                <a:solidFill>
                  <a:schemeClr val="accent2"/>
                </a:solidFill>
                <a:latin typeface="Cambria" pitchFamily="18" charset="0"/>
              </a:rPr>
              <a:t>14. Fish aggregating devices</a:t>
            </a:r>
          </a:p>
          <a:p>
            <a:pPr>
              <a:defRPr/>
            </a:pPr>
            <a:endParaRPr lang="x-none" dirty="0"/>
          </a:p>
        </p:txBody>
      </p:sp>
      <p:sp>
        <p:nvSpPr>
          <p:cNvPr id="24" name="Rectangle 23"/>
          <p:cNvSpPr/>
          <p:nvPr/>
        </p:nvSpPr>
        <p:spPr>
          <a:xfrm>
            <a:off x="1066800" y="762000"/>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0F0F1FF3-C76F-476D-8DC3-2601634B4866}" type="slidenum">
              <a:rPr lang="en-US" sz="1200">
                <a:latin typeface="Arial Black" pitchFamily="34" charset="0"/>
              </a:rPr>
              <a:pPr algn="r"/>
              <a:t>9</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6867"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6881"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36868" name="Group 11"/>
          <p:cNvGrpSpPr>
            <a:grpSpLocks/>
          </p:cNvGrpSpPr>
          <p:nvPr/>
        </p:nvGrpSpPr>
        <p:grpSpPr bwMode="auto">
          <a:xfrm>
            <a:off x="0" y="0"/>
            <a:ext cx="4992688" cy="538163"/>
            <a:chOff x="0" y="0"/>
            <a:chExt cx="4992416" cy="538609"/>
          </a:xfrm>
        </p:grpSpPr>
        <p:pic>
          <p:nvPicPr>
            <p:cNvPr id="368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36869"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Rectangle 23"/>
          <p:cNvSpPr/>
          <p:nvPr/>
        </p:nvSpPr>
        <p:spPr>
          <a:xfrm>
            <a:off x="1066800" y="620713"/>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
        <p:nvSpPr>
          <p:cNvPr id="3" name="TextBox 2"/>
          <p:cNvSpPr txBox="1"/>
          <p:nvPr/>
        </p:nvSpPr>
        <p:spPr>
          <a:xfrm>
            <a:off x="0" y="1125538"/>
            <a:ext cx="9118600" cy="5600700"/>
          </a:xfrm>
          <a:prstGeom prst="rect">
            <a:avLst/>
          </a:prstGeom>
          <a:noFill/>
        </p:spPr>
        <p:txBody>
          <a:bodyPr>
            <a:spAutoFit/>
          </a:bodyPr>
          <a:lstStyle/>
          <a:p>
            <a:pPr>
              <a:defRPr/>
            </a:pPr>
            <a:endParaRPr lang="en-US" sz="2000" b="1" dirty="0">
              <a:solidFill>
                <a:schemeClr val="accent2"/>
              </a:solidFill>
              <a:latin typeface="Cambria" pitchFamily="18" charset="0"/>
            </a:endParaRPr>
          </a:p>
          <a:p>
            <a:pPr>
              <a:defRPr/>
            </a:pPr>
            <a:r>
              <a:rPr lang="x-none" sz="2000" b="1" dirty="0">
                <a:solidFill>
                  <a:schemeClr val="accent2"/>
                </a:solidFill>
                <a:latin typeface="Cambria" pitchFamily="18" charset="0"/>
              </a:rPr>
              <a:t>Article 5 </a:t>
            </a:r>
            <a:r>
              <a:rPr lang="x-none" sz="2000" dirty="0">
                <a:solidFill>
                  <a:schemeClr val="accent2"/>
                </a:solidFill>
                <a:latin typeface="Cambria" pitchFamily="18" charset="0"/>
              </a:rPr>
              <a:t>establish that</a:t>
            </a:r>
            <a:r>
              <a:rPr lang="x-none" sz="2000" b="1" dirty="0">
                <a:solidFill>
                  <a:schemeClr val="accent2"/>
                </a:solidFill>
                <a:latin typeface="Cambria" pitchFamily="18" charset="0"/>
              </a:rPr>
              <a:t> </a:t>
            </a:r>
            <a:r>
              <a:rPr lang="x-none" sz="2000" dirty="0">
                <a:solidFill>
                  <a:schemeClr val="accent2"/>
                </a:solidFill>
                <a:latin typeface="Cambria" pitchFamily="18" charset="0"/>
              </a:rPr>
              <a:t>exploitation of living marine aquatic resources shall be consistent with sustainable economic, environmental and social development. </a:t>
            </a:r>
          </a:p>
          <a:p>
            <a:pPr>
              <a:defRPr/>
            </a:pPr>
            <a:r>
              <a:rPr lang="x-none" sz="2000" dirty="0">
                <a:solidFill>
                  <a:schemeClr val="accent2"/>
                </a:solidFill>
                <a:latin typeface="Cambria" pitchFamily="18" charset="0"/>
              </a:rPr>
              <a:t>The sustainable development shall be achieved by: </a:t>
            </a:r>
          </a:p>
          <a:p>
            <a:pPr>
              <a:defRPr/>
            </a:pPr>
            <a:r>
              <a:rPr lang="x-none" sz="2000" dirty="0">
                <a:solidFill>
                  <a:schemeClr val="accent2"/>
                </a:solidFill>
                <a:latin typeface="Cambria" pitchFamily="18" charset="0"/>
              </a:rPr>
              <a:t>1) use of the precautionary principle in implementing the measures of protection and conservation of living marine resources</a:t>
            </a:r>
            <a:r>
              <a:rPr lang="en-US" sz="2000" dirty="0">
                <a:solidFill>
                  <a:schemeClr val="accent2"/>
                </a:solidFill>
                <a:latin typeface="Cambria" pitchFamily="18" charset="0"/>
              </a:rPr>
              <a:t>;</a:t>
            </a:r>
            <a:endParaRPr lang="x-none" sz="2000" dirty="0">
              <a:solidFill>
                <a:schemeClr val="accent2"/>
              </a:solidFill>
              <a:latin typeface="Cambria" pitchFamily="18" charset="0"/>
            </a:endParaRPr>
          </a:p>
          <a:p>
            <a:pPr>
              <a:defRPr/>
            </a:pPr>
            <a:r>
              <a:rPr lang="x-none" sz="2000" dirty="0">
                <a:solidFill>
                  <a:schemeClr val="accent2"/>
                </a:solidFill>
                <a:latin typeface="Cambria" pitchFamily="18" charset="0"/>
              </a:rPr>
              <a:t>2) reduction of the impact of fishing activities on the marine ecosystem; </a:t>
            </a:r>
          </a:p>
          <a:p>
            <a:pPr>
              <a:defRPr/>
            </a:pPr>
            <a:r>
              <a:rPr lang="x-none" sz="2000" dirty="0">
                <a:solidFill>
                  <a:schemeClr val="accent2"/>
                </a:solidFill>
                <a:latin typeface="Cambria" pitchFamily="18" charset="0"/>
              </a:rPr>
              <a:t>3) implementing an ecosystem-based approach in fisheries; </a:t>
            </a:r>
          </a:p>
          <a:p>
            <a:pPr>
              <a:defRPr/>
            </a:pPr>
            <a:r>
              <a:rPr lang="x-none" sz="2000" dirty="0">
                <a:solidFill>
                  <a:schemeClr val="accent2"/>
                </a:solidFill>
                <a:latin typeface="Cambria" pitchFamily="18" charset="0"/>
              </a:rPr>
              <a:t>4) proper and rational fishing efforts;</a:t>
            </a:r>
          </a:p>
          <a:p>
            <a:pPr>
              <a:defRPr/>
            </a:pPr>
            <a:r>
              <a:rPr lang="x-none" sz="2000" dirty="0">
                <a:solidFill>
                  <a:schemeClr val="accent2"/>
                </a:solidFill>
                <a:latin typeface="Cambria" pitchFamily="18" charset="0"/>
              </a:rPr>
              <a:t>5) establishing the principles of development of responsible fishing activities; </a:t>
            </a:r>
          </a:p>
          <a:p>
            <a:pPr>
              <a:defRPr/>
            </a:pPr>
            <a:r>
              <a:rPr lang="x-none" sz="2000" dirty="0">
                <a:solidFill>
                  <a:schemeClr val="accent2"/>
                </a:solidFill>
                <a:latin typeface="Cambria" pitchFamily="18" charset="0"/>
              </a:rPr>
              <a:t>6) obtaining the opinion of the IMBK in the decision-making process of the competent authorities. </a:t>
            </a:r>
            <a:endParaRPr lang="en-US" sz="2000" dirty="0">
              <a:solidFill>
                <a:schemeClr val="accent2"/>
              </a:solidFill>
              <a:latin typeface="Cambria" pitchFamily="18" charset="0"/>
            </a:endParaRPr>
          </a:p>
          <a:p>
            <a:pPr>
              <a:defRPr/>
            </a:pPr>
            <a:endParaRPr lang="x-none" sz="2000" dirty="0">
              <a:solidFill>
                <a:schemeClr val="accent2"/>
              </a:solidFill>
              <a:latin typeface="Cambria" pitchFamily="18" charset="0"/>
            </a:endParaRPr>
          </a:p>
          <a:p>
            <a:pPr algn="just">
              <a:defRPr/>
            </a:pPr>
            <a:r>
              <a:rPr lang="x-none" sz="2000" b="1" dirty="0">
                <a:solidFill>
                  <a:schemeClr val="accent2"/>
                </a:solidFill>
                <a:latin typeface="Cambria" pitchFamily="18" charset="0"/>
              </a:rPr>
              <a:t>Article 6 </a:t>
            </a:r>
            <a:r>
              <a:rPr lang="x-none" sz="2000" dirty="0">
                <a:solidFill>
                  <a:schemeClr val="accent2"/>
                </a:solidFill>
                <a:latin typeface="Cambria" pitchFamily="18" charset="0"/>
              </a:rPr>
              <a:t>specifies that fish and other marine organisms, as well as marine biodiversity, shall be protected from threat to their vital environment and overexploitation</a:t>
            </a:r>
            <a:r>
              <a:rPr lang="en-US" sz="2000" dirty="0">
                <a:solidFill>
                  <a:schemeClr val="accent2"/>
                </a:solidFill>
                <a:latin typeface="Cambria" pitchFamily="18" charset="0"/>
              </a:rPr>
              <a:t>.</a:t>
            </a:r>
            <a:endParaRPr lang="x-none" sz="2000" dirty="0">
              <a:solidFill>
                <a:schemeClr val="accent2"/>
              </a:solidFill>
              <a:latin typeface="Cambria" pitchFamily="18" charset="0"/>
            </a:endParaRPr>
          </a:p>
          <a:p>
            <a:pPr algn="r">
              <a:defRPr/>
            </a:pPr>
            <a:r>
              <a:rPr lang="en-US" sz="1600" b="1" dirty="0">
                <a:solidFill>
                  <a:schemeClr val="accent2"/>
                </a:solidFill>
                <a:latin typeface="Cambria" pitchFamily="18" charset="0"/>
              </a:rPr>
              <a:t>Law on marine fisheries and </a:t>
            </a:r>
            <a:r>
              <a:rPr lang="en-US" sz="1600" b="1" dirty="0" err="1">
                <a:solidFill>
                  <a:schemeClr val="accent2"/>
                </a:solidFill>
                <a:latin typeface="Cambria" pitchFamily="18" charset="0"/>
              </a:rPr>
              <a:t>mariculture</a:t>
            </a:r>
            <a:r>
              <a:rPr lang="en-US" sz="1600" b="1" dirty="0">
                <a:solidFill>
                  <a:schemeClr val="accent2"/>
                </a:solidFill>
                <a:latin typeface="Cambria" pitchFamily="18" charset="0"/>
              </a:rPr>
              <a:t> </a:t>
            </a:r>
            <a:r>
              <a:rPr lang="sr-Latn-CS" sz="1600" b="1" dirty="0" smtClean="0">
                <a:solidFill>
                  <a:schemeClr val="accent2"/>
                </a:solidFill>
                <a:latin typeface="Cambria" pitchFamily="18" charset="0"/>
              </a:rPr>
              <a:t>(OG </a:t>
            </a:r>
            <a:r>
              <a:rPr lang="sr-Latn-CS" sz="1600" b="1" dirty="0">
                <a:solidFill>
                  <a:schemeClr val="accent2"/>
                </a:solidFill>
                <a:latin typeface="Cambria" pitchFamily="18" charset="0"/>
              </a:rPr>
              <a:t>of Montenegro”</a:t>
            </a:r>
            <a:r>
              <a:rPr lang="en-US" sz="1600" b="1" dirty="0">
                <a:solidFill>
                  <a:schemeClr val="accent2"/>
                </a:solidFill>
                <a:latin typeface="Cambria" pitchFamily="18" charset="0"/>
              </a:rPr>
              <a:t> </a:t>
            </a:r>
            <a:r>
              <a:rPr lang="en-GB" sz="1600" b="1" dirty="0">
                <a:solidFill>
                  <a:schemeClr val="accent2"/>
                </a:solidFill>
                <a:latin typeface="Cambria" pitchFamily="18" charset="0"/>
              </a:rPr>
              <a:t>No. 56/09</a:t>
            </a:r>
            <a:r>
              <a:rPr lang="en-US" sz="1600" b="1" dirty="0">
                <a:solidFill>
                  <a:schemeClr val="accent2"/>
                </a:solidFill>
                <a:latin typeface="Cambria" pitchFamily="18" charset="0"/>
              </a:rPr>
              <a:t>)</a:t>
            </a:r>
          </a:p>
          <a:p>
            <a:pPr marL="285750" indent="-285750" algn="just">
              <a:buFont typeface="Wingdings" pitchFamily="2" charset="2"/>
              <a:buChar char="v"/>
              <a:defRPr/>
            </a:pPr>
            <a:endParaRPr lang="x-none" sz="2000" dirty="0">
              <a:solidFill>
                <a:schemeClr val="accent2"/>
              </a:solidFill>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B49FB96C-B823-4D66-8773-ECA9FD5E633B}" type="slidenum">
              <a:rPr lang="en-US" sz="1200">
                <a:latin typeface="Arial Black" pitchFamily="34" charset="0"/>
              </a:rPr>
              <a:pPr algn="r"/>
              <a:t>10</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7891"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7906"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37892" name="Group 11"/>
          <p:cNvGrpSpPr>
            <a:grpSpLocks/>
          </p:cNvGrpSpPr>
          <p:nvPr/>
        </p:nvGrpSpPr>
        <p:grpSpPr bwMode="auto">
          <a:xfrm>
            <a:off x="0" y="0"/>
            <a:ext cx="4992688" cy="538163"/>
            <a:chOff x="0" y="0"/>
            <a:chExt cx="4992416" cy="538609"/>
          </a:xfrm>
        </p:grpSpPr>
        <p:pic>
          <p:nvPicPr>
            <p:cNvPr id="3790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37893"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Rectangle 23"/>
          <p:cNvSpPr/>
          <p:nvPr/>
        </p:nvSpPr>
        <p:spPr>
          <a:xfrm>
            <a:off x="1066800" y="762000"/>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
        <p:nvSpPr>
          <p:cNvPr id="37895" name="TextBox 1"/>
          <p:cNvSpPr txBox="1">
            <a:spLocks noChangeArrowheads="1"/>
          </p:cNvSpPr>
          <p:nvPr/>
        </p:nvSpPr>
        <p:spPr bwMode="auto">
          <a:xfrm>
            <a:off x="254000" y="1412875"/>
            <a:ext cx="8540750" cy="2862263"/>
          </a:xfrm>
          <a:prstGeom prst="rect">
            <a:avLst/>
          </a:prstGeom>
          <a:noFill/>
          <a:ln w="9525">
            <a:noFill/>
            <a:miter lim="800000"/>
            <a:headEnd/>
            <a:tailEnd/>
          </a:ln>
        </p:spPr>
        <p:txBody>
          <a:bodyPr>
            <a:spAutoFit/>
          </a:bodyPr>
          <a:lstStyle/>
          <a:p>
            <a:pPr algn="just"/>
            <a:endParaRPr lang="en-US" sz="2000" b="1">
              <a:solidFill>
                <a:schemeClr val="accent2"/>
              </a:solidFill>
              <a:latin typeface="Cambria" pitchFamily="18" charset="0"/>
            </a:endParaRPr>
          </a:p>
          <a:p>
            <a:pPr algn="just"/>
            <a:endParaRPr lang="en-US" sz="2000" b="1">
              <a:solidFill>
                <a:schemeClr val="accent2"/>
              </a:solidFill>
              <a:latin typeface="Cambria" pitchFamily="18" charset="0"/>
            </a:endParaRPr>
          </a:p>
          <a:p>
            <a:pPr algn="just"/>
            <a:r>
              <a:rPr lang="en-US" sz="2000" b="1">
                <a:solidFill>
                  <a:schemeClr val="accent2"/>
                </a:solidFill>
                <a:latin typeface="Cambria" pitchFamily="18" charset="0"/>
              </a:rPr>
              <a:t>Article 7</a:t>
            </a:r>
            <a:r>
              <a:rPr lang="en-US" sz="2000">
                <a:solidFill>
                  <a:schemeClr val="accent2"/>
                </a:solidFill>
                <a:latin typeface="Cambria" pitchFamily="18" charset="0"/>
              </a:rPr>
              <a:t> prohibits, in order to protect the biodiversity and living environment, discharging or disposing any kind of wastes that could affect the quality of marine environment; introducing allochthonous species of fish and other marine organisms, genetically modified species of fish or other marine organisms into the sea; underwater activities in unauthorized locations and fishing, collecting and marketing of protected species of fish and other marine organisms</a:t>
            </a:r>
            <a:endParaRPr lang="sr-Latn-CS" sz="2000">
              <a:solidFill>
                <a:schemeClr val="accent2"/>
              </a:solidFill>
              <a:latin typeface="Cambria" pitchFamily="18" charset="0"/>
            </a:endParaRPr>
          </a:p>
        </p:txBody>
      </p:sp>
      <p:sp>
        <p:nvSpPr>
          <p:cNvPr id="37896" name="Rectangle 2"/>
          <p:cNvSpPr>
            <a:spLocks noChangeArrowheads="1"/>
          </p:cNvSpPr>
          <p:nvPr/>
        </p:nvSpPr>
        <p:spPr bwMode="auto">
          <a:xfrm>
            <a:off x="1968500" y="6042025"/>
            <a:ext cx="7283450" cy="339725"/>
          </a:xfrm>
          <a:prstGeom prst="rect">
            <a:avLst/>
          </a:prstGeom>
          <a:noFill/>
          <a:ln w="9525">
            <a:noFill/>
            <a:miter lim="800000"/>
            <a:headEnd/>
            <a:tailEnd/>
          </a:ln>
        </p:spPr>
        <p:txBody>
          <a:bodyPr>
            <a:spAutoFit/>
          </a:bodyPr>
          <a:lstStyle/>
          <a:p>
            <a:r>
              <a:rPr lang="en-US" sz="1600" b="1" dirty="0">
                <a:solidFill>
                  <a:schemeClr val="accent2"/>
                </a:solidFill>
                <a:latin typeface="Cambria" pitchFamily="18" charset="0"/>
              </a:rPr>
              <a:t>Law on marine fisheries and </a:t>
            </a:r>
            <a:r>
              <a:rPr lang="en-US" sz="1600" b="1" dirty="0" err="1">
                <a:solidFill>
                  <a:schemeClr val="accent2"/>
                </a:solidFill>
                <a:latin typeface="Cambria" pitchFamily="18" charset="0"/>
              </a:rPr>
              <a:t>mariculture</a:t>
            </a:r>
            <a:r>
              <a:rPr lang="en-US" sz="1600" b="1" dirty="0">
                <a:solidFill>
                  <a:schemeClr val="accent2"/>
                </a:solidFill>
                <a:latin typeface="Cambria" pitchFamily="18" charset="0"/>
              </a:rPr>
              <a:t> </a:t>
            </a:r>
            <a:r>
              <a:rPr lang="en-US" sz="1600" b="1" dirty="0" smtClean="0">
                <a:solidFill>
                  <a:schemeClr val="accent2"/>
                </a:solidFill>
                <a:latin typeface="Cambria" pitchFamily="18" charset="0"/>
              </a:rPr>
              <a:t>(OG </a:t>
            </a:r>
            <a:r>
              <a:rPr lang="en-US" sz="1600" b="1" dirty="0">
                <a:solidFill>
                  <a:schemeClr val="accent2"/>
                </a:solidFill>
                <a:latin typeface="Cambria" pitchFamily="18" charset="0"/>
              </a:rPr>
              <a:t>of </a:t>
            </a:r>
            <a:r>
              <a:rPr lang="en-US" sz="1600" b="1" dirty="0" smtClean="0">
                <a:solidFill>
                  <a:schemeClr val="accent2"/>
                </a:solidFill>
                <a:latin typeface="Cambria" pitchFamily="18" charset="0"/>
              </a:rPr>
              <a:t>Montenegro </a:t>
            </a:r>
            <a:r>
              <a:rPr lang="en-US" sz="1600" b="1" dirty="0">
                <a:solidFill>
                  <a:schemeClr val="accent2"/>
                </a:solidFill>
                <a:latin typeface="Cambria" pitchFamily="18" charset="0"/>
              </a:rPr>
              <a:t>No. 56/09)</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E312950F-4460-45A8-806C-4860A5AC330A}" type="slidenum">
              <a:rPr lang="en-US" sz="1200">
                <a:latin typeface="Arial Black" pitchFamily="34" charset="0"/>
              </a:rPr>
              <a:pPr algn="r"/>
              <a:t>11</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8915"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8929"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38916" name="Group 11"/>
          <p:cNvGrpSpPr>
            <a:grpSpLocks/>
          </p:cNvGrpSpPr>
          <p:nvPr/>
        </p:nvGrpSpPr>
        <p:grpSpPr bwMode="auto">
          <a:xfrm>
            <a:off x="0" y="0"/>
            <a:ext cx="4992688" cy="538163"/>
            <a:chOff x="0" y="0"/>
            <a:chExt cx="4992416" cy="538609"/>
          </a:xfrm>
        </p:grpSpPr>
        <p:pic>
          <p:nvPicPr>
            <p:cNvPr id="3892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38917"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Rectangle 23"/>
          <p:cNvSpPr/>
          <p:nvPr/>
        </p:nvSpPr>
        <p:spPr>
          <a:xfrm>
            <a:off x="1066800" y="620713"/>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
        <p:nvSpPr>
          <p:cNvPr id="38919" name="TextBox 1"/>
          <p:cNvSpPr txBox="1">
            <a:spLocks noChangeArrowheads="1"/>
          </p:cNvSpPr>
          <p:nvPr/>
        </p:nvSpPr>
        <p:spPr bwMode="auto">
          <a:xfrm>
            <a:off x="179388" y="1262063"/>
            <a:ext cx="8750300" cy="5262562"/>
          </a:xfrm>
          <a:prstGeom prst="rect">
            <a:avLst/>
          </a:prstGeom>
          <a:noFill/>
          <a:ln w="9525">
            <a:noFill/>
            <a:miter lim="800000"/>
            <a:headEnd/>
            <a:tailEnd/>
          </a:ln>
        </p:spPr>
        <p:txBody>
          <a:bodyPr>
            <a:spAutoFit/>
          </a:bodyPr>
          <a:lstStyle/>
          <a:p>
            <a:pPr algn="just"/>
            <a:r>
              <a:rPr lang="sr-Latn-CS" sz="2000" b="1" dirty="0">
                <a:solidFill>
                  <a:schemeClr val="accent2"/>
                </a:solidFill>
                <a:latin typeface="Cambria" pitchFamily="18" charset="0"/>
              </a:rPr>
              <a:t>Article 8 </a:t>
            </a:r>
            <a:r>
              <a:rPr lang="sr-Latn-CS" sz="2000" dirty="0">
                <a:solidFill>
                  <a:schemeClr val="accent2"/>
                </a:solidFill>
                <a:latin typeface="Cambria" pitchFamily="18" charset="0"/>
              </a:rPr>
              <a:t>establish that management of living resources shall be implemented in accordance with the Fisheries and Aquaculture Development Strategy of Montenegro</a:t>
            </a:r>
            <a:r>
              <a:rPr lang="en-US" sz="2000" dirty="0">
                <a:solidFill>
                  <a:schemeClr val="accent2"/>
                </a:solidFill>
                <a:latin typeface="Cambria" pitchFamily="18" charset="0"/>
              </a:rPr>
              <a:t>, </a:t>
            </a:r>
            <a:r>
              <a:rPr lang="sr-Latn-CS" sz="2000" dirty="0">
                <a:solidFill>
                  <a:schemeClr val="accent2"/>
                </a:solidFill>
                <a:latin typeface="Cambria" pitchFamily="18" charset="0"/>
              </a:rPr>
              <a:t>adopted by the Government of Montenegro for the period of 10 years. The Strategy lays down the long-term directions, priorities and objectives of the fisheries development, the financial means and deadlines for their implementation, as well as the obligations assumed under international agreements.  </a:t>
            </a:r>
            <a:endParaRPr lang="en-US" sz="2000" dirty="0">
              <a:solidFill>
                <a:schemeClr val="accent2"/>
              </a:solidFill>
              <a:latin typeface="Cambria" pitchFamily="18" charset="0"/>
            </a:endParaRPr>
          </a:p>
          <a:p>
            <a:pPr algn="just"/>
            <a:endParaRPr lang="sr-Latn-CS" sz="2000" dirty="0">
              <a:solidFill>
                <a:schemeClr val="accent2"/>
              </a:solidFill>
              <a:latin typeface="Cambria" pitchFamily="18" charset="0"/>
            </a:endParaRPr>
          </a:p>
          <a:p>
            <a:pPr algn="just"/>
            <a:r>
              <a:rPr lang="sr-Latn-CS" sz="2000" b="1" dirty="0">
                <a:solidFill>
                  <a:schemeClr val="accent2"/>
                </a:solidFill>
                <a:latin typeface="Cambria" pitchFamily="18" charset="0"/>
              </a:rPr>
              <a:t>Article 9 </a:t>
            </a:r>
            <a:r>
              <a:rPr lang="sr-Latn-CS" sz="2000" dirty="0">
                <a:solidFill>
                  <a:schemeClr val="accent2"/>
                </a:solidFill>
                <a:latin typeface="Cambria" pitchFamily="18" charset="0"/>
              </a:rPr>
              <a:t>establish that fisheries policy, set by the Strategy, shall be implemented in accordance with the National Fisheries Development Programme</a:t>
            </a:r>
            <a:r>
              <a:rPr lang="en-US" sz="2000" dirty="0">
                <a:solidFill>
                  <a:schemeClr val="accent2"/>
                </a:solidFill>
                <a:latin typeface="Cambria" pitchFamily="18" charset="0"/>
              </a:rPr>
              <a:t>,</a:t>
            </a:r>
            <a:r>
              <a:rPr lang="sr-Latn-CS" sz="2000" dirty="0">
                <a:solidFill>
                  <a:schemeClr val="accent2"/>
                </a:solidFill>
                <a:latin typeface="Cambria" pitchFamily="18" charset="0"/>
              </a:rPr>
              <a:t> adopted by the Government for the period of 5 years.</a:t>
            </a:r>
            <a:r>
              <a:rPr lang="en-US" sz="2000" dirty="0">
                <a:solidFill>
                  <a:schemeClr val="accent2"/>
                </a:solidFill>
                <a:latin typeface="Cambria" pitchFamily="18" charset="0"/>
              </a:rPr>
              <a:t> </a:t>
            </a:r>
            <a:r>
              <a:rPr lang="sr-Latn-CS" sz="2000" dirty="0">
                <a:solidFill>
                  <a:schemeClr val="accent2"/>
                </a:solidFill>
                <a:latin typeface="Cambria" pitchFamily="18" charset="0"/>
              </a:rPr>
              <a:t>The National Programme includes: mid-term and short-term objectives of the fisheries development, types of measures and programmes, expected results, and provisional amounts and sources of funds necessary for implementation of the fishery policy measures. </a:t>
            </a:r>
          </a:p>
          <a:p>
            <a:pPr algn="just"/>
            <a:endParaRPr lang="en-US" sz="2000" b="1" dirty="0">
              <a:solidFill>
                <a:schemeClr val="accent2"/>
              </a:solidFill>
              <a:latin typeface="Cambria" pitchFamily="18" charset="0"/>
            </a:endParaRPr>
          </a:p>
          <a:p>
            <a:pPr algn="r"/>
            <a:r>
              <a:rPr lang="en-US" sz="1600" b="1" dirty="0">
                <a:solidFill>
                  <a:schemeClr val="accent2"/>
                </a:solidFill>
                <a:latin typeface="Cambria" pitchFamily="18" charset="0"/>
              </a:rPr>
              <a:t>Law on marine fisheries and </a:t>
            </a:r>
            <a:r>
              <a:rPr lang="en-US" sz="1600" b="1" dirty="0" err="1">
                <a:solidFill>
                  <a:schemeClr val="accent2"/>
                </a:solidFill>
                <a:latin typeface="Cambria" pitchFamily="18" charset="0"/>
              </a:rPr>
              <a:t>mariculture</a:t>
            </a:r>
            <a:r>
              <a:rPr lang="en-US" sz="1600" b="1" dirty="0">
                <a:solidFill>
                  <a:schemeClr val="accent2"/>
                </a:solidFill>
                <a:latin typeface="Cambria" pitchFamily="18" charset="0"/>
              </a:rPr>
              <a:t> </a:t>
            </a:r>
            <a:r>
              <a:rPr lang="sr-Latn-CS" sz="1600" b="1" dirty="0" smtClean="0">
                <a:solidFill>
                  <a:schemeClr val="accent2"/>
                </a:solidFill>
                <a:latin typeface="Cambria" pitchFamily="18" charset="0"/>
              </a:rPr>
              <a:t>(OG </a:t>
            </a:r>
            <a:r>
              <a:rPr lang="sr-Latn-CS" sz="1600" b="1" dirty="0">
                <a:solidFill>
                  <a:schemeClr val="accent2"/>
                </a:solidFill>
                <a:latin typeface="Cambria" pitchFamily="18" charset="0"/>
              </a:rPr>
              <a:t>of Montenegro”</a:t>
            </a:r>
            <a:r>
              <a:rPr lang="en-US" sz="1600" b="1" dirty="0">
                <a:solidFill>
                  <a:schemeClr val="accent2"/>
                </a:solidFill>
                <a:latin typeface="Cambria" pitchFamily="18" charset="0"/>
              </a:rPr>
              <a:t> </a:t>
            </a:r>
            <a:r>
              <a:rPr lang="en-GB" sz="1600" b="1" dirty="0">
                <a:solidFill>
                  <a:schemeClr val="accent2"/>
                </a:solidFill>
                <a:latin typeface="Cambria" pitchFamily="18" charset="0"/>
              </a:rPr>
              <a:t>No. 56/09</a:t>
            </a:r>
            <a:r>
              <a:rPr lang="en-US" sz="1600" b="1" dirty="0">
                <a:solidFill>
                  <a:schemeClr val="accent2"/>
                </a:solidFill>
                <a:latin typeface="Cambria" pitchFamily="18" charset="0"/>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19BFD7A4-A9F5-482D-A8A4-7ECBF4EEB784}" type="slidenum">
              <a:rPr lang="en-US" sz="1200">
                <a:latin typeface="Arial Black" pitchFamily="34" charset="0"/>
              </a:rPr>
              <a:pPr algn="r"/>
              <a:t>12</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9939"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9954"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39940" name="Group 11"/>
          <p:cNvGrpSpPr>
            <a:grpSpLocks/>
          </p:cNvGrpSpPr>
          <p:nvPr/>
        </p:nvGrpSpPr>
        <p:grpSpPr bwMode="auto">
          <a:xfrm>
            <a:off x="0" y="0"/>
            <a:ext cx="4992688" cy="538163"/>
            <a:chOff x="0" y="0"/>
            <a:chExt cx="4992416" cy="538609"/>
          </a:xfrm>
        </p:grpSpPr>
        <p:pic>
          <p:nvPicPr>
            <p:cNvPr id="3995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39941"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Rectangle 23"/>
          <p:cNvSpPr/>
          <p:nvPr/>
        </p:nvSpPr>
        <p:spPr>
          <a:xfrm>
            <a:off x="1066800" y="620713"/>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
        <p:nvSpPr>
          <p:cNvPr id="39943" name="TextBox 2"/>
          <p:cNvSpPr txBox="1">
            <a:spLocks noChangeArrowheads="1"/>
          </p:cNvSpPr>
          <p:nvPr/>
        </p:nvSpPr>
        <p:spPr bwMode="auto">
          <a:xfrm>
            <a:off x="74613" y="1196975"/>
            <a:ext cx="8916987" cy="5016500"/>
          </a:xfrm>
          <a:prstGeom prst="rect">
            <a:avLst/>
          </a:prstGeom>
          <a:noFill/>
          <a:ln w="9525">
            <a:noFill/>
            <a:miter lim="800000"/>
            <a:headEnd/>
            <a:tailEnd/>
          </a:ln>
        </p:spPr>
        <p:txBody>
          <a:bodyPr>
            <a:spAutoFit/>
          </a:bodyPr>
          <a:lstStyle/>
          <a:p>
            <a:pPr algn="just"/>
            <a:endParaRPr lang="en-US" sz="2000" b="1">
              <a:solidFill>
                <a:schemeClr val="accent2"/>
              </a:solidFill>
              <a:latin typeface="Cambria" pitchFamily="18" charset="0"/>
            </a:endParaRPr>
          </a:p>
          <a:p>
            <a:pPr algn="just"/>
            <a:r>
              <a:rPr lang="en-GB" sz="2000" b="1">
                <a:solidFill>
                  <a:schemeClr val="accent2"/>
                </a:solidFill>
                <a:latin typeface="Cambria" pitchFamily="18" charset="0"/>
              </a:rPr>
              <a:t>Article 10</a:t>
            </a:r>
            <a:r>
              <a:rPr lang="en-GB" sz="2000">
                <a:solidFill>
                  <a:schemeClr val="accent2"/>
                </a:solidFill>
                <a:latin typeface="Cambria" pitchFamily="18" charset="0"/>
              </a:rPr>
              <a:t> gives the mechanism for managing of the living resources of the sea for certain fisheries, which could be defined according to the species fished or fishing areas, with the possibility of selecting an authority for managing the said fisheries, in accordance with the Management Plan.</a:t>
            </a:r>
          </a:p>
          <a:p>
            <a:pPr algn="just"/>
            <a:endParaRPr lang="sr-Latn-CS" sz="2000">
              <a:solidFill>
                <a:schemeClr val="accent2"/>
              </a:solidFill>
              <a:latin typeface="Cambria" pitchFamily="18" charset="0"/>
            </a:endParaRPr>
          </a:p>
          <a:p>
            <a:pPr algn="just"/>
            <a:r>
              <a:rPr lang="en-GB" sz="2000" b="1">
                <a:solidFill>
                  <a:schemeClr val="accent2"/>
                </a:solidFill>
                <a:latin typeface="Cambria" pitchFamily="18" charset="0"/>
              </a:rPr>
              <a:t>Article 11</a:t>
            </a:r>
            <a:r>
              <a:rPr lang="en-GB" sz="2000">
                <a:solidFill>
                  <a:schemeClr val="accent2"/>
                </a:solidFill>
                <a:latin typeface="Cambria" pitchFamily="18" charset="0"/>
              </a:rPr>
              <a:t> defines the contents of the Fisheries Management Plan, which should include, the biological characteristics and conservation status of the fish fund, objectives that should be fulfilled, technical measurements to undertake including protection measurements for fish and other marine organism, discard management, issuing of special fishing licences, etc.</a:t>
            </a:r>
          </a:p>
          <a:p>
            <a:pPr algn="just"/>
            <a:endParaRPr lang="en-GB" sz="2000">
              <a:solidFill>
                <a:schemeClr val="accent2"/>
              </a:solidFill>
              <a:latin typeface="Cambria" pitchFamily="18" charset="0"/>
            </a:endParaRPr>
          </a:p>
          <a:p>
            <a:pPr algn="just"/>
            <a:r>
              <a:rPr lang="sr-Latn-CS" sz="2000" b="1">
                <a:solidFill>
                  <a:schemeClr val="accent2"/>
                </a:solidFill>
                <a:latin typeface="Cambria" pitchFamily="18" charset="0"/>
              </a:rPr>
              <a:t>Article 12 </a:t>
            </a:r>
            <a:r>
              <a:rPr lang="sr-Latn-CS" sz="2000">
                <a:solidFill>
                  <a:schemeClr val="accent2"/>
                </a:solidFill>
                <a:latin typeface="Cambria" pitchFamily="18" charset="0"/>
              </a:rPr>
              <a:t>defines</a:t>
            </a:r>
            <a:r>
              <a:rPr lang="sr-Latn-CS" sz="2000" b="1">
                <a:solidFill>
                  <a:schemeClr val="accent2"/>
                </a:solidFill>
                <a:latin typeface="Cambria" pitchFamily="18" charset="0"/>
              </a:rPr>
              <a:t> </a:t>
            </a:r>
            <a:r>
              <a:rPr lang="sr-Latn-CS" sz="2000">
                <a:solidFill>
                  <a:schemeClr val="accent2"/>
                </a:solidFill>
                <a:latin typeface="Cambria" pitchFamily="18" charset="0"/>
              </a:rPr>
              <a:t>if there is a threat to the marine resources or ecosystem resulting from fishing activities, the administration authority shall undertake urgent measures to eliminate that threat. </a:t>
            </a:r>
            <a:endParaRPr lang="en-US" sz="2000">
              <a:solidFill>
                <a:schemeClr val="accent2"/>
              </a:solidFill>
              <a:latin typeface="Cambria" pitchFamily="18" charset="0"/>
            </a:endParaRPr>
          </a:p>
          <a:p>
            <a:pPr algn="just"/>
            <a:endParaRPr lang="sr-Latn-CS" sz="2000">
              <a:solidFill>
                <a:schemeClr val="accent2"/>
              </a:solidFill>
              <a:latin typeface="Cambria" pitchFamily="18" charset="0"/>
            </a:endParaRPr>
          </a:p>
        </p:txBody>
      </p:sp>
      <p:pic>
        <p:nvPicPr>
          <p:cNvPr id="39944" name="Picture 2"/>
          <p:cNvPicPr>
            <a:picLocks noChangeAspect="1" noChangeArrowheads="1"/>
          </p:cNvPicPr>
          <p:nvPr/>
        </p:nvPicPr>
        <p:blipFill>
          <a:blip r:embed="rId4"/>
          <a:srcRect/>
          <a:stretch>
            <a:fillRect/>
          </a:stretch>
        </p:blipFill>
        <p:spPr bwMode="auto">
          <a:xfrm>
            <a:off x="2074863" y="6019800"/>
            <a:ext cx="7321550" cy="433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A94389B3-72DF-4AC5-A8AD-4B91BDF241B1}" type="slidenum">
              <a:rPr lang="en-US" sz="1200">
                <a:latin typeface="Arial Black" pitchFamily="34" charset="0"/>
              </a:rPr>
              <a:pPr algn="r"/>
              <a:t>13</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0963"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78" name="Picture 18" descr="EU MN logo"/>
            <p:cNvPicPr>
              <a:picLocks noChangeAspect="1" noChangeArrowheads="1"/>
            </p:cNvPicPr>
            <p:nvPr/>
          </p:nvPicPr>
          <p:blipFill>
            <a:blip r:embed="rId3"/>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40964" name="Group 11"/>
          <p:cNvGrpSpPr>
            <a:grpSpLocks/>
          </p:cNvGrpSpPr>
          <p:nvPr/>
        </p:nvGrpSpPr>
        <p:grpSpPr bwMode="auto">
          <a:xfrm>
            <a:off x="0" y="0"/>
            <a:ext cx="4992688" cy="538163"/>
            <a:chOff x="0" y="0"/>
            <a:chExt cx="4992416" cy="538609"/>
          </a:xfrm>
        </p:grpSpPr>
        <p:pic>
          <p:nvPicPr>
            <p:cNvPr id="40975"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40965"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Rectangle 23"/>
          <p:cNvSpPr/>
          <p:nvPr/>
        </p:nvSpPr>
        <p:spPr>
          <a:xfrm>
            <a:off x="1066800" y="620713"/>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
        <p:nvSpPr>
          <p:cNvPr id="40967" name="TextBox 2"/>
          <p:cNvSpPr txBox="1">
            <a:spLocks noChangeArrowheads="1"/>
          </p:cNvSpPr>
          <p:nvPr/>
        </p:nvSpPr>
        <p:spPr bwMode="auto">
          <a:xfrm>
            <a:off x="0" y="1196975"/>
            <a:ext cx="9024938" cy="5324475"/>
          </a:xfrm>
          <a:prstGeom prst="rect">
            <a:avLst/>
          </a:prstGeom>
          <a:noFill/>
          <a:ln w="9525">
            <a:noFill/>
            <a:miter lim="800000"/>
            <a:headEnd/>
            <a:tailEnd/>
          </a:ln>
        </p:spPr>
        <p:txBody>
          <a:bodyPr>
            <a:spAutoFit/>
          </a:bodyPr>
          <a:lstStyle/>
          <a:p>
            <a:pPr algn="just"/>
            <a:r>
              <a:rPr lang="en-GB" sz="2000" b="1">
                <a:solidFill>
                  <a:schemeClr val="accent2"/>
                </a:solidFill>
                <a:latin typeface="Cambria" pitchFamily="18" charset="0"/>
              </a:rPr>
              <a:t>Article 13</a:t>
            </a:r>
            <a:r>
              <a:rPr lang="en-GB" sz="2000">
                <a:solidFill>
                  <a:schemeClr val="accent2"/>
                </a:solidFill>
                <a:latin typeface="Cambria" pitchFamily="18" charset="0"/>
              </a:rPr>
              <a:t> specifies that the MARD can establish fishing protected areas suitable for natural reproduction and feeding of juvenile fish and other marine organisms in order to ensure their protection. The exact limits of such areas, as well as any protection and development measures will be detailed in special by-laws, based on the advice from the IMBK.</a:t>
            </a:r>
          </a:p>
          <a:p>
            <a:pPr algn="just"/>
            <a:endParaRPr lang="sr-Latn-CS" sz="2000">
              <a:solidFill>
                <a:schemeClr val="accent2"/>
              </a:solidFill>
              <a:latin typeface="Cambria" pitchFamily="18" charset="0"/>
            </a:endParaRPr>
          </a:p>
          <a:p>
            <a:pPr algn="just"/>
            <a:r>
              <a:rPr lang="en-GB" sz="2000" b="1">
                <a:solidFill>
                  <a:schemeClr val="accent2"/>
                </a:solidFill>
                <a:latin typeface="Cambria" pitchFamily="18" charset="0"/>
              </a:rPr>
              <a:t>Article 14</a:t>
            </a:r>
            <a:r>
              <a:rPr lang="en-GB" sz="2000">
                <a:solidFill>
                  <a:schemeClr val="accent2"/>
                </a:solidFill>
                <a:latin typeface="Cambria" pitchFamily="18" charset="0"/>
              </a:rPr>
              <a:t> specifies activities prohibited in fishing protected areas. Special licences can be issued for fishing for purposes of reproduction, farming, re-stocking and migration of certain species of fish and other marine organisms. The MARD will regulate such activities (including the period when they are permitted, fishing gear allowed, etc.) through special by-laws.</a:t>
            </a:r>
          </a:p>
          <a:p>
            <a:pPr algn="just"/>
            <a:endParaRPr lang="sr-Latn-CS" sz="2000">
              <a:solidFill>
                <a:schemeClr val="accent2"/>
              </a:solidFill>
              <a:latin typeface="Cambria" pitchFamily="18" charset="0"/>
            </a:endParaRPr>
          </a:p>
          <a:p>
            <a:pPr algn="just"/>
            <a:r>
              <a:rPr lang="en-GB" sz="2000" b="1">
                <a:solidFill>
                  <a:schemeClr val="accent2"/>
                </a:solidFill>
                <a:latin typeface="Cambria" pitchFamily="18" charset="0"/>
              </a:rPr>
              <a:t>Article 15</a:t>
            </a:r>
            <a:r>
              <a:rPr lang="en-GB" sz="2000">
                <a:solidFill>
                  <a:schemeClr val="accent2"/>
                </a:solidFill>
                <a:latin typeface="Cambria" pitchFamily="18" charset="0"/>
              </a:rPr>
              <a:t> allows for putting certain species of fish and other marine organisms under protection, as well as any activities regarding such species (prohibition to catch, take, receive, purchase, sell, store, transport and retain on board any kind of protected species of fish and other marine organisms).</a:t>
            </a:r>
            <a:endParaRPr lang="sr-Latn-CS" sz="2000">
              <a:solidFill>
                <a:schemeClr val="accent2"/>
              </a:solidFill>
              <a:latin typeface="Cambria" pitchFamily="18" charset="0"/>
            </a:endParaRPr>
          </a:p>
          <a:p>
            <a:endParaRPr lang="sr-Latn-CS" sz="2000">
              <a:solidFill>
                <a:schemeClr val="accent2"/>
              </a:solidFill>
              <a:latin typeface="Cambria" pitchFamily="18" charset="0"/>
            </a:endParaRPr>
          </a:p>
        </p:txBody>
      </p:sp>
      <p:pic>
        <p:nvPicPr>
          <p:cNvPr id="40968" name="Picture 2"/>
          <p:cNvPicPr>
            <a:picLocks noChangeAspect="1" noChangeArrowheads="1"/>
          </p:cNvPicPr>
          <p:nvPr/>
        </p:nvPicPr>
        <p:blipFill>
          <a:blip r:embed="rId5"/>
          <a:srcRect/>
          <a:stretch>
            <a:fillRect/>
          </a:stretch>
        </p:blipFill>
        <p:spPr bwMode="auto">
          <a:xfrm>
            <a:off x="2074863" y="6092825"/>
            <a:ext cx="7321550" cy="433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8E4F2B34-FC9E-4AD6-802E-B2DB9EBDF53B}" type="slidenum">
              <a:rPr lang="en-US" sz="1200">
                <a:latin typeface="Arial Black" pitchFamily="34" charset="0"/>
              </a:rPr>
              <a:pPr algn="r"/>
              <a:t>14</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3011"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3026"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43012" name="Group 11"/>
          <p:cNvGrpSpPr>
            <a:grpSpLocks/>
          </p:cNvGrpSpPr>
          <p:nvPr/>
        </p:nvGrpSpPr>
        <p:grpSpPr bwMode="auto">
          <a:xfrm>
            <a:off x="0" y="0"/>
            <a:ext cx="4992688" cy="538163"/>
            <a:chOff x="0" y="0"/>
            <a:chExt cx="4992416" cy="538609"/>
          </a:xfrm>
        </p:grpSpPr>
        <p:pic>
          <p:nvPicPr>
            <p:cNvPr id="4302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43013"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Rectangle 23"/>
          <p:cNvSpPr/>
          <p:nvPr/>
        </p:nvSpPr>
        <p:spPr>
          <a:xfrm>
            <a:off x="1066800" y="620713"/>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
        <p:nvSpPr>
          <p:cNvPr id="43015" name="TextBox 24"/>
          <p:cNvSpPr txBox="1">
            <a:spLocks noChangeArrowheads="1"/>
          </p:cNvSpPr>
          <p:nvPr/>
        </p:nvSpPr>
        <p:spPr bwMode="auto">
          <a:xfrm>
            <a:off x="312740" y="1312863"/>
            <a:ext cx="8545540" cy="4554537"/>
          </a:xfrm>
          <a:prstGeom prst="rect">
            <a:avLst/>
          </a:prstGeom>
          <a:noFill/>
          <a:ln w="9525">
            <a:noFill/>
            <a:miter lim="800000"/>
            <a:headEnd/>
            <a:tailEnd/>
          </a:ln>
        </p:spPr>
        <p:txBody>
          <a:bodyPr wrap="square">
            <a:spAutoFit/>
          </a:bodyPr>
          <a:lstStyle/>
          <a:p>
            <a:pPr algn="just">
              <a:spcAft>
                <a:spcPts val="600"/>
              </a:spcAft>
            </a:pPr>
            <a:r>
              <a:rPr lang="en-US" sz="2000" b="1" dirty="0">
                <a:solidFill>
                  <a:schemeClr val="accent2"/>
                </a:solidFill>
                <a:latin typeface="Cambria" pitchFamily="18" charset="0"/>
              </a:rPr>
              <a:t>Article16 </a:t>
            </a:r>
            <a:r>
              <a:rPr lang="en-US" sz="2000" dirty="0">
                <a:solidFill>
                  <a:schemeClr val="accent2"/>
                </a:solidFill>
                <a:latin typeface="Cambria" pitchFamily="18" charset="0"/>
              </a:rPr>
              <a:t>establishes the obligation to prescribe the minimum landing size </a:t>
            </a:r>
            <a:r>
              <a:rPr lang="en-US" sz="2000" dirty="0" smtClean="0">
                <a:solidFill>
                  <a:schemeClr val="accent2"/>
                </a:solidFill>
                <a:latin typeface="Cambria" pitchFamily="18" charset="0"/>
              </a:rPr>
              <a:t>of fish </a:t>
            </a:r>
            <a:r>
              <a:rPr lang="en-US" sz="2000" dirty="0">
                <a:solidFill>
                  <a:schemeClr val="accent2"/>
                </a:solidFill>
                <a:latin typeface="Cambria" pitchFamily="18" charset="0"/>
              </a:rPr>
              <a:t>and other marine organisms. It is prohibited to catch, purchase, sale, storage, transport or retain on board fish and other marine organisms that are smaller than the minimum landing size. As an exception to this article, the Ministry can, at the advice of Institute of Marine Biology, for the purpose of breeding, restocking and research allow the catch of juveniles, reproductively immature fish and other marine organisms in certain locations at certain times and the use of certain fishing gears.</a:t>
            </a:r>
          </a:p>
          <a:p>
            <a:pPr algn="just">
              <a:spcAft>
                <a:spcPts val="600"/>
              </a:spcAft>
            </a:pPr>
            <a:endParaRPr lang="sr-Latn-CS" sz="2000" dirty="0">
              <a:solidFill>
                <a:schemeClr val="accent2"/>
              </a:solidFill>
              <a:latin typeface="Cambria" pitchFamily="18" charset="0"/>
            </a:endParaRPr>
          </a:p>
          <a:p>
            <a:pPr algn="just">
              <a:spcAft>
                <a:spcPts val="600"/>
              </a:spcAft>
            </a:pPr>
            <a:r>
              <a:rPr lang="en-US" sz="2000" b="1" dirty="0">
                <a:solidFill>
                  <a:schemeClr val="accent2"/>
                </a:solidFill>
                <a:latin typeface="Cambria" pitchFamily="18" charset="0"/>
              </a:rPr>
              <a:t>Article 17</a:t>
            </a:r>
            <a:r>
              <a:rPr lang="en-US" sz="2000" dirty="0">
                <a:solidFill>
                  <a:schemeClr val="accent2"/>
                </a:solidFill>
                <a:latin typeface="Cambria" pitchFamily="18" charset="0"/>
              </a:rPr>
              <a:t> specifies that the MARD can prohibit fishing of certain species in a specific geographic area for a given time period in order to protect fish and other marine organisms, with measures to protect and improve the fisheries, based on the advice from the IMBK. It is prohibited to put the protected species from protected areas is forbidden on the market. </a:t>
            </a:r>
            <a:endParaRPr lang="sr-Latn-CS" sz="2000" dirty="0">
              <a:solidFill>
                <a:schemeClr val="accent2"/>
              </a:solidFill>
              <a:latin typeface="Cambria" pitchFamily="18" charset="0"/>
            </a:endParaRPr>
          </a:p>
        </p:txBody>
      </p:sp>
      <p:pic>
        <p:nvPicPr>
          <p:cNvPr id="43016" name="Picture 2"/>
          <p:cNvPicPr>
            <a:picLocks noChangeAspect="1" noChangeArrowheads="1"/>
          </p:cNvPicPr>
          <p:nvPr/>
        </p:nvPicPr>
        <p:blipFill>
          <a:blip r:embed="rId4"/>
          <a:srcRect/>
          <a:stretch>
            <a:fillRect/>
          </a:stretch>
        </p:blipFill>
        <p:spPr bwMode="auto">
          <a:xfrm>
            <a:off x="2074863" y="6019800"/>
            <a:ext cx="7321550" cy="433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45BA7110-18CE-42EF-91C2-C54FF0091493}" type="slidenum">
              <a:rPr lang="en-US" sz="1200">
                <a:latin typeface="Arial Black" pitchFamily="34" charset="0"/>
              </a:rPr>
              <a:pPr algn="r"/>
              <a:t>15</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4035"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4050"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44036" name="Group 11"/>
          <p:cNvGrpSpPr>
            <a:grpSpLocks/>
          </p:cNvGrpSpPr>
          <p:nvPr/>
        </p:nvGrpSpPr>
        <p:grpSpPr bwMode="auto">
          <a:xfrm>
            <a:off x="0" y="0"/>
            <a:ext cx="4992688" cy="538163"/>
            <a:chOff x="0" y="0"/>
            <a:chExt cx="4992416" cy="538609"/>
          </a:xfrm>
        </p:grpSpPr>
        <p:pic>
          <p:nvPicPr>
            <p:cNvPr id="44047"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44037"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Rectangle 23"/>
          <p:cNvSpPr/>
          <p:nvPr/>
        </p:nvSpPr>
        <p:spPr>
          <a:xfrm>
            <a:off x="1066800" y="620713"/>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
        <p:nvSpPr>
          <p:cNvPr id="44039" name="TextBox 1"/>
          <p:cNvSpPr txBox="1">
            <a:spLocks noChangeArrowheads="1"/>
          </p:cNvSpPr>
          <p:nvPr/>
        </p:nvSpPr>
        <p:spPr bwMode="auto">
          <a:xfrm>
            <a:off x="465140" y="1928802"/>
            <a:ext cx="8178826" cy="4093428"/>
          </a:xfrm>
          <a:prstGeom prst="rect">
            <a:avLst/>
          </a:prstGeom>
          <a:noFill/>
          <a:ln w="9525">
            <a:noFill/>
            <a:miter lim="800000"/>
            <a:headEnd/>
            <a:tailEnd/>
          </a:ln>
        </p:spPr>
        <p:txBody>
          <a:bodyPr wrap="square">
            <a:spAutoFit/>
          </a:bodyPr>
          <a:lstStyle/>
          <a:p>
            <a:pPr algn="just"/>
            <a:r>
              <a:rPr lang="en-US" sz="2000" b="1" dirty="0">
                <a:solidFill>
                  <a:schemeClr val="accent2"/>
                </a:solidFill>
                <a:latin typeface="Cambria" pitchFamily="18" charset="0"/>
              </a:rPr>
              <a:t>Article 18</a:t>
            </a:r>
            <a:r>
              <a:rPr lang="en-US" sz="2000" dirty="0">
                <a:solidFill>
                  <a:schemeClr val="accent2"/>
                </a:solidFill>
                <a:latin typeface="Cambria" pitchFamily="18" charset="0"/>
              </a:rPr>
              <a:t> specifies that the MARD can set a fishing ban for certain species of fish and other marine organisms, or prohibit the use certain types of fishing gear for commercial and recreational fishing, determine the </a:t>
            </a:r>
            <a:r>
              <a:rPr lang="en-GB" sz="2000" dirty="0">
                <a:solidFill>
                  <a:schemeClr val="accent2"/>
                </a:solidFill>
                <a:latin typeface="Cambria" pitchFamily="18" charset="0"/>
              </a:rPr>
              <a:t>basic construction-technical characteristics, methods of use, time and purpose</a:t>
            </a:r>
            <a:r>
              <a:rPr lang="en-US" sz="2000" dirty="0">
                <a:solidFill>
                  <a:schemeClr val="accent2"/>
                </a:solidFill>
                <a:latin typeface="Cambria" pitchFamily="18" charset="0"/>
              </a:rPr>
              <a:t>of certain types of fishing gear and fishing tools for commercial and recreational fisheries, and determine the minimum legal catch size of fish and other marine organisms.</a:t>
            </a:r>
          </a:p>
          <a:p>
            <a:pPr algn="just"/>
            <a:endParaRPr lang="sr-Latn-CS" sz="2000" dirty="0">
              <a:solidFill>
                <a:schemeClr val="accent2"/>
              </a:solidFill>
              <a:latin typeface="Cambria" pitchFamily="18" charset="0"/>
            </a:endParaRPr>
          </a:p>
          <a:p>
            <a:pPr algn="just"/>
            <a:r>
              <a:rPr lang="en-US" sz="2000" b="1" dirty="0">
                <a:solidFill>
                  <a:schemeClr val="accent2"/>
                </a:solidFill>
                <a:latin typeface="Cambria" pitchFamily="18" charset="0"/>
              </a:rPr>
              <a:t>Article 19</a:t>
            </a:r>
            <a:r>
              <a:rPr lang="en-US" sz="2000" dirty="0">
                <a:solidFill>
                  <a:schemeClr val="accent2"/>
                </a:solidFill>
                <a:latin typeface="Cambria" pitchFamily="18" charset="0"/>
              </a:rPr>
              <a:t> prohibits fishing in the area of ports, their entrance and access way and places of anchorage. Fishing is prohibited in swimming areas in the period 1</a:t>
            </a:r>
            <a:r>
              <a:rPr lang="en-US" sz="2000" baseline="30000" dirty="0">
                <a:solidFill>
                  <a:schemeClr val="accent2"/>
                </a:solidFill>
                <a:latin typeface="Cambria" pitchFamily="18" charset="0"/>
              </a:rPr>
              <a:t>st</a:t>
            </a:r>
            <a:r>
              <a:rPr lang="en-US" sz="2000" dirty="0">
                <a:solidFill>
                  <a:schemeClr val="accent2"/>
                </a:solidFill>
                <a:latin typeface="Cambria" pitchFamily="18" charset="0"/>
              </a:rPr>
              <a:t> May – 1</a:t>
            </a:r>
            <a:r>
              <a:rPr lang="en-US" sz="2000" baseline="30000" dirty="0">
                <a:solidFill>
                  <a:schemeClr val="accent2"/>
                </a:solidFill>
                <a:latin typeface="Cambria" pitchFamily="18" charset="0"/>
              </a:rPr>
              <a:t>st</a:t>
            </a:r>
            <a:r>
              <a:rPr lang="en-US" sz="2000" dirty="0">
                <a:solidFill>
                  <a:schemeClr val="accent2"/>
                </a:solidFill>
                <a:latin typeface="Cambria" pitchFamily="18" charset="0"/>
              </a:rPr>
              <a:t> October, from sunrise to sunset.</a:t>
            </a:r>
            <a:endParaRPr lang="sr-Latn-CS" sz="2000" dirty="0">
              <a:solidFill>
                <a:schemeClr val="accent2"/>
              </a:solidFill>
              <a:latin typeface="Cambria" pitchFamily="18" charset="0"/>
            </a:endParaRPr>
          </a:p>
          <a:p>
            <a:pPr algn="just"/>
            <a:endParaRPr lang="sr-Latn-CS" sz="2000" dirty="0">
              <a:solidFill>
                <a:schemeClr val="accent2"/>
              </a:solidFill>
              <a:latin typeface="Cambria" pitchFamily="18" charset="0"/>
            </a:endParaRPr>
          </a:p>
          <a:p>
            <a:pPr algn="just"/>
            <a:endParaRPr lang="sr-Latn-CS" sz="2000" dirty="0">
              <a:solidFill>
                <a:schemeClr val="accent2"/>
              </a:solidFill>
              <a:latin typeface="Cambria" pitchFamily="18" charset="0"/>
            </a:endParaRPr>
          </a:p>
        </p:txBody>
      </p:sp>
      <p:pic>
        <p:nvPicPr>
          <p:cNvPr id="44040" name="Picture 2"/>
          <p:cNvPicPr>
            <a:picLocks noChangeAspect="1" noChangeArrowheads="1"/>
          </p:cNvPicPr>
          <p:nvPr/>
        </p:nvPicPr>
        <p:blipFill>
          <a:blip r:embed="rId4"/>
          <a:srcRect/>
          <a:stretch>
            <a:fillRect/>
          </a:stretch>
        </p:blipFill>
        <p:spPr bwMode="auto">
          <a:xfrm>
            <a:off x="2074863" y="6019800"/>
            <a:ext cx="7321550" cy="433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41C627DF-A0D6-45D0-B4D0-586097D78004}" type="slidenum">
              <a:rPr lang="en-US" sz="1200">
                <a:latin typeface="Arial Black" pitchFamily="34" charset="0"/>
              </a:rPr>
              <a:pPr algn="r"/>
              <a:t>16</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5059"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5074"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45060" name="Group 11"/>
          <p:cNvGrpSpPr>
            <a:grpSpLocks/>
          </p:cNvGrpSpPr>
          <p:nvPr/>
        </p:nvGrpSpPr>
        <p:grpSpPr bwMode="auto">
          <a:xfrm>
            <a:off x="0" y="0"/>
            <a:ext cx="4992688" cy="538163"/>
            <a:chOff x="0" y="0"/>
            <a:chExt cx="4992416" cy="538609"/>
          </a:xfrm>
        </p:grpSpPr>
        <p:pic>
          <p:nvPicPr>
            <p:cNvPr id="4507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45061"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Rectangle 23"/>
          <p:cNvSpPr/>
          <p:nvPr/>
        </p:nvSpPr>
        <p:spPr>
          <a:xfrm>
            <a:off x="1066800" y="620713"/>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
        <p:nvSpPr>
          <p:cNvPr id="45063" name="Rectangle 1"/>
          <p:cNvSpPr>
            <a:spLocks noChangeArrowheads="1"/>
          </p:cNvSpPr>
          <p:nvPr/>
        </p:nvSpPr>
        <p:spPr bwMode="auto">
          <a:xfrm>
            <a:off x="587376" y="1428736"/>
            <a:ext cx="8199466" cy="4708981"/>
          </a:xfrm>
          <a:prstGeom prst="rect">
            <a:avLst/>
          </a:prstGeom>
          <a:noFill/>
          <a:ln w="9525">
            <a:noFill/>
            <a:miter lim="800000"/>
            <a:headEnd/>
            <a:tailEnd/>
          </a:ln>
        </p:spPr>
        <p:txBody>
          <a:bodyPr wrap="square">
            <a:spAutoFit/>
          </a:bodyPr>
          <a:lstStyle/>
          <a:p>
            <a:pPr algn="just"/>
            <a:r>
              <a:rPr lang="en-US" sz="2000" b="1" dirty="0">
                <a:solidFill>
                  <a:schemeClr val="accent2"/>
                </a:solidFill>
                <a:latin typeface="Cambria" pitchFamily="18" charset="0"/>
              </a:rPr>
              <a:t>Article </a:t>
            </a:r>
            <a:r>
              <a:rPr lang="en-US" sz="2000" b="1" dirty="0" smtClean="0">
                <a:solidFill>
                  <a:schemeClr val="accent2"/>
                </a:solidFill>
                <a:latin typeface="Cambria" pitchFamily="18" charset="0"/>
              </a:rPr>
              <a:t>20 </a:t>
            </a:r>
            <a:r>
              <a:rPr lang="en-US" sz="2000" dirty="0" smtClean="0">
                <a:solidFill>
                  <a:schemeClr val="accent2"/>
                </a:solidFill>
                <a:latin typeface="Cambria" pitchFamily="18" charset="0"/>
              </a:rPr>
              <a:t>specifies </a:t>
            </a:r>
            <a:r>
              <a:rPr lang="en-US" sz="2000" dirty="0">
                <a:solidFill>
                  <a:schemeClr val="accent2"/>
                </a:solidFill>
                <a:latin typeface="Cambria" pitchFamily="18" charset="0"/>
              </a:rPr>
              <a:t>that the MARD can, based on the advice from IMBK and in order to ensure rational management and protection of economically important species of fish and other marine organisms limit the number, size and power of fishing vessels, type and number of fishing gears and fishing tools allowed in a specific area; set a fishing ban in a given area; limit the amount of catch per single fishery license; limit the number of licenses for a given type of fisheries. Permits to use certain locations for diver training and various sport and recreational activities on sea are issued by the relevant authorities.</a:t>
            </a:r>
          </a:p>
          <a:p>
            <a:pPr algn="just"/>
            <a:endParaRPr lang="sr-Latn-CS" sz="2000" dirty="0">
              <a:solidFill>
                <a:schemeClr val="accent2"/>
              </a:solidFill>
              <a:latin typeface="Cambria" pitchFamily="18" charset="0"/>
            </a:endParaRPr>
          </a:p>
          <a:p>
            <a:pPr algn="just"/>
            <a:r>
              <a:rPr lang="en-US" sz="2000" b="1" dirty="0">
                <a:solidFill>
                  <a:schemeClr val="accent2"/>
                </a:solidFill>
                <a:latin typeface="Cambria" pitchFamily="18" charset="0"/>
              </a:rPr>
              <a:t>Article 21</a:t>
            </a:r>
            <a:r>
              <a:rPr lang="en-US" sz="2000" dirty="0">
                <a:solidFill>
                  <a:schemeClr val="accent2"/>
                </a:solidFill>
                <a:latin typeface="Cambria" pitchFamily="18" charset="0"/>
              </a:rPr>
              <a:t> prohibits the catch of fish and other marine organisms with explosives, chemicals or other means that kill, stun or poison, and collection and placing on the market of fish and other marine organisms caught by the means mentioned.</a:t>
            </a:r>
            <a:endParaRPr lang="sr-Latn-CS" sz="2000" dirty="0">
              <a:solidFill>
                <a:schemeClr val="accent2"/>
              </a:solidFill>
              <a:latin typeface="Cambria" pitchFamily="18" charset="0"/>
            </a:endParaRPr>
          </a:p>
          <a:p>
            <a:pPr algn="just"/>
            <a:r>
              <a:rPr lang="sr-Latn-CS" sz="2000" dirty="0">
                <a:solidFill>
                  <a:schemeClr val="accent2"/>
                </a:solidFill>
                <a:latin typeface="Cambria" pitchFamily="18" charset="0"/>
              </a:rPr>
              <a:t> </a:t>
            </a:r>
          </a:p>
        </p:txBody>
      </p:sp>
      <p:pic>
        <p:nvPicPr>
          <p:cNvPr id="45064" name="Picture 2"/>
          <p:cNvPicPr>
            <a:picLocks noChangeAspect="1" noChangeArrowheads="1"/>
          </p:cNvPicPr>
          <p:nvPr/>
        </p:nvPicPr>
        <p:blipFill>
          <a:blip r:embed="rId4"/>
          <a:srcRect/>
          <a:stretch>
            <a:fillRect/>
          </a:stretch>
        </p:blipFill>
        <p:spPr bwMode="auto">
          <a:xfrm>
            <a:off x="2074863" y="6019800"/>
            <a:ext cx="7321550" cy="433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9C991F21-658C-4E31-98F1-8BF2D387C108}" type="slidenum">
              <a:rPr lang="en-US" sz="1200">
                <a:latin typeface="Arial Black" pitchFamily="34" charset="0"/>
              </a:rPr>
              <a:pPr algn="r"/>
              <a:t>17</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6083"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6098"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46084" name="Group 11"/>
          <p:cNvGrpSpPr>
            <a:grpSpLocks/>
          </p:cNvGrpSpPr>
          <p:nvPr/>
        </p:nvGrpSpPr>
        <p:grpSpPr bwMode="auto">
          <a:xfrm>
            <a:off x="0" y="0"/>
            <a:ext cx="4992688" cy="538163"/>
            <a:chOff x="0" y="0"/>
            <a:chExt cx="4992416" cy="538609"/>
          </a:xfrm>
        </p:grpSpPr>
        <p:pic>
          <p:nvPicPr>
            <p:cNvPr id="46095"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46085"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Rectangle 23"/>
          <p:cNvSpPr/>
          <p:nvPr/>
        </p:nvSpPr>
        <p:spPr>
          <a:xfrm>
            <a:off x="1066800" y="620713"/>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
        <p:nvSpPr>
          <p:cNvPr id="46087" name="TextBox 1"/>
          <p:cNvSpPr txBox="1">
            <a:spLocks noChangeArrowheads="1"/>
          </p:cNvSpPr>
          <p:nvPr/>
        </p:nvSpPr>
        <p:spPr bwMode="auto">
          <a:xfrm>
            <a:off x="0" y="1341438"/>
            <a:ext cx="8951913" cy="5221287"/>
          </a:xfrm>
          <a:prstGeom prst="rect">
            <a:avLst/>
          </a:prstGeom>
          <a:noFill/>
          <a:ln w="9525">
            <a:noFill/>
            <a:miter lim="800000"/>
            <a:headEnd/>
            <a:tailEnd/>
          </a:ln>
        </p:spPr>
        <p:txBody>
          <a:bodyPr>
            <a:spAutoFit/>
          </a:bodyPr>
          <a:lstStyle/>
          <a:p>
            <a:pPr algn="just">
              <a:spcAft>
                <a:spcPts val="1000"/>
              </a:spcAft>
            </a:pPr>
            <a:r>
              <a:rPr lang="sr-Latn-CS" sz="2000" b="1" dirty="0">
                <a:solidFill>
                  <a:schemeClr val="accent2"/>
                </a:solidFill>
                <a:latin typeface="Cambria" pitchFamily="18" charset="0"/>
              </a:rPr>
              <a:t>Article 22</a:t>
            </a:r>
            <a:r>
              <a:rPr lang="sr-Latn-CS" sz="2000" dirty="0">
                <a:solidFill>
                  <a:schemeClr val="accent2"/>
                </a:solidFill>
                <a:latin typeface="Cambria" pitchFamily="18" charset="0"/>
              </a:rPr>
              <a:t> prohibits to use divers’ apparatus or similar devices that enable the diver to breathe under the water with underwater gun in commercial or sport-recreational fishing. </a:t>
            </a:r>
          </a:p>
          <a:p>
            <a:pPr algn="just">
              <a:spcAft>
                <a:spcPts val="1000"/>
              </a:spcAft>
            </a:pPr>
            <a:r>
              <a:rPr lang="sr-Latn-CS" sz="2000" b="1" dirty="0">
                <a:solidFill>
                  <a:schemeClr val="accent2"/>
                </a:solidFill>
                <a:latin typeface="Cambria" pitchFamily="18" charset="0"/>
              </a:rPr>
              <a:t>Article 23 </a:t>
            </a:r>
            <a:r>
              <a:rPr lang="sr-Latn-CS" sz="2000" dirty="0">
                <a:solidFill>
                  <a:schemeClr val="accent2"/>
                </a:solidFill>
                <a:latin typeface="Cambria" pitchFamily="18" charset="0"/>
              </a:rPr>
              <a:t>establish that</a:t>
            </a:r>
            <a:r>
              <a:rPr lang="sr-Latn-CS" sz="2000" b="1" dirty="0">
                <a:solidFill>
                  <a:schemeClr val="accent2"/>
                </a:solidFill>
                <a:latin typeface="Cambria" pitchFamily="18" charset="0"/>
              </a:rPr>
              <a:t> c</a:t>
            </a:r>
            <a:r>
              <a:rPr lang="sr-Latn-CS" sz="2000" dirty="0">
                <a:solidFill>
                  <a:schemeClr val="accent2"/>
                </a:solidFill>
                <a:latin typeface="Cambria" pitchFamily="18" charset="0"/>
              </a:rPr>
              <a:t>ompanies, entrepreneurs and natural persons inflicting damage by illegal fishing shall compensate the damage done. Compensation for the damage done by illegal fishing is calculated in accordance with the Law. </a:t>
            </a:r>
          </a:p>
          <a:p>
            <a:pPr algn="just">
              <a:spcAft>
                <a:spcPts val="1000"/>
              </a:spcAft>
            </a:pPr>
            <a:r>
              <a:rPr lang="en-US" sz="2000" b="1" dirty="0">
                <a:solidFill>
                  <a:schemeClr val="accent2"/>
                </a:solidFill>
                <a:latin typeface="Cambria" pitchFamily="18" charset="0"/>
              </a:rPr>
              <a:t>Article 24</a:t>
            </a:r>
            <a:r>
              <a:rPr lang="en-US" sz="2000" dirty="0">
                <a:solidFill>
                  <a:schemeClr val="accent2"/>
                </a:solidFill>
                <a:latin typeface="Cambria" pitchFamily="18" charset="0"/>
              </a:rPr>
              <a:t> prohibits fishing with bottom and pelagic trawls and purse seines of large-scale commercial fisheries in the area of </a:t>
            </a:r>
            <a:r>
              <a:rPr lang="en-US" sz="2000" dirty="0" err="1">
                <a:solidFill>
                  <a:schemeClr val="accent2"/>
                </a:solidFill>
                <a:latin typeface="Cambria" pitchFamily="18" charset="0"/>
              </a:rPr>
              <a:t>Boka</a:t>
            </a:r>
            <a:r>
              <a:rPr lang="en-US" sz="2000" dirty="0">
                <a:solidFill>
                  <a:schemeClr val="accent2"/>
                </a:solidFill>
                <a:latin typeface="Cambria" pitchFamily="18" charset="0"/>
              </a:rPr>
              <a:t> </a:t>
            </a:r>
            <a:r>
              <a:rPr lang="en-US" sz="2000" dirty="0" err="1">
                <a:solidFill>
                  <a:schemeClr val="accent2"/>
                </a:solidFill>
                <a:latin typeface="Cambria" pitchFamily="18" charset="0"/>
              </a:rPr>
              <a:t>Kotorska</a:t>
            </a:r>
            <a:r>
              <a:rPr lang="en-US" sz="2000" dirty="0">
                <a:solidFill>
                  <a:schemeClr val="accent2"/>
                </a:solidFill>
                <a:latin typeface="Cambria" pitchFamily="18" charset="0"/>
              </a:rPr>
              <a:t> Bay, except for scientific research purposes. </a:t>
            </a:r>
            <a:endParaRPr lang="sr-Latn-CS" sz="2000" dirty="0">
              <a:solidFill>
                <a:schemeClr val="accent2"/>
              </a:solidFill>
              <a:latin typeface="Cambria" pitchFamily="18" charset="0"/>
            </a:endParaRPr>
          </a:p>
          <a:p>
            <a:pPr algn="just">
              <a:spcAft>
                <a:spcPts val="1000"/>
              </a:spcAft>
            </a:pPr>
            <a:r>
              <a:rPr lang="en-US" sz="2000" b="1" dirty="0">
                <a:solidFill>
                  <a:schemeClr val="accent2"/>
                </a:solidFill>
                <a:latin typeface="Cambria" pitchFamily="18" charset="0"/>
              </a:rPr>
              <a:t>Article 25</a:t>
            </a:r>
            <a:r>
              <a:rPr lang="en-US" sz="2000" dirty="0">
                <a:solidFill>
                  <a:schemeClr val="accent2"/>
                </a:solidFill>
                <a:latin typeface="Cambria" pitchFamily="18" charset="0"/>
              </a:rPr>
              <a:t> establishes that, for the protection of biodiversity in shallow littoral zones, fishing with bottom trawls and pelagic trawls is prohibited at a distance less than3nautical miles from the coast, or at the depth of 50 m, if the </a:t>
            </a:r>
            <a:r>
              <a:rPr lang="en-US" sz="2000" dirty="0" err="1">
                <a:solidFill>
                  <a:schemeClr val="accent2"/>
                </a:solidFill>
                <a:latin typeface="Cambria" pitchFamily="18" charset="0"/>
              </a:rPr>
              <a:t>isobath</a:t>
            </a:r>
            <a:r>
              <a:rPr lang="en-US" sz="2000" dirty="0">
                <a:solidFill>
                  <a:schemeClr val="accent2"/>
                </a:solidFill>
                <a:latin typeface="Cambria" pitchFamily="18" charset="0"/>
              </a:rPr>
              <a:t> of 50 m is located at a distance of less than 3 nautical miles.</a:t>
            </a:r>
            <a:endParaRPr lang="sr-Latn-CS" sz="2000" dirty="0">
              <a:solidFill>
                <a:schemeClr val="accent2"/>
              </a:solidFill>
              <a:latin typeface="Cambria" pitchFamily="18" charset="0"/>
            </a:endParaRPr>
          </a:p>
          <a:p>
            <a:pPr algn="just"/>
            <a:endParaRPr lang="sr-Latn-CS" sz="2000" dirty="0">
              <a:solidFill>
                <a:schemeClr val="accent2"/>
              </a:solidFill>
              <a:latin typeface="Cambria" pitchFamily="18" charset="0"/>
            </a:endParaRPr>
          </a:p>
        </p:txBody>
      </p:sp>
      <p:pic>
        <p:nvPicPr>
          <p:cNvPr id="46088" name="Picture 2"/>
          <p:cNvPicPr>
            <a:picLocks noChangeAspect="1" noChangeArrowheads="1"/>
          </p:cNvPicPr>
          <p:nvPr/>
        </p:nvPicPr>
        <p:blipFill>
          <a:blip r:embed="rId4"/>
          <a:srcRect/>
          <a:stretch>
            <a:fillRect/>
          </a:stretch>
        </p:blipFill>
        <p:spPr bwMode="auto">
          <a:xfrm>
            <a:off x="2074863" y="6019800"/>
            <a:ext cx="7321550" cy="433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B8209131-1957-42DB-A573-55D100189129}" type="slidenum">
              <a:rPr lang="en-US" sz="1200">
                <a:latin typeface="Arial Black" pitchFamily="34" charset="0"/>
              </a:rPr>
              <a:pPr algn="r"/>
              <a:t>18</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7107"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7122"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47108" name="Group 11"/>
          <p:cNvGrpSpPr>
            <a:grpSpLocks/>
          </p:cNvGrpSpPr>
          <p:nvPr/>
        </p:nvGrpSpPr>
        <p:grpSpPr bwMode="auto">
          <a:xfrm>
            <a:off x="0" y="0"/>
            <a:ext cx="4992688" cy="538163"/>
            <a:chOff x="0" y="0"/>
            <a:chExt cx="4992416" cy="538609"/>
          </a:xfrm>
        </p:grpSpPr>
        <p:pic>
          <p:nvPicPr>
            <p:cNvPr id="47119"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47109"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Rectangle 23"/>
          <p:cNvSpPr/>
          <p:nvPr/>
        </p:nvSpPr>
        <p:spPr>
          <a:xfrm>
            <a:off x="1066800" y="620713"/>
            <a:ext cx="7462838"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Legal Framework in Montenegro</a:t>
            </a:r>
          </a:p>
        </p:txBody>
      </p:sp>
      <p:sp>
        <p:nvSpPr>
          <p:cNvPr id="47111" name="TextBox 24"/>
          <p:cNvSpPr txBox="1">
            <a:spLocks noChangeArrowheads="1"/>
          </p:cNvSpPr>
          <p:nvPr/>
        </p:nvSpPr>
        <p:spPr bwMode="auto">
          <a:xfrm>
            <a:off x="0" y="1341438"/>
            <a:ext cx="8951913" cy="4092575"/>
          </a:xfrm>
          <a:prstGeom prst="rect">
            <a:avLst/>
          </a:prstGeom>
          <a:noFill/>
          <a:ln w="9525">
            <a:noFill/>
            <a:miter lim="800000"/>
            <a:headEnd/>
            <a:tailEnd/>
          </a:ln>
        </p:spPr>
        <p:txBody>
          <a:bodyPr>
            <a:spAutoFit/>
          </a:bodyPr>
          <a:lstStyle/>
          <a:p>
            <a:pPr algn="just"/>
            <a:endParaRPr lang="en-GB" sz="2000" b="1" dirty="0">
              <a:solidFill>
                <a:schemeClr val="accent2"/>
              </a:solidFill>
              <a:latin typeface="Cambria" pitchFamily="18" charset="0"/>
            </a:endParaRPr>
          </a:p>
          <a:p>
            <a:pPr algn="just"/>
            <a:r>
              <a:rPr lang="en-US" sz="2000" b="1" dirty="0">
                <a:solidFill>
                  <a:schemeClr val="accent2"/>
                </a:solidFill>
                <a:latin typeface="Cambria" pitchFamily="18" charset="0"/>
              </a:rPr>
              <a:t>Article 26 </a:t>
            </a:r>
            <a:r>
              <a:rPr lang="en-US" sz="2000" dirty="0">
                <a:solidFill>
                  <a:schemeClr val="accent2"/>
                </a:solidFill>
                <a:latin typeface="Cambria" pitchFamily="18" charset="0"/>
              </a:rPr>
              <a:t>prohibits catching, marketing or exporting of date-shell (</a:t>
            </a:r>
            <a:r>
              <a:rPr lang="en-US" sz="2000" i="1" dirty="0" err="1">
                <a:solidFill>
                  <a:schemeClr val="accent2"/>
                </a:solidFill>
                <a:latin typeface="Cambria" pitchFamily="18" charset="0"/>
              </a:rPr>
              <a:t>Litophaga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litophaga</a:t>
            </a:r>
            <a:r>
              <a:rPr lang="en-US" sz="2000" dirty="0">
                <a:solidFill>
                  <a:schemeClr val="accent2"/>
                </a:solidFill>
                <a:latin typeface="Cambria" pitchFamily="18" charset="0"/>
              </a:rPr>
              <a:t>) in the entire Montenegrin territory, in order to provide the protection of the rocky coast as a special habitat.</a:t>
            </a:r>
          </a:p>
          <a:p>
            <a:pPr algn="just"/>
            <a:endParaRPr lang="sr-Latn-CS" sz="2000" dirty="0">
              <a:solidFill>
                <a:schemeClr val="accent2"/>
              </a:solidFill>
              <a:latin typeface="Cambria" pitchFamily="18" charset="0"/>
            </a:endParaRPr>
          </a:p>
          <a:p>
            <a:pPr algn="just"/>
            <a:r>
              <a:rPr lang="sr-Latn-CS" sz="2000" b="1" dirty="0">
                <a:solidFill>
                  <a:schemeClr val="accent2"/>
                </a:solidFill>
                <a:latin typeface="Cambria" pitchFamily="18" charset="0"/>
              </a:rPr>
              <a:t>Article 27 </a:t>
            </a:r>
            <a:r>
              <a:rPr lang="sr-Latn-CS" sz="2000" dirty="0">
                <a:solidFill>
                  <a:schemeClr val="accent2"/>
                </a:solidFill>
                <a:latin typeface="Cambria" pitchFamily="18" charset="0"/>
              </a:rPr>
              <a:t>defines the term </a:t>
            </a:r>
            <a:r>
              <a:rPr lang="sr-Latn-CS" sz="2000" dirty="0" smtClean="0">
                <a:solidFill>
                  <a:schemeClr val="accent2"/>
                </a:solidFill>
                <a:latin typeface="Cambria" pitchFamily="18" charset="0"/>
              </a:rPr>
              <a:t>Fishermens post, </a:t>
            </a:r>
            <a:r>
              <a:rPr lang="sr-Latn-CS" sz="2000" dirty="0">
                <a:solidFill>
                  <a:schemeClr val="accent2"/>
                </a:solidFill>
                <a:latin typeface="Cambria" pitchFamily="18" charset="0"/>
              </a:rPr>
              <a:t>the rules how and when it should be used, and how it must be marked.</a:t>
            </a:r>
          </a:p>
          <a:p>
            <a:pPr algn="just"/>
            <a:r>
              <a:rPr lang="sr-Latn-CS" sz="2000" dirty="0">
                <a:solidFill>
                  <a:schemeClr val="accent2"/>
                </a:solidFill>
                <a:latin typeface="Cambria" pitchFamily="18" charset="0"/>
              </a:rPr>
              <a:t> </a:t>
            </a:r>
          </a:p>
          <a:p>
            <a:pPr algn="just"/>
            <a:r>
              <a:rPr lang="sr-Latn-CS" sz="2000" b="1" dirty="0">
                <a:solidFill>
                  <a:schemeClr val="accent2"/>
                </a:solidFill>
                <a:latin typeface="Cambria" pitchFamily="18" charset="0"/>
              </a:rPr>
              <a:t>Article 28 </a:t>
            </a:r>
            <a:r>
              <a:rPr lang="sr-Latn-CS" sz="2000" dirty="0">
                <a:solidFill>
                  <a:schemeClr val="accent2"/>
                </a:solidFill>
                <a:latin typeface="Cambria" pitchFamily="18" charset="0"/>
              </a:rPr>
              <a:t>specifies that MARD will establish, </a:t>
            </a:r>
            <a:r>
              <a:rPr lang="en-GB" sz="2000" dirty="0">
                <a:solidFill>
                  <a:schemeClr val="accent2"/>
                </a:solidFill>
                <a:latin typeface="Cambria" pitchFamily="18" charset="0"/>
              </a:rPr>
              <a:t>following the proposal of the IMBK, </a:t>
            </a:r>
            <a:r>
              <a:rPr lang="sr-Latn-CS" sz="2000" dirty="0">
                <a:solidFill>
                  <a:schemeClr val="accent2"/>
                </a:solidFill>
                <a:latin typeface="Cambria" pitchFamily="18" charset="0"/>
              </a:rPr>
              <a:t>technical characteristics of fish aggregating device, </a:t>
            </a:r>
            <a:r>
              <a:rPr lang="en-GB" sz="2000" dirty="0">
                <a:solidFill>
                  <a:schemeClr val="accent2"/>
                </a:solidFill>
                <a:latin typeface="Cambria" pitchFamily="18" charset="0"/>
              </a:rPr>
              <a:t>regulation of fishing in the area, marking and identification of the area and site for placing fish aggregating devices.</a:t>
            </a:r>
            <a:endParaRPr lang="sr-Latn-CS" sz="2000" dirty="0">
              <a:solidFill>
                <a:schemeClr val="accent2"/>
              </a:solidFill>
              <a:latin typeface="Cambria" pitchFamily="18" charset="0"/>
            </a:endParaRPr>
          </a:p>
          <a:p>
            <a:pPr algn="just"/>
            <a:endParaRPr lang="sr-Latn-CS" sz="2000" dirty="0">
              <a:solidFill>
                <a:schemeClr val="accent2"/>
              </a:solidFill>
              <a:latin typeface="Cambria" pitchFamily="18" charset="0"/>
            </a:endParaRPr>
          </a:p>
        </p:txBody>
      </p:sp>
      <p:pic>
        <p:nvPicPr>
          <p:cNvPr id="47112" name="Picture 2"/>
          <p:cNvPicPr>
            <a:picLocks noChangeAspect="1" noChangeArrowheads="1"/>
          </p:cNvPicPr>
          <p:nvPr/>
        </p:nvPicPr>
        <p:blipFill>
          <a:blip r:embed="rId4"/>
          <a:srcRect/>
          <a:stretch>
            <a:fillRect/>
          </a:stretch>
        </p:blipFill>
        <p:spPr bwMode="auto">
          <a:xfrm>
            <a:off x="2074863" y="6019800"/>
            <a:ext cx="7321550" cy="433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D0F99702-68D0-4F6D-8B83-51E8BA5F86F1}" type="slidenum">
              <a:rPr lang="en-US" sz="1200">
                <a:latin typeface="Arial Black" pitchFamily="34" charset="0"/>
              </a:rPr>
              <a:pPr algn="r"/>
              <a:t>19</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8131"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8144"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48132" name="Group 11"/>
          <p:cNvGrpSpPr>
            <a:grpSpLocks/>
          </p:cNvGrpSpPr>
          <p:nvPr/>
        </p:nvGrpSpPr>
        <p:grpSpPr bwMode="auto">
          <a:xfrm>
            <a:off x="0" y="0"/>
            <a:ext cx="4992688" cy="538163"/>
            <a:chOff x="0" y="0"/>
            <a:chExt cx="4992416" cy="538609"/>
          </a:xfrm>
        </p:grpSpPr>
        <p:pic>
          <p:nvPicPr>
            <p:cNvPr id="4814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48133"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 name="TextBox 2"/>
          <p:cNvSpPr txBox="1"/>
          <p:nvPr/>
        </p:nvSpPr>
        <p:spPr>
          <a:xfrm>
            <a:off x="76200" y="758062"/>
            <a:ext cx="9067800" cy="6457152"/>
          </a:xfrm>
          <a:prstGeom prst="rect">
            <a:avLst/>
          </a:prstGeom>
          <a:noFill/>
        </p:spPr>
        <p:txBody>
          <a:bodyPr>
            <a:spAutoFit/>
          </a:bodyPr>
          <a:lstStyle/>
          <a:p>
            <a:pPr>
              <a:lnSpc>
                <a:spcPct val="80000"/>
              </a:lnSpc>
              <a:defRPr/>
            </a:pPr>
            <a:r>
              <a:rPr lang="en-US" sz="2000" dirty="0">
                <a:solidFill>
                  <a:schemeClr val="accent2"/>
                </a:solidFill>
                <a:latin typeface="Cambria" pitchFamily="18" charset="0"/>
              </a:rPr>
              <a:t>Law on marine fisheries and </a:t>
            </a:r>
            <a:r>
              <a:rPr lang="en-US" sz="2000" dirty="0" err="1">
                <a:solidFill>
                  <a:schemeClr val="accent2"/>
                </a:solidFill>
                <a:latin typeface="Cambria" pitchFamily="18" charset="0"/>
              </a:rPr>
              <a:t>mariculture</a:t>
            </a:r>
            <a:r>
              <a:rPr lang="en-US" sz="2000" dirty="0">
                <a:solidFill>
                  <a:schemeClr val="accent2"/>
                </a:solidFill>
                <a:latin typeface="Cambria" pitchFamily="18" charset="0"/>
              </a:rPr>
              <a:t> is further upgraded through bylaws - Rulebooks</a:t>
            </a:r>
            <a:endParaRPr lang="x-none" sz="2000" dirty="0">
              <a:solidFill>
                <a:schemeClr val="accent2"/>
              </a:solidFill>
              <a:latin typeface="Cambria" pitchFamily="18" charset="0"/>
            </a:endParaRPr>
          </a:p>
          <a:p>
            <a:pPr marL="285750" indent="-285750">
              <a:lnSpc>
                <a:spcPct val="80000"/>
              </a:lnSpc>
              <a:buFont typeface="Wingdings" pitchFamily="2" charset="2"/>
              <a:buChar char="v"/>
              <a:defRPr/>
            </a:pPr>
            <a:r>
              <a:rPr lang="en-GB" sz="1600" dirty="0">
                <a:solidFill>
                  <a:schemeClr val="accent2"/>
                </a:solidFill>
                <a:latin typeface="Cambria" pitchFamily="18" charset="0"/>
              </a:rPr>
              <a:t>Rulebook on construction–technical basis, mesh size, method of use and purpose of certain net types and other means for commercial fishing </a:t>
            </a:r>
            <a:r>
              <a:rPr lang="en-GB" sz="1600" dirty="0" smtClean="0">
                <a:solidFill>
                  <a:schemeClr val="accent2"/>
                </a:solidFill>
                <a:latin typeface="Cambria" pitchFamily="18" charset="0"/>
              </a:rPr>
              <a:t>(</a:t>
            </a:r>
            <a:r>
              <a:rPr lang="sr-Latn-CS" sz="1600" dirty="0" smtClean="0">
                <a:solidFill>
                  <a:schemeClr val="accent2"/>
                </a:solidFill>
                <a:latin typeface="Cambria" pitchFamily="18" charset="0"/>
              </a:rPr>
              <a:t>OG </a:t>
            </a:r>
            <a:r>
              <a:rPr lang="sr-Latn-CS" sz="1600" dirty="0">
                <a:solidFill>
                  <a:schemeClr val="accent2"/>
                </a:solidFill>
                <a:latin typeface="Cambria" pitchFamily="18" charset="0"/>
              </a:rPr>
              <a:t>of </a:t>
            </a:r>
            <a:r>
              <a:rPr lang="sr-Latn-CS" sz="1600" dirty="0" smtClean="0">
                <a:solidFill>
                  <a:schemeClr val="accent2"/>
                </a:solidFill>
                <a:latin typeface="Cambria" pitchFamily="18" charset="0"/>
              </a:rPr>
              <a:t>Montenegro</a:t>
            </a:r>
            <a:r>
              <a:rPr lang="en-US" sz="1600" dirty="0" smtClean="0">
                <a:solidFill>
                  <a:schemeClr val="accent2"/>
                </a:solidFill>
                <a:latin typeface="Cambria" pitchFamily="18" charset="0"/>
              </a:rPr>
              <a:t> </a:t>
            </a:r>
            <a:r>
              <a:rPr lang="sr-Latn-CS" sz="1600" dirty="0" smtClean="0">
                <a:solidFill>
                  <a:schemeClr val="accent2"/>
                </a:solidFill>
                <a:latin typeface="Cambria" pitchFamily="18" charset="0"/>
              </a:rPr>
              <a:t>No</a:t>
            </a:r>
            <a:r>
              <a:rPr lang="sr-Latn-CS" sz="1600" dirty="0">
                <a:solidFill>
                  <a:schemeClr val="accent2"/>
                </a:solidFill>
                <a:latin typeface="Cambria" pitchFamily="18" charset="0"/>
              </a:rPr>
              <a:t>. </a:t>
            </a:r>
            <a:r>
              <a:rPr lang="en-GB" sz="1600" dirty="0" smtClean="0">
                <a:solidFill>
                  <a:schemeClr val="accent2"/>
                </a:solidFill>
                <a:latin typeface="Cambria" pitchFamily="18" charset="0"/>
              </a:rPr>
              <a:t>8/11</a:t>
            </a:r>
            <a:r>
              <a:rPr lang="en-GB" sz="1600" dirty="0">
                <a:solidFill>
                  <a:schemeClr val="accent2"/>
                </a:solidFill>
                <a:latin typeface="Cambria" pitchFamily="18" charset="0"/>
              </a:rPr>
              <a:t>)</a:t>
            </a:r>
          </a:p>
          <a:p>
            <a:pPr marL="285750" indent="-285750">
              <a:buFont typeface="Wingdings" pitchFamily="2" charset="2"/>
              <a:buChar char="v"/>
              <a:defRPr/>
            </a:pPr>
            <a:r>
              <a:rPr lang="en-GB" sz="1600" dirty="0">
                <a:solidFill>
                  <a:schemeClr val="accent2"/>
                </a:solidFill>
                <a:latin typeface="Cambria" pitchFamily="18" charset="0"/>
              </a:rPr>
              <a:t>Rulebook on requirements, fishing tools and gear, period of fishing and method of issuing licences for small scale commercial fishing by certain employed persons and pensioners </a:t>
            </a:r>
            <a:r>
              <a:rPr lang="en-GB" sz="1600" dirty="0" smtClean="0">
                <a:solidFill>
                  <a:schemeClr val="accent2"/>
                </a:solidFill>
                <a:latin typeface="Cambria" pitchFamily="18" charset="0"/>
              </a:rPr>
              <a:t>(</a:t>
            </a:r>
            <a:r>
              <a:rPr lang="sr-Latn-CS" sz="1600" dirty="0" smtClean="0">
                <a:solidFill>
                  <a:schemeClr val="accent2"/>
                </a:solidFill>
                <a:latin typeface="Cambria" pitchFamily="18" charset="0"/>
              </a:rPr>
              <a:t>OG </a:t>
            </a:r>
            <a:r>
              <a:rPr lang="sr-Latn-CS" sz="1600" dirty="0">
                <a:solidFill>
                  <a:schemeClr val="accent2"/>
                </a:solidFill>
                <a:latin typeface="Cambria" pitchFamily="18" charset="0"/>
              </a:rPr>
              <a:t>of </a:t>
            </a:r>
            <a:r>
              <a:rPr lang="sr-Latn-CS" sz="1600" dirty="0" smtClean="0">
                <a:solidFill>
                  <a:schemeClr val="accent2"/>
                </a:solidFill>
                <a:latin typeface="Cambria" pitchFamily="18" charset="0"/>
              </a:rPr>
              <a:t>Montenegro </a:t>
            </a:r>
            <a:r>
              <a:rPr lang="sr-Latn-CS" sz="1600" dirty="0">
                <a:solidFill>
                  <a:schemeClr val="accent2"/>
                </a:solidFill>
                <a:latin typeface="Cambria" pitchFamily="18" charset="0"/>
              </a:rPr>
              <a:t>No. </a:t>
            </a:r>
            <a:r>
              <a:rPr lang="en-GB" sz="1600" dirty="0" smtClean="0">
                <a:solidFill>
                  <a:schemeClr val="accent2"/>
                </a:solidFill>
                <a:latin typeface="Cambria" pitchFamily="18" charset="0"/>
              </a:rPr>
              <a:t>8/11</a:t>
            </a:r>
            <a:r>
              <a:rPr lang="en-GB" sz="1600" dirty="0">
                <a:solidFill>
                  <a:schemeClr val="accent2"/>
                </a:solidFill>
                <a:latin typeface="Cambria" pitchFamily="18" charset="0"/>
              </a:rPr>
              <a:t>)</a:t>
            </a:r>
            <a:endParaRPr lang="x-none" sz="1600" dirty="0">
              <a:solidFill>
                <a:schemeClr val="accent2"/>
              </a:solidFill>
              <a:latin typeface="Cambria" pitchFamily="18" charset="0"/>
            </a:endParaRPr>
          </a:p>
          <a:p>
            <a:pPr marL="285750" indent="-285750">
              <a:buFont typeface="Wingdings" pitchFamily="2" charset="2"/>
              <a:buChar char="v"/>
              <a:defRPr/>
            </a:pPr>
            <a:r>
              <a:rPr lang="en-GB" sz="1600" dirty="0">
                <a:solidFill>
                  <a:schemeClr val="accent2"/>
                </a:solidFill>
                <a:latin typeface="Cambria" pitchFamily="18" charset="0"/>
              </a:rPr>
              <a:t>Rulebook on the form of the permit, procedure of issuing of permit, method of payment of fees for commercial fishing and more detailed conditions for transfer of permits for commercial fishing </a:t>
            </a:r>
            <a:r>
              <a:rPr lang="en-GB" sz="1600" dirty="0" smtClean="0">
                <a:solidFill>
                  <a:schemeClr val="accent2"/>
                </a:solidFill>
                <a:latin typeface="Cambria" pitchFamily="18" charset="0"/>
              </a:rPr>
              <a:t>(</a:t>
            </a:r>
            <a:r>
              <a:rPr lang="sr-Latn-CS" sz="1600" dirty="0" smtClean="0">
                <a:solidFill>
                  <a:schemeClr val="accent2"/>
                </a:solidFill>
                <a:latin typeface="Cambria" pitchFamily="18" charset="0"/>
              </a:rPr>
              <a:t>OG </a:t>
            </a:r>
            <a:r>
              <a:rPr lang="sr-Latn-CS" sz="1600" dirty="0">
                <a:solidFill>
                  <a:schemeClr val="accent2"/>
                </a:solidFill>
                <a:latin typeface="Cambria" pitchFamily="18" charset="0"/>
              </a:rPr>
              <a:t>of </a:t>
            </a:r>
            <a:r>
              <a:rPr lang="sr-Latn-CS" sz="1600" dirty="0" smtClean="0">
                <a:solidFill>
                  <a:schemeClr val="accent2"/>
                </a:solidFill>
                <a:latin typeface="Cambria" pitchFamily="18" charset="0"/>
              </a:rPr>
              <a:t>Montenegro </a:t>
            </a:r>
            <a:r>
              <a:rPr lang="sr-Latn-CS" sz="1600" dirty="0">
                <a:solidFill>
                  <a:schemeClr val="accent2"/>
                </a:solidFill>
                <a:latin typeface="Cambria" pitchFamily="18" charset="0"/>
              </a:rPr>
              <a:t>No. </a:t>
            </a:r>
            <a:r>
              <a:rPr lang="en-GB" sz="1600" dirty="0" smtClean="0">
                <a:solidFill>
                  <a:schemeClr val="accent2"/>
                </a:solidFill>
                <a:latin typeface="Cambria" pitchFamily="18" charset="0"/>
              </a:rPr>
              <a:t>8/11</a:t>
            </a:r>
            <a:r>
              <a:rPr lang="en-GB" sz="1600" dirty="0">
                <a:solidFill>
                  <a:schemeClr val="accent2"/>
                </a:solidFill>
                <a:latin typeface="Cambria" pitchFamily="18" charset="0"/>
              </a:rPr>
              <a:t>)</a:t>
            </a:r>
          </a:p>
          <a:p>
            <a:pPr marL="285750" indent="-285750">
              <a:buFont typeface="Wingdings" pitchFamily="2" charset="2"/>
              <a:buChar char="v"/>
              <a:defRPr/>
            </a:pPr>
            <a:r>
              <a:rPr lang="en-GB" sz="1600" dirty="0">
                <a:solidFill>
                  <a:schemeClr val="accent2"/>
                </a:solidFill>
                <a:latin typeface="Cambria" pitchFamily="18" charset="0"/>
              </a:rPr>
              <a:t>Rulebook on the form and contents of fishing log books, declaration on landings, report on catch and deadline for submitting the reports on total catch and landings and method of notification and keeping records on transhipping of fish and other marine </a:t>
            </a:r>
            <a:r>
              <a:rPr lang="en-GB" sz="1600" dirty="0" smtClean="0">
                <a:solidFill>
                  <a:schemeClr val="accent2"/>
                </a:solidFill>
                <a:latin typeface="Cambria" pitchFamily="18" charset="0"/>
              </a:rPr>
              <a:t>organisms(</a:t>
            </a:r>
            <a:r>
              <a:rPr lang="sr-Latn-CS" sz="1600" dirty="0" smtClean="0">
                <a:solidFill>
                  <a:schemeClr val="accent2"/>
                </a:solidFill>
                <a:latin typeface="Cambria" pitchFamily="18" charset="0"/>
              </a:rPr>
              <a:t>OG </a:t>
            </a:r>
            <a:r>
              <a:rPr lang="sr-Latn-CS" sz="1600" dirty="0">
                <a:solidFill>
                  <a:schemeClr val="accent2"/>
                </a:solidFill>
                <a:latin typeface="Cambria" pitchFamily="18" charset="0"/>
              </a:rPr>
              <a:t>of </a:t>
            </a:r>
            <a:r>
              <a:rPr lang="sr-Latn-CS" sz="1600" dirty="0" smtClean="0">
                <a:solidFill>
                  <a:schemeClr val="accent2"/>
                </a:solidFill>
                <a:latin typeface="Cambria" pitchFamily="18" charset="0"/>
              </a:rPr>
              <a:t>Montenegro </a:t>
            </a:r>
            <a:r>
              <a:rPr lang="sr-Latn-CS" sz="1600" dirty="0">
                <a:solidFill>
                  <a:schemeClr val="accent2"/>
                </a:solidFill>
                <a:latin typeface="Cambria" pitchFamily="18" charset="0"/>
              </a:rPr>
              <a:t>No. </a:t>
            </a:r>
            <a:r>
              <a:rPr lang="en-GB" sz="1600" dirty="0" smtClean="0">
                <a:solidFill>
                  <a:schemeClr val="accent2"/>
                </a:solidFill>
                <a:latin typeface="Cambria" pitchFamily="18" charset="0"/>
              </a:rPr>
              <a:t>8/11</a:t>
            </a:r>
            <a:r>
              <a:rPr lang="en-GB" sz="1600" dirty="0">
                <a:solidFill>
                  <a:schemeClr val="accent2"/>
                </a:solidFill>
                <a:latin typeface="Cambria" pitchFamily="18" charset="0"/>
              </a:rPr>
              <a:t>)</a:t>
            </a:r>
            <a:endParaRPr lang="x-none" sz="1600" dirty="0">
              <a:solidFill>
                <a:schemeClr val="accent2"/>
              </a:solidFill>
              <a:latin typeface="Cambria" pitchFamily="18" charset="0"/>
            </a:endParaRPr>
          </a:p>
          <a:p>
            <a:pPr marL="285750" indent="-285750">
              <a:buFont typeface="Wingdings" pitchFamily="2" charset="2"/>
              <a:buChar char="v"/>
              <a:defRPr/>
            </a:pPr>
            <a:r>
              <a:rPr lang="en-GB" sz="1600" dirty="0">
                <a:solidFill>
                  <a:schemeClr val="accent2"/>
                </a:solidFill>
                <a:latin typeface="Cambria" pitchFamily="18" charset="0"/>
              </a:rPr>
              <a:t>Rulebook on requirements, restrictions and order in fishing efforts in certain fishing areas </a:t>
            </a:r>
            <a:r>
              <a:rPr lang="en-GB" sz="1600" dirty="0" smtClean="0">
                <a:solidFill>
                  <a:schemeClr val="accent2"/>
                </a:solidFill>
                <a:latin typeface="Cambria" pitchFamily="18" charset="0"/>
              </a:rPr>
              <a:t>(</a:t>
            </a:r>
            <a:r>
              <a:rPr lang="sr-Latn-CS" sz="1600" dirty="0" smtClean="0">
                <a:solidFill>
                  <a:schemeClr val="accent2"/>
                </a:solidFill>
                <a:latin typeface="Cambria" pitchFamily="18" charset="0"/>
              </a:rPr>
              <a:t>OG </a:t>
            </a:r>
            <a:r>
              <a:rPr lang="sr-Latn-CS" sz="1600" dirty="0">
                <a:solidFill>
                  <a:schemeClr val="accent2"/>
                </a:solidFill>
                <a:latin typeface="Cambria" pitchFamily="18" charset="0"/>
              </a:rPr>
              <a:t>of </a:t>
            </a:r>
            <a:r>
              <a:rPr lang="sr-Latn-CS" sz="1600" dirty="0" smtClean="0">
                <a:solidFill>
                  <a:schemeClr val="accent2"/>
                </a:solidFill>
                <a:latin typeface="Cambria" pitchFamily="18" charset="0"/>
              </a:rPr>
              <a:t>Montenegro </a:t>
            </a:r>
            <a:r>
              <a:rPr lang="sr-Latn-CS" sz="1600" dirty="0">
                <a:solidFill>
                  <a:schemeClr val="accent2"/>
                </a:solidFill>
                <a:latin typeface="Cambria" pitchFamily="18" charset="0"/>
              </a:rPr>
              <a:t>No. </a:t>
            </a:r>
            <a:r>
              <a:rPr lang="en-GB" sz="1600" dirty="0" smtClean="0">
                <a:solidFill>
                  <a:schemeClr val="accent2"/>
                </a:solidFill>
                <a:latin typeface="Cambria" pitchFamily="18" charset="0"/>
              </a:rPr>
              <a:t>8/11</a:t>
            </a:r>
            <a:r>
              <a:rPr lang="en-GB" sz="1600" dirty="0">
                <a:solidFill>
                  <a:schemeClr val="accent2"/>
                </a:solidFill>
                <a:latin typeface="Cambria" pitchFamily="18" charset="0"/>
              </a:rPr>
              <a:t>)</a:t>
            </a:r>
          </a:p>
          <a:p>
            <a:pPr marL="285750" indent="-285750">
              <a:buFont typeface="Wingdings" pitchFamily="2" charset="2"/>
              <a:buChar char="v"/>
              <a:defRPr/>
            </a:pPr>
            <a:r>
              <a:rPr lang="en-GB" sz="1600" dirty="0">
                <a:solidFill>
                  <a:schemeClr val="accent2"/>
                </a:solidFill>
                <a:latin typeface="Cambria" pitchFamily="18" charset="0"/>
              </a:rPr>
              <a:t>Rulebook on the register of fishing vessels </a:t>
            </a:r>
            <a:r>
              <a:rPr lang="en-GB" sz="1600" dirty="0" smtClean="0">
                <a:solidFill>
                  <a:schemeClr val="accent2"/>
                </a:solidFill>
                <a:latin typeface="Cambria" pitchFamily="18" charset="0"/>
              </a:rPr>
              <a:t>(</a:t>
            </a:r>
            <a:r>
              <a:rPr lang="sr-Latn-CS" sz="1600" dirty="0" smtClean="0">
                <a:solidFill>
                  <a:schemeClr val="accent2"/>
                </a:solidFill>
                <a:latin typeface="Cambria" pitchFamily="18" charset="0"/>
              </a:rPr>
              <a:t>OG </a:t>
            </a:r>
            <a:r>
              <a:rPr lang="sr-Latn-CS" sz="1600" dirty="0">
                <a:solidFill>
                  <a:schemeClr val="accent2"/>
                </a:solidFill>
                <a:latin typeface="Cambria" pitchFamily="18" charset="0"/>
              </a:rPr>
              <a:t>of </a:t>
            </a:r>
            <a:r>
              <a:rPr lang="sr-Latn-CS" sz="1600" dirty="0" smtClean="0">
                <a:solidFill>
                  <a:schemeClr val="accent2"/>
                </a:solidFill>
                <a:latin typeface="Cambria" pitchFamily="18" charset="0"/>
              </a:rPr>
              <a:t>Montenegro </a:t>
            </a:r>
            <a:r>
              <a:rPr lang="sr-Latn-CS" sz="1600" dirty="0">
                <a:solidFill>
                  <a:schemeClr val="accent2"/>
                </a:solidFill>
                <a:latin typeface="Cambria" pitchFamily="18" charset="0"/>
              </a:rPr>
              <a:t>No. </a:t>
            </a:r>
            <a:r>
              <a:rPr lang="en-GB" sz="1600" dirty="0" smtClean="0">
                <a:solidFill>
                  <a:schemeClr val="accent2"/>
                </a:solidFill>
                <a:latin typeface="Cambria" pitchFamily="18" charset="0"/>
              </a:rPr>
              <a:t>8/11</a:t>
            </a:r>
            <a:r>
              <a:rPr lang="en-GB" sz="1600" dirty="0">
                <a:solidFill>
                  <a:schemeClr val="accent2"/>
                </a:solidFill>
                <a:latin typeface="Cambria" pitchFamily="18" charset="0"/>
              </a:rPr>
              <a:t>)</a:t>
            </a:r>
          </a:p>
          <a:p>
            <a:pPr marL="285750" indent="-285750">
              <a:buFont typeface="Wingdings" pitchFamily="2" charset="2"/>
              <a:buChar char="v"/>
              <a:defRPr/>
            </a:pPr>
            <a:r>
              <a:rPr lang="en-GB" sz="1600" dirty="0">
                <a:solidFill>
                  <a:schemeClr val="accent2"/>
                </a:solidFill>
                <a:latin typeface="Cambria" pitchFamily="18" charset="0"/>
              </a:rPr>
              <a:t>Rulebook on method of use, maintenance, protection, marking and length of coast, name and place of the fishing sites </a:t>
            </a:r>
            <a:r>
              <a:rPr lang="en-GB" sz="1600" dirty="0" smtClean="0">
                <a:solidFill>
                  <a:schemeClr val="accent2"/>
                </a:solidFill>
                <a:latin typeface="Cambria" pitchFamily="18" charset="0"/>
              </a:rPr>
              <a:t>(</a:t>
            </a:r>
            <a:r>
              <a:rPr lang="sr-Latn-CS" sz="1600" dirty="0" smtClean="0">
                <a:solidFill>
                  <a:schemeClr val="accent2"/>
                </a:solidFill>
                <a:latin typeface="Cambria" pitchFamily="18" charset="0"/>
              </a:rPr>
              <a:t>OG </a:t>
            </a:r>
            <a:r>
              <a:rPr lang="sr-Latn-CS" sz="1600" dirty="0">
                <a:solidFill>
                  <a:schemeClr val="accent2"/>
                </a:solidFill>
                <a:latin typeface="Cambria" pitchFamily="18" charset="0"/>
              </a:rPr>
              <a:t>of </a:t>
            </a:r>
            <a:r>
              <a:rPr lang="sr-Latn-CS" sz="1600" dirty="0" smtClean="0">
                <a:solidFill>
                  <a:schemeClr val="accent2"/>
                </a:solidFill>
                <a:latin typeface="Cambria" pitchFamily="18" charset="0"/>
              </a:rPr>
              <a:t>Montenegro </a:t>
            </a:r>
            <a:r>
              <a:rPr lang="sr-Latn-CS" sz="1600" dirty="0">
                <a:solidFill>
                  <a:schemeClr val="accent2"/>
                </a:solidFill>
                <a:latin typeface="Cambria" pitchFamily="18" charset="0"/>
              </a:rPr>
              <a:t>No. </a:t>
            </a:r>
            <a:r>
              <a:rPr lang="en-GB" sz="1600" dirty="0" smtClean="0">
                <a:solidFill>
                  <a:schemeClr val="accent2"/>
                </a:solidFill>
                <a:latin typeface="Cambria" pitchFamily="18" charset="0"/>
              </a:rPr>
              <a:t>8/11</a:t>
            </a:r>
            <a:r>
              <a:rPr lang="en-GB" sz="1600" dirty="0">
                <a:solidFill>
                  <a:schemeClr val="accent2"/>
                </a:solidFill>
                <a:latin typeface="Cambria" pitchFamily="18" charset="0"/>
              </a:rPr>
              <a:t>)</a:t>
            </a:r>
          </a:p>
          <a:p>
            <a:pPr marL="285750" indent="-285750">
              <a:buFont typeface="Wingdings" pitchFamily="2" charset="2"/>
              <a:buChar char="v"/>
              <a:defRPr/>
            </a:pPr>
            <a:r>
              <a:rPr lang="en-US" sz="1600" cap="all" dirty="0">
                <a:solidFill>
                  <a:schemeClr val="accent2"/>
                </a:solidFill>
                <a:latin typeface="Cambria" pitchFamily="18" charset="0"/>
              </a:rPr>
              <a:t>O</a:t>
            </a:r>
            <a:r>
              <a:rPr lang="en-US" sz="1600" dirty="0">
                <a:solidFill>
                  <a:schemeClr val="accent2"/>
                </a:solidFill>
                <a:latin typeface="Cambria" pitchFamily="18" charset="0"/>
              </a:rPr>
              <a:t>rder on prohibition of catch and trade in fish juveniles, undersized fish and other marine organisms</a:t>
            </a:r>
            <a:r>
              <a:rPr lang="en-GB" sz="1600" dirty="0" smtClean="0">
                <a:solidFill>
                  <a:schemeClr val="accent2"/>
                </a:solidFill>
                <a:latin typeface="Cambria" pitchFamily="18" charset="0"/>
              </a:rPr>
              <a:t>(</a:t>
            </a:r>
            <a:r>
              <a:rPr lang="sr-Latn-CS" sz="1600" dirty="0" smtClean="0">
                <a:solidFill>
                  <a:schemeClr val="accent2"/>
                </a:solidFill>
                <a:latin typeface="Cambria" pitchFamily="18" charset="0"/>
              </a:rPr>
              <a:t>OG </a:t>
            </a:r>
            <a:r>
              <a:rPr lang="sr-Latn-CS" sz="1600" dirty="0">
                <a:solidFill>
                  <a:schemeClr val="accent2"/>
                </a:solidFill>
                <a:latin typeface="Cambria" pitchFamily="18" charset="0"/>
              </a:rPr>
              <a:t>of </a:t>
            </a:r>
            <a:r>
              <a:rPr lang="sr-Latn-CS" sz="1600" dirty="0" smtClean="0">
                <a:solidFill>
                  <a:schemeClr val="accent2"/>
                </a:solidFill>
                <a:latin typeface="Cambria" pitchFamily="18" charset="0"/>
              </a:rPr>
              <a:t>Montenegro </a:t>
            </a:r>
            <a:r>
              <a:rPr lang="sr-Latn-CS" sz="1600" dirty="0">
                <a:solidFill>
                  <a:schemeClr val="accent2"/>
                </a:solidFill>
                <a:latin typeface="Cambria" pitchFamily="18" charset="0"/>
              </a:rPr>
              <a:t>No. </a:t>
            </a:r>
            <a:r>
              <a:rPr lang="en-GB" sz="1600" dirty="0" smtClean="0">
                <a:solidFill>
                  <a:schemeClr val="accent2"/>
                </a:solidFill>
                <a:latin typeface="Cambria" pitchFamily="18" charset="0"/>
              </a:rPr>
              <a:t>8/11</a:t>
            </a:r>
            <a:r>
              <a:rPr lang="en-GB" sz="1600" dirty="0">
                <a:solidFill>
                  <a:schemeClr val="accent2"/>
                </a:solidFill>
                <a:latin typeface="Cambria" pitchFamily="18" charset="0"/>
              </a:rPr>
              <a:t>)</a:t>
            </a:r>
          </a:p>
          <a:p>
            <a:pPr marL="285750" indent="-285750">
              <a:buFont typeface="Wingdings" pitchFamily="2" charset="2"/>
              <a:buChar char="v"/>
              <a:defRPr/>
            </a:pPr>
            <a:r>
              <a:rPr lang="da-DK" sz="1600" dirty="0">
                <a:solidFill>
                  <a:schemeClr val="accent2"/>
                </a:solidFill>
                <a:latin typeface="Cambria" pitchFamily="18" charset="0"/>
              </a:rPr>
              <a:t>Rulebook on sport and recreational fishery at </a:t>
            </a:r>
            <a:r>
              <a:rPr lang="da-DK" sz="1600" dirty="0" smtClean="0">
                <a:solidFill>
                  <a:schemeClr val="accent2"/>
                </a:solidFill>
                <a:latin typeface="Cambria" pitchFamily="18" charset="0"/>
              </a:rPr>
              <a:t>sea (</a:t>
            </a:r>
            <a:r>
              <a:rPr lang="sr-Latn-CS" sz="1600" dirty="0" smtClean="0">
                <a:solidFill>
                  <a:schemeClr val="accent2"/>
                </a:solidFill>
                <a:latin typeface="Cambria" pitchFamily="18" charset="0"/>
              </a:rPr>
              <a:t>OG </a:t>
            </a:r>
            <a:r>
              <a:rPr lang="sr-Latn-CS" sz="1600" dirty="0">
                <a:solidFill>
                  <a:schemeClr val="accent2"/>
                </a:solidFill>
                <a:latin typeface="Cambria" pitchFamily="18" charset="0"/>
              </a:rPr>
              <a:t>of </a:t>
            </a:r>
            <a:r>
              <a:rPr lang="sr-Latn-CS" sz="1600" dirty="0" smtClean="0">
                <a:solidFill>
                  <a:schemeClr val="accent2"/>
                </a:solidFill>
                <a:latin typeface="Cambria" pitchFamily="18" charset="0"/>
              </a:rPr>
              <a:t>Montenegro </a:t>
            </a:r>
            <a:r>
              <a:rPr lang="sr-Latn-CS" sz="1600" dirty="0">
                <a:solidFill>
                  <a:schemeClr val="accent2"/>
                </a:solidFill>
                <a:latin typeface="Cambria" pitchFamily="18" charset="0"/>
              </a:rPr>
              <a:t>No.</a:t>
            </a:r>
            <a:r>
              <a:rPr lang="en-US" sz="1600" dirty="0">
                <a:solidFill>
                  <a:schemeClr val="accent2"/>
                </a:solidFill>
                <a:latin typeface="Cambria" pitchFamily="18" charset="0"/>
              </a:rPr>
              <a:t> </a:t>
            </a:r>
            <a:r>
              <a:rPr lang="en-US" sz="1600" dirty="0" smtClean="0">
                <a:solidFill>
                  <a:schemeClr val="accent2"/>
                </a:solidFill>
                <a:latin typeface="Cambria" pitchFamily="18" charset="0"/>
              </a:rPr>
              <a:t>34/10)</a:t>
            </a:r>
            <a:r>
              <a:rPr lang="da-DK" sz="1600" dirty="0" smtClean="0">
                <a:solidFill>
                  <a:schemeClr val="accent2"/>
                </a:solidFill>
                <a:latin typeface="Cambria" pitchFamily="18" charset="0"/>
              </a:rPr>
              <a:t> </a:t>
            </a:r>
            <a:endParaRPr lang="da-DK" sz="1600" dirty="0">
              <a:solidFill>
                <a:schemeClr val="accent2"/>
              </a:solidFill>
              <a:latin typeface="Cambria" pitchFamily="18" charset="0"/>
            </a:endParaRPr>
          </a:p>
          <a:p>
            <a:pPr marL="285750" indent="-285750">
              <a:buFont typeface="Wingdings" pitchFamily="2" charset="2"/>
              <a:buChar char="v"/>
              <a:defRPr/>
            </a:pPr>
            <a:r>
              <a:rPr lang="en-US" sz="1600" dirty="0">
                <a:solidFill>
                  <a:schemeClr val="accent2"/>
                </a:solidFill>
                <a:latin typeface="Cambria" pitchFamily="18" charset="0"/>
              </a:rPr>
              <a:t>Resolution on protection on certain plant and animal species </a:t>
            </a:r>
            <a:r>
              <a:rPr lang="en-US" sz="1600" dirty="0" smtClean="0">
                <a:solidFill>
                  <a:schemeClr val="accent2"/>
                </a:solidFill>
                <a:latin typeface="Cambria" pitchFamily="18" charset="0"/>
              </a:rPr>
              <a:t>(OG of Montenegro No. </a:t>
            </a:r>
            <a:r>
              <a:rPr lang="en-US" sz="1600" dirty="0">
                <a:solidFill>
                  <a:schemeClr val="accent2"/>
                </a:solidFill>
                <a:latin typeface="Cambria" pitchFamily="18" charset="0"/>
              </a:rPr>
              <a:t>76/06)</a:t>
            </a:r>
          </a:p>
          <a:p>
            <a:pPr>
              <a:defRPr/>
            </a:pPr>
            <a:endParaRPr lang="da-DK" sz="1700" dirty="0">
              <a:solidFill>
                <a:schemeClr val="accent2"/>
              </a:solidFill>
              <a:latin typeface="Cambria" pitchFamily="18" charset="0"/>
            </a:endParaRPr>
          </a:p>
          <a:p>
            <a:pPr marL="285750" indent="-285750">
              <a:buFont typeface="Wingdings" pitchFamily="2" charset="2"/>
              <a:buChar char="v"/>
              <a:defRPr/>
            </a:pPr>
            <a:endParaRPr lang="x-none" sz="1700" dirty="0">
              <a:solidFill>
                <a:schemeClr val="accent2"/>
              </a:solidFill>
              <a:latin typeface="Cambria" pitchFamily="18" charset="0"/>
            </a:endParaRPr>
          </a:p>
          <a:p>
            <a:pPr marL="285750" indent="-285750">
              <a:buFont typeface="Wingdings" pitchFamily="2" charset="2"/>
              <a:buChar char="v"/>
              <a:defRPr/>
            </a:pPr>
            <a:endParaRPr lang="x-none"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76F3379C-7BE9-4D51-9544-59BDAFA72337}" type="slidenum">
              <a:rPr lang="en-US" sz="1200">
                <a:latin typeface="Arial Black" pitchFamily="34" charset="0"/>
              </a:rPr>
              <a:pPr algn="r"/>
              <a:t>20</a:t>
            </a:fld>
            <a:endParaRPr lang="en-US" sz="1400">
              <a:latin typeface="Arial Black" pitchFamily="34" charset="0"/>
            </a:endParaRPr>
          </a:p>
        </p:txBody>
      </p:sp>
      <p:sp>
        <p:nvSpPr>
          <p:cNvPr id="49154" name="Rectangle 2"/>
          <p:cNvSpPr>
            <a:spLocks noGrp="1" noChangeArrowheads="1"/>
          </p:cNvSpPr>
          <p:nvPr>
            <p:ph type="title" idx="4294967295"/>
          </p:nvPr>
        </p:nvSpPr>
        <p:spPr>
          <a:xfrm>
            <a:off x="914400" y="1219200"/>
            <a:ext cx="6008688" cy="608013"/>
          </a:xfrm>
        </p:spPr>
        <p:txBody>
          <a:bodyPr/>
          <a:lstStyle/>
          <a:p>
            <a:pPr eaLnBrk="1" hangingPunct="1"/>
            <a:r>
              <a:rPr lang="en-GB" sz="2800" smtClean="0">
                <a:latin typeface="Cambria Math" pitchFamily="18" charset="0"/>
              </a:rPr>
              <a:t/>
            </a:r>
            <a:br>
              <a:rPr lang="en-GB" sz="2800" smtClean="0">
                <a:latin typeface="Cambria Math" pitchFamily="18" charset="0"/>
              </a:rPr>
            </a:br>
            <a:r>
              <a:rPr lang="en-GB" sz="2800" smtClean="0">
                <a:latin typeface="Cambria Math" pitchFamily="18" charset="0"/>
              </a:rPr>
              <a:t/>
            </a:r>
            <a:br>
              <a:rPr lang="en-GB" sz="2800" smtClean="0">
                <a:latin typeface="Cambria Math" pitchFamily="18" charset="0"/>
              </a:rPr>
            </a:br>
            <a:r>
              <a:rPr lang="en-GB" sz="2800" smtClean="0">
                <a:latin typeface="Cambria Math" pitchFamily="18" charset="0"/>
              </a:rPr>
              <a:t/>
            </a:r>
            <a:br>
              <a:rPr lang="en-GB" sz="2800" smtClean="0">
                <a:latin typeface="Cambria Math" pitchFamily="18" charset="0"/>
              </a:rPr>
            </a:br>
            <a:endParaRPr lang="en-GB" sz="2800" smtClean="0">
              <a:latin typeface="Cambria Math" pitchFamily="18"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9156"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9170"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49157" name="Group 11"/>
          <p:cNvGrpSpPr>
            <a:grpSpLocks/>
          </p:cNvGrpSpPr>
          <p:nvPr/>
        </p:nvGrpSpPr>
        <p:grpSpPr bwMode="auto">
          <a:xfrm>
            <a:off x="0" y="0"/>
            <a:ext cx="4992688" cy="538163"/>
            <a:chOff x="0" y="0"/>
            <a:chExt cx="4992416" cy="538609"/>
          </a:xfrm>
        </p:grpSpPr>
        <p:pic>
          <p:nvPicPr>
            <p:cNvPr id="49167"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49158"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9159" name="Rectangle 23"/>
          <p:cNvSpPr>
            <a:spLocks noChangeArrowheads="1"/>
          </p:cNvSpPr>
          <p:nvPr/>
        </p:nvSpPr>
        <p:spPr bwMode="auto">
          <a:xfrm>
            <a:off x="254000" y="1628800"/>
            <a:ext cx="8864600" cy="4708981"/>
          </a:xfrm>
          <a:prstGeom prst="rect">
            <a:avLst/>
          </a:prstGeom>
          <a:noFill/>
          <a:ln w="9525">
            <a:noFill/>
            <a:miter lim="800000"/>
            <a:headEnd/>
            <a:tailEnd/>
          </a:ln>
        </p:spPr>
        <p:txBody>
          <a:bodyPr>
            <a:spAutoFit/>
          </a:bodyPr>
          <a:lstStyle/>
          <a:p>
            <a:r>
              <a:rPr lang="en-US" sz="2000" dirty="0" smtClean="0">
                <a:solidFill>
                  <a:schemeClr val="accent2"/>
                </a:solidFill>
                <a:latin typeface="Cambria" pitchFamily="18" charset="0"/>
              </a:rPr>
              <a:t>it </a:t>
            </a:r>
            <a:r>
              <a:rPr lang="en-US" sz="2000" dirty="0">
                <a:solidFill>
                  <a:schemeClr val="accent2"/>
                </a:solidFill>
                <a:latin typeface="Cambria" pitchFamily="18" charset="0"/>
              </a:rPr>
              <a:t>is forbidden to remove from their habitat, damage or destroy, hunt, disturb, catch or kill any of the plant and animal species listed, as well as their developmental stages, lairs and nests; their habitats are not to be damaged or </a:t>
            </a:r>
            <a:r>
              <a:rPr lang="en-US" sz="2000" dirty="0" smtClean="0">
                <a:solidFill>
                  <a:schemeClr val="accent2"/>
                </a:solidFill>
                <a:latin typeface="Cambria" pitchFamily="18" charset="0"/>
              </a:rPr>
              <a:t>destroyed.  </a:t>
            </a:r>
            <a:endParaRPr lang="en-US" sz="2000" dirty="0">
              <a:solidFill>
                <a:schemeClr val="accent2"/>
              </a:solidFill>
              <a:latin typeface="Cambria" pitchFamily="18" charset="0"/>
            </a:endParaRPr>
          </a:p>
          <a:p>
            <a:r>
              <a:rPr lang="en-US" sz="2000" b="1" dirty="0">
                <a:solidFill>
                  <a:schemeClr val="accent2"/>
                </a:solidFill>
                <a:latin typeface="Cambria" pitchFamily="18" charset="0"/>
              </a:rPr>
              <a:t>Plants</a:t>
            </a:r>
            <a:r>
              <a:rPr lang="en-US" sz="2000" dirty="0">
                <a:solidFill>
                  <a:schemeClr val="accent2"/>
                </a:solidFill>
                <a:latin typeface="Cambria" pitchFamily="18" charset="0"/>
              </a:rPr>
              <a:t>:</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Posidonia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oceanica</a:t>
            </a:r>
            <a:endParaRPr lang="en-US" sz="2000" i="1" dirty="0">
              <a:solidFill>
                <a:schemeClr val="accent2"/>
              </a:solidFill>
              <a:latin typeface="Cambria" pitchFamily="18" charset="0"/>
            </a:endParaRPr>
          </a:p>
          <a:p>
            <a:r>
              <a:rPr lang="en-US" sz="2000" b="1" dirty="0">
                <a:solidFill>
                  <a:schemeClr val="accent2"/>
                </a:solidFill>
                <a:latin typeface="Cambria" pitchFamily="18" charset="0"/>
              </a:rPr>
              <a:t>Corals</a:t>
            </a:r>
            <a:r>
              <a:rPr lang="en-US" sz="2000" dirty="0">
                <a:solidFill>
                  <a:schemeClr val="accent2"/>
                </a:solidFill>
                <a:latin typeface="Cambria" pitchFamily="18" charset="0"/>
              </a:rPr>
              <a:t>: </a:t>
            </a:r>
            <a:r>
              <a:rPr lang="en-US" sz="2000" i="1" dirty="0" err="1">
                <a:solidFill>
                  <a:schemeClr val="accent2"/>
                </a:solidFill>
                <a:latin typeface="Cambria" pitchFamily="18" charset="0"/>
              </a:rPr>
              <a:t>Madrepora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oculata</a:t>
            </a:r>
            <a:r>
              <a:rPr lang="en-US" sz="2000" dirty="0">
                <a:solidFill>
                  <a:schemeClr val="accent2"/>
                </a:solidFill>
                <a:latin typeface="Cambria" pitchFamily="18" charset="0"/>
              </a:rPr>
              <a:t>, </a:t>
            </a:r>
            <a:r>
              <a:rPr lang="en-US" sz="2000" i="1" dirty="0" err="1">
                <a:solidFill>
                  <a:schemeClr val="accent2"/>
                </a:solidFill>
                <a:latin typeface="Cambria" pitchFamily="18" charset="0"/>
              </a:rPr>
              <a:t>Cladocora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caespitosa</a:t>
            </a:r>
            <a:r>
              <a:rPr lang="en-US" sz="2000" dirty="0">
                <a:solidFill>
                  <a:schemeClr val="accent2"/>
                </a:solidFill>
                <a:latin typeface="Cambria" pitchFamily="18" charset="0"/>
              </a:rPr>
              <a:t>, </a:t>
            </a:r>
            <a:r>
              <a:rPr lang="en-US" sz="2000" i="1" dirty="0" err="1">
                <a:solidFill>
                  <a:schemeClr val="accent2"/>
                </a:solidFill>
                <a:latin typeface="Cambria" pitchFamily="18" charset="0"/>
              </a:rPr>
              <a:t>Antipathes</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subpinata</a:t>
            </a:r>
            <a:r>
              <a:rPr lang="en-US" sz="2000" dirty="0">
                <a:solidFill>
                  <a:schemeClr val="accent2"/>
                </a:solidFill>
                <a:latin typeface="Cambria" pitchFamily="18" charset="0"/>
              </a:rPr>
              <a:t>, </a:t>
            </a:r>
            <a:r>
              <a:rPr lang="en-US" sz="2000" i="1" dirty="0" err="1">
                <a:solidFill>
                  <a:schemeClr val="accent2"/>
                </a:solidFill>
                <a:latin typeface="Cambria" pitchFamily="18" charset="0"/>
              </a:rPr>
              <a:t>Corralium</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rubrum</a:t>
            </a:r>
            <a:r>
              <a:rPr lang="en-US" sz="2000" dirty="0">
                <a:solidFill>
                  <a:schemeClr val="accent2"/>
                </a:solidFill>
                <a:latin typeface="Cambria" pitchFamily="18" charset="0"/>
              </a:rPr>
              <a:t>, </a:t>
            </a:r>
            <a:r>
              <a:rPr lang="en-US" sz="2000" i="1" dirty="0" err="1">
                <a:solidFill>
                  <a:schemeClr val="accent2"/>
                </a:solidFill>
                <a:latin typeface="Cambria" pitchFamily="18" charset="0"/>
              </a:rPr>
              <a:t>Eunicella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cavolinii</a:t>
            </a:r>
            <a:r>
              <a:rPr lang="en-US" sz="2000" dirty="0">
                <a:solidFill>
                  <a:schemeClr val="accent2"/>
                </a:solidFill>
                <a:latin typeface="Cambria" pitchFamily="18" charset="0"/>
              </a:rPr>
              <a:t>, </a:t>
            </a:r>
            <a:r>
              <a:rPr lang="en-US" sz="2000" i="1" dirty="0">
                <a:solidFill>
                  <a:schemeClr val="accent2"/>
                </a:solidFill>
                <a:latin typeface="Cambria" pitchFamily="18" charset="0"/>
              </a:rPr>
              <a:t>E. </a:t>
            </a:r>
            <a:r>
              <a:rPr lang="en-US" sz="2000" i="1" dirty="0" err="1">
                <a:solidFill>
                  <a:schemeClr val="accent2"/>
                </a:solidFill>
                <a:latin typeface="Cambria" pitchFamily="18" charset="0"/>
              </a:rPr>
              <a:t>stricta</a:t>
            </a:r>
            <a:r>
              <a:rPr lang="en-US" sz="2000" dirty="0">
                <a:solidFill>
                  <a:schemeClr val="accent2"/>
                </a:solidFill>
                <a:latin typeface="Cambria" pitchFamily="18" charset="0"/>
              </a:rPr>
              <a:t>, </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Gerardia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savaglia</a:t>
            </a:r>
            <a:endParaRPr lang="en-US" sz="2000" dirty="0">
              <a:solidFill>
                <a:schemeClr val="accent2"/>
              </a:solidFill>
              <a:latin typeface="Cambria" pitchFamily="18" charset="0"/>
            </a:endParaRPr>
          </a:p>
          <a:p>
            <a:r>
              <a:rPr lang="en-US" sz="2000" b="1" dirty="0">
                <a:solidFill>
                  <a:schemeClr val="accent2"/>
                </a:solidFill>
                <a:latin typeface="Cambria" pitchFamily="18" charset="0"/>
              </a:rPr>
              <a:t>Mollusks</a:t>
            </a:r>
            <a:r>
              <a:rPr lang="en-US" sz="2000" dirty="0">
                <a:solidFill>
                  <a:schemeClr val="accent2"/>
                </a:solidFill>
                <a:latin typeface="Cambria" pitchFamily="18" charset="0"/>
              </a:rPr>
              <a:t> :</a:t>
            </a:r>
            <a:r>
              <a:rPr lang="en-US" sz="2000" i="1" dirty="0" err="1">
                <a:solidFill>
                  <a:schemeClr val="accent2"/>
                </a:solidFill>
                <a:latin typeface="Cambria" pitchFamily="18" charset="0"/>
              </a:rPr>
              <a:t>Lithophaga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lithophaga</a:t>
            </a:r>
            <a:r>
              <a:rPr lang="en-US" sz="2000" dirty="0">
                <a:solidFill>
                  <a:schemeClr val="accent2"/>
                </a:solidFill>
                <a:latin typeface="Cambria" pitchFamily="18" charset="0"/>
              </a:rPr>
              <a:t>,</a:t>
            </a:r>
            <a:r>
              <a:rPr lang="en-US" sz="2000" i="1" dirty="0">
                <a:solidFill>
                  <a:schemeClr val="accent2"/>
                </a:solidFill>
                <a:latin typeface="Cambria" pitchFamily="18" charset="0"/>
              </a:rPr>
              <a:t> Pinna </a:t>
            </a:r>
            <a:r>
              <a:rPr lang="en-US" sz="2000" i="1" dirty="0" err="1">
                <a:solidFill>
                  <a:schemeClr val="accent2"/>
                </a:solidFill>
                <a:latin typeface="Cambria" pitchFamily="18" charset="0"/>
              </a:rPr>
              <a:t>nobilis</a:t>
            </a:r>
            <a:r>
              <a:rPr lang="en-US" sz="2000" dirty="0">
                <a:solidFill>
                  <a:schemeClr val="accent2"/>
                </a:solidFill>
                <a:latin typeface="Cambria" pitchFamily="18" charset="0"/>
              </a:rPr>
              <a:t>, </a:t>
            </a:r>
            <a:r>
              <a:rPr lang="en-US" sz="2000" i="1" dirty="0">
                <a:solidFill>
                  <a:schemeClr val="accent2"/>
                </a:solidFill>
                <a:latin typeface="Cambria" pitchFamily="18" charset="0"/>
              </a:rPr>
              <a:t>Luria </a:t>
            </a:r>
            <a:r>
              <a:rPr lang="en-US" sz="2000" i="1" dirty="0" err="1">
                <a:solidFill>
                  <a:schemeClr val="accent2"/>
                </a:solidFill>
                <a:latin typeface="Cambria" pitchFamily="18" charset="0"/>
              </a:rPr>
              <a:t>lurida</a:t>
            </a:r>
            <a:r>
              <a:rPr lang="en-US" sz="2000" dirty="0">
                <a:solidFill>
                  <a:schemeClr val="accent2"/>
                </a:solidFill>
                <a:latin typeface="Cambria" pitchFamily="18" charset="0"/>
              </a:rPr>
              <a:t>, </a:t>
            </a:r>
            <a:r>
              <a:rPr lang="en-US" sz="2000" i="1" dirty="0" err="1">
                <a:solidFill>
                  <a:schemeClr val="accent2"/>
                </a:solidFill>
                <a:latin typeface="Cambria" pitchFamily="18" charset="0"/>
              </a:rPr>
              <a:t>Mitra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zonata</a:t>
            </a:r>
            <a:r>
              <a:rPr lang="en-US" sz="2000" dirty="0">
                <a:solidFill>
                  <a:schemeClr val="accent2"/>
                </a:solidFill>
                <a:latin typeface="Cambria" pitchFamily="18" charset="0"/>
              </a:rPr>
              <a:t>, </a:t>
            </a:r>
            <a:r>
              <a:rPr lang="en-US" sz="2000" i="1" dirty="0" err="1">
                <a:solidFill>
                  <a:schemeClr val="accent2"/>
                </a:solidFill>
                <a:latin typeface="Cambria" pitchFamily="18" charset="0"/>
              </a:rPr>
              <a:t>Tonna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galea</a:t>
            </a:r>
            <a:r>
              <a:rPr lang="en-US" sz="2000" dirty="0">
                <a:solidFill>
                  <a:schemeClr val="accent2"/>
                </a:solidFill>
                <a:latin typeface="Cambria" pitchFamily="18" charset="0"/>
              </a:rPr>
              <a:t>;</a:t>
            </a:r>
          </a:p>
          <a:p>
            <a:r>
              <a:rPr lang="en-US" sz="2000" b="1" dirty="0">
                <a:solidFill>
                  <a:schemeClr val="accent2"/>
                </a:solidFill>
                <a:latin typeface="Cambria" pitchFamily="18" charset="0"/>
              </a:rPr>
              <a:t>Fish</a:t>
            </a:r>
            <a:r>
              <a:rPr lang="en-US" sz="2000" dirty="0">
                <a:solidFill>
                  <a:schemeClr val="accent2"/>
                </a:solidFill>
                <a:latin typeface="Cambria" pitchFamily="18" charset="0"/>
              </a:rPr>
              <a:t>: </a:t>
            </a:r>
            <a:r>
              <a:rPr lang="en-US" sz="2000" i="1" dirty="0" err="1">
                <a:solidFill>
                  <a:schemeClr val="accent2"/>
                </a:solidFill>
                <a:latin typeface="Cambria" pitchFamily="18" charset="0"/>
              </a:rPr>
              <a:t>Acipenser</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naccarii</a:t>
            </a:r>
            <a:r>
              <a:rPr lang="en-US" sz="2000" dirty="0">
                <a:solidFill>
                  <a:schemeClr val="accent2"/>
                </a:solidFill>
                <a:latin typeface="Cambria" pitchFamily="18" charset="0"/>
              </a:rPr>
              <a:t>, </a:t>
            </a:r>
            <a:r>
              <a:rPr lang="en-US" sz="2000" i="1" dirty="0">
                <a:solidFill>
                  <a:schemeClr val="accent2"/>
                </a:solidFill>
                <a:latin typeface="Cambria" pitchFamily="18" charset="0"/>
              </a:rPr>
              <a:t>A. </a:t>
            </a:r>
            <a:r>
              <a:rPr lang="en-US" sz="2000" i="1" dirty="0" err="1">
                <a:solidFill>
                  <a:schemeClr val="accent2"/>
                </a:solidFill>
                <a:latin typeface="Cambria" pitchFamily="18" charset="0"/>
              </a:rPr>
              <a:t>sturio</a:t>
            </a:r>
            <a:r>
              <a:rPr lang="en-US" sz="2000" dirty="0">
                <a:solidFill>
                  <a:schemeClr val="accent2"/>
                </a:solidFill>
                <a:latin typeface="Cambria" pitchFamily="18" charset="0"/>
              </a:rPr>
              <a:t>, </a:t>
            </a:r>
            <a:r>
              <a:rPr lang="en-US" sz="2000" i="1" dirty="0" err="1">
                <a:solidFill>
                  <a:schemeClr val="accent2"/>
                </a:solidFill>
                <a:latin typeface="Cambria" pitchFamily="18" charset="0"/>
              </a:rPr>
              <a:t>Cetorhinu</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smaximus</a:t>
            </a:r>
            <a:r>
              <a:rPr lang="en-US" sz="2000" dirty="0">
                <a:solidFill>
                  <a:schemeClr val="accent2"/>
                </a:solidFill>
                <a:latin typeface="Cambria" pitchFamily="18" charset="0"/>
              </a:rPr>
              <a:t>, </a:t>
            </a:r>
            <a:r>
              <a:rPr lang="en-US" sz="2000" i="1" dirty="0" err="1">
                <a:solidFill>
                  <a:schemeClr val="accent2"/>
                </a:solidFill>
                <a:latin typeface="Cambria" pitchFamily="18" charset="0"/>
              </a:rPr>
              <a:t>Carcharodon</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carcharias</a:t>
            </a:r>
            <a:r>
              <a:rPr lang="en-US" sz="2000" dirty="0">
                <a:solidFill>
                  <a:schemeClr val="accent2"/>
                </a:solidFill>
                <a:latin typeface="Cambria" pitchFamily="18" charset="0"/>
              </a:rPr>
              <a:t>, </a:t>
            </a:r>
            <a:r>
              <a:rPr lang="en-US" sz="2000" i="1" dirty="0" err="1">
                <a:solidFill>
                  <a:schemeClr val="accent2"/>
                </a:solidFill>
                <a:latin typeface="Cambria" pitchFamily="18" charset="0"/>
              </a:rPr>
              <a:t>Mobula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mobular</a:t>
            </a:r>
            <a:r>
              <a:rPr lang="en-US" sz="2000" dirty="0">
                <a:solidFill>
                  <a:schemeClr val="accent2"/>
                </a:solidFill>
                <a:latin typeface="Cambria" pitchFamily="18" charset="0"/>
              </a:rPr>
              <a:t>, </a:t>
            </a:r>
            <a:r>
              <a:rPr lang="en-US" sz="2000" i="1" dirty="0">
                <a:solidFill>
                  <a:schemeClr val="accent2"/>
                </a:solidFill>
                <a:latin typeface="Cambria" pitchFamily="18" charset="0"/>
              </a:rPr>
              <a:t>Hippocampus </a:t>
            </a:r>
            <a:r>
              <a:rPr lang="en-US" sz="2000" i="1" dirty="0" err="1">
                <a:solidFill>
                  <a:schemeClr val="accent2"/>
                </a:solidFill>
                <a:latin typeface="Cambria" pitchFamily="18" charset="0"/>
              </a:rPr>
              <a:t>hippocampus</a:t>
            </a:r>
            <a:r>
              <a:rPr lang="en-US" sz="2000" dirty="0">
                <a:solidFill>
                  <a:schemeClr val="accent2"/>
                </a:solidFill>
                <a:latin typeface="Cambria" pitchFamily="18" charset="0"/>
              </a:rPr>
              <a:t>, </a:t>
            </a:r>
            <a:r>
              <a:rPr lang="en-US" sz="2000" i="1" dirty="0">
                <a:solidFill>
                  <a:schemeClr val="accent2"/>
                </a:solidFill>
                <a:latin typeface="Cambria" pitchFamily="18" charset="0"/>
              </a:rPr>
              <a:t>H. </a:t>
            </a:r>
            <a:r>
              <a:rPr lang="en-US" sz="2000" i="1" dirty="0" err="1">
                <a:solidFill>
                  <a:schemeClr val="accent2"/>
                </a:solidFill>
                <a:latin typeface="Cambria" pitchFamily="18" charset="0"/>
              </a:rPr>
              <a:t>guttulatus</a:t>
            </a:r>
            <a:r>
              <a:rPr lang="en-US" sz="2000" dirty="0">
                <a:solidFill>
                  <a:schemeClr val="accent2"/>
                </a:solidFill>
                <a:latin typeface="Cambria" pitchFamily="18" charset="0"/>
              </a:rPr>
              <a:t>, </a:t>
            </a:r>
            <a:r>
              <a:rPr lang="en-US" sz="2000" i="1" dirty="0" err="1">
                <a:solidFill>
                  <a:schemeClr val="accent2"/>
                </a:solidFill>
                <a:latin typeface="Cambria" pitchFamily="18" charset="0"/>
              </a:rPr>
              <a:t>Mola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mola</a:t>
            </a:r>
            <a:r>
              <a:rPr lang="en-US" sz="2000" dirty="0">
                <a:solidFill>
                  <a:schemeClr val="accent2"/>
                </a:solidFill>
                <a:latin typeface="Cambria" pitchFamily="18" charset="0"/>
              </a:rPr>
              <a:t>, </a:t>
            </a:r>
            <a:r>
              <a:rPr lang="en-US" sz="2000" i="1" dirty="0" err="1">
                <a:solidFill>
                  <a:schemeClr val="accent2"/>
                </a:solidFill>
                <a:latin typeface="Cambria" pitchFamily="18" charset="0"/>
              </a:rPr>
              <a:t>Pomatoschists</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tortonesei</a:t>
            </a:r>
            <a:r>
              <a:rPr lang="en-US" sz="2000" dirty="0">
                <a:solidFill>
                  <a:schemeClr val="accent2"/>
                </a:solidFill>
                <a:latin typeface="Cambria" pitchFamily="18" charset="0"/>
              </a:rPr>
              <a:t>;</a:t>
            </a:r>
          </a:p>
          <a:p>
            <a:r>
              <a:rPr lang="sr-Latn-CS" sz="2000" b="1" dirty="0">
                <a:solidFill>
                  <a:schemeClr val="accent2"/>
                </a:solidFill>
              </a:rPr>
              <a:t>S</a:t>
            </a:r>
            <a:r>
              <a:rPr lang="en-US" sz="2000" b="1" dirty="0" err="1">
                <a:solidFill>
                  <a:schemeClr val="accent2"/>
                </a:solidFill>
                <a:latin typeface="Cambria" pitchFamily="18" charset="0"/>
              </a:rPr>
              <a:t>ea</a:t>
            </a:r>
            <a:r>
              <a:rPr lang="en-US" sz="2000" b="1" dirty="0">
                <a:solidFill>
                  <a:schemeClr val="accent2"/>
                </a:solidFill>
                <a:latin typeface="Cambria" pitchFamily="18" charset="0"/>
              </a:rPr>
              <a:t> turtles</a:t>
            </a:r>
            <a:r>
              <a:rPr lang="en-US" sz="2000" dirty="0">
                <a:solidFill>
                  <a:schemeClr val="accent2"/>
                </a:solidFill>
                <a:latin typeface="Cambria" pitchFamily="18" charset="0"/>
              </a:rPr>
              <a:t>: </a:t>
            </a:r>
            <a:r>
              <a:rPr lang="en-US" sz="2000" i="1" dirty="0" err="1">
                <a:solidFill>
                  <a:schemeClr val="accent2"/>
                </a:solidFill>
                <a:latin typeface="Cambria" pitchFamily="18" charset="0"/>
              </a:rPr>
              <a:t>Caretta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caretta</a:t>
            </a:r>
            <a:r>
              <a:rPr lang="en-US" sz="2000" dirty="0">
                <a:solidFill>
                  <a:schemeClr val="accent2"/>
                </a:solidFill>
                <a:latin typeface="Cambria" pitchFamily="18" charset="0"/>
              </a:rPr>
              <a:t>, </a:t>
            </a:r>
            <a:r>
              <a:rPr lang="en-US" sz="2000" i="1" dirty="0" err="1">
                <a:solidFill>
                  <a:schemeClr val="accent2"/>
                </a:solidFill>
                <a:latin typeface="Cambria" pitchFamily="18" charset="0"/>
              </a:rPr>
              <a:t>Chelonia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mydas</a:t>
            </a:r>
            <a:r>
              <a:rPr lang="en-US" sz="2000" dirty="0">
                <a:solidFill>
                  <a:schemeClr val="accent2"/>
                </a:solidFill>
                <a:latin typeface="Cambria" pitchFamily="18" charset="0"/>
              </a:rPr>
              <a:t>; </a:t>
            </a:r>
          </a:p>
          <a:p>
            <a:r>
              <a:rPr lang="en-US" sz="2000" b="1" dirty="0">
                <a:solidFill>
                  <a:schemeClr val="accent2"/>
                </a:solidFill>
                <a:latin typeface="Cambria" pitchFamily="18" charset="0"/>
              </a:rPr>
              <a:t>Mammals</a:t>
            </a:r>
            <a:r>
              <a:rPr lang="en-US" sz="2000" dirty="0">
                <a:solidFill>
                  <a:schemeClr val="accent2"/>
                </a:solidFill>
                <a:latin typeface="Cambria" pitchFamily="18" charset="0"/>
              </a:rPr>
              <a:t>: </a:t>
            </a:r>
            <a:r>
              <a:rPr lang="en-US" sz="2000" i="1" dirty="0" err="1">
                <a:solidFill>
                  <a:schemeClr val="accent2"/>
                </a:solidFill>
                <a:latin typeface="Cambria" pitchFamily="18" charset="0"/>
              </a:rPr>
              <a:t>Delphinus</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delphis</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Stenella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caeruleoalba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Stenella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frontalis</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Tursiops</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truncatus</a:t>
            </a:r>
            <a:r>
              <a:rPr lang="en-US" sz="2000" i="1" dirty="0">
                <a:solidFill>
                  <a:schemeClr val="accent2"/>
                </a:solidFill>
                <a:latin typeface="Cambria" pitchFamily="18" charset="0"/>
              </a:rPr>
              <a:t>, Grampus </a:t>
            </a:r>
            <a:r>
              <a:rPr lang="en-US" sz="2000" i="1" dirty="0" err="1">
                <a:solidFill>
                  <a:schemeClr val="accent2"/>
                </a:solidFill>
                <a:latin typeface="Cambria" pitchFamily="18" charset="0"/>
              </a:rPr>
              <a:t>griseus</a:t>
            </a:r>
            <a:r>
              <a:rPr lang="en-US" sz="2000" dirty="0">
                <a:solidFill>
                  <a:schemeClr val="accent2"/>
                </a:solidFill>
                <a:latin typeface="Cambria" pitchFamily="18" charset="0"/>
              </a:rPr>
              <a:t>, </a:t>
            </a:r>
            <a:r>
              <a:rPr lang="en-US" sz="2000" i="1" dirty="0" err="1">
                <a:solidFill>
                  <a:schemeClr val="accent2"/>
                </a:solidFill>
                <a:latin typeface="Cambria" pitchFamily="18" charset="0"/>
              </a:rPr>
              <a:t>Monachus</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monachus</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Balaenoptera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physalus</a:t>
            </a:r>
            <a:r>
              <a:rPr lang="en-US" sz="2000" i="1" dirty="0" smtClean="0">
                <a:solidFill>
                  <a:schemeClr val="accent2"/>
                </a:solidFill>
                <a:latin typeface="Cambria" pitchFamily="18" charset="0"/>
              </a:rPr>
              <a:t>.</a:t>
            </a:r>
            <a:endParaRPr lang="en-US" sz="2000" i="1" dirty="0">
              <a:solidFill>
                <a:schemeClr val="accent2"/>
              </a:solidFill>
              <a:latin typeface="Cambria" pitchFamily="18" charset="0"/>
            </a:endParaRPr>
          </a:p>
        </p:txBody>
      </p:sp>
      <p:sp>
        <p:nvSpPr>
          <p:cNvPr id="25" name="Rectangle 24"/>
          <p:cNvSpPr/>
          <p:nvPr/>
        </p:nvSpPr>
        <p:spPr>
          <a:xfrm>
            <a:off x="254014" y="549275"/>
            <a:ext cx="8432786" cy="1446550"/>
          </a:xfrm>
          <a:prstGeom prst="rect">
            <a:avLst/>
          </a:prstGeom>
        </p:spPr>
        <p:txBody>
          <a:bodyPr wrap="square">
            <a:spAutoFit/>
          </a:bodyPr>
          <a:lstStyle/>
          <a:p>
            <a:pPr algn="ctr">
              <a:defRPr/>
            </a:pPr>
            <a:r>
              <a:rPr lang="en-US" sz="2200" b="1" dirty="0">
                <a:solidFill>
                  <a:schemeClr val="accent2">
                    <a:lumMod val="50000"/>
                  </a:schemeClr>
                </a:solidFill>
                <a:latin typeface="Cambria" pitchFamily="18" charset="0"/>
              </a:rPr>
              <a:t>Protected species</a:t>
            </a:r>
          </a:p>
          <a:p>
            <a:pPr algn="ctr">
              <a:defRPr/>
            </a:pPr>
            <a:r>
              <a:rPr lang="en-US" sz="2200" b="1" dirty="0">
                <a:solidFill>
                  <a:schemeClr val="accent2"/>
                </a:solidFill>
                <a:latin typeface="Cambria" pitchFamily="18" charset="0"/>
              </a:rPr>
              <a:t>Resolution on protection on certain plant and animal species</a:t>
            </a:r>
            <a:r>
              <a:rPr lang="en-US" sz="2200" dirty="0">
                <a:solidFill>
                  <a:schemeClr val="accent2"/>
                </a:solidFill>
                <a:latin typeface="Cambria" pitchFamily="18" charset="0"/>
              </a:rPr>
              <a:t> </a:t>
            </a:r>
            <a:r>
              <a:rPr lang="en-US" sz="2200" dirty="0" smtClean="0">
                <a:solidFill>
                  <a:schemeClr val="accent2"/>
                </a:solidFill>
                <a:latin typeface="Cambria" pitchFamily="18" charset="0"/>
              </a:rPr>
              <a:t>(OG of </a:t>
            </a:r>
            <a:r>
              <a:rPr lang="en-US" sz="2200" dirty="0">
                <a:solidFill>
                  <a:schemeClr val="accent2"/>
                </a:solidFill>
                <a:latin typeface="Cambria" pitchFamily="18" charset="0"/>
              </a:rPr>
              <a:t>Montenegro 76/06)</a:t>
            </a:r>
          </a:p>
          <a:p>
            <a:pPr algn="ctr">
              <a:defRPr/>
            </a:pPr>
            <a:endParaRPr lang="en-US" sz="2200" b="1" dirty="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45B6E805-A33C-4700-B32F-5F7EA6246027}" type="slidenum">
              <a:rPr lang="en-US" sz="1200">
                <a:latin typeface="Arial Black" pitchFamily="34" charset="0"/>
              </a:rPr>
              <a:pPr algn="r"/>
              <a:t>21</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0179"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0193"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50180" name="Group 11"/>
          <p:cNvGrpSpPr>
            <a:grpSpLocks/>
          </p:cNvGrpSpPr>
          <p:nvPr/>
        </p:nvGrpSpPr>
        <p:grpSpPr bwMode="auto">
          <a:xfrm>
            <a:off x="0" y="0"/>
            <a:ext cx="4992688" cy="538163"/>
            <a:chOff x="0" y="0"/>
            <a:chExt cx="4992416" cy="538609"/>
          </a:xfrm>
        </p:grpSpPr>
        <p:pic>
          <p:nvPicPr>
            <p:cNvPr id="5019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50181"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50182" name="Picture 1"/>
          <p:cNvPicPr>
            <a:picLocks noChangeAspect="1"/>
          </p:cNvPicPr>
          <p:nvPr/>
        </p:nvPicPr>
        <p:blipFill>
          <a:blip r:embed="rId4"/>
          <a:srcRect/>
          <a:stretch>
            <a:fillRect/>
          </a:stretch>
        </p:blipFill>
        <p:spPr bwMode="auto">
          <a:xfrm>
            <a:off x="4572000" y="503238"/>
            <a:ext cx="4511675" cy="6021387"/>
          </a:xfrm>
          <a:prstGeom prst="rect">
            <a:avLst/>
          </a:prstGeom>
          <a:noFill/>
          <a:ln w="9525">
            <a:noFill/>
            <a:miter lim="800000"/>
            <a:headEnd/>
            <a:tailEnd/>
          </a:ln>
        </p:spPr>
      </p:pic>
      <p:sp>
        <p:nvSpPr>
          <p:cNvPr id="50183" name="Rectangle 3"/>
          <p:cNvSpPr>
            <a:spLocks noChangeArrowheads="1"/>
          </p:cNvSpPr>
          <p:nvPr/>
        </p:nvSpPr>
        <p:spPr bwMode="auto">
          <a:xfrm>
            <a:off x="0" y="1468439"/>
            <a:ext cx="4572000" cy="2246313"/>
          </a:xfrm>
          <a:prstGeom prst="rect">
            <a:avLst/>
          </a:prstGeom>
          <a:noFill/>
          <a:ln w="9525">
            <a:noFill/>
            <a:miter lim="800000"/>
            <a:headEnd/>
            <a:tailEnd/>
          </a:ln>
        </p:spPr>
        <p:txBody>
          <a:bodyPr>
            <a:spAutoFit/>
          </a:bodyPr>
          <a:lstStyle/>
          <a:p>
            <a:r>
              <a:rPr lang="en-US" sz="2000" b="1" u="sng" dirty="0">
                <a:solidFill>
                  <a:schemeClr val="accent2"/>
                </a:solidFill>
                <a:latin typeface="Cambria" pitchFamily="18" charset="0"/>
              </a:rPr>
              <a:t>Order on prohibition of catch and trade in fish juveniles, undersized fish and other marine organisms </a:t>
            </a:r>
            <a:r>
              <a:rPr lang="en-US" sz="2000" dirty="0" smtClean="0">
                <a:solidFill>
                  <a:schemeClr val="accent2"/>
                </a:solidFill>
                <a:latin typeface="Cambria" pitchFamily="18" charset="0"/>
              </a:rPr>
              <a:t>(OG </a:t>
            </a:r>
            <a:r>
              <a:rPr lang="en-US" sz="2000" dirty="0">
                <a:solidFill>
                  <a:schemeClr val="accent2"/>
                </a:solidFill>
                <a:latin typeface="Cambria" pitchFamily="18" charset="0"/>
              </a:rPr>
              <a:t>of </a:t>
            </a:r>
            <a:r>
              <a:rPr lang="en-US" sz="2000" dirty="0" smtClean="0">
                <a:solidFill>
                  <a:schemeClr val="accent2"/>
                </a:solidFill>
                <a:latin typeface="Cambria" pitchFamily="18" charset="0"/>
              </a:rPr>
              <a:t>Montenegro </a:t>
            </a:r>
            <a:r>
              <a:rPr lang="en-US" sz="2000" dirty="0">
                <a:solidFill>
                  <a:schemeClr val="accent2"/>
                </a:solidFill>
                <a:latin typeface="Cambria" pitchFamily="18" charset="0"/>
              </a:rPr>
              <a:t>No. </a:t>
            </a:r>
            <a:r>
              <a:rPr lang="en-US" sz="2000" dirty="0" smtClean="0">
                <a:solidFill>
                  <a:schemeClr val="accent2"/>
                </a:solidFill>
                <a:latin typeface="Cambria" pitchFamily="18" charset="0"/>
              </a:rPr>
              <a:t>8/11</a:t>
            </a:r>
            <a:r>
              <a:rPr lang="en-US" sz="2000" dirty="0">
                <a:solidFill>
                  <a:schemeClr val="accent2"/>
                </a:solidFill>
                <a:latin typeface="Cambria" pitchFamily="18" charset="0"/>
              </a:rPr>
              <a:t>) prohibits to catch and trade juveniles, undersized fish and other undersized marine organisms.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1FF584BF-F9D0-471F-A6E6-DFB49AA13488}" type="slidenum">
              <a:rPr lang="en-US" sz="1200">
                <a:latin typeface="Arial Black" pitchFamily="34" charset="0"/>
              </a:rPr>
              <a:pPr algn="r"/>
              <a:t>22</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1203"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1216"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51204" name="Group 11"/>
          <p:cNvGrpSpPr>
            <a:grpSpLocks/>
          </p:cNvGrpSpPr>
          <p:nvPr/>
        </p:nvGrpSpPr>
        <p:grpSpPr bwMode="auto">
          <a:xfrm>
            <a:off x="0" y="0"/>
            <a:ext cx="4992688" cy="538163"/>
            <a:chOff x="0" y="0"/>
            <a:chExt cx="4992416" cy="538609"/>
          </a:xfrm>
        </p:grpSpPr>
        <p:pic>
          <p:nvPicPr>
            <p:cNvPr id="5121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51205"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 name="Rectangle 1"/>
          <p:cNvSpPr/>
          <p:nvPr/>
        </p:nvSpPr>
        <p:spPr>
          <a:xfrm>
            <a:off x="0" y="765175"/>
            <a:ext cx="9056688" cy="6246813"/>
          </a:xfrm>
          <a:prstGeom prst="rect">
            <a:avLst/>
          </a:prstGeom>
        </p:spPr>
        <p:txBody>
          <a:bodyPr>
            <a:spAutoFit/>
          </a:bodyPr>
          <a:lstStyle/>
          <a:p>
            <a:pPr marL="285750" indent="-285750">
              <a:buFont typeface="Wingdings" pitchFamily="2" charset="2"/>
              <a:buChar char="v"/>
              <a:defRPr/>
            </a:pPr>
            <a:endParaRPr lang="en-US" sz="2000" u="sng" dirty="0">
              <a:solidFill>
                <a:schemeClr val="accent2"/>
              </a:solidFill>
              <a:latin typeface="Cambria" pitchFamily="18" charset="0"/>
            </a:endParaRPr>
          </a:p>
          <a:p>
            <a:pPr>
              <a:defRPr/>
            </a:pPr>
            <a:r>
              <a:rPr lang="en-US" sz="2000" b="1" u="sng" dirty="0">
                <a:solidFill>
                  <a:schemeClr val="accent2"/>
                </a:solidFill>
                <a:latin typeface="Cambria" pitchFamily="18" charset="0"/>
              </a:rPr>
              <a:t>Order on prohibition of catch and trade in fish juveniles, undersized fish and other marine organisms </a:t>
            </a:r>
            <a:r>
              <a:rPr lang="en-US" sz="2000" dirty="0" smtClean="0">
                <a:solidFill>
                  <a:schemeClr val="accent2"/>
                </a:solidFill>
                <a:latin typeface="Cambria" pitchFamily="18" charset="0"/>
              </a:rPr>
              <a:t>(OG </a:t>
            </a:r>
            <a:r>
              <a:rPr lang="en-US" sz="2000" dirty="0">
                <a:solidFill>
                  <a:schemeClr val="accent2"/>
                </a:solidFill>
                <a:latin typeface="Cambria" pitchFamily="18" charset="0"/>
              </a:rPr>
              <a:t>of </a:t>
            </a:r>
            <a:r>
              <a:rPr lang="en-US" sz="2000" dirty="0" smtClean="0">
                <a:solidFill>
                  <a:schemeClr val="accent2"/>
                </a:solidFill>
                <a:latin typeface="Cambria" pitchFamily="18" charset="0"/>
              </a:rPr>
              <a:t>Montenegro </a:t>
            </a:r>
            <a:r>
              <a:rPr lang="en-US" sz="2000" dirty="0">
                <a:solidFill>
                  <a:schemeClr val="accent2"/>
                </a:solidFill>
                <a:latin typeface="Cambria" pitchFamily="18" charset="0"/>
              </a:rPr>
              <a:t>No. </a:t>
            </a:r>
            <a:r>
              <a:rPr lang="en-US" sz="2000" dirty="0" smtClean="0">
                <a:solidFill>
                  <a:schemeClr val="accent2"/>
                </a:solidFill>
                <a:latin typeface="Cambria" pitchFamily="18" charset="0"/>
              </a:rPr>
              <a:t>8/11</a:t>
            </a:r>
            <a:r>
              <a:rPr lang="en-US" sz="2000" dirty="0">
                <a:solidFill>
                  <a:schemeClr val="accent2"/>
                </a:solidFill>
                <a:latin typeface="Cambria" pitchFamily="18" charset="0"/>
              </a:rPr>
              <a:t>)</a:t>
            </a:r>
          </a:p>
          <a:p>
            <a:pPr>
              <a:defRPr/>
            </a:pPr>
            <a:endParaRPr lang="en-US" sz="2000" dirty="0">
              <a:solidFill>
                <a:schemeClr val="accent2"/>
              </a:solidFill>
              <a:latin typeface="Cambria" pitchFamily="18" charset="0"/>
            </a:endParaRPr>
          </a:p>
          <a:p>
            <a:pPr marL="285750" indent="-285750">
              <a:buFont typeface="Wingdings" pitchFamily="2" charset="2"/>
              <a:buChar char="v"/>
              <a:defRPr/>
            </a:pPr>
            <a:r>
              <a:rPr lang="en-US" sz="2000" dirty="0">
                <a:solidFill>
                  <a:schemeClr val="accent2"/>
                </a:solidFill>
                <a:latin typeface="Cambria" pitchFamily="18" charset="0"/>
              </a:rPr>
              <a:t>Catch of sardines and anchovy of less than 6 cm in length shall be prohibited in the Bay of </a:t>
            </a:r>
            <a:r>
              <a:rPr lang="en-US" sz="2000" dirty="0" err="1">
                <a:solidFill>
                  <a:schemeClr val="accent2"/>
                </a:solidFill>
                <a:latin typeface="Cambria" pitchFamily="18" charset="0"/>
              </a:rPr>
              <a:t>Boka</a:t>
            </a:r>
            <a:r>
              <a:rPr lang="en-US" sz="2000" dirty="0">
                <a:solidFill>
                  <a:schemeClr val="accent2"/>
                </a:solidFill>
                <a:latin typeface="Cambria" pitchFamily="18" charset="0"/>
              </a:rPr>
              <a:t> </a:t>
            </a:r>
            <a:r>
              <a:rPr lang="en-US" sz="2000" dirty="0" err="1">
                <a:solidFill>
                  <a:schemeClr val="accent2"/>
                </a:solidFill>
                <a:latin typeface="Cambria" pitchFamily="18" charset="0"/>
              </a:rPr>
              <a:t>Kotorska</a:t>
            </a:r>
            <a:r>
              <a:rPr lang="en-US" sz="2000" dirty="0">
                <a:solidFill>
                  <a:schemeClr val="accent2"/>
                </a:solidFill>
                <a:latin typeface="Cambria" pitchFamily="18" charset="0"/>
              </a:rPr>
              <a:t>. </a:t>
            </a:r>
          </a:p>
          <a:p>
            <a:pPr marL="285750" indent="-285750">
              <a:buFont typeface="Wingdings" pitchFamily="2" charset="2"/>
              <a:buChar char="v"/>
              <a:defRPr/>
            </a:pPr>
            <a:r>
              <a:rPr lang="en-US" sz="2000" dirty="0">
                <a:solidFill>
                  <a:schemeClr val="accent2"/>
                </a:solidFill>
                <a:latin typeface="Cambria" pitchFamily="18" charset="0"/>
              </a:rPr>
              <a:t>Determines the rules how to measure the fish and other marine organisms</a:t>
            </a:r>
            <a:endParaRPr lang="x-none" sz="2000" dirty="0">
              <a:solidFill>
                <a:schemeClr val="accent2"/>
              </a:solidFill>
              <a:latin typeface="Cambria" pitchFamily="18" charset="0"/>
            </a:endParaRPr>
          </a:p>
          <a:p>
            <a:pPr marL="285750" indent="-285750">
              <a:buFont typeface="Wingdings" pitchFamily="2" charset="2"/>
              <a:buChar char="v"/>
              <a:defRPr/>
            </a:pPr>
            <a:r>
              <a:rPr lang="en-US" sz="2000" dirty="0">
                <a:solidFill>
                  <a:schemeClr val="accent2"/>
                </a:solidFill>
                <a:latin typeface="Cambria" pitchFamily="18" charset="0"/>
              </a:rPr>
              <a:t>Fishing in some are should be stopped if the catch of undersized fish and other marine organisms in fishing operations with bottom and floating trawls, seines or tow nets in one towing is more than 50% of the total catch.</a:t>
            </a:r>
          </a:p>
          <a:p>
            <a:pPr marL="285750" indent="-285750">
              <a:buFont typeface="Wingdings" pitchFamily="2" charset="2"/>
              <a:buChar char="v"/>
              <a:defRPr/>
            </a:pPr>
            <a:r>
              <a:rPr lang="en-US" sz="2000" dirty="0">
                <a:solidFill>
                  <a:schemeClr val="accent2"/>
                </a:solidFill>
                <a:latin typeface="Cambria" pitchFamily="18" charset="0"/>
              </a:rPr>
              <a:t>Catch of undersized fish and other undersized marine organisms can be up to </a:t>
            </a:r>
            <a:r>
              <a:rPr lang="en-US" sz="2000" dirty="0" smtClean="0">
                <a:solidFill>
                  <a:schemeClr val="accent2"/>
                </a:solidFill>
                <a:latin typeface="Cambria" pitchFamily="18" charset="0"/>
              </a:rPr>
              <a:t>% </a:t>
            </a:r>
            <a:r>
              <a:rPr lang="en-US" sz="2000" dirty="0">
                <a:solidFill>
                  <a:schemeClr val="accent2"/>
                </a:solidFill>
                <a:latin typeface="Cambria" pitchFamily="18" charset="0"/>
              </a:rPr>
              <a:t>of the total catch.</a:t>
            </a:r>
          </a:p>
          <a:p>
            <a:pPr marL="285750" indent="-285750">
              <a:buFont typeface="Wingdings" pitchFamily="2" charset="2"/>
              <a:buChar char="v"/>
              <a:defRPr/>
            </a:pPr>
            <a:r>
              <a:rPr lang="en-US" sz="2000" dirty="0">
                <a:solidFill>
                  <a:schemeClr val="accent2"/>
                </a:solidFill>
                <a:latin typeface="Cambria" pitchFamily="18" charset="0"/>
              </a:rPr>
              <a:t>It shall be prohibited to catch marine mammals (whales, dolphins, seals, etc.) sea birds and sea turtles and in case they are caught accidentally, they must be returned into the sea.</a:t>
            </a:r>
            <a:endParaRPr lang="x-none" sz="2000" dirty="0">
              <a:solidFill>
                <a:schemeClr val="accent2"/>
              </a:solidFill>
              <a:latin typeface="Cambria" pitchFamily="18" charset="0"/>
            </a:endParaRPr>
          </a:p>
          <a:p>
            <a:pPr marL="285750" indent="-285750">
              <a:buFont typeface="Wingdings" pitchFamily="2" charset="2"/>
              <a:buChar char="v"/>
              <a:defRPr/>
            </a:pPr>
            <a:r>
              <a:rPr lang="en-US" sz="2000" dirty="0">
                <a:solidFill>
                  <a:schemeClr val="accent2"/>
                </a:solidFill>
                <a:latin typeface="Cambria" pitchFamily="18" charset="0"/>
              </a:rPr>
              <a:t>Females of lobster, spiny lobster, Norway lobster with external eggs and spiny spider crab (</a:t>
            </a:r>
            <a:r>
              <a:rPr lang="en-US" sz="2000" i="1" dirty="0" err="1">
                <a:solidFill>
                  <a:schemeClr val="accent2"/>
                </a:solidFill>
                <a:latin typeface="Cambria" pitchFamily="18" charset="0"/>
              </a:rPr>
              <a:t>Maja</a:t>
            </a:r>
            <a:r>
              <a:rPr lang="en-US" sz="2000" i="1" dirty="0">
                <a:solidFill>
                  <a:schemeClr val="accent2"/>
                </a:solidFill>
                <a:latin typeface="Cambria" pitchFamily="18" charset="0"/>
              </a:rPr>
              <a:t> </a:t>
            </a:r>
            <a:r>
              <a:rPr lang="en-US" sz="2000" i="1" dirty="0" err="1">
                <a:solidFill>
                  <a:schemeClr val="accent2"/>
                </a:solidFill>
                <a:latin typeface="Cambria" pitchFamily="18" charset="0"/>
              </a:rPr>
              <a:t>squinado</a:t>
            </a:r>
            <a:r>
              <a:rPr lang="en-US" sz="2000" dirty="0">
                <a:solidFill>
                  <a:schemeClr val="accent2"/>
                </a:solidFill>
                <a:latin typeface="Cambria" pitchFamily="18" charset="0"/>
              </a:rPr>
              <a:t>) with darkened external eggs shall be returned into the sea immediately after catch, regardless of their size.</a:t>
            </a:r>
            <a:endParaRPr lang="x-none" sz="2000" dirty="0">
              <a:solidFill>
                <a:schemeClr val="accent2"/>
              </a:solidFill>
              <a:latin typeface="Cambria" pitchFamily="18" charset="0"/>
            </a:endParaRPr>
          </a:p>
          <a:p>
            <a:pPr marL="285750" indent="-285750" algn="just">
              <a:buFont typeface="Wingdings" pitchFamily="2" charset="2"/>
              <a:buChar char="v"/>
              <a:defRPr/>
            </a:pPr>
            <a:endParaRPr lang="x-none" sz="2000" dirty="0">
              <a:solidFill>
                <a:schemeClr val="accent2"/>
              </a:solidFill>
              <a:latin typeface="Cambria" pitchFamily="18" charset="0"/>
            </a:endParaRPr>
          </a:p>
          <a:p>
            <a:pPr marL="285750" indent="-285750" algn="just">
              <a:buFont typeface="Wingdings" pitchFamily="2" charset="2"/>
              <a:buChar char="v"/>
              <a:defRPr/>
            </a:pPr>
            <a:endParaRPr lang="en-GB" sz="2000" dirty="0">
              <a:solidFill>
                <a:schemeClr val="accent2"/>
              </a:solidFill>
              <a:latin typeface="Cambria"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962864F-CA62-47EE-A288-3208B48A8910}" type="slidenum">
              <a:rPr lang="en-US" sz="1200">
                <a:latin typeface="Arial Black" pitchFamily="34" charset="0"/>
              </a:rPr>
              <a:pPr algn="r"/>
              <a:t>23</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2227"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2240"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52228" name="Group 11"/>
          <p:cNvGrpSpPr>
            <a:grpSpLocks/>
          </p:cNvGrpSpPr>
          <p:nvPr/>
        </p:nvGrpSpPr>
        <p:grpSpPr bwMode="auto">
          <a:xfrm>
            <a:off x="0" y="0"/>
            <a:ext cx="4992688" cy="538163"/>
            <a:chOff x="0" y="0"/>
            <a:chExt cx="4992416" cy="538609"/>
          </a:xfrm>
        </p:grpSpPr>
        <p:pic>
          <p:nvPicPr>
            <p:cNvPr id="52237"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52229"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Rectangle 23"/>
          <p:cNvSpPr/>
          <p:nvPr/>
        </p:nvSpPr>
        <p:spPr>
          <a:xfrm>
            <a:off x="285750" y="692150"/>
            <a:ext cx="8715375" cy="5878532"/>
          </a:xfrm>
          <a:prstGeom prst="rect">
            <a:avLst/>
          </a:prstGeom>
        </p:spPr>
        <p:txBody>
          <a:bodyPr>
            <a:spAutoFit/>
          </a:bodyPr>
          <a:lstStyle/>
          <a:p>
            <a:pPr algn="just">
              <a:lnSpc>
                <a:spcPct val="80000"/>
              </a:lnSpc>
              <a:defRPr/>
            </a:pPr>
            <a:r>
              <a:rPr lang="en-GB" sz="2000" b="1" dirty="0">
                <a:solidFill>
                  <a:schemeClr val="accent2"/>
                </a:solidFill>
                <a:latin typeface="Cambria" pitchFamily="18" charset="0"/>
              </a:rPr>
              <a:t>Rulebook on construction–technical basis, mesh size, method of use and purpose of certain net types and other means for commercial fishing </a:t>
            </a:r>
            <a:r>
              <a:rPr lang="en-GB" sz="2000" dirty="0" smtClean="0">
                <a:solidFill>
                  <a:schemeClr val="accent2"/>
                </a:solidFill>
                <a:latin typeface="Cambria" pitchFamily="18" charset="0"/>
              </a:rPr>
              <a:t>(</a:t>
            </a:r>
            <a:r>
              <a:rPr lang="sr-Latn-CS" sz="2000" dirty="0" smtClean="0">
                <a:solidFill>
                  <a:schemeClr val="accent2"/>
                </a:solidFill>
                <a:latin typeface="Cambria" pitchFamily="18" charset="0"/>
              </a:rPr>
              <a:t>OG </a:t>
            </a:r>
            <a:r>
              <a:rPr lang="sr-Latn-CS" sz="2000" dirty="0">
                <a:solidFill>
                  <a:schemeClr val="accent2"/>
                </a:solidFill>
                <a:latin typeface="Cambria" pitchFamily="18" charset="0"/>
              </a:rPr>
              <a:t>of </a:t>
            </a:r>
            <a:r>
              <a:rPr lang="sr-Latn-CS" sz="2000" dirty="0" smtClean="0">
                <a:solidFill>
                  <a:schemeClr val="accent2"/>
                </a:solidFill>
                <a:latin typeface="Cambria" pitchFamily="18" charset="0"/>
              </a:rPr>
              <a:t>Montenegro</a:t>
            </a:r>
            <a:r>
              <a:rPr lang="en-US" sz="2000" dirty="0" smtClean="0">
                <a:solidFill>
                  <a:schemeClr val="accent2"/>
                </a:solidFill>
                <a:latin typeface="Cambria" pitchFamily="18" charset="0"/>
              </a:rPr>
              <a:t> </a:t>
            </a:r>
            <a:r>
              <a:rPr lang="sr-Latn-CS" sz="2000" dirty="0" smtClean="0">
                <a:solidFill>
                  <a:schemeClr val="accent2"/>
                </a:solidFill>
                <a:latin typeface="Cambria" pitchFamily="18" charset="0"/>
              </a:rPr>
              <a:t>No</a:t>
            </a:r>
            <a:r>
              <a:rPr lang="sr-Latn-CS" sz="2000" dirty="0">
                <a:solidFill>
                  <a:schemeClr val="accent2"/>
                </a:solidFill>
                <a:latin typeface="Cambria" pitchFamily="18" charset="0"/>
              </a:rPr>
              <a:t>. </a:t>
            </a:r>
            <a:r>
              <a:rPr lang="en-GB" sz="2000" dirty="0" smtClean="0">
                <a:solidFill>
                  <a:schemeClr val="accent2"/>
                </a:solidFill>
                <a:latin typeface="Cambria" pitchFamily="18" charset="0"/>
              </a:rPr>
              <a:t>8/11</a:t>
            </a:r>
            <a:r>
              <a:rPr lang="en-GB" sz="2000" dirty="0">
                <a:solidFill>
                  <a:schemeClr val="accent2"/>
                </a:solidFill>
                <a:latin typeface="Cambria" pitchFamily="18" charset="0"/>
              </a:rPr>
              <a:t>)</a:t>
            </a:r>
          </a:p>
          <a:p>
            <a:pPr marL="285750" indent="-285750" algn="just">
              <a:lnSpc>
                <a:spcPct val="80000"/>
              </a:lnSpc>
              <a:buFont typeface="Wingdings" pitchFamily="2" charset="2"/>
              <a:buChar char="v"/>
              <a:defRPr/>
            </a:pPr>
            <a:endParaRPr lang="en-GB" sz="2000" dirty="0">
              <a:solidFill>
                <a:schemeClr val="accent2"/>
              </a:solidFill>
              <a:latin typeface="Cambria" pitchFamily="18" charset="0"/>
            </a:endParaRPr>
          </a:p>
          <a:p>
            <a:pPr marL="285750" indent="-285750" algn="just">
              <a:lnSpc>
                <a:spcPct val="80000"/>
              </a:lnSpc>
              <a:buFont typeface="Wingdings" pitchFamily="2" charset="2"/>
              <a:buChar char="v"/>
              <a:defRPr/>
            </a:pPr>
            <a:r>
              <a:rPr lang="en-GB" sz="2000" dirty="0">
                <a:solidFill>
                  <a:schemeClr val="accent2"/>
                </a:solidFill>
                <a:latin typeface="Cambria" pitchFamily="18" charset="0"/>
              </a:rPr>
              <a:t>Rulebook lays down the basic construction-technical characteristics, method of use, time, purpose, quantity and type of fishing tools and gear that is permitted for use in large scale and small scale commercial fishing, as well as the marking of fishing tools and gear and the method of establishing the construction-technical characteristics of the fishing tools and gear.</a:t>
            </a:r>
          </a:p>
          <a:p>
            <a:pPr marL="285750" indent="-285750">
              <a:buFont typeface="Wingdings" pitchFamily="2" charset="2"/>
              <a:buChar char="v"/>
              <a:defRPr/>
            </a:pPr>
            <a:r>
              <a:rPr lang="en-GB" sz="2000" dirty="0">
                <a:solidFill>
                  <a:schemeClr val="accent2"/>
                </a:solidFill>
                <a:latin typeface="Cambria" pitchFamily="18" charset="0"/>
              </a:rPr>
              <a:t> The following fishing tools and gear may be used in commercial fishing:</a:t>
            </a:r>
            <a:endParaRPr lang="en-US" sz="2000" dirty="0">
              <a:solidFill>
                <a:schemeClr val="accent2"/>
              </a:solidFill>
              <a:latin typeface="Cambria" pitchFamily="18" charset="0"/>
            </a:endParaRPr>
          </a:p>
          <a:p>
            <a:pPr marL="285750" indent="-285750">
              <a:buFont typeface="Arial" pitchFamily="34" charset="0"/>
              <a:buChar char="•"/>
              <a:defRPr/>
            </a:pPr>
            <a:r>
              <a:rPr lang="en-GB" sz="2000" b="1" dirty="0" smtClean="0">
                <a:solidFill>
                  <a:schemeClr val="accent2"/>
                </a:solidFill>
                <a:latin typeface="Cambria" pitchFamily="18" charset="0"/>
              </a:rPr>
              <a:t>bottom </a:t>
            </a:r>
            <a:r>
              <a:rPr lang="en-GB" sz="2000" b="1" dirty="0">
                <a:solidFill>
                  <a:schemeClr val="accent2"/>
                </a:solidFill>
                <a:latin typeface="Cambria" pitchFamily="18" charset="0"/>
              </a:rPr>
              <a:t>trawls;</a:t>
            </a:r>
            <a:endParaRPr lang="en-US" sz="2000" dirty="0">
              <a:solidFill>
                <a:schemeClr val="accent2"/>
              </a:solidFill>
              <a:latin typeface="Cambria" pitchFamily="18" charset="0"/>
            </a:endParaRPr>
          </a:p>
          <a:p>
            <a:pPr marL="285750" indent="-285750">
              <a:buFont typeface="Arial" pitchFamily="34" charset="0"/>
              <a:buChar char="•"/>
              <a:defRPr/>
            </a:pPr>
            <a:r>
              <a:rPr lang="en-GB" sz="2000" b="1" dirty="0">
                <a:solidFill>
                  <a:schemeClr val="accent2"/>
                </a:solidFill>
                <a:latin typeface="Cambria" pitchFamily="18" charset="0"/>
              </a:rPr>
              <a:t>pelagic (floating) trawls;</a:t>
            </a:r>
            <a:endParaRPr lang="en-US" sz="2000" dirty="0">
              <a:solidFill>
                <a:schemeClr val="accent2"/>
              </a:solidFill>
              <a:latin typeface="Cambria" pitchFamily="18" charset="0"/>
            </a:endParaRPr>
          </a:p>
          <a:p>
            <a:pPr marL="285750" indent="-285750">
              <a:buFont typeface="Arial" pitchFamily="34" charset="0"/>
              <a:buChar char="•"/>
              <a:defRPr/>
            </a:pPr>
            <a:r>
              <a:rPr lang="en-GB" sz="2000" b="1" dirty="0">
                <a:solidFill>
                  <a:schemeClr val="accent2"/>
                </a:solidFill>
                <a:latin typeface="Cambria" pitchFamily="18" charset="0"/>
              </a:rPr>
              <a:t>entangling nets;</a:t>
            </a:r>
            <a:endParaRPr lang="en-US" sz="2000" dirty="0">
              <a:solidFill>
                <a:schemeClr val="accent2"/>
              </a:solidFill>
              <a:latin typeface="Cambria" pitchFamily="18" charset="0"/>
            </a:endParaRPr>
          </a:p>
          <a:p>
            <a:pPr marL="285750" indent="-285750">
              <a:buFont typeface="Arial" pitchFamily="34" charset="0"/>
              <a:buChar char="•"/>
              <a:defRPr/>
            </a:pPr>
            <a:r>
              <a:rPr lang="en-GB" sz="2000" b="1" dirty="0">
                <a:solidFill>
                  <a:schemeClr val="accent2"/>
                </a:solidFill>
                <a:latin typeface="Cambria" pitchFamily="18" charset="0"/>
              </a:rPr>
              <a:t>beach seines;</a:t>
            </a:r>
            <a:endParaRPr lang="en-US" sz="2000" dirty="0">
              <a:solidFill>
                <a:schemeClr val="accent2"/>
              </a:solidFill>
              <a:latin typeface="Cambria" pitchFamily="18" charset="0"/>
            </a:endParaRPr>
          </a:p>
          <a:p>
            <a:pPr marL="285750" indent="-285750">
              <a:buFont typeface="Arial" pitchFamily="34" charset="0"/>
              <a:buChar char="•"/>
              <a:defRPr/>
            </a:pPr>
            <a:r>
              <a:rPr lang="en-GB" sz="2000" b="1" dirty="0">
                <a:solidFill>
                  <a:schemeClr val="accent2"/>
                </a:solidFill>
                <a:latin typeface="Cambria" pitchFamily="18" charset="0"/>
              </a:rPr>
              <a:t>beach trawls;</a:t>
            </a:r>
            <a:endParaRPr lang="en-US" sz="2000" dirty="0">
              <a:solidFill>
                <a:schemeClr val="accent2"/>
              </a:solidFill>
              <a:latin typeface="Cambria" pitchFamily="18" charset="0"/>
            </a:endParaRPr>
          </a:p>
          <a:p>
            <a:pPr marL="285750" indent="-285750">
              <a:buFont typeface="Arial" pitchFamily="34" charset="0"/>
              <a:buChar char="•"/>
              <a:defRPr/>
            </a:pPr>
            <a:r>
              <a:rPr lang="en-GB" sz="2000" b="1" dirty="0">
                <a:solidFill>
                  <a:schemeClr val="accent2"/>
                </a:solidFill>
                <a:latin typeface="Cambria" pitchFamily="18" charset="0"/>
              </a:rPr>
              <a:t>gillnets;</a:t>
            </a:r>
            <a:endParaRPr lang="en-US" sz="2000" dirty="0">
              <a:solidFill>
                <a:schemeClr val="accent2"/>
              </a:solidFill>
              <a:latin typeface="Cambria" pitchFamily="18" charset="0"/>
            </a:endParaRPr>
          </a:p>
          <a:p>
            <a:pPr marL="285750" indent="-285750">
              <a:buFont typeface="Arial" pitchFamily="34" charset="0"/>
              <a:buChar char="•"/>
              <a:defRPr/>
            </a:pPr>
            <a:r>
              <a:rPr lang="en-GB" sz="2000" b="1" dirty="0">
                <a:solidFill>
                  <a:schemeClr val="accent2"/>
                </a:solidFill>
                <a:latin typeface="Cambria" pitchFamily="18" charset="0"/>
              </a:rPr>
              <a:t>traps for fish and other marine organisms;</a:t>
            </a:r>
            <a:endParaRPr lang="en-US" sz="2000" dirty="0">
              <a:solidFill>
                <a:schemeClr val="accent2"/>
              </a:solidFill>
              <a:latin typeface="Cambria" pitchFamily="18" charset="0"/>
            </a:endParaRPr>
          </a:p>
          <a:p>
            <a:pPr marL="285750" indent="-285750">
              <a:buFont typeface="Arial" pitchFamily="34" charset="0"/>
              <a:buChar char="•"/>
              <a:defRPr/>
            </a:pPr>
            <a:r>
              <a:rPr lang="en-GB" sz="2000" b="1" dirty="0">
                <a:solidFill>
                  <a:schemeClr val="accent2"/>
                </a:solidFill>
                <a:latin typeface="Cambria" pitchFamily="18" charset="0"/>
              </a:rPr>
              <a:t>harpoons;</a:t>
            </a:r>
            <a:endParaRPr lang="en-US" sz="2000" dirty="0">
              <a:solidFill>
                <a:schemeClr val="accent2"/>
              </a:solidFill>
              <a:latin typeface="Cambria" pitchFamily="18" charset="0"/>
            </a:endParaRPr>
          </a:p>
          <a:p>
            <a:pPr marL="285750" indent="-285750">
              <a:buFont typeface="Arial" pitchFamily="34" charset="0"/>
              <a:buChar char="•"/>
              <a:defRPr/>
            </a:pPr>
            <a:r>
              <a:rPr lang="en-GB" sz="2000" b="1" dirty="0">
                <a:solidFill>
                  <a:schemeClr val="accent2"/>
                </a:solidFill>
                <a:latin typeface="Cambria" pitchFamily="18" charset="0"/>
              </a:rPr>
              <a:t>long lines and other angling </a:t>
            </a:r>
            <a:r>
              <a:rPr lang="en-GB" sz="2000" b="1" dirty="0" smtClean="0">
                <a:solidFill>
                  <a:schemeClr val="accent2"/>
                </a:solidFill>
                <a:latin typeface="Cambria" pitchFamily="18" charset="0"/>
              </a:rPr>
              <a:t>gear.</a:t>
            </a:r>
            <a:endParaRPr lang="en-US" sz="2000" dirty="0">
              <a:solidFill>
                <a:schemeClr val="accent2"/>
              </a:solidFill>
              <a:latin typeface="Cambria" pitchFamily="18" charset="0"/>
            </a:endParaRPr>
          </a:p>
          <a:p>
            <a:pPr marL="285750" indent="-285750" algn="just">
              <a:lnSpc>
                <a:spcPct val="80000"/>
              </a:lnSpc>
              <a:defRPr/>
            </a:pPr>
            <a:endParaRPr lang="en-US" sz="2000" dirty="0">
              <a:solidFill>
                <a:schemeClr val="accent2"/>
              </a:solidFill>
              <a:latin typeface="Cambria" pitchFamily="18" charset="0"/>
            </a:endParaRPr>
          </a:p>
          <a:p>
            <a:pPr marL="285750" indent="-285750" algn="just">
              <a:lnSpc>
                <a:spcPct val="80000"/>
              </a:lnSpc>
              <a:buFont typeface="Wingdings" pitchFamily="2" charset="2"/>
              <a:buChar char="v"/>
              <a:defRPr/>
            </a:pPr>
            <a:endParaRPr lang="en-GB" sz="2000" dirty="0">
              <a:solidFill>
                <a:schemeClr val="accent2"/>
              </a:solidFill>
              <a:latin typeface="Cambria"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691DB58F-1881-447B-A3AA-683B93961A57}" type="slidenum">
              <a:rPr lang="en-US" sz="1200">
                <a:latin typeface="Arial Black" pitchFamily="34" charset="0"/>
              </a:rPr>
              <a:pPr algn="r"/>
              <a:t>24</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3251"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3265"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53252" name="Group 11"/>
          <p:cNvGrpSpPr>
            <a:grpSpLocks/>
          </p:cNvGrpSpPr>
          <p:nvPr/>
        </p:nvGrpSpPr>
        <p:grpSpPr bwMode="auto">
          <a:xfrm>
            <a:off x="0" y="0"/>
            <a:ext cx="4992688" cy="538163"/>
            <a:chOff x="0" y="0"/>
            <a:chExt cx="4992416" cy="538609"/>
          </a:xfrm>
        </p:grpSpPr>
        <p:pic>
          <p:nvPicPr>
            <p:cNvPr id="5326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53253"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53254" name="TextBox 23"/>
          <p:cNvSpPr txBox="1">
            <a:spLocks noChangeArrowheads="1"/>
          </p:cNvSpPr>
          <p:nvPr/>
        </p:nvSpPr>
        <p:spPr bwMode="auto">
          <a:xfrm>
            <a:off x="169863" y="1557338"/>
            <a:ext cx="8929687" cy="3784600"/>
          </a:xfrm>
          <a:prstGeom prst="rect">
            <a:avLst/>
          </a:prstGeom>
          <a:noFill/>
          <a:ln w="9525">
            <a:noFill/>
            <a:miter lim="800000"/>
            <a:headEnd/>
            <a:tailEnd/>
          </a:ln>
        </p:spPr>
        <p:txBody>
          <a:bodyPr>
            <a:spAutoFit/>
          </a:bodyPr>
          <a:lstStyle/>
          <a:p>
            <a:r>
              <a:rPr lang="en-GB" sz="2000" b="1" dirty="0">
                <a:solidFill>
                  <a:schemeClr val="accent2"/>
                </a:solidFill>
                <a:latin typeface="Cambria" pitchFamily="18" charset="0"/>
              </a:rPr>
              <a:t>Bottom trawls – </a:t>
            </a:r>
            <a:r>
              <a:rPr lang="en-GB" sz="2000" dirty="0">
                <a:solidFill>
                  <a:schemeClr val="accent2"/>
                </a:solidFill>
                <a:latin typeface="Cambria" pitchFamily="18" charset="0"/>
              </a:rPr>
              <a:t>Minimal mesh size </a:t>
            </a:r>
            <a:r>
              <a:rPr lang="en-GB" sz="2000" dirty="0" smtClean="0">
                <a:solidFill>
                  <a:schemeClr val="accent2"/>
                </a:solidFill>
                <a:latin typeface="Cambria" pitchFamily="18" charset="0"/>
              </a:rPr>
              <a:t> </a:t>
            </a:r>
            <a:r>
              <a:rPr lang="en-GB" sz="2000" dirty="0">
                <a:solidFill>
                  <a:schemeClr val="accent2"/>
                </a:solidFill>
                <a:latin typeface="Cambria" pitchFamily="18" charset="0"/>
              </a:rPr>
              <a:t>mm  (</a:t>
            </a:r>
            <a:r>
              <a:rPr lang="en-GB" sz="2000" b="1" u="sng" dirty="0">
                <a:solidFill>
                  <a:schemeClr val="accent2"/>
                </a:solidFill>
                <a:latin typeface="Cambria" pitchFamily="18" charset="0"/>
              </a:rPr>
              <a:t>knot to knot</a:t>
            </a:r>
            <a:r>
              <a:rPr lang="en-GB" sz="2000" dirty="0">
                <a:solidFill>
                  <a:schemeClr val="accent2"/>
                </a:solidFill>
                <a:latin typeface="Cambria" pitchFamily="18" charset="0"/>
              </a:rPr>
              <a:t>).</a:t>
            </a:r>
          </a:p>
          <a:p>
            <a:endParaRPr lang="en-GB" sz="2000" dirty="0">
              <a:solidFill>
                <a:schemeClr val="accent2"/>
              </a:solidFill>
              <a:latin typeface="Cambria" pitchFamily="18" charset="0"/>
            </a:endParaRPr>
          </a:p>
          <a:p>
            <a:r>
              <a:rPr lang="en-GB" sz="2000" b="1" dirty="0">
                <a:solidFill>
                  <a:schemeClr val="accent2"/>
                </a:solidFill>
                <a:latin typeface="Cambria" pitchFamily="18" charset="0"/>
              </a:rPr>
              <a:t>Pelagic-floating trawls</a:t>
            </a:r>
            <a:r>
              <a:rPr lang="en-GB" sz="2000" dirty="0">
                <a:solidFill>
                  <a:schemeClr val="accent2"/>
                </a:solidFill>
                <a:latin typeface="Cambria" pitchFamily="18" charset="0"/>
              </a:rPr>
              <a:t> </a:t>
            </a:r>
            <a:r>
              <a:rPr lang="en-GB" sz="2000" b="1" dirty="0">
                <a:solidFill>
                  <a:schemeClr val="accent2"/>
                </a:solidFill>
                <a:latin typeface="Cambria" pitchFamily="18" charset="0"/>
              </a:rPr>
              <a:t>– </a:t>
            </a:r>
            <a:r>
              <a:rPr lang="en-GB" sz="2000" dirty="0">
                <a:solidFill>
                  <a:schemeClr val="accent2"/>
                </a:solidFill>
                <a:latin typeface="Cambria" pitchFamily="18" charset="0"/>
              </a:rPr>
              <a:t>Minimal mesh size 10 </a:t>
            </a:r>
            <a:r>
              <a:rPr lang="en-GB" sz="2000" dirty="0" smtClean="0">
                <a:solidFill>
                  <a:schemeClr val="accent2"/>
                </a:solidFill>
                <a:latin typeface="Cambria" pitchFamily="18" charset="0"/>
              </a:rPr>
              <a:t>mm (EU measures 20 mm).</a:t>
            </a:r>
            <a:endParaRPr lang="en-GB" sz="2000" dirty="0">
              <a:solidFill>
                <a:schemeClr val="accent2"/>
              </a:solidFill>
              <a:latin typeface="Cambria" pitchFamily="18" charset="0"/>
            </a:endParaRPr>
          </a:p>
          <a:p>
            <a:endParaRPr lang="en-GB" sz="2000" dirty="0">
              <a:solidFill>
                <a:schemeClr val="accent2"/>
              </a:solidFill>
              <a:latin typeface="Cambria" pitchFamily="18" charset="0"/>
            </a:endParaRPr>
          </a:p>
          <a:p>
            <a:r>
              <a:rPr lang="en-GB" sz="2000" b="1" dirty="0">
                <a:solidFill>
                  <a:schemeClr val="accent2"/>
                </a:solidFill>
                <a:latin typeface="Cambria" pitchFamily="18" charset="0"/>
              </a:rPr>
              <a:t>Entangling nets</a:t>
            </a:r>
            <a:r>
              <a:rPr lang="en-GB" sz="2000" dirty="0">
                <a:solidFill>
                  <a:schemeClr val="accent2"/>
                </a:solidFill>
                <a:latin typeface="Cambria" pitchFamily="18" charset="0"/>
              </a:rPr>
              <a:t> are intended for fishing small and big pelagic fish.</a:t>
            </a:r>
            <a:endParaRPr lang="en-US" sz="2000" dirty="0">
              <a:solidFill>
                <a:schemeClr val="accent2"/>
              </a:solidFill>
              <a:latin typeface="Cambria" pitchFamily="18" charset="0"/>
            </a:endParaRPr>
          </a:p>
          <a:p>
            <a:r>
              <a:rPr lang="en-GB" sz="2000" dirty="0">
                <a:solidFill>
                  <a:schemeClr val="accent2"/>
                </a:solidFill>
                <a:latin typeface="Cambria" pitchFamily="18" charset="0"/>
              </a:rPr>
              <a:t> </a:t>
            </a:r>
            <a:endParaRPr lang="en-US" sz="2000" dirty="0">
              <a:solidFill>
                <a:schemeClr val="accent2"/>
              </a:solidFill>
              <a:latin typeface="Cambria" pitchFamily="18" charset="0"/>
            </a:endParaRPr>
          </a:p>
          <a:p>
            <a:r>
              <a:rPr lang="en-GB" sz="2000" b="1" dirty="0">
                <a:solidFill>
                  <a:schemeClr val="accent2"/>
                </a:solidFill>
                <a:latin typeface="Cambria" pitchFamily="18" charset="0"/>
              </a:rPr>
              <a:t>Entangling nets for different species </a:t>
            </a:r>
          </a:p>
          <a:p>
            <a:r>
              <a:rPr lang="en-GB" sz="2000" dirty="0">
                <a:solidFill>
                  <a:schemeClr val="accent2"/>
                </a:solidFill>
                <a:latin typeface="Cambria" pitchFamily="18" charset="0"/>
              </a:rPr>
              <a:t>	For sardine minimal mesh size 10 mm (EU measures 20 mm).</a:t>
            </a:r>
          </a:p>
          <a:p>
            <a:r>
              <a:rPr lang="en-GB" sz="2000" dirty="0">
                <a:solidFill>
                  <a:schemeClr val="accent2"/>
                </a:solidFill>
                <a:latin typeface="Cambria" pitchFamily="18" charset="0"/>
              </a:rPr>
              <a:t>	For tuna minimal mesh size 40 mm (EU measures </a:t>
            </a:r>
            <a:r>
              <a:rPr lang="en-GB" sz="2000" dirty="0" smtClean="0">
                <a:solidFill>
                  <a:schemeClr val="accent2"/>
                </a:solidFill>
                <a:latin typeface="Cambria" pitchFamily="18" charset="0"/>
              </a:rPr>
              <a:t>80 </a:t>
            </a:r>
            <a:r>
              <a:rPr lang="en-GB" sz="2000" dirty="0">
                <a:solidFill>
                  <a:schemeClr val="accent2"/>
                </a:solidFill>
                <a:latin typeface="Cambria" pitchFamily="18" charset="0"/>
              </a:rPr>
              <a:t>mm).</a:t>
            </a:r>
          </a:p>
          <a:p>
            <a:r>
              <a:rPr lang="en-GB" sz="2000" dirty="0">
                <a:solidFill>
                  <a:schemeClr val="accent2"/>
                </a:solidFill>
                <a:latin typeface="Cambria" pitchFamily="18" charset="0"/>
              </a:rPr>
              <a:t>Maximal length of entangling nets is </a:t>
            </a:r>
            <a:r>
              <a:rPr lang="en-GB" sz="2000" u="sng" dirty="0">
                <a:solidFill>
                  <a:schemeClr val="accent2"/>
                </a:solidFill>
                <a:latin typeface="Cambria" pitchFamily="18" charset="0"/>
              </a:rPr>
              <a:t>800 meters</a:t>
            </a:r>
            <a:r>
              <a:rPr lang="en-GB" sz="2000" dirty="0">
                <a:solidFill>
                  <a:schemeClr val="accent2"/>
                </a:solidFill>
                <a:latin typeface="Cambria" pitchFamily="18" charset="0"/>
              </a:rPr>
              <a:t>, </a:t>
            </a:r>
            <a:r>
              <a:rPr lang="en-US" sz="2000" dirty="0">
                <a:solidFill>
                  <a:schemeClr val="accent2"/>
                </a:solidFill>
                <a:latin typeface="Cambria" pitchFamily="18" charset="0"/>
              </a:rPr>
              <a:t>and its highest drop is one-third of the </a:t>
            </a:r>
            <a:r>
              <a:rPr lang="en-US" sz="2000" dirty="0" err="1">
                <a:solidFill>
                  <a:schemeClr val="accent2"/>
                </a:solidFill>
                <a:latin typeface="Cambria" pitchFamily="18" charset="0"/>
              </a:rPr>
              <a:t>armane</a:t>
            </a:r>
            <a:r>
              <a:rPr lang="en-US" sz="2000" dirty="0">
                <a:solidFill>
                  <a:schemeClr val="accent2"/>
                </a:solidFill>
                <a:latin typeface="Cambria" pitchFamily="18" charset="0"/>
              </a:rPr>
              <a:t> of net , </a:t>
            </a:r>
            <a:r>
              <a:rPr lang="en-GB" sz="2000" dirty="0">
                <a:solidFill>
                  <a:schemeClr val="accent2"/>
                </a:solidFill>
                <a:latin typeface="Cambria" pitchFamily="18" charset="0"/>
              </a:rPr>
              <a:t>except for entangling nets for tuna</a:t>
            </a:r>
          </a:p>
          <a:p>
            <a:endParaRPr lang="en-GB" sz="2000" dirty="0">
              <a:solidFill>
                <a:schemeClr val="accent2"/>
              </a:solidFill>
              <a:latin typeface="Cambria" pitchFamily="18" charset="0"/>
            </a:endParaRPr>
          </a:p>
        </p:txBody>
      </p:sp>
      <p:sp>
        <p:nvSpPr>
          <p:cNvPr id="53255" name="Rectangle 1"/>
          <p:cNvSpPr>
            <a:spLocks noChangeArrowheads="1"/>
          </p:cNvSpPr>
          <p:nvPr/>
        </p:nvSpPr>
        <p:spPr bwMode="auto">
          <a:xfrm>
            <a:off x="0" y="555625"/>
            <a:ext cx="9024938" cy="757238"/>
          </a:xfrm>
          <a:prstGeom prst="rect">
            <a:avLst/>
          </a:prstGeom>
          <a:noFill/>
          <a:ln w="9525">
            <a:noFill/>
            <a:miter lim="800000"/>
            <a:headEnd/>
            <a:tailEnd/>
          </a:ln>
        </p:spPr>
        <p:txBody>
          <a:bodyPr>
            <a:spAutoFit/>
          </a:bodyPr>
          <a:lstStyle/>
          <a:p>
            <a:pPr marL="285750" indent="-285750" algn="just">
              <a:lnSpc>
                <a:spcPct val="80000"/>
              </a:lnSpc>
              <a:buFont typeface="Wingdings" pitchFamily="2" charset="2"/>
              <a:buChar char="v"/>
            </a:pPr>
            <a:r>
              <a:rPr lang="en-GB" b="1" dirty="0">
                <a:solidFill>
                  <a:schemeClr val="accent2"/>
                </a:solidFill>
                <a:latin typeface="Cambria" pitchFamily="18" charset="0"/>
              </a:rPr>
              <a:t>Rulebook on construction–technical basis, mesh size, method of use and purpose of certain net types and other means for commercial fishing </a:t>
            </a:r>
            <a:r>
              <a:rPr lang="en-GB" dirty="0" smtClean="0">
                <a:solidFill>
                  <a:schemeClr val="accent2"/>
                </a:solidFill>
                <a:latin typeface="Cambria" pitchFamily="18" charset="0"/>
              </a:rPr>
              <a:t>(</a:t>
            </a:r>
            <a:r>
              <a:rPr lang="sr-Latn-CS" dirty="0" smtClean="0">
                <a:solidFill>
                  <a:schemeClr val="accent2"/>
                </a:solidFill>
                <a:latin typeface="Cambria" pitchFamily="18" charset="0"/>
              </a:rPr>
              <a:t>OG </a:t>
            </a:r>
            <a:r>
              <a:rPr lang="sr-Latn-CS" dirty="0">
                <a:solidFill>
                  <a:schemeClr val="accent2"/>
                </a:solidFill>
                <a:latin typeface="Cambria" pitchFamily="18" charset="0"/>
              </a:rPr>
              <a:t>of </a:t>
            </a:r>
            <a:r>
              <a:rPr lang="sr-Latn-CS" dirty="0" smtClean="0">
                <a:solidFill>
                  <a:schemeClr val="accent2"/>
                </a:solidFill>
                <a:latin typeface="Cambria" pitchFamily="18" charset="0"/>
              </a:rPr>
              <a:t>Montenegro </a:t>
            </a:r>
            <a:r>
              <a:rPr lang="sr-Latn-CS" dirty="0">
                <a:solidFill>
                  <a:schemeClr val="accent2"/>
                </a:solidFill>
                <a:latin typeface="Cambria" pitchFamily="18" charset="0"/>
              </a:rPr>
              <a:t>No. </a:t>
            </a:r>
            <a:r>
              <a:rPr lang="en-GB" dirty="0" smtClean="0">
                <a:solidFill>
                  <a:schemeClr val="accent2"/>
                </a:solidFill>
                <a:latin typeface="Cambria" pitchFamily="18" charset="0"/>
              </a:rPr>
              <a:t>8/11</a:t>
            </a:r>
            <a:r>
              <a:rPr lang="en-GB" dirty="0">
                <a:solidFill>
                  <a:schemeClr val="accent2"/>
                </a:solidFill>
                <a:latin typeface="Cambria" pitchFamily="18" charset="0"/>
              </a:rPr>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65E688AE-FC20-4A8F-B5D6-8F39370D6CE0}" type="slidenum">
              <a:rPr lang="en-US" sz="1200">
                <a:latin typeface="Arial Black" pitchFamily="34" charset="0"/>
              </a:rPr>
              <a:pPr algn="r"/>
              <a:t>25</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4275"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4290"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54276" name="Group 11"/>
          <p:cNvGrpSpPr>
            <a:grpSpLocks/>
          </p:cNvGrpSpPr>
          <p:nvPr/>
        </p:nvGrpSpPr>
        <p:grpSpPr bwMode="auto">
          <a:xfrm>
            <a:off x="0" y="0"/>
            <a:ext cx="4992688" cy="538163"/>
            <a:chOff x="0" y="0"/>
            <a:chExt cx="4992416" cy="538609"/>
          </a:xfrm>
        </p:grpSpPr>
        <p:pic>
          <p:nvPicPr>
            <p:cNvPr id="54287"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54277"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54278" name="TextBox 1"/>
          <p:cNvSpPr txBox="1">
            <a:spLocks noChangeArrowheads="1"/>
          </p:cNvSpPr>
          <p:nvPr/>
        </p:nvSpPr>
        <p:spPr bwMode="auto">
          <a:xfrm>
            <a:off x="26988" y="1557338"/>
            <a:ext cx="9117012" cy="5016758"/>
          </a:xfrm>
          <a:prstGeom prst="rect">
            <a:avLst/>
          </a:prstGeom>
          <a:noFill/>
          <a:ln w="9525">
            <a:noFill/>
            <a:miter lim="800000"/>
            <a:headEnd/>
            <a:tailEnd/>
          </a:ln>
        </p:spPr>
        <p:txBody>
          <a:bodyPr wrap="square">
            <a:spAutoFit/>
          </a:bodyPr>
          <a:lstStyle/>
          <a:p>
            <a:r>
              <a:rPr lang="en-GB" sz="2000" b="1" dirty="0">
                <a:solidFill>
                  <a:schemeClr val="accent2"/>
                </a:solidFill>
                <a:latin typeface="Cambria" pitchFamily="18" charset="0"/>
              </a:rPr>
              <a:t>Beach seines </a:t>
            </a:r>
            <a:r>
              <a:rPr lang="en-GB" sz="2000" dirty="0">
                <a:solidFill>
                  <a:schemeClr val="accent2"/>
                </a:solidFill>
                <a:latin typeface="Cambria" pitchFamily="18" charset="0"/>
              </a:rPr>
              <a:t>for different species </a:t>
            </a:r>
          </a:p>
          <a:p>
            <a:r>
              <a:rPr lang="en-GB" sz="2000" dirty="0">
                <a:solidFill>
                  <a:schemeClr val="accent2"/>
                </a:solidFill>
                <a:latin typeface="Cambria" pitchFamily="18" charset="0"/>
              </a:rPr>
              <a:t>Mesh size     </a:t>
            </a:r>
            <a:r>
              <a:rPr lang="en-GB" sz="2000" b="1" dirty="0" smtClean="0">
                <a:solidFill>
                  <a:schemeClr val="accent2"/>
                </a:solidFill>
                <a:latin typeface="Cambria" pitchFamily="18" charset="0"/>
              </a:rPr>
              <a:t>6 </a:t>
            </a:r>
            <a:r>
              <a:rPr lang="en-GB" sz="2000" b="1" dirty="0">
                <a:solidFill>
                  <a:schemeClr val="accent2"/>
                </a:solidFill>
                <a:latin typeface="Cambria" pitchFamily="18" charset="0"/>
              </a:rPr>
              <a:t>mm</a:t>
            </a:r>
            <a:r>
              <a:rPr lang="en-GB" sz="2000" dirty="0">
                <a:solidFill>
                  <a:schemeClr val="accent2"/>
                </a:solidFill>
                <a:latin typeface="Cambria" pitchFamily="18" charset="0"/>
              </a:rPr>
              <a:t> for sardine in </a:t>
            </a:r>
            <a:r>
              <a:rPr lang="en-GB" sz="2000" dirty="0" err="1">
                <a:solidFill>
                  <a:schemeClr val="accent2"/>
                </a:solidFill>
                <a:latin typeface="Cambria" pitchFamily="18" charset="0"/>
              </a:rPr>
              <a:t>Boka</a:t>
            </a:r>
            <a:r>
              <a:rPr lang="en-GB" sz="2000" dirty="0">
                <a:solidFill>
                  <a:schemeClr val="accent2"/>
                </a:solidFill>
                <a:latin typeface="Cambria" pitchFamily="18" charset="0"/>
              </a:rPr>
              <a:t> </a:t>
            </a:r>
            <a:r>
              <a:rPr lang="en-GB" sz="2000" dirty="0" err="1">
                <a:solidFill>
                  <a:schemeClr val="accent2"/>
                </a:solidFill>
                <a:latin typeface="Cambria" pitchFamily="18" charset="0"/>
              </a:rPr>
              <a:t>Kotorska</a:t>
            </a:r>
            <a:r>
              <a:rPr lang="en-GB" sz="2000" dirty="0">
                <a:solidFill>
                  <a:schemeClr val="accent2"/>
                </a:solidFill>
                <a:latin typeface="Cambria" pitchFamily="18" charset="0"/>
              </a:rPr>
              <a:t> Bay (EU measures </a:t>
            </a:r>
            <a:r>
              <a:rPr lang="en-GB" sz="2000" dirty="0" smtClean="0">
                <a:solidFill>
                  <a:schemeClr val="accent2"/>
                </a:solidFill>
                <a:latin typeface="Cambria" pitchFamily="18" charset="0"/>
              </a:rPr>
              <a:t>12 mm</a:t>
            </a:r>
            <a:r>
              <a:rPr lang="en-GB" sz="2000" dirty="0">
                <a:solidFill>
                  <a:schemeClr val="accent2"/>
                </a:solidFill>
                <a:latin typeface="Cambria" pitchFamily="18" charset="0"/>
              </a:rPr>
              <a:t>). </a:t>
            </a:r>
            <a:endParaRPr lang="en-GB" sz="2000" dirty="0" smtClean="0">
              <a:solidFill>
                <a:schemeClr val="accent2"/>
              </a:solidFill>
              <a:latin typeface="Cambria" pitchFamily="18" charset="0"/>
            </a:endParaRPr>
          </a:p>
          <a:p>
            <a:r>
              <a:rPr lang="en-GB" sz="2000" dirty="0">
                <a:solidFill>
                  <a:schemeClr val="accent2"/>
                </a:solidFill>
                <a:latin typeface="Cambria" pitchFamily="18" charset="0"/>
              </a:rPr>
              <a:t>	              </a:t>
            </a:r>
          </a:p>
          <a:p>
            <a:r>
              <a:rPr lang="en-GB" sz="2000" dirty="0">
                <a:solidFill>
                  <a:schemeClr val="accent2"/>
                </a:solidFill>
                <a:latin typeface="Cambria" pitchFamily="18" charset="0"/>
              </a:rPr>
              <a:t>	  </a:t>
            </a:r>
            <a:r>
              <a:rPr lang="en-GB" sz="2000" dirty="0" smtClean="0">
                <a:solidFill>
                  <a:schemeClr val="accent2"/>
                </a:solidFill>
                <a:latin typeface="Cambria" pitchFamily="18" charset="0"/>
              </a:rPr>
              <a:t>  </a:t>
            </a:r>
            <a:r>
              <a:rPr lang="en-GB" sz="2000" b="1" dirty="0" smtClean="0">
                <a:solidFill>
                  <a:schemeClr val="accent2"/>
                </a:solidFill>
                <a:latin typeface="Cambria" pitchFamily="18" charset="0"/>
              </a:rPr>
              <a:t>28 </a:t>
            </a:r>
            <a:r>
              <a:rPr lang="en-GB" sz="2000" b="1" dirty="0">
                <a:solidFill>
                  <a:schemeClr val="accent2"/>
                </a:solidFill>
                <a:latin typeface="Cambria" pitchFamily="18" charset="0"/>
              </a:rPr>
              <a:t>mm </a:t>
            </a:r>
            <a:r>
              <a:rPr lang="en-GB" sz="2000" dirty="0">
                <a:solidFill>
                  <a:schemeClr val="accent2"/>
                </a:solidFill>
                <a:latin typeface="Cambria" pitchFamily="18" charset="0"/>
              </a:rPr>
              <a:t>for greater amberjack (</a:t>
            </a:r>
            <a:r>
              <a:rPr lang="en-GB" sz="2000" i="1" dirty="0" err="1">
                <a:solidFill>
                  <a:schemeClr val="accent2"/>
                </a:solidFill>
                <a:latin typeface="Cambria" pitchFamily="18" charset="0"/>
              </a:rPr>
              <a:t>Seriola</a:t>
            </a:r>
            <a:r>
              <a:rPr lang="en-GB" sz="2000" i="1" dirty="0">
                <a:solidFill>
                  <a:schemeClr val="accent2"/>
                </a:solidFill>
                <a:latin typeface="Cambria" pitchFamily="18" charset="0"/>
              </a:rPr>
              <a:t> </a:t>
            </a:r>
            <a:r>
              <a:rPr lang="en-GB" sz="2000" i="1" dirty="0" err="1">
                <a:solidFill>
                  <a:schemeClr val="accent2"/>
                </a:solidFill>
                <a:latin typeface="Cambria" pitchFamily="18" charset="0"/>
              </a:rPr>
              <a:t>dumerilli</a:t>
            </a:r>
            <a:r>
              <a:rPr lang="en-GB" sz="2000" dirty="0">
                <a:solidFill>
                  <a:schemeClr val="accent2"/>
                </a:solidFill>
                <a:latin typeface="Cambria" pitchFamily="18" charset="0"/>
              </a:rPr>
              <a:t>) (EU measures </a:t>
            </a:r>
            <a:r>
              <a:rPr lang="en-GB" sz="2000" dirty="0" smtClean="0">
                <a:solidFill>
                  <a:schemeClr val="accent2"/>
                </a:solidFill>
                <a:latin typeface="Cambria" pitchFamily="18" charset="0"/>
              </a:rPr>
              <a:t>56 mm)</a:t>
            </a:r>
            <a:endParaRPr lang="en-GB" sz="2000" dirty="0">
              <a:solidFill>
                <a:schemeClr val="accent2"/>
              </a:solidFill>
              <a:latin typeface="Cambria" pitchFamily="18" charset="0"/>
            </a:endParaRPr>
          </a:p>
          <a:p>
            <a:endParaRPr lang="en-GB" sz="2000" dirty="0">
              <a:solidFill>
                <a:schemeClr val="accent2"/>
              </a:solidFill>
              <a:latin typeface="Cambria" pitchFamily="18" charset="0"/>
            </a:endParaRPr>
          </a:p>
          <a:p>
            <a:r>
              <a:rPr lang="en-GB" sz="2000" dirty="0">
                <a:solidFill>
                  <a:schemeClr val="accent2"/>
                </a:solidFill>
                <a:latin typeface="Cambria" pitchFamily="18" charset="0"/>
              </a:rPr>
              <a:t>Beach seines must not be towed by a moving fishing vessel.</a:t>
            </a:r>
          </a:p>
          <a:p>
            <a:r>
              <a:rPr lang="en-GB" sz="2000" dirty="0">
                <a:solidFill>
                  <a:schemeClr val="accent2"/>
                </a:solidFill>
                <a:latin typeface="Cambria" pitchFamily="18" charset="0"/>
              </a:rPr>
              <a:t>Artificial light is allowed for fishing of sardine and anchovy</a:t>
            </a:r>
          </a:p>
          <a:p>
            <a:endParaRPr lang="en-GB" sz="2000" dirty="0">
              <a:solidFill>
                <a:schemeClr val="accent2"/>
              </a:solidFill>
              <a:latin typeface="Cambria" pitchFamily="18" charset="0"/>
            </a:endParaRPr>
          </a:p>
          <a:p>
            <a:r>
              <a:rPr lang="en-GB" sz="2000" dirty="0">
                <a:solidFill>
                  <a:schemeClr val="accent2"/>
                </a:solidFill>
                <a:latin typeface="Cambria" pitchFamily="18" charset="0"/>
              </a:rPr>
              <a:t>Using of beach seines is prohibited during some periods of the year depending the spawning period of target species, </a:t>
            </a:r>
          </a:p>
          <a:p>
            <a:r>
              <a:rPr lang="en-GB" sz="2000" dirty="0">
                <a:solidFill>
                  <a:schemeClr val="accent2"/>
                </a:solidFill>
                <a:latin typeface="Cambria" pitchFamily="18" charset="0"/>
              </a:rPr>
              <a:t>For example fishing for</a:t>
            </a:r>
            <a:r>
              <a:rPr lang="en-GB" sz="2000" b="1" dirty="0">
                <a:solidFill>
                  <a:schemeClr val="accent2"/>
                </a:solidFill>
                <a:latin typeface="Cambria" pitchFamily="18" charset="0"/>
              </a:rPr>
              <a:t> </a:t>
            </a:r>
            <a:r>
              <a:rPr lang="en-GB" sz="2000" dirty="0">
                <a:solidFill>
                  <a:schemeClr val="accent2"/>
                </a:solidFill>
                <a:latin typeface="Cambria" pitchFamily="18" charset="0"/>
              </a:rPr>
              <a:t>greater amberjack (</a:t>
            </a:r>
            <a:r>
              <a:rPr lang="en-GB" sz="2000" i="1" dirty="0" err="1">
                <a:solidFill>
                  <a:schemeClr val="accent2"/>
                </a:solidFill>
                <a:latin typeface="Cambria" pitchFamily="18" charset="0"/>
              </a:rPr>
              <a:t>Seriola</a:t>
            </a:r>
            <a:r>
              <a:rPr lang="en-GB" sz="2000" i="1" dirty="0">
                <a:solidFill>
                  <a:schemeClr val="accent2"/>
                </a:solidFill>
                <a:latin typeface="Cambria" pitchFamily="18" charset="0"/>
              </a:rPr>
              <a:t> </a:t>
            </a:r>
            <a:r>
              <a:rPr lang="en-GB" sz="2000" i="1" dirty="0" err="1">
                <a:solidFill>
                  <a:schemeClr val="accent2"/>
                </a:solidFill>
                <a:latin typeface="Cambria" pitchFamily="18" charset="0"/>
              </a:rPr>
              <a:t>dumerilli</a:t>
            </a:r>
            <a:r>
              <a:rPr lang="en-GB" sz="2000" dirty="0">
                <a:solidFill>
                  <a:schemeClr val="accent2"/>
                </a:solidFill>
                <a:latin typeface="Cambria" pitchFamily="18" charset="0"/>
              </a:rPr>
              <a:t>) is permitted from June 1 to March 1, etc...</a:t>
            </a:r>
            <a:endParaRPr lang="en-US" sz="2000" dirty="0">
              <a:solidFill>
                <a:schemeClr val="accent2"/>
              </a:solidFill>
              <a:latin typeface="Cambria" pitchFamily="18" charset="0"/>
            </a:endParaRPr>
          </a:p>
          <a:p>
            <a:endParaRPr lang="en-US" sz="2000" dirty="0">
              <a:solidFill>
                <a:schemeClr val="accent2"/>
              </a:solidFill>
              <a:latin typeface="Cambria" pitchFamily="18" charset="0"/>
            </a:endParaRPr>
          </a:p>
          <a:p>
            <a:endParaRPr lang="en-US" sz="2000" dirty="0">
              <a:solidFill>
                <a:schemeClr val="accent2"/>
              </a:solidFill>
              <a:latin typeface="Cambria" pitchFamily="18" charset="0"/>
            </a:endParaRPr>
          </a:p>
          <a:p>
            <a:endParaRPr lang="en-US" sz="2000" dirty="0">
              <a:solidFill>
                <a:schemeClr val="accent2"/>
              </a:solidFill>
              <a:latin typeface="Cambria" pitchFamily="18" charset="0"/>
            </a:endParaRPr>
          </a:p>
          <a:p>
            <a:endParaRPr lang="sr-Latn-CS" sz="2000" dirty="0"/>
          </a:p>
        </p:txBody>
      </p:sp>
      <p:sp>
        <p:nvSpPr>
          <p:cNvPr id="54279" name="Rectangle 23"/>
          <p:cNvSpPr>
            <a:spLocks noChangeArrowheads="1"/>
          </p:cNvSpPr>
          <p:nvPr/>
        </p:nvSpPr>
        <p:spPr bwMode="auto">
          <a:xfrm>
            <a:off x="0" y="555625"/>
            <a:ext cx="9024938" cy="757238"/>
          </a:xfrm>
          <a:prstGeom prst="rect">
            <a:avLst/>
          </a:prstGeom>
          <a:noFill/>
          <a:ln w="9525">
            <a:noFill/>
            <a:miter lim="800000"/>
            <a:headEnd/>
            <a:tailEnd/>
          </a:ln>
        </p:spPr>
        <p:txBody>
          <a:bodyPr>
            <a:spAutoFit/>
          </a:bodyPr>
          <a:lstStyle/>
          <a:p>
            <a:pPr marL="285750" indent="-285750" algn="just">
              <a:lnSpc>
                <a:spcPct val="80000"/>
              </a:lnSpc>
              <a:buFont typeface="Wingdings" pitchFamily="2" charset="2"/>
              <a:buChar char="v"/>
            </a:pPr>
            <a:r>
              <a:rPr lang="en-GB" b="1" dirty="0">
                <a:solidFill>
                  <a:schemeClr val="accent2"/>
                </a:solidFill>
                <a:latin typeface="Cambria" pitchFamily="18" charset="0"/>
              </a:rPr>
              <a:t>Rulebook on construction–technical basis, mesh size, method of use and </a:t>
            </a:r>
            <a:r>
              <a:rPr lang="en-GB" b="1" dirty="0" smtClean="0">
                <a:solidFill>
                  <a:schemeClr val="accent2"/>
                </a:solidFill>
                <a:latin typeface="Cambria" pitchFamily="18" charset="0"/>
              </a:rPr>
              <a:t>purpose </a:t>
            </a:r>
            <a:r>
              <a:rPr lang="en-GB" b="1" dirty="0">
                <a:solidFill>
                  <a:schemeClr val="accent2"/>
                </a:solidFill>
                <a:latin typeface="Cambria" pitchFamily="18" charset="0"/>
              </a:rPr>
              <a:t>of certain net types and other means for commercial fishing </a:t>
            </a:r>
            <a:r>
              <a:rPr lang="en-GB" dirty="0" smtClean="0">
                <a:solidFill>
                  <a:schemeClr val="accent2"/>
                </a:solidFill>
                <a:latin typeface="Cambria" pitchFamily="18" charset="0"/>
              </a:rPr>
              <a:t>(</a:t>
            </a:r>
            <a:r>
              <a:rPr lang="sr-Latn-CS" dirty="0" smtClean="0">
                <a:solidFill>
                  <a:schemeClr val="accent2"/>
                </a:solidFill>
                <a:latin typeface="Cambria" pitchFamily="18" charset="0"/>
              </a:rPr>
              <a:t>OG </a:t>
            </a:r>
            <a:r>
              <a:rPr lang="sr-Latn-CS" dirty="0">
                <a:solidFill>
                  <a:schemeClr val="accent2"/>
                </a:solidFill>
                <a:latin typeface="Cambria" pitchFamily="18" charset="0"/>
              </a:rPr>
              <a:t>of </a:t>
            </a:r>
            <a:r>
              <a:rPr lang="sr-Latn-CS" dirty="0" smtClean="0">
                <a:solidFill>
                  <a:schemeClr val="accent2"/>
                </a:solidFill>
                <a:latin typeface="Cambria" pitchFamily="18" charset="0"/>
              </a:rPr>
              <a:t>Montenegro </a:t>
            </a:r>
            <a:r>
              <a:rPr lang="sr-Latn-CS" dirty="0">
                <a:solidFill>
                  <a:schemeClr val="accent2"/>
                </a:solidFill>
                <a:latin typeface="Cambria" pitchFamily="18" charset="0"/>
              </a:rPr>
              <a:t>No. </a:t>
            </a:r>
            <a:r>
              <a:rPr lang="en-GB" dirty="0" smtClean="0">
                <a:solidFill>
                  <a:schemeClr val="accent2"/>
                </a:solidFill>
                <a:latin typeface="Cambria" pitchFamily="18" charset="0"/>
              </a:rPr>
              <a:t>8/11</a:t>
            </a:r>
            <a:r>
              <a:rPr lang="en-GB" dirty="0">
                <a:solidFill>
                  <a:schemeClr val="accent2"/>
                </a:solidFill>
                <a:latin typeface="Cambria" pitchFamily="18" charset="0"/>
              </a:rPr>
              <a:t>)</a:t>
            </a:r>
          </a:p>
        </p:txBody>
      </p:sp>
      <p:sp>
        <p:nvSpPr>
          <p:cNvPr id="3" name="Down Arrow 2"/>
          <p:cNvSpPr/>
          <p:nvPr/>
        </p:nvSpPr>
        <p:spPr>
          <a:xfrm>
            <a:off x="1691680" y="2205038"/>
            <a:ext cx="144463" cy="360362"/>
          </a:xfrm>
          <a:prstGeom prst="down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solidFill>
                <a:schemeClr val="accent2"/>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C66F5180-621F-4F2D-A980-6069AB7B65AF}" type="slidenum">
              <a:rPr lang="en-US" sz="1200">
                <a:latin typeface="Arial Black" pitchFamily="34" charset="0"/>
              </a:rPr>
              <a:pPr algn="r"/>
              <a:t>26</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5299"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5313"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55300" name="Group 11"/>
          <p:cNvGrpSpPr>
            <a:grpSpLocks/>
          </p:cNvGrpSpPr>
          <p:nvPr/>
        </p:nvGrpSpPr>
        <p:grpSpPr bwMode="auto">
          <a:xfrm>
            <a:off x="0" y="0"/>
            <a:ext cx="4992688" cy="538163"/>
            <a:chOff x="0" y="0"/>
            <a:chExt cx="4992416" cy="538609"/>
          </a:xfrm>
        </p:grpSpPr>
        <p:pic>
          <p:nvPicPr>
            <p:cNvPr id="5531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55301"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TextBox 23"/>
          <p:cNvSpPr txBox="1"/>
          <p:nvPr/>
        </p:nvSpPr>
        <p:spPr>
          <a:xfrm>
            <a:off x="179388" y="1385888"/>
            <a:ext cx="8750434" cy="6556375"/>
          </a:xfrm>
          <a:prstGeom prst="rect">
            <a:avLst/>
          </a:prstGeom>
          <a:noFill/>
        </p:spPr>
        <p:txBody>
          <a:bodyPr wrap="square">
            <a:spAutoFit/>
          </a:bodyPr>
          <a:lstStyle/>
          <a:p>
            <a:pPr>
              <a:defRPr/>
            </a:pPr>
            <a:r>
              <a:rPr lang="en-GB" sz="2400" b="1" u="sng" dirty="0">
                <a:solidFill>
                  <a:schemeClr val="accent2"/>
                </a:solidFill>
                <a:latin typeface="Cambria" pitchFamily="18" charset="0"/>
              </a:rPr>
              <a:t>Gillnets:</a:t>
            </a:r>
            <a:endParaRPr lang="en-US" sz="2400" u="sng" dirty="0">
              <a:solidFill>
                <a:schemeClr val="accent2"/>
              </a:solidFill>
              <a:latin typeface="Cambria" pitchFamily="18" charset="0"/>
            </a:endParaRPr>
          </a:p>
          <a:p>
            <a:pPr marL="342900" indent="-342900">
              <a:buFontTx/>
              <a:buAutoNum type="arabicParenR"/>
              <a:defRPr/>
            </a:pPr>
            <a:r>
              <a:rPr lang="en-GB" sz="2000" b="1" u="sng" dirty="0">
                <a:solidFill>
                  <a:schemeClr val="accent2"/>
                </a:solidFill>
                <a:latin typeface="Cambria" pitchFamily="18" charset="0"/>
              </a:rPr>
              <a:t>Single layer gillnets </a:t>
            </a:r>
          </a:p>
          <a:p>
            <a:pPr marL="342900" indent="-342900">
              <a:defRPr/>
            </a:pPr>
            <a:r>
              <a:rPr lang="en-GB" sz="2000" b="1" dirty="0">
                <a:solidFill>
                  <a:schemeClr val="accent2"/>
                </a:solidFill>
                <a:latin typeface="Cambria" pitchFamily="18" charset="0"/>
              </a:rPr>
              <a:t>Gillnet </a:t>
            </a:r>
            <a:r>
              <a:rPr lang="en-GB" sz="2000" b="1" dirty="0" err="1" smtClean="0">
                <a:solidFill>
                  <a:schemeClr val="accent2"/>
                </a:solidFill>
                <a:latin typeface="Cambria" pitchFamily="18" charset="0"/>
              </a:rPr>
              <a:t>Gavunara</a:t>
            </a:r>
            <a:r>
              <a:rPr lang="en-GB" sz="2000" b="1" dirty="0" smtClean="0">
                <a:solidFill>
                  <a:schemeClr val="accent2"/>
                </a:solidFill>
                <a:latin typeface="Cambria" pitchFamily="18" charset="0"/>
              </a:rPr>
              <a:t> </a:t>
            </a:r>
            <a:r>
              <a:rPr lang="en-GB" sz="2000" dirty="0">
                <a:solidFill>
                  <a:schemeClr val="accent2"/>
                </a:solidFill>
                <a:latin typeface="Cambria" pitchFamily="18" charset="0"/>
              </a:rPr>
              <a:t>mesh size 10 </a:t>
            </a:r>
            <a:r>
              <a:rPr lang="en-GB" sz="2000" dirty="0" smtClean="0">
                <a:solidFill>
                  <a:schemeClr val="accent2"/>
                </a:solidFill>
                <a:latin typeface="Cambria" pitchFamily="18" charset="0"/>
              </a:rPr>
              <a:t>mm (EU 20 mm) </a:t>
            </a:r>
            <a:r>
              <a:rPr lang="en-GB" sz="2000" dirty="0">
                <a:solidFill>
                  <a:schemeClr val="accent2"/>
                </a:solidFill>
                <a:latin typeface="Cambria" pitchFamily="18" charset="0"/>
              </a:rPr>
              <a:t>for </a:t>
            </a:r>
            <a:r>
              <a:rPr lang="en-GB" sz="2000" i="1" dirty="0" err="1">
                <a:solidFill>
                  <a:schemeClr val="accent2"/>
                </a:solidFill>
                <a:latin typeface="Cambria" pitchFamily="18" charset="0"/>
              </a:rPr>
              <a:t>Atherina</a:t>
            </a:r>
            <a:r>
              <a:rPr lang="en-GB" sz="2000" i="1" dirty="0">
                <a:solidFill>
                  <a:schemeClr val="accent2"/>
                </a:solidFill>
                <a:latin typeface="Cambria" pitchFamily="18" charset="0"/>
              </a:rPr>
              <a:t> </a:t>
            </a:r>
            <a:r>
              <a:rPr lang="en-GB" sz="2000" i="1" dirty="0" err="1">
                <a:solidFill>
                  <a:schemeClr val="accent2"/>
                </a:solidFill>
                <a:latin typeface="Cambria" pitchFamily="18" charset="0"/>
              </a:rPr>
              <a:t>hepsetus</a:t>
            </a:r>
            <a:r>
              <a:rPr lang="en-GB" sz="2000" i="1" dirty="0">
                <a:solidFill>
                  <a:schemeClr val="accent2"/>
                </a:solidFill>
                <a:latin typeface="Cambria" pitchFamily="18" charset="0"/>
              </a:rPr>
              <a:t> </a:t>
            </a:r>
            <a:r>
              <a:rPr lang="en-GB" sz="2000" dirty="0">
                <a:solidFill>
                  <a:schemeClr val="accent2"/>
                </a:solidFill>
                <a:latin typeface="Cambria" pitchFamily="18" charset="0"/>
              </a:rPr>
              <a:t>permitted from May 1 to January 31.</a:t>
            </a:r>
            <a:endParaRPr lang="en-GB" sz="2000" b="1" dirty="0">
              <a:solidFill>
                <a:schemeClr val="accent2"/>
              </a:solidFill>
              <a:latin typeface="Cambria" pitchFamily="18" charset="0"/>
            </a:endParaRPr>
          </a:p>
          <a:p>
            <a:pPr marL="342900" indent="-342900">
              <a:defRPr/>
            </a:pPr>
            <a:r>
              <a:rPr lang="en-GB" sz="2000" b="1" dirty="0">
                <a:solidFill>
                  <a:schemeClr val="accent2"/>
                </a:solidFill>
                <a:latin typeface="Cambria" pitchFamily="18" charset="0"/>
              </a:rPr>
              <a:t>Gillnet </a:t>
            </a:r>
            <a:r>
              <a:rPr lang="en-GB" sz="2000" b="1" dirty="0" err="1" smtClean="0">
                <a:solidFill>
                  <a:schemeClr val="accent2"/>
                </a:solidFill>
                <a:latin typeface="Cambria" pitchFamily="18" charset="0"/>
              </a:rPr>
              <a:t>Polandara</a:t>
            </a:r>
            <a:r>
              <a:rPr lang="en-GB" sz="2000" b="1" dirty="0" smtClean="0">
                <a:solidFill>
                  <a:schemeClr val="accent2"/>
                </a:solidFill>
                <a:latin typeface="Cambria" pitchFamily="18" charset="0"/>
              </a:rPr>
              <a:t> </a:t>
            </a:r>
            <a:r>
              <a:rPr lang="en-GB" sz="2000" dirty="0">
                <a:solidFill>
                  <a:schemeClr val="accent2"/>
                </a:solidFill>
                <a:latin typeface="Cambria" pitchFamily="18" charset="0"/>
              </a:rPr>
              <a:t>mesh mesh size 40 mm (EU </a:t>
            </a:r>
            <a:r>
              <a:rPr lang="en-GB" sz="2000" dirty="0" smtClean="0">
                <a:solidFill>
                  <a:schemeClr val="accent2"/>
                </a:solidFill>
                <a:latin typeface="Cambria" pitchFamily="18" charset="0"/>
              </a:rPr>
              <a:t>80 </a:t>
            </a:r>
            <a:r>
              <a:rPr lang="en-GB" sz="2000" dirty="0">
                <a:solidFill>
                  <a:schemeClr val="accent2"/>
                </a:solidFill>
                <a:latin typeface="Cambria" pitchFamily="18" charset="0"/>
              </a:rPr>
              <a:t>mm) for bonito, frigate tuna, hake and other big fish </a:t>
            </a:r>
          </a:p>
          <a:p>
            <a:pPr marL="342900" indent="-342900">
              <a:defRPr/>
            </a:pPr>
            <a:r>
              <a:rPr lang="en-GB" sz="2000" b="1" dirty="0">
                <a:solidFill>
                  <a:schemeClr val="accent2"/>
                </a:solidFill>
                <a:latin typeface="Cambria" pitchFamily="18" charset="0"/>
              </a:rPr>
              <a:t>Gillnet for crustaceans </a:t>
            </a:r>
            <a:r>
              <a:rPr lang="en-GB" sz="2000" dirty="0">
                <a:solidFill>
                  <a:schemeClr val="accent2"/>
                </a:solidFill>
                <a:latin typeface="Cambria" pitchFamily="18" charset="0"/>
              </a:rPr>
              <a:t>mesh size 150 mm (EU </a:t>
            </a:r>
            <a:r>
              <a:rPr lang="en-GB" sz="2000" dirty="0" smtClean="0">
                <a:solidFill>
                  <a:schemeClr val="accent2"/>
                </a:solidFill>
                <a:latin typeface="Cambria" pitchFamily="18" charset="0"/>
              </a:rPr>
              <a:t>300mm</a:t>
            </a:r>
            <a:r>
              <a:rPr lang="en-GB" sz="2000" dirty="0">
                <a:solidFill>
                  <a:schemeClr val="accent2"/>
                </a:solidFill>
                <a:latin typeface="Cambria" pitchFamily="18" charset="0"/>
              </a:rPr>
              <a:t>) for </a:t>
            </a:r>
            <a:r>
              <a:rPr lang="en-GB" sz="2000" i="1" dirty="0" err="1">
                <a:solidFill>
                  <a:schemeClr val="accent2"/>
                </a:solidFill>
                <a:latin typeface="Cambria" pitchFamily="18" charset="0"/>
              </a:rPr>
              <a:t>Maja</a:t>
            </a:r>
            <a:r>
              <a:rPr lang="en-GB" sz="2000" i="1" dirty="0">
                <a:solidFill>
                  <a:schemeClr val="accent2"/>
                </a:solidFill>
                <a:latin typeface="Cambria" pitchFamily="18" charset="0"/>
              </a:rPr>
              <a:t> </a:t>
            </a:r>
            <a:r>
              <a:rPr lang="en-GB" sz="2000" i="1" dirty="0" err="1">
                <a:solidFill>
                  <a:schemeClr val="accent2"/>
                </a:solidFill>
                <a:latin typeface="Cambria" pitchFamily="18" charset="0"/>
              </a:rPr>
              <a:t>squinado</a:t>
            </a:r>
            <a:r>
              <a:rPr lang="en-GB" sz="2000" i="1" dirty="0">
                <a:solidFill>
                  <a:schemeClr val="accent2"/>
                </a:solidFill>
                <a:latin typeface="Cambria" pitchFamily="18" charset="0"/>
              </a:rPr>
              <a:t> </a:t>
            </a:r>
            <a:r>
              <a:rPr lang="en-GB" sz="2000" dirty="0">
                <a:solidFill>
                  <a:schemeClr val="accent2"/>
                </a:solidFill>
                <a:latin typeface="Cambria" pitchFamily="18" charset="0"/>
              </a:rPr>
              <a:t>permitted from July 1 to April 30.</a:t>
            </a:r>
            <a:endParaRPr lang="en-GB" sz="2000" b="1" dirty="0">
              <a:solidFill>
                <a:schemeClr val="accent2"/>
              </a:solidFill>
              <a:latin typeface="Cambria" pitchFamily="18" charset="0"/>
            </a:endParaRPr>
          </a:p>
          <a:p>
            <a:pPr>
              <a:defRPr/>
            </a:pPr>
            <a:endParaRPr lang="en-GB" sz="2000" dirty="0">
              <a:solidFill>
                <a:schemeClr val="accent2"/>
              </a:solidFill>
              <a:latin typeface="Cambria" pitchFamily="18" charset="0"/>
            </a:endParaRPr>
          </a:p>
          <a:p>
            <a:pPr>
              <a:defRPr/>
            </a:pPr>
            <a:r>
              <a:rPr lang="en-GB" sz="2000" b="1" dirty="0">
                <a:solidFill>
                  <a:schemeClr val="accent2"/>
                </a:solidFill>
                <a:latin typeface="Cambria" pitchFamily="18" charset="0"/>
              </a:rPr>
              <a:t>Maximum height </a:t>
            </a:r>
            <a:r>
              <a:rPr lang="en-GB" sz="2000" dirty="0">
                <a:solidFill>
                  <a:schemeClr val="accent2"/>
                </a:solidFill>
                <a:latin typeface="Cambria" pitchFamily="18" charset="0"/>
              </a:rPr>
              <a:t>of net is </a:t>
            </a:r>
            <a:r>
              <a:rPr lang="en-GB" sz="2000" b="1" dirty="0">
                <a:solidFill>
                  <a:schemeClr val="accent2"/>
                </a:solidFill>
                <a:latin typeface="Cambria" pitchFamily="18" charset="0"/>
              </a:rPr>
              <a:t>4 meters </a:t>
            </a:r>
            <a:r>
              <a:rPr lang="en-GB" sz="2000" dirty="0">
                <a:solidFill>
                  <a:schemeClr val="accent2"/>
                </a:solidFill>
                <a:latin typeface="Cambria" pitchFamily="18" charset="0"/>
              </a:rPr>
              <a:t>regardless of the mesh size, except for net </a:t>
            </a:r>
            <a:r>
              <a:rPr lang="en-GB" sz="2000" dirty="0" err="1">
                <a:solidFill>
                  <a:schemeClr val="accent2"/>
                </a:solidFill>
                <a:latin typeface="Cambria" pitchFamily="18" charset="0"/>
              </a:rPr>
              <a:t>polandara</a:t>
            </a:r>
            <a:r>
              <a:rPr lang="en-GB" sz="2000" dirty="0">
                <a:solidFill>
                  <a:schemeClr val="accent2"/>
                </a:solidFill>
                <a:latin typeface="Cambria" pitchFamily="18" charset="0"/>
              </a:rPr>
              <a:t>, drop of which may not be above 22 m.</a:t>
            </a:r>
          </a:p>
          <a:p>
            <a:pPr>
              <a:defRPr/>
            </a:pPr>
            <a:endParaRPr lang="en-US" sz="2000" dirty="0">
              <a:solidFill>
                <a:schemeClr val="accent2"/>
              </a:solidFill>
              <a:latin typeface="Cambria" pitchFamily="18" charset="0"/>
            </a:endParaRPr>
          </a:p>
          <a:p>
            <a:pPr>
              <a:defRPr/>
            </a:pPr>
            <a:r>
              <a:rPr lang="en-GB" sz="2000" b="1" dirty="0">
                <a:solidFill>
                  <a:schemeClr val="accent2"/>
                </a:solidFill>
                <a:latin typeface="Cambria" pitchFamily="18" charset="0"/>
              </a:rPr>
              <a:t>Maximal length</a:t>
            </a:r>
            <a:r>
              <a:rPr lang="en-GB" sz="2000" dirty="0">
                <a:solidFill>
                  <a:schemeClr val="accent2"/>
                </a:solidFill>
                <a:latin typeface="Cambria" pitchFamily="18" charset="0"/>
              </a:rPr>
              <a:t> of nets is </a:t>
            </a:r>
            <a:r>
              <a:rPr lang="en-GB" sz="2000" b="1" dirty="0">
                <a:solidFill>
                  <a:schemeClr val="accent2"/>
                </a:solidFill>
                <a:latin typeface="Cambria" pitchFamily="18" charset="0"/>
              </a:rPr>
              <a:t>160 m in the Bay of </a:t>
            </a:r>
            <a:r>
              <a:rPr lang="en-GB" sz="2000" b="1" dirty="0" err="1">
                <a:solidFill>
                  <a:schemeClr val="accent2"/>
                </a:solidFill>
                <a:latin typeface="Cambria" pitchFamily="18" charset="0"/>
              </a:rPr>
              <a:t>Boka</a:t>
            </a:r>
            <a:r>
              <a:rPr lang="en-GB" sz="2000" b="1" dirty="0">
                <a:solidFill>
                  <a:schemeClr val="accent2"/>
                </a:solidFill>
                <a:latin typeface="Cambria" pitchFamily="18" charset="0"/>
              </a:rPr>
              <a:t> </a:t>
            </a:r>
            <a:r>
              <a:rPr lang="en-GB" sz="2000" b="1" dirty="0" err="1">
                <a:solidFill>
                  <a:schemeClr val="accent2"/>
                </a:solidFill>
                <a:latin typeface="Cambria" pitchFamily="18" charset="0"/>
              </a:rPr>
              <a:t>Kotorska</a:t>
            </a:r>
            <a:r>
              <a:rPr lang="en-GB" sz="2000" b="1" dirty="0">
                <a:solidFill>
                  <a:schemeClr val="accent2"/>
                </a:solidFill>
                <a:latin typeface="Cambria" pitchFamily="18" charset="0"/>
              </a:rPr>
              <a:t> </a:t>
            </a:r>
            <a:r>
              <a:rPr lang="en-GB" sz="2000" dirty="0">
                <a:solidFill>
                  <a:schemeClr val="accent2"/>
                </a:solidFill>
                <a:latin typeface="Cambria" pitchFamily="18" charset="0"/>
              </a:rPr>
              <a:t>and </a:t>
            </a:r>
            <a:r>
              <a:rPr lang="en-GB" sz="2000" b="1" dirty="0">
                <a:solidFill>
                  <a:schemeClr val="accent2"/>
                </a:solidFill>
                <a:latin typeface="Cambria" pitchFamily="18" charset="0"/>
              </a:rPr>
              <a:t>500 m in the open sea</a:t>
            </a:r>
            <a:r>
              <a:rPr lang="en-GB" sz="2000" dirty="0">
                <a:solidFill>
                  <a:schemeClr val="accent2"/>
                </a:solidFill>
                <a:latin typeface="Cambria" pitchFamily="18" charset="0"/>
              </a:rPr>
              <a:t>, except for </a:t>
            </a:r>
            <a:r>
              <a:rPr lang="en-GB" sz="2000" dirty="0" err="1">
                <a:solidFill>
                  <a:schemeClr val="accent2"/>
                </a:solidFill>
                <a:latin typeface="Cambria" pitchFamily="18" charset="0"/>
              </a:rPr>
              <a:t>polandara</a:t>
            </a:r>
            <a:r>
              <a:rPr lang="en-GB" sz="2000" dirty="0">
                <a:solidFill>
                  <a:schemeClr val="accent2"/>
                </a:solidFill>
                <a:latin typeface="Cambria" pitchFamily="18" charset="0"/>
              </a:rPr>
              <a:t> nets, maximal length 400 m.</a:t>
            </a:r>
            <a:endParaRPr lang="en-US" sz="2000" dirty="0">
              <a:solidFill>
                <a:schemeClr val="accent2"/>
              </a:solidFill>
              <a:latin typeface="Cambria" pitchFamily="18" charset="0"/>
            </a:endParaRPr>
          </a:p>
          <a:p>
            <a:pPr>
              <a:defRPr/>
            </a:pPr>
            <a:endParaRPr lang="en-GB" sz="2000" b="1" dirty="0">
              <a:solidFill>
                <a:schemeClr val="accent2"/>
              </a:solidFill>
              <a:latin typeface="Cambria" pitchFamily="18" charset="0"/>
            </a:endParaRPr>
          </a:p>
          <a:p>
            <a:pPr>
              <a:defRPr/>
            </a:pPr>
            <a:endParaRPr lang="en-GB" sz="2000" b="1" dirty="0">
              <a:solidFill>
                <a:schemeClr val="accent2"/>
              </a:solidFill>
              <a:latin typeface="Cambria" pitchFamily="18" charset="0"/>
            </a:endParaRPr>
          </a:p>
          <a:p>
            <a:pPr>
              <a:defRPr/>
            </a:pPr>
            <a:endParaRPr lang="en-GB" sz="2000" b="1" dirty="0">
              <a:solidFill>
                <a:schemeClr val="accent2"/>
              </a:solidFill>
              <a:latin typeface="Cambria" pitchFamily="18" charset="0"/>
            </a:endParaRPr>
          </a:p>
          <a:p>
            <a:pPr>
              <a:defRPr/>
            </a:pPr>
            <a:endParaRPr lang="en-GB" sz="2000" b="1" dirty="0">
              <a:solidFill>
                <a:schemeClr val="accent2"/>
              </a:solidFill>
              <a:latin typeface="Cambria" pitchFamily="18" charset="0"/>
            </a:endParaRPr>
          </a:p>
          <a:p>
            <a:pPr>
              <a:defRPr/>
            </a:pPr>
            <a:endParaRPr lang="en-GB" sz="2000" b="1" dirty="0">
              <a:solidFill>
                <a:schemeClr val="accent2"/>
              </a:solidFill>
              <a:latin typeface="Cambria" pitchFamily="18" charset="0"/>
            </a:endParaRPr>
          </a:p>
          <a:p>
            <a:pPr>
              <a:defRPr/>
            </a:pPr>
            <a:endParaRPr lang="en-US" sz="2000" dirty="0">
              <a:solidFill>
                <a:schemeClr val="accent2"/>
              </a:solidFill>
              <a:latin typeface="Cambria" pitchFamily="18" charset="0"/>
            </a:endParaRPr>
          </a:p>
        </p:txBody>
      </p:sp>
      <p:pic>
        <p:nvPicPr>
          <p:cNvPr id="55303" name="Picture 2"/>
          <p:cNvPicPr>
            <a:picLocks noChangeAspect="1" noChangeArrowheads="1"/>
          </p:cNvPicPr>
          <p:nvPr/>
        </p:nvPicPr>
        <p:blipFill>
          <a:blip r:embed="rId4"/>
          <a:srcRect/>
          <a:stretch>
            <a:fillRect/>
          </a:stretch>
        </p:blipFill>
        <p:spPr bwMode="auto">
          <a:xfrm>
            <a:off x="17463" y="476250"/>
            <a:ext cx="9107487" cy="93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59032A55-C06E-472C-9A40-72EF087C2840}" type="slidenum">
              <a:rPr lang="en-US" sz="1200">
                <a:latin typeface="Arial Black" pitchFamily="34" charset="0"/>
              </a:rPr>
              <a:pPr algn="r"/>
              <a:t>27</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6323"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6337"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56324" name="Group 11"/>
          <p:cNvGrpSpPr>
            <a:grpSpLocks/>
          </p:cNvGrpSpPr>
          <p:nvPr/>
        </p:nvGrpSpPr>
        <p:grpSpPr bwMode="auto">
          <a:xfrm>
            <a:off x="0" y="0"/>
            <a:ext cx="4992688" cy="538163"/>
            <a:chOff x="0" y="0"/>
            <a:chExt cx="4992416" cy="538609"/>
          </a:xfrm>
        </p:grpSpPr>
        <p:pic>
          <p:nvPicPr>
            <p:cNvPr id="5633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56325"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TextBox 23"/>
          <p:cNvSpPr txBox="1"/>
          <p:nvPr/>
        </p:nvSpPr>
        <p:spPr>
          <a:xfrm>
            <a:off x="387995" y="1628800"/>
            <a:ext cx="8072437" cy="4401205"/>
          </a:xfrm>
          <a:prstGeom prst="rect">
            <a:avLst/>
          </a:prstGeom>
          <a:noFill/>
        </p:spPr>
        <p:txBody>
          <a:bodyPr>
            <a:spAutoFit/>
          </a:bodyPr>
          <a:lstStyle/>
          <a:p>
            <a:pPr marL="342900" indent="-342900" algn="just">
              <a:defRPr/>
            </a:pPr>
            <a:endParaRPr lang="en-US" sz="2000" dirty="0">
              <a:solidFill>
                <a:schemeClr val="accent2"/>
              </a:solidFill>
              <a:latin typeface="Cambria" pitchFamily="18" charset="0"/>
            </a:endParaRPr>
          </a:p>
          <a:p>
            <a:pPr algn="just">
              <a:defRPr/>
            </a:pPr>
            <a:r>
              <a:rPr lang="en-GB" sz="2000" b="1" dirty="0">
                <a:solidFill>
                  <a:schemeClr val="accent2"/>
                </a:solidFill>
                <a:latin typeface="Cambria" pitchFamily="18" charset="0"/>
              </a:rPr>
              <a:t>2) </a:t>
            </a:r>
            <a:r>
              <a:rPr lang="en-GB" sz="2000" b="1" u="sng" dirty="0">
                <a:solidFill>
                  <a:schemeClr val="accent2"/>
                </a:solidFill>
                <a:latin typeface="Cambria" pitchFamily="18" charset="0"/>
              </a:rPr>
              <a:t>Triple layer gillnets – trammel nets</a:t>
            </a:r>
          </a:p>
          <a:p>
            <a:pPr algn="just">
              <a:defRPr/>
            </a:pPr>
            <a:endParaRPr lang="en-GB" sz="2000" b="1" dirty="0">
              <a:solidFill>
                <a:schemeClr val="accent2"/>
              </a:solidFill>
              <a:latin typeface="Cambria" pitchFamily="18" charset="0"/>
            </a:endParaRPr>
          </a:p>
          <a:p>
            <a:pPr algn="just">
              <a:defRPr/>
            </a:pPr>
            <a:r>
              <a:rPr lang="en-GB" sz="2000" b="1" dirty="0">
                <a:solidFill>
                  <a:schemeClr val="accent2"/>
                </a:solidFill>
                <a:latin typeface="Cambria" pitchFamily="18" charset="0"/>
              </a:rPr>
              <a:t>Mesh size from 28 to 40 mm </a:t>
            </a:r>
            <a:r>
              <a:rPr lang="en-GB" sz="2000" dirty="0">
                <a:solidFill>
                  <a:schemeClr val="accent2"/>
                </a:solidFill>
                <a:latin typeface="Cambria" pitchFamily="18" charset="0"/>
              </a:rPr>
              <a:t>(EU </a:t>
            </a:r>
            <a:r>
              <a:rPr lang="en-GB" sz="2000" dirty="0" smtClean="0">
                <a:solidFill>
                  <a:schemeClr val="accent2"/>
                </a:solidFill>
                <a:latin typeface="Cambria" pitchFamily="18" charset="0"/>
              </a:rPr>
              <a:t>56 to 80 mm</a:t>
            </a:r>
            <a:r>
              <a:rPr lang="en-GB" sz="2000" dirty="0">
                <a:solidFill>
                  <a:schemeClr val="accent2"/>
                </a:solidFill>
                <a:latin typeface="Cambria" pitchFamily="18" charset="0"/>
              </a:rPr>
              <a:t>) </a:t>
            </a:r>
            <a:r>
              <a:rPr lang="en-GB" sz="2000" b="1" dirty="0" smtClean="0">
                <a:solidFill>
                  <a:schemeClr val="accent2"/>
                </a:solidFill>
                <a:latin typeface="Cambria" pitchFamily="18" charset="0"/>
              </a:rPr>
              <a:t>depending </a:t>
            </a:r>
            <a:r>
              <a:rPr lang="en-GB" sz="2000" b="1" dirty="0">
                <a:solidFill>
                  <a:schemeClr val="accent2"/>
                </a:solidFill>
                <a:latin typeface="Cambria" pitchFamily="18" charset="0"/>
              </a:rPr>
              <a:t>on target species</a:t>
            </a:r>
          </a:p>
          <a:p>
            <a:pPr algn="just">
              <a:defRPr/>
            </a:pPr>
            <a:endParaRPr lang="en-GB" sz="2000" b="1" dirty="0">
              <a:solidFill>
                <a:schemeClr val="accent2"/>
              </a:solidFill>
              <a:latin typeface="Cambria" pitchFamily="18" charset="0"/>
            </a:endParaRPr>
          </a:p>
          <a:p>
            <a:pPr algn="just">
              <a:defRPr/>
            </a:pPr>
            <a:r>
              <a:rPr lang="en-GB" sz="2000" dirty="0">
                <a:solidFill>
                  <a:schemeClr val="accent2"/>
                </a:solidFill>
                <a:latin typeface="Cambria" pitchFamily="18" charset="0"/>
              </a:rPr>
              <a:t>Forbidden to use in some periods of the year: for example fishing by gillnets  </a:t>
            </a:r>
            <a:r>
              <a:rPr lang="en-GB" sz="2000" dirty="0" err="1" smtClean="0">
                <a:solidFill>
                  <a:schemeClr val="accent2"/>
                </a:solidFill>
                <a:latin typeface="Cambria" pitchFamily="18" charset="0"/>
              </a:rPr>
              <a:t>poponica</a:t>
            </a:r>
            <a:r>
              <a:rPr lang="en-GB" sz="2000" dirty="0" smtClean="0">
                <a:solidFill>
                  <a:schemeClr val="accent2"/>
                </a:solidFill>
                <a:latin typeface="Cambria" pitchFamily="18" charset="0"/>
              </a:rPr>
              <a:t>, </a:t>
            </a:r>
            <a:r>
              <a:rPr lang="en-GB" sz="2000" dirty="0">
                <a:solidFill>
                  <a:schemeClr val="accent2"/>
                </a:solidFill>
                <a:latin typeface="Cambria" pitchFamily="18" charset="0"/>
              </a:rPr>
              <a:t>is permitted from August 15 to April 30.</a:t>
            </a:r>
            <a:endParaRPr lang="en-US" sz="2000" dirty="0">
              <a:solidFill>
                <a:schemeClr val="accent2"/>
              </a:solidFill>
              <a:latin typeface="Cambria" pitchFamily="18" charset="0"/>
            </a:endParaRPr>
          </a:p>
          <a:p>
            <a:pPr algn="just">
              <a:defRPr/>
            </a:pPr>
            <a:endParaRPr lang="en-US" sz="2000" dirty="0">
              <a:solidFill>
                <a:schemeClr val="accent2"/>
              </a:solidFill>
              <a:latin typeface="Cambria" pitchFamily="18" charset="0"/>
            </a:endParaRPr>
          </a:p>
          <a:p>
            <a:pPr algn="just">
              <a:defRPr/>
            </a:pPr>
            <a:r>
              <a:rPr lang="en-GB" sz="2000" b="1" dirty="0">
                <a:solidFill>
                  <a:schemeClr val="accent2"/>
                </a:solidFill>
                <a:latin typeface="Cambria" pitchFamily="18" charset="0"/>
              </a:rPr>
              <a:t>3) </a:t>
            </a:r>
            <a:r>
              <a:rPr lang="en-GB" sz="2000" b="1" u="sng" dirty="0">
                <a:solidFill>
                  <a:schemeClr val="accent2"/>
                </a:solidFill>
                <a:latin typeface="Cambria" pitchFamily="18" charset="0"/>
              </a:rPr>
              <a:t>Nets for </a:t>
            </a:r>
            <a:r>
              <a:rPr lang="en-GB" sz="2000" b="1" u="sng" dirty="0" err="1">
                <a:solidFill>
                  <a:schemeClr val="accent2"/>
                </a:solidFill>
                <a:latin typeface="Cambria" pitchFamily="18" charset="0"/>
              </a:rPr>
              <a:t>Mugilidae</a:t>
            </a:r>
            <a:r>
              <a:rPr lang="en-GB" sz="2000" b="1" u="sng" dirty="0">
                <a:solidFill>
                  <a:schemeClr val="accent2"/>
                </a:solidFill>
                <a:latin typeface="Cambria" pitchFamily="18" charset="0"/>
              </a:rPr>
              <a:t>  - </a:t>
            </a:r>
            <a:r>
              <a:rPr lang="en-GB" sz="2000" u="sng" dirty="0">
                <a:solidFill>
                  <a:schemeClr val="accent2"/>
                </a:solidFill>
                <a:latin typeface="Cambria" pitchFamily="18" charset="0"/>
              </a:rPr>
              <a:t>mesh size 26-28 </a:t>
            </a:r>
            <a:r>
              <a:rPr lang="en-GB" sz="2000" u="sng" dirty="0" smtClean="0">
                <a:solidFill>
                  <a:schemeClr val="accent2"/>
                </a:solidFill>
                <a:latin typeface="Cambria" pitchFamily="18" charset="0"/>
              </a:rPr>
              <a:t>mm</a:t>
            </a:r>
            <a:r>
              <a:rPr lang="en-GB" sz="2000" dirty="0">
                <a:solidFill>
                  <a:schemeClr val="accent2"/>
                </a:solidFill>
                <a:latin typeface="Cambria" pitchFamily="18" charset="0"/>
              </a:rPr>
              <a:t> (EU </a:t>
            </a:r>
            <a:r>
              <a:rPr lang="en-GB" sz="2000" dirty="0" smtClean="0">
                <a:solidFill>
                  <a:schemeClr val="accent2"/>
                </a:solidFill>
                <a:latin typeface="Cambria" pitchFamily="18" charset="0"/>
              </a:rPr>
              <a:t>52-56 mm</a:t>
            </a:r>
            <a:r>
              <a:rPr lang="en-GB" sz="2000" dirty="0">
                <a:solidFill>
                  <a:schemeClr val="accent2"/>
                </a:solidFill>
                <a:latin typeface="Cambria" pitchFamily="18" charset="0"/>
              </a:rPr>
              <a:t>) </a:t>
            </a:r>
            <a:endParaRPr lang="en-GB" sz="2000" u="sng" dirty="0">
              <a:solidFill>
                <a:schemeClr val="accent2"/>
              </a:solidFill>
              <a:latin typeface="Cambria" pitchFamily="18" charset="0"/>
            </a:endParaRPr>
          </a:p>
          <a:p>
            <a:pPr algn="just">
              <a:defRPr/>
            </a:pPr>
            <a:endParaRPr lang="en-US" sz="2000" dirty="0">
              <a:solidFill>
                <a:schemeClr val="accent2"/>
              </a:solidFill>
              <a:latin typeface="Cambria" pitchFamily="18" charset="0"/>
            </a:endParaRPr>
          </a:p>
          <a:p>
            <a:pPr algn="just">
              <a:defRPr/>
            </a:pPr>
            <a:r>
              <a:rPr lang="en-GB" sz="2000" b="1" dirty="0">
                <a:solidFill>
                  <a:schemeClr val="accent2"/>
                </a:solidFill>
                <a:latin typeface="Cambria" pitchFamily="18" charset="0"/>
              </a:rPr>
              <a:t>4) </a:t>
            </a:r>
            <a:r>
              <a:rPr lang="en-GB" sz="2000" b="1" u="sng" dirty="0">
                <a:solidFill>
                  <a:schemeClr val="accent2"/>
                </a:solidFill>
                <a:latin typeface="Cambria" pitchFamily="18" charset="0"/>
              </a:rPr>
              <a:t>Nets for eel </a:t>
            </a:r>
            <a:r>
              <a:rPr lang="en-GB" sz="2000" b="1" dirty="0">
                <a:solidFill>
                  <a:schemeClr val="accent2"/>
                </a:solidFill>
                <a:latin typeface="Cambria" pitchFamily="18" charset="0"/>
              </a:rPr>
              <a:t>- </a:t>
            </a:r>
            <a:r>
              <a:rPr lang="en-GB" sz="2000" dirty="0">
                <a:solidFill>
                  <a:schemeClr val="accent2"/>
                </a:solidFill>
                <a:latin typeface="Cambria" pitchFamily="18" charset="0"/>
              </a:rPr>
              <a:t>lagoon </a:t>
            </a:r>
            <a:r>
              <a:rPr lang="en-GB" sz="2000" dirty="0" err="1">
                <a:solidFill>
                  <a:schemeClr val="accent2"/>
                </a:solidFill>
                <a:latin typeface="Cambria" pitchFamily="18" charset="0"/>
              </a:rPr>
              <a:t>fyke</a:t>
            </a:r>
            <a:r>
              <a:rPr lang="en-GB" sz="2000" dirty="0">
                <a:solidFill>
                  <a:schemeClr val="accent2"/>
                </a:solidFill>
                <a:latin typeface="Cambria" pitchFamily="18" charset="0"/>
              </a:rPr>
              <a:t> nets and traps and traps made from netting, minimal mesh size12 mm (EU </a:t>
            </a:r>
            <a:r>
              <a:rPr lang="en-GB" sz="2000" dirty="0" smtClean="0">
                <a:solidFill>
                  <a:schemeClr val="accent2"/>
                </a:solidFill>
                <a:latin typeface="Cambria" pitchFamily="18" charset="0"/>
              </a:rPr>
              <a:t>24 </a:t>
            </a:r>
            <a:r>
              <a:rPr lang="en-GB" sz="2000" dirty="0">
                <a:solidFill>
                  <a:schemeClr val="accent2"/>
                </a:solidFill>
                <a:latin typeface="Cambria" pitchFamily="18" charset="0"/>
              </a:rPr>
              <a:t>mm) </a:t>
            </a:r>
            <a:endParaRPr lang="en-GB" sz="2000" b="1" dirty="0">
              <a:solidFill>
                <a:schemeClr val="accent2"/>
              </a:solidFill>
              <a:latin typeface="Cambria" pitchFamily="18" charset="0"/>
            </a:endParaRPr>
          </a:p>
          <a:p>
            <a:pPr algn="just">
              <a:defRPr/>
            </a:pPr>
            <a:endParaRPr lang="en-US" sz="2000" dirty="0">
              <a:solidFill>
                <a:schemeClr val="accent2"/>
              </a:solidFill>
              <a:latin typeface="Cambria" pitchFamily="18" charset="0"/>
            </a:endParaRPr>
          </a:p>
        </p:txBody>
      </p:sp>
      <p:pic>
        <p:nvPicPr>
          <p:cNvPr id="56327" name="Picture 2"/>
          <p:cNvPicPr>
            <a:picLocks noChangeAspect="1" noChangeArrowheads="1"/>
          </p:cNvPicPr>
          <p:nvPr/>
        </p:nvPicPr>
        <p:blipFill>
          <a:blip r:embed="rId4"/>
          <a:srcRect/>
          <a:stretch>
            <a:fillRect/>
          </a:stretch>
        </p:blipFill>
        <p:spPr bwMode="auto">
          <a:xfrm>
            <a:off x="17463" y="620713"/>
            <a:ext cx="9107487" cy="93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38F2D722-5A27-43FC-AD6D-A6ED41C770F7}" type="slidenum">
              <a:rPr lang="en-US" sz="1200">
                <a:latin typeface="Arial Black" pitchFamily="34" charset="0"/>
              </a:rPr>
              <a:pPr algn="r"/>
              <a:t>28</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7347"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7361"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57348" name="Group 11"/>
          <p:cNvGrpSpPr>
            <a:grpSpLocks/>
          </p:cNvGrpSpPr>
          <p:nvPr/>
        </p:nvGrpSpPr>
        <p:grpSpPr bwMode="auto">
          <a:xfrm>
            <a:off x="0" y="0"/>
            <a:ext cx="4992688" cy="538163"/>
            <a:chOff x="0" y="0"/>
            <a:chExt cx="4992416" cy="538609"/>
          </a:xfrm>
        </p:grpSpPr>
        <p:pic>
          <p:nvPicPr>
            <p:cNvPr id="5735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57349"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TextBox 23"/>
          <p:cNvSpPr txBox="1"/>
          <p:nvPr/>
        </p:nvSpPr>
        <p:spPr>
          <a:xfrm>
            <a:off x="355600" y="1639888"/>
            <a:ext cx="8143875" cy="4092575"/>
          </a:xfrm>
          <a:prstGeom prst="rect">
            <a:avLst/>
          </a:prstGeom>
          <a:noFill/>
        </p:spPr>
        <p:txBody>
          <a:bodyPr>
            <a:spAutoFit/>
          </a:bodyPr>
          <a:lstStyle/>
          <a:p>
            <a:pPr>
              <a:defRPr/>
            </a:pPr>
            <a:r>
              <a:rPr lang="en-GB" sz="2000" b="1" dirty="0">
                <a:solidFill>
                  <a:schemeClr val="accent2"/>
                </a:solidFill>
                <a:latin typeface="Cambria" pitchFamily="18" charset="0"/>
              </a:rPr>
              <a:t>Traps for catching fish and other marine organisms:</a:t>
            </a:r>
            <a:endParaRPr lang="en-US" sz="2000" dirty="0">
              <a:solidFill>
                <a:schemeClr val="accent2"/>
              </a:solidFill>
              <a:latin typeface="Cambria" pitchFamily="18" charset="0"/>
            </a:endParaRPr>
          </a:p>
          <a:p>
            <a:pPr marL="342900" indent="-342900">
              <a:buFont typeface="Wingdings" pitchFamily="2" charset="2"/>
              <a:buChar char="v"/>
              <a:defRPr/>
            </a:pPr>
            <a:r>
              <a:rPr lang="en-GB" sz="2000" b="1" dirty="0">
                <a:solidFill>
                  <a:schemeClr val="accent2"/>
                </a:solidFill>
                <a:latin typeface="Cambria" pitchFamily="18" charset="0"/>
              </a:rPr>
              <a:t>Traps for fish</a:t>
            </a:r>
          </a:p>
          <a:p>
            <a:pPr>
              <a:defRPr/>
            </a:pPr>
            <a:r>
              <a:rPr lang="en-GB" sz="2000" dirty="0">
                <a:solidFill>
                  <a:schemeClr val="accent2"/>
                </a:solidFill>
                <a:latin typeface="Cambria" pitchFamily="18" charset="0"/>
              </a:rPr>
              <a:t>Mesh size 32 mm.</a:t>
            </a:r>
            <a:endParaRPr lang="en-US" sz="2000" dirty="0">
              <a:solidFill>
                <a:schemeClr val="accent2"/>
              </a:solidFill>
              <a:latin typeface="Cambria" pitchFamily="18" charset="0"/>
            </a:endParaRPr>
          </a:p>
          <a:p>
            <a:pPr>
              <a:defRPr/>
            </a:pPr>
            <a:r>
              <a:rPr lang="en-GB" sz="2000" dirty="0">
                <a:solidFill>
                  <a:schemeClr val="accent2"/>
                </a:solidFill>
                <a:latin typeface="Cambria" pitchFamily="18" charset="0"/>
              </a:rPr>
              <a:t>Maximal number of traps 25 pieces</a:t>
            </a:r>
            <a:endParaRPr lang="en-US" sz="2000" dirty="0">
              <a:solidFill>
                <a:schemeClr val="accent2"/>
              </a:solidFill>
              <a:latin typeface="Cambria" pitchFamily="18" charset="0"/>
            </a:endParaRPr>
          </a:p>
          <a:p>
            <a:pPr>
              <a:defRPr/>
            </a:pPr>
            <a:endParaRPr lang="en-US" sz="2000" dirty="0">
              <a:solidFill>
                <a:schemeClr val="accent2"/>
              </a:solidFill>
              <a:latin typeface="Cambria" pitchFamily="18" charset="0"/>
            </a:endParaRPr>
          </a:p>
          <a:p>
            <a:pPr marL="342900" indent="-342900">
              <a:buFont typeface="Wingdings" pitchFamily="2" charset="2"/>
              <a:buChar char="v"/>
              <a:defRPr/>
            </a:pPr>
            <a:r>
              <a:rPr lang="en-GB" sz="2000" b="1" dirty="0">
                <a:solidFill>
                  <a:schemeClr val="accent2"/>
                </a:solidFill>
                <a:latin typeface="Cambria" pitchFamily="18" charset="0"/>
              </a:rPr>
              <a:t>Traps for shrimps</a:t>
            </a:r>
          </a:p>
          <a:p>
            <a:pPr>
              <a:defRPr/>
            </a:pPr>
            <a:r>
              <a:rPr lang="en-GB" sz="2000" dirty="0">
                <a:solidFill>
                  <a:schemeClr val="accent2"/>
                </a:solidFill>
                <a:latin typeface="Cambria" pitchFamily="18" charset="0"/>
              </a:rPr>
              <a:t>Mesh size 18 mm</a:t>
            </a:r>
            <a:endParaRPr lang="en-US" sz="2000" dirty="0">
              <a:solidFill>
                <a:schemeClr val="accent2"/>
              </a:solidFill>
              <a:latin typeface="Cambria" pitchFamily="18" charset="0"/>
            </a:endParaRPr>
          </a:p>
          <a:p>
            <a:pPr>
              <a:defRPr/>
            </a:pPr>
            <a:r>
              <a:rPr lang="en-GB" sz="2000" dirty="0">
                <a:solidFill>
                  <a:schemeClr val="accent2"/>
                </a:solidFill>
                <a:latin typeface="Cambria" pitchFamily="18" charset="0"/>
              </a:rPr>
              <a:t>Maximal number of traps </a:t>
            </a:r>
            <a:r>
              <a:rPr lang="en-US" sz="2000" dirty="0">
                <a:solidFill>
                  <a:schemeClr val="accent2"/>
                </a:solidFill>
                <a:latin typeface="Cambria" pitchFamily="18" charset="0"/>
              </a:rPr>
              <a:t>100 pieces. </a:t>
            </a:r>
          </a:p>
          <a:p>
            <a:pPr>
              <a:defRPr/>
            </a:pPr>
            <a:endParaRPr lang="en-US" sz="2000" dirty="0">
              <a:solidFill>
                <a:schemeClr val="accent2"/>
              </a:solidFill>
              <a:latin typeface="Cambria" pitchFamily="18" charset="0"/>
            </a:endParaRPr>
          </a:p>
          <a:p>
            <a:pPr marL="342900" indent="-342900">
              <a:buFont typeface="Wingdings" pitchFamily="2" charset="2"/>
              <a:buChar char="v"/>
              <a:defRPr/>
            </a:pPr>
            <a:r>
              <a:rPr lang="en-GB" sz="2000" b="1" dirty="0">
                <a:solidFill>
                  <a:schemeClr val="accent2"/>
                </a:solidFill>
                <a:latin typeface="Cambria" pitchFamily="18" charset="0"/>
              </a:rPr>
              <a:t>Traps for big crustaceans</a:t>
            </a:r>
          </a:p>
          <a:p>
            <a:pPr>
              <a:defRPr/>
            </a:pPr>
            <a:r>
              <a:rPr lang="en-GB" sz="2000" dirty="0">
                <a:solidFill>
                  <a:schemeClr val="accent2"/>
                </a:solidFill>
                <a:latin typeface="Cambria" pitchFamily="18" charset="0"/>
              </a:rPr>
              <a:t>Mesh size 55 mm.</a:t>
            </a:r>
            <a:endParaRPr lang="en-US" sz="2000" dirty="0">
              <a:solidFill>
                <a:schemeClr val="accent2"/>
              </a:solidFill>
              <a:latin typeface="Cambria" pitchFamily="18" charset="0"/>
            </a:endParaRPr>
          </a:p>
          <a:p>
            <a:pPr>
              <a:defRPr/>
            </a:pPr>
            <a:r>
              <a:rPr lang="en-GB" sz="2000" dirty="0">
                <a:solidFill>
                  <a:schemeClr val="accent2"/>
                </a:solidFill>
                <a:latin typeface="Cambria" pitchFamily="18" charset="0"/>
              </a:rPr>
              <a:t>Maximal number of traps 50 pieces</a:t>
            </a:r>
          </a:p>
          <a:p>
            <a:pPr>
              <a:defRPr/>
            </a:pPr>
            <a:endParaRPr lang="en-GB" sz="2000" dirty="0">
              <a:solidFill>
                <a:schemeClr val="accent2"/>
              </a:solidFill>
              <a:latin typeface="Cambria" pitchFamily="18" charset="0"/>
            </a:endParaRPr>
          </a:p>
        </p:txBody>
      </p:sp>
      <p:pic>
        <p:nvPicPr>
          <p:cNvPr id="57351" name="Picture 2"/>
          <p:cNvPicPr>
            <a:picLocks noChangeAspect="1" noChangeArrowheads="1"/>
          </p:cNvPicPr>
          <p:nvPr/>
        </p:nvPicPr>
        <p:blipFill>
          <a:blip r:embed="rId4"/>
          <a:srcRect/>
          <a:stretch>
            <a:fillRect/>
          </a:stretch>
        </p:blipFill>
        <p:spPr bwMode="auto">
          <a:xfrm>
            <a:off x="17463" y="620713"/>
            <a:ext cx="9107487" cy="93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1863D686-3381-421C-B725-0C43E4880BAB}" type="slidenum">
              <a:rPr lang="en-US" sz="1200">
                <a:latin typeface="Arial Black" pitchFamily="34" charset="0"/>
              </a:rPr>
              <a:pPr algn="r"/>
              <a:t>29</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8371"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8385"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58372" name="Group 11"/>
          <p:cNvGrpSpPr>
            <a:grpSpLocks/>
          </p:cNvGrpSpPr>
          <p:nvPr/>
        </p:nvGrpSpPr>
        <p:grpSpPr bwMode="auto">
          <a:xfrm>
            <a:off x="0" y="0"/>
            <a:ext cx="4992688" cy="538163"/>
            <a:chOff x="0" y="0"/>
            <a:chExt cx="4992416" cy="538609"/>
          </a:xfrm>
        </p:grpSpPr>
        <p:pic>
          <p:nvPicPr>
            <p:cNvPr id="5838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58373"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58374" name="Picture 2"/>
          <p:cNvPicPr>
            <a:picLocks noChangeAspect="1" noChangeArrowheads="1"/>
          </p:cNvPicPr>
          <p:nvPr/>
        </p:nvPicPr>
        <p:blipFill>
          <a:blip r:embed="rId4"/>
          <a:srcRect/>
          <a:stretch>
            <a:fillRect/>
          </a:stretch>
        </p:blipFill>
        <p:spPr bwMode="auto">
          <a:xfrm>
            <a:off x="17463" y="620713"/>
            <a:ext cx="9107487" cy="933450"/>
          </a:xfrm>
          <a:prstGeom prst="rect">
            <a:avLst/>
          </a:prstGeom>
          <a:noFill/>
          <a:ln w="9525">
            <a:noFill/>
            <a:miter lim="800000"/>
            <a:headEnd/>
            <a:tailEnd/>
          </a:ln>
        </p:spPr>
      </p:pic>
      <p:sp>
        <p:nvSpPr>
          <p:cNvPr id="6" name="TextBox 5"/>
          <p:cNvSpPr txBox="1"/>
          <p:nvPr/>
        </p:nvSpPr>
        <p:spPr>
          <a:xfrm>
            <a:off x="323850" y="1533525"/>
            <a:ext cx="8175625" cy="4708525"/>
          </a:xfrm>
          <a:prstGeom prst="rect">
            <a:avLst/>
          </a:prstGeom>
          <a:noFill/>
        </p:spPr>
        <p:txBody>
          <a:bodyPr>
            <a:spAutoFit/>
          </a:bodyPr>
          <a:lstStyle/>
          <a:p>
            <a:pPr>
              <a:defRPr/>
            </a:pPr>
            <a:r>
              <a:rPr lang="en-GB" sz="2000" b="1" u="sng" dirty="0">
                <a:solidFill>
                  <a:schemeClr val="accent2"/>
                </a:solidFill>
                <a:latin typeface="Cambria" pitchFamily="18" charset="0"/>
              </a:rPr>
              <a:t>Long lines </a:t>
            </a:r>
            <a:endParaRPr lang="en-US" sz="2000" u="sng" dirty="0">
              <a:solidFill>
                <a:schemeClr val="accent2"/>
              </a:solidFill>
              <a:latin typeface="Cambria" pitchFamily="18" charset="0"/>
            </a:endParaRPr>
          </a:p>
          <a:p>
            <a:pPr>
              <a:defRPr/>
            </a:pPr>
            <a:r>
              <a:rPr lang="en-GB" sz="2000" dirty="0">
                <a:solidFill>
                  <a:schemeClr val="accent2"/>
                </a:solidFill>
                <a:latin typeface="Cambria" pitchFamily="18" charset="0"/>
              </a:rPr>
              <a:t>Maximum length of fixed (bottom) long lines is </a:t>
            </a:r>
            <a:r>
              <a:rPr lang="en-GB" sz="2000" b="1" dirty="0">
                <a:solidFill>
                  <a:schemeClr val="accent2"/>
                </a:solidFill>
                <a:latin typeface="Cambria" pitchFamily="18" charset="0"/>
              </a:rPr>
              <a:t>1500 m</a:t>
            </a:r>
            <a:r>
              <a:rPr lang="en-GB" sz="2000" dirty="0">
                <a:solidFill>
                  <a:schemeClr val="accent2"/>
                </a:solidFill>
                <a:latin typeface="Cambria" pitchFamily="18" charset="0"/>
              </a:rPr>
              <a:t> </a:t>
            </a:r>
          </a:p>
          <a:p>
            <a:pPr lvl="1">
              <a:defRPr/>
            </a:pPr>
            <a:r>
              <a:rPr lang="en-GB" sz="2000" dirty="0">
                <a:solidFill>
                  <a:schemeClr val="accent2"/>
                </a:solidFill>
                <a:latin typeface="Cambria" pitchFamily="18" charset="0"/>
              </a:rPr>
              <a:t>				floating lines </a:t>
            </a:r>
            <a:r>
              <a:rPr lang="en-GB" sz="2000" b="1" dirty="0">
                <a:solidFill>
                  <a:schemeClr val="accent2"/>
                </a:solidFill>
                <a:latin typeface="Cambria" pitchFamily="18" charset="0"/>
              </a:rPr>
              <a:t>24 km</a:t>
            </a:r>
          </a:p>
          <a:p>
            <a:pPr lvl="1">
              <a:defRPr/>
            </a:pPr>
            <a:endParaRPr lang="en-GB" sz="2000" b="1" dirty="0">
              <a:solidFill>
                <a:schemeClr val="accent2"/>
              </a:solidFill>
              <a:latin typeface="Cambria" pitchFamily="18" charset="0"/>
            </a:endParaRPr>
          </a:p>
          <a:p>
            <a:pPr>
              <a:defRPr/>
            </a:pPr>
            <a:r>
              <a:rPr lang="en-GB" sz="2000" dirty="0">
                <a:solidFill>
                  <a:schemeClr val="accent2"/>
                </a:solidFill>
                <a:latin typeface="Cambria" pitchFamily="18" charset="0"/>
              </a:rPr>
              <a:t>In fishing by fishing lines and fixed long lines, minimal width of hooks 9 mm during daylight and 14 mm during the night.</a:t>
            </a:r>
          </a:p>
          <a:p>
            <a:pPr>
              <a:defRPr/>
            </a:pPr>
            <a:endParaRPr lang="en-GB" sz="2000" dirty="0">
              <a:solidFill>
                <a:schemeClr val="accent2"/>
              </a:solidFill>
              <a:latin typeface="Cambria" pitchFamily="18" charset="0"/>
            </a:endParaRPr>
          </a:p>
          <a:p>
            <a:pPr>
              <a:defRPr/>
            </a:pPr>
            <a:r>
              <a:rPr lang="en-GB" sz="2000" dirty="0">
                <a:solidFill>
                  <a:schemeClr val="accent2"/>
                </a:solidFill>
                <a:latin typeface="Cambria" pitchFamily="18" charset="0"/>
              </a:rPr>
              <a:t>In fishing by floating long lines intended for fishing tuna (</a:t>
            </a:r>
            <a:r>
              <a:rPr lang="en-GB" sz="2000" i="1" dirty="0" err="1">
                <a:solidFill>
                  <a:schemeClr val="accent2"/>
                </a:solidFill>
                <a:latin typeface="Cambria" pitchFamily="18" charset="0"/>
              </a:rPr>
              <a:t>Thunnus</a:t>
            </a:r>
            <a:r>
              <a:rPr lang="en-GB" sz="2000" i="1" dirty="0">
                <a:solidFill>
                  <a:schemeClr val="accent2"/>
                </a:solidFill>
                <a:latin typeface="Cambria" pitchFamily="18" charset="0"/>
              </a:rPr>
              <a:t> </a:t>
            </a:r>
            <a:r>
              <a:rPr lang="en-GB" sz="2000" i="1" dirty="0" err="1">
                <a:solidFill>
                  <a:schemeClr val="accent2"/>
                </a:solidFill>
                <a:latin typeface="Cambria" pitchFamily="18" charset="0"/>
              </a:rPr>
              <a:t>thynnus</a:t>
            </a:r>
            <a:r>
              <a:rPr lang="en-GB" sz="2000" dirty="0">
                <a:solidFill>
                  <a:schemeClr val="accent2"/>
                </a:solidFill>
                <a:latin typeface="Cambria" pitchFamily="18" charset="0"/>
              </a:rPr>
              <a:t>) and other species of big pelagic fish, hooks of width less than 30 mm must not be used.</a:t>
            </a:r>
            <a:endParaRPr lang="en-US" sz="2000" dirty="0">
              <a:solidFill>
                <a:schemeClr val="accent2"/>
              </a:solidFill>
              <a:latin typeface="Cambria" pitchFamily="18" charset="0"/>
            </a:endParaRPr>
          </a:p>
          <a:p>
            <a:pPr>
              <a:defRPr/>
            </a:pPr>
            <a:endParaRPr lang="en-US" sz="2000" dirty="0"/>
          </a:p>
          <a:p>
            <a:pPr marL="457200" indent="-457200" algn="just">
              <a:buFont typeface="Wingdings" pitchFamily="2" charset="2"/>
              <a:buChar char="v"/>
              <a:defRPr/>
            </a:pPr>
            <a:r>
              <a:rPr lang="en-GB" sz="2000" dirty="0">
                <a:solidFill>
                  <a:schemeClr val="accent2"/>
                </a:solidFill>
                <a:latin typeface="Cambria" pitchFamily="18" charset="0"/>
              </a:rPr>
              <a:t>This Rulebook also determines the rules for marking of fishing tools and gear and the method of establishing the construction-technical characteristics of the fishing tools and gear.</a:t>
            </a:r>
            <a:endParaRPr lang="en-US" sz="2000" dirty="0">
              <a:solidFill>
                <a:schemeClr val="accent2"/>
              </a:solidFill>
              <a:latin typeface="Cambria" pitchFamily="18" charset="0"/>
            </a:endParaRPr>
          </a:p>
          <a:p>
            <a:pPr>
              <a:defRPr/>
            </a:pPr>
            <a:endParaRPr lang="x-none" sz="2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047B4B28-1AFE-441A-9DBB-614A670F1FB8}" type="slidenum">
              <a:rPr lang="en-US" sz="1200">
                <a:latin typeface="Arial Black" pitchFamily="34" charset="0"/>
              </a:rPr>
              <a:pPr algn="r"/>
              <a:t>30</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9395"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9408"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59396" name="Group 11"/>
          <p:cNvGrpSpPr>
            <a:grpSpLocks/>
          </p:cNvGrpSpPr>
          <p:nvPr/>
        </p:nvGrpSpPr>
        <p:grpSpPr bwMode="auto">
          <a:xfrm>
            <a:off x="0" y="0"/>
            <a:ext cx="4992688" cy="538163"/>
            <a:chOff x="0" y="0"/>
            <a:chExt cx="4992416" cy="538609"/>
          </a:xfrm>
        </p:grpSpPr>
        <p:pic>
          <p:nvPicPr>
            <p:cNvPr id="59405"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59397"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4" name="TextBox 23"/>
          <p:cNvSpPr txBox="1"/>
          <p:nvPr/>
        </p:nvSpPr>
        <p:spPr>
          <a:xfrm>
            <a:off x="190500" y="692150"/>
            <a:ext cx="8358188" cy="4094163"/>
          </a:xfrm>
          <a:prstGeom prst="rect">
            <a:avLst/>
          </a:prstGeom>
          <a:noFill/>
        </p:spPr>
        <p:txBody>
          <a:bodyPr>
            <a:spAutoFit/>
          </a:bodyPr>
          <a:lstStyle/>
          <a:p>
            <a:pPr>
              <a:defRPr/>
            </a:pPr>
            <a:r>
              <a:rPr lang="en-GB" sz="2000" b="1" dirty="0">
                <a:solidFill>
                  <a:schemeClr val="accent2"/>
                </a:solidFill>
                <a:latin typeface="Cambria" pitchFamily="18" charset="0"/>
              </a:rPr>
              <a:t>Rulebook on method of use, maintenance, protection, marking and length of coast, name and place of the fishing sites </a:t>
            </a:r>
            <a:r>
              <a:rPr lang="en-GB" sz="2000" dirty="0" smtClean="0">
                <a:solidFill>
                  <a:schemeClr val="accent2"/>
                </a:solidFill>
                <a:latin typeface="Cambria" pitchFamily="18" charset="0"/>
              </a:rPr>
              <a:t>(</a:t>
            </a:r>
            <a:r>
              <a:rPr lang="sr-Latn-CS" sz="2000" dirty="0" smtClean="0">
                <a:solidFill>
                  <a:schemeClr val="accent2"/>
                </a:solidFill>
                <a:latin typeface="Cambria" pitchFamily="18" charset="0"/>
              </a:rPr>
              <a:t>OG </a:t>
            </a:r>
            <a:r>
              <a:rPr lang="sr-Latn-CS" sz="2000" dirty="0">
                <a:solidFill>
                  <a:schemeClr val="accent2"/>
                </a:solidFill>
                <a:latin typeface="Cambria" pitchFamily="18" charset="0"/>
              </a:rPr>
              <a:t>of </a:t>
            </a:r>
            <a:r>
              <a:rPr lang="sr-Latn-CS" sz="2000" dirty="0" smtClean="0">
                <a:solidFill>
                  <a:schemeClr val="accent2"/>
                </a:solidFill>
                <a:latin typeface="Cambria" pitchFamily="18" charset="0"/>
              </a:rPr>
              <a:t>Montenegro </a:t>
            </a:r>
            <a:r>
              <a:rPr lang="sr-Latn-CS" sz="2000" dirty="0">
                <a:solidFill>
                  <a:schemeClr val="accent2"/>
                </a:solidFill>
                <a:latin typeface="Cambria" pitchFamily="18" charset="0"/>
              </a:rPr>
              <a:t>No. </a:t>
            </a:r>
            <a:r>
              <a:rPr lang="en-GB" sz="2000" dirty="0" smtClean="0">
                <a:solidFill>
                  <a:schemeClr val="accent2"/>
                </a:solidFill>
                <a:latin typeface="Cambria" pitchFamily="18" charset="0"/>
              </a:rPr>
              <a:t>8/11</a:t>
            </a:r>
            <a:r>
              <a:rPr lang="en-GB" sz="2000" dirty="0">
                <a:solidFill>
                  <a:schemeClr val="accent2"/>
                </a:solidFill>
                <a:latin typeface="Cambria" pitchFamily="18" charset="0"/>
              </a:rPr>
              <a:t>)</a:t>
            </a:r>
          </a:p>
          <a:p>
            <a:pPr>
              <a:defRPr/>
            </a:pPr>
            <a:endParaRPr lang="en-GB" sz="2000" b="1" dirty="0">
              <a:solidFill>
                <a:schemeClr val="accent2"/>
              </a:solidFill>
              <a:latin typeface="Cambria" pitchFamily="18" charset="0"/>
            </a:endParaRPr>
          </a:p>
          <a:p>
            <a:pPr>
              <a:defRPr/>
            </a:pPr>
            <a:endParaRPr lang="en-GB" sz="2000" b="1" dirty="0">
              <a:solidFill>
                <a:schemeClr val="accent2"/>
              </a:solidFill>
              <a:latin typeface="Cambria" pitchFamily="18" charset="0"/>
            </a:endParaRPr>
          </a:p>
          <a:p>
            <a:pPr>
              <a:defRPr/>
            </a:pPr>
            <a:endParaRPr lang="en-GB" sz="2000" b="1" dirty="0">
              <a:solidFill>
                <a:schemeClr val="accent2"/>
              </a:solidFill>
              <a:latin typeface="Cambria" pitchFamily="18" charset="0"/>
            </a:endParaRPr>
          </a:p>
          <a:p>
            <a:pPr marL="285750" indent="-285750">
              <a:buFont typeface="Wingdings" pitchFamily="2" charset="2"/>
              <a:buChar char="v"/>
              <a:defRPr/>
            </a:pPr>
            <a:r>
              <a:rPr lang="en-GB" sz="2000" dirty="0">
                <a:solidFill>
                  <a:schemeClr val="accent2"/>
                </a:solidFill>
                <a:latin typeface="Cambria" pitchFamily="18" charset="0"/>
              </a:rPr>
              <a:t>Contains the list of 106 </a:t>
            </a:r>
            <a:r>
              <a:rPr lang="en-GB" sz="2000" dirty="0" err="1" smtClean="0">
                <a:solidFill>
                  <a:schemeClr val="accent2"/>
                </a:solidFill>
                <a:latin typeface="Cambria" pitchFamily="18" charset="0"/>
              </a:rPr>
              <a:t>Fishermans</a:t>
            </a:r>
            <a:r>
              <a:rPr lang="en-GB" sz="2000" dirty="0" smtClean="0">
                <a:solidFill>
                  <a:schemeClr val="accent2"/>
                </a:solidFill>
                <a:latin typeface="Cambria" pitchFamily="18" charset="0"/>
              </a:rPr>
              <a:t> posts </a:t>
            </a:r>
            <a:r>
              <a:rPr lang="en-GB" sz="2000" dirty="0">
                <a:solidFill>
                  <a:schemeClr val="accent2"/>
                </a:solidFill>
                <a:latin typeface="Cambria" pitchFamily="18" charset="0"/>
              </a:rPr>
              <a:t>– fishing sites, in </a:t>
            </a:r>
            <a:r>
              <a:rPr lang="en-GB" sz="2000" dirty="0" err="1">
                <a:solidFill>
                  <a:schemeClr val="accent2"/>
                </a:solidFill>
                <a:latin typeface="Cambria" pitchFamily="18" charset="0"/>
              </a:rPr>
              <a:t>Boka</a:t>
            </a:r>
            <a:r>
              <a:rPr lang="en-GB" sz="2000" dirty="0">
                <a:solidFill>
                  <a:schemeClr val="accent2"/>
                </a:solidFill>
                <a:latin typeface="Cambria" pitchFamily="18" charset="0"/>
              </a:rPr>
              <a:t> </a:t>
            </a:r>
            <a:r>
              <a:rPr lang="en-GB" sz="2000" dirty="0" err="1">
                <a:solidFill>
                  <a:schemeClr val="accent2"/>
                </a:solidFill>
                <a:latin typeface="Cambria" pitchFamily="18" charset="0"/>
              </a:rPr>
              <a:t>Kotorska</a:t>
            </a:r>
            <a:r>
              <a:rPr lang="en-GB" sz="2000" dirty="0">
                <a:solidFill>
                  <a:schemeClr val="accent2"/>
                </a:solidFill>
                <a:latin typeface="Cambria" pitchFamily="18" charset="0"/>
              </a:rPr>
              <a:t> Bay, their description, length of the coast, latitude and longitude of the place</a:t>
            </a:r>
          </a:p>
          <a:p>
            <a:pPr>
              <a:defRPr/>
            </a:pPr>
            <a:endParaRPr lang="en-GB" sz="2000" dirty="0">
              <a:latin typeface="Cambria" pitchFamily="18" charset="0"/>
            </a:endParaRPr>
          </a:p>
          <a:p>
            <a:pPr marL="342900" indent="-342900">
              <a:buFont typeface="Wingdings" pitchFamily="2" charset="2"/>
              <a:buChar char="v"/>
              <a:defRPr/>
            </a:pPr>
            <a:r>
              <a:rPr lang="en-GB" sz="2000" dirty="0">
                <a:solidFill>
                  <a:schemeClr val="accent2"/>
                </a:solidFill>
                <a:latin typeface="Cambria" pitchFamily="18" charset="0"/>
              </a:rPr>
              <a:t>L</a:t>
            </a:r>
            <a:r>
              <a:rPr lang="en-GB" sz="2000" dirty="0" smtClean="0">
                <a:solidFill>
                  <a:schemeClr val="accent2"/>
                </a:solidFill>
                <a:latin typeface="Cambria" pitchFamily="18" charset="0"/>
              </a:rPr>
              <a:t>ays </a:t>
            </a:r>
            <a:r>
              <a:rPr lang="en-GB" sz="2000" dirty="0">
                <a:solidFill>
                  <a:schemeClr val="accent2"/>
                </a:solidFill>
                <a:latin typeface="Cambria" pitchFamily="18" charset="0"/>
              </a:rPr>
              <a:t>down the method of use, maintenance, protection and marking of </a:t>
            </a:r>
            <a:r>
              <a:rPr lang="en-GB" sz="2000" dirty="0" err="1" smtClean="0">
                <a:solidFill>
                  <a:schemeClr val="accent2"/>
                </a:solidFill>
                <a:latin typeface="Cambria" pitchFamily="18" charset="0"/>
              </a:rPr>
              <a:t>Fishermans</a:t>
            </a:r>
            <a:r>
              <a:rPr lang="en-GB" sz="2000" dirty="0" smtClean="0">
                <a:solidFill>
                  <a:schemeClr val="accent2"/>
                </a:solidFill>
                <a:latin typeface="Cambria" pitchFamily="18" charset="0"/>
              </a:rPr>
              <a:t> posts </a:t>
            </a:r>
            <a:endParaRPr lang="en-GB" sz="2000" dirty="0">
              <a:solidFill>
                <a:schemeClr val="accent2"/>
              </a:solidFill>
              <a:latin typeface="Cambria" pitchFamily="18" charset="0"/>
            </a:endParaRPr>
          </a:p>
          <a:p>
            <a:pPr>
              <a:defRPr/>
            </a:pPr>
            <a:endParaRPr lang="en-US" sz="2000" dirty="0">
              <a:latin typeface="Cambria"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007CD72-325A-485E-A6E5-01824598C764}" type="slidenum">
              <a:rPr lang="en-US" sz="1200">
                <a:latin typeface="Arial Black" pitchFamily="34" charset="0"/>
              </a:rPr>
              <a:pPr algn="r"/>
              <a:t>31</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0419"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0434"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60420" name="Group 11"/>
          <p:cNvGrpSpPr>
            <a:grpSpLocks/>
          </p:cNvGrpSpPr>
          <p:nvPr/>
        </p:nvGrpSpPr>
        <p:grpSpPr bwMode="auto">
          <a:xfrm>
            <a:off x="0" y="0"/>
            <a:ext cx="4992688" cy="538163"/>
            <a:chOff x="0" y="0"/>
            <a:chExt cx="4992416" cy="538609"/>
          </a:xfrm>
        </p:grpSpPr>
        <p:pic>
          <p:nvPicPr>
            <p:cNvPr id="6043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60421"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0422" name="TextBox 23"/>
          <p:cNvSpPr txBox="1">
            <a:spLocks noChangeArrowheads="1"/>
          </p:cNvSpPr>
          <p:nvPr/>
        </p:nvSpPr>
        <p:spPr bwMode="auto">
          <a:xfrm>
            <a:off x="0" y="642938"/>
            <a:ext cx="9118600" cy="1200150"/>
          </a:xfrm>
          <a:prstGeom prst="rect">
            <a:avLst/>
          </a:prstGeom>
          <a:noFill/>
          <a:ln w="9525">
            <a:noFill/>
            <a:miter lim="800000"/>
            <a:headEnd/>
            <a:tailEnd/>
          </a:ln>
        </p:spPr>
        <p:txBody>
          <a:bodyPr>
            <a:spAutoFit/>
          </a:bodyPr>
          <a:lstStyle/>
          <a:p>
            <a:pPr algn="just"/>
            <a:r>
              <a:rPr lang="en-GB" b="1" dirty="0">
                <a:solidFill>
                  <a:schemeClr val="accent2"/>
                </a:solidFill>
                <a:latin typeface="Cambria" pitchFamily="18" charset="0"/>
              </a:rPr>
              <a:t>Rulebook on the form and contents of fishing log books, declaration on landings, report on catch and deadline for submitting the reports on total catch and landings and method of notification and keeping records on transhipping of fish and other marine </a:t>
            </a:r>
            <a:r>
              <a:rPr lang="en-GB" b="1" dirty="0" smtClean="0">
                <a:solidFill>
                  <a:schemeClr val="accent2"/>
                </a:solidFill>
                <a:latin typeface="Cambria" pitchFamily="18" charset="0"/>
              </a:rPr>
              <a:t>organisms </a:t>
            </a:r>
            <a:r>
              <a:rPr lang="en-GB" dirty="0" smtClean="0">
                <a:solidFill>
                  <a:schemeClr val="accent2"/>
                </a:solidFill>
                <a:latin typeface="Cambria" pitchFamily="18" charset="0"/>
              </a:rPr>
              <a:t>(</a:t>
            </a:r>
            <a:r>
              <a:rPr lang="sr-Latn-CS" dirty="0" smtClean="0">
                <a:solidFill>
                  <a:schemeClr val="accent2"/>
                </a:solidFill>
                <a:latin typeface="Cambria" pitchFamily="18" charset="0"/>
              </a:rPr>
              <a:t>OG </a:t>
            </a:r>
            <a:r>
              <a:rPr lang="sr-Latn-CS" dirty="0">
                <a:solidFill>
                  <a:schemeClr val="accent2"/>
                </a:solidFill>
                <a:latin typeface="Cambria" pitchFamily="18" charset="0"/>
              </a:rPr>
              <a:t>of Montenegro” No. </a:t>
            </a:r>
            <a:r>
              <a:rPr lang="en-GB" dirty="0" smtClean="0">
                <a:solidFill>
                  <a:schemeClr val="accent2"/>
                </a:solidFill>
                <a:latin typeface="Cambria" pitchFamily="18" charset="0"/>
              </a:rPr>
              <a:t>8/11</a:t>
            </a:r>
            <a:r>
              <a:rPr lang="en-GB" dirty="0">
                <a:solidFill>
                  <a:schemeClr val="accent2"/>
                </a:solidFill>
                <a:latin typeface="Cambria" pitchFamily="18" charset="0"/>
              </a:rPr>
              <a:t>)</a:t>
            </a:r>
            <a:endParaRPr lang="en-US" dirty="0"/>
          </a:p>
        </p:txBody>
      </p:sp>
      <p:pic>
        <p:nvPicPr>
          <p:cNvPr id="60423" name="Picture 2"/>
          <p:cNvPicPr>
            <a:picLocks noChangeAspect="1" noChangeArrowheads="1"/>
          </p:cNvPicPr>
          <p:nvPr/>
        </p:nvPicPr>
        <p:blipFill>
          <a:blip r:embed="rId4"/>
          <a:srcRect/>
          <a:stretch>
            <a:fillRect/>
          </a:stretch>
        </p:blipFill>
        <p:spPr bwMode="auto">
          <a:xfrm>
            <a:off x="2871788" y="1916113"/>
            <a:ext cx="6272212" cy="4079875"/>
          </a:xfrm>
          <a:prstGeom prst="rect">
            <a:avLst/>
          </a:prstGeom>
          <a:noFill/>
          <a:ln w="9525">
            <a:noFill/>
            <a:miter lim="800000"/>
            <a:headEnd/>
            <a:tailEnd/>
          </a:ln>
        </p:spPr>
      </p:pic>
      <p:sp>
        <p:nvSpPr>
          <p:cNvPr id="6" name="TextBox 5"/>
          <p:cNvSpPr txBox="1"/>
          <p:nvPr/>
        </p:nvSpPr>
        <p:spPr>
          <a:xfrm>
            <a:off x="-66675" y="2060575"/>
            <a:ext cx="2733675" cy="3693319"/>
          </a:xfrm>
          <a:prstGeom prst="rect">
            <a:avLst/>
          </a:prstGeom>
          <a:noFill/>
        </p:spPr>
        <p:txBody>
          <a:bodyPr>
            <a:spAutoFit/>
          </a:bodyPr>
          <a:lstStyle/>
          <a:p>
            <a:pPr>
              <a:defRPr/>
            </a:pPr>
            <a:r>
              <a:rPr lang="x-none" b="1">
                <a:solidFill>
                  <a:schemeClr val="accent2"/>
                </a:solidFill>
                <a:latin typeface="Cambria" pitchFamily="18" charset="0"/>
              </a:rPr>
              <a:t>Monitoring of </a:t>
            </a:r>
            <a:r>
              <a:rPr lang="x-none" b="1" smtClean="0">
                <a:solidFill>
                  <a:schemeClr val="accent2"/>
                </a:solidFill>
                <a:latin typeface="Cambria" pitchFamily="18" charset="0"/>
              </a:rPr>
              <a:t>catches</a:t>
            </a:r>
            <a:endParaRPr lang="en-US" b="1" dirty="0" smtClean="0">
              <a:solidFill>
                <a:schemeClr val="accent2"/>
              </a:solidFill>
              <a:latin typeface="Cambria" pitchFamily="18" charset="0"/>
            </a:endParaRPr>
          </a:p>
          <a:p>
            <a:pPr>
              <a:defRPr/>
            </a:pPr>
            <a:endParaRPr lang="en-US" b="1" dirty="0">
              <a:solidFill>
                <a:schemeClr val="accent2"/>
              </a:solidFill>
              <a:latin typeface="Cambria" pitchFamily="18" charset="0"/>
            </a:endParaRPr>
          </a:p>
          <a:p>
            <a:pPr marL="342900" indent="-342900" algn="just">
              <a:buFont typeface="Wingdings" pitchFamily="2" charset="2"/>
              <a:buChar char="v"/>
              <a:defRPr/>
            </a:pPr>
            <a:r>
              <a:rPr lang="en-US" dirty="0">
                <a:solidFill>
                  <a:schemeClr val="accent2"/>
                </a:solidFill>
                <a:latin typeface="Cambria" pitchFamily="18" charset="0"/>
              </a:rPr>
              <a:t>Fishing vessel of </a:t>
            </a:r>
            <a:r>
              <a:rPr lang="en-US" b="1" dirty="0">
                <a:solidFill>
                  <a:schemeClr val="accent2"/>
                </a:solidFill>
                <a:latin typeface="Cambria" pitchFamily="18" charset="0"/>
              </a:rPr>
              <a:t>&gt;10 m </a:t>
            </a:r>
            <a:r>
              <a:rPr lang="en-US" b="1" dirty="0" err="1">
                <a:solidFill>
                  <a:schemeClr val="accent2"/>
                </a:solidFill>
                <a:latin typeface="Cambria" pitchFamily="18" charset="0"/>
              </a:rPr>
              <a:t>LoA</a:t>
            </a:r>
            <a:r>
              <a:rPr lang="en-US" b="1" dirty="0">
                <a:solidFill>
                  <a:schemeClr val="accent2"/>
                </a:solidFill>
                <a:latin typeface="Cambria" pitchFamily="18" charset="0"/>
              </a:rPr>
              <a:t> </a:t>
            </a:r>
            <a:r>
              <a:rPr lang="en-US" dirty="0">
                <a:solidFill>
                  <a:schemeClr val="accent2"/>
                </a:solidFill>
                <a:latin typeface="Cambria" pitchFamily="18" charset="0"/>
              </a:rPr>
              <a:t>shall present a copy of the </a:t>
            </a:r>
            <a:r>
              <a:rPr lang="en-US" b="1" dirty="0">
                <a:solidFill>
                  <a:schemeClr val="accent2"/>
                </a:solidFill>
                <a:latin typeface="Cambria" pitchFamily="18" charset="0"/>
              </a:rPr>
              <a:t>logbook</a:t>
            </a:r>
            <a:r>
              <a:rPr lang="en-US" dirty="0">
                <a:solidFill>
                  <a:schemeClr val="accent2"/>
                </a:solidFill>
                <a:latin typeface="Cambria" pitchFamily="18" charset="0"/>
              </a:rPr>
              <a:t> page together with the declaration to a fisheries inspector within 48 hours from the moment of landings made </a:t>
            </a:r>
          </a:p>
          <a:p>
            <a:pPr>
              <a:defRPr/>
            </a:pPr>
            <a:endParaRPr lang="x-none" b="1">
              <a:solidFill>
                <a:schemeClr val="accent2"/>
              </a:solidFill>
              <a:latin typeface="Cambria" pitchFamily="18" charset="0"/>
            </a:endParaRPr>
          </a:p>
          <a:p>
            <a:pPr>
              <a:defRPr/>
            </a:pPr>
            <a:endParaRPr lang="x-none"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CFE78D30-65C1-41D4-9C85-035CAFEAF60D}" type="slidenum">
              <a:rPr lang="en-US" sz="1200">
                <a:latin typeface="Arial Black" pitchFamily="34" charset="0"/>
              </a:rPr>
              <a:pPr algn="r"/>
              <a:t>32</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1443"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458"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61444" name="Group 11"/>
          <p:cNvGrpSpPr>
            <a:grpSpLocks/>
          </p:cNvGrpSpPr>
          <p:nvPr/>
        </p:nvGrpSpPr>
        <p:grpSpPr bwMode="auto">
          <a:xfrm>
            <a:off x="0" y="0"/>
            <a:ext cx="4992688" cy="538163"/>
            <a:chOff x="0" y="0"/>
            <a:chExt cx="4992416" cy="538609"/>
          </a:xfrm>
        </p:grpSpPr>
        <p:pic>
          <p:nvPicPr>
            <p:cNvPr id="61455"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61445"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 name="Rectangle 5"/>
          <p:cNvSpPr/>
          <p:nvPr/>
        </p:nvSpPr>
        <p:spPr>
          <a:xfrm>
            <a:off x="34925" y="2098675"/>
            <a:ext cx="2905125" cy="3170238"/>
          </a:xfrm>
          <a:prstGeom prst="rect">
            <a:avLst/>
          </a:prstGeom>
        </p:spPr>
        <p:txBody>
          <a:bodyPr>
            <a:spAutoFit/>
          </a:bodyPr>
          <a:lstStyle/>
          <a:p>
            <a:pPr>
              <a:defRPr/>
            </a:pPr>
            <a:r>
              <a:rPr lang="en-US" sz="2000" b="1" dirty="0">
                <a:solidFill>
                  <a:schemeClr val="accent2"/>
                </a:solidFill>
                <a:latin typeface="Cambria" pitchFamily="18" charset="0"/>
              </a:rPr>
              <a:t>Monitoring of catches</a:t>
            </a:r>
          </a:p>
          <a:p>
            <a:pPr>
              <a:defRPr/>
            </a:pPr>
            <a:endParaRPr lang="en-US" sz="2000" dirty="0">
              <a:solidFill>
                <a:schemeClr val="accent2"/>
              </a:solidFill>
              <a:latin typeface="Cambria" pitchFamily="18" charset="0"/>
            </a:endParaRPr>
          </a:p>
          <a:p>
            <a:pPr marL="342900" indent="-342900" algn="just">
              <a:buFont typeface="Wingdings" pitchFamily="2" charset="2"/>
              <a:buChar char="v"/>
              <a:defRPr/>
            </a:pPr>
            <a:r>
              <a:rPr lang="en-US" sz="2000" dirty="0">
                <a:solidFill>
                  <a:schemeClr val="accent2"/>
                </a:solidFill>
                <a:latin typeface="Cambria" pitchFamily="18" charset="0"/>
              </a:rPr>
              <a:t>Fishing vessel </a:t>
            </a:r>
            <a:r>
              <a:rPr lang="en-US" sz="2000" b="1" dirty="0">
                <a:solidFill>
                  <a:schemeClr val="accent2"/>
                </a:solidFill>
                <a:latin typeface="Cambria" pitchFamily="18" charset="0"/>
              </a:rPr>
              <a:t>&lt; 10 m </a:t>
            </a:r>
            <a:r>
              <a:rPr lang="en-US" sz="2000" b="1" dirty="0" err="1">
                <a:solidFill>
                  <a:schemeClr val="accent2"/>
                </a:solidFill>
                <a:latin typeface="Cambria" pitchFamily="18" charset="0"/>
              </a:rPr>
              <a:t>LoA</a:t>
            </a:r>
            <a:r>
              <a:rPr lang="en-US" sz="2000" b="1" dirty="0">
                <a:solidFill>
                  <a:schemeClr val="accent2"/>
                </a:solidFill>
                <a:latin typeface="Cambria" pitchFamily="18" charset="0"/>
              </a:rPr>
              <a:t> report</a:t>
            </a:r>
            <a:r>
              <a:rPr lang="en-US" sz="2000" dirty="0">
                <a:solidFill>
                  <a:schemeClr val="accent2"/>
                </a:solidFill>
                <a:latin typeface="Cambria" pitchFamily="18" charset="0"/>
              </a:rPr>
              <a:t> on total catch to a fisheries inspector no later than by 15th day of the month for the previous month</a:t>
            </a:r>
          </a:p>
          <a:p>
            <a:pPr>
              <a:defRPr/>
            </a:pPr>
            <a:endParaRPr lang="en-US" sz="2000" dirty="0">
              <a:solidFill>
                <a:schemeClr val="accent2"/>
              </a:solidFill>
              <a:latin typeface="Cambria" pitchFamily="18" charset="0"/>
            </a:endParaRPr>
          </a:p>
        </p:txBody>
      </p:sp>
      <p:pic>
        <p:nvPicPr>
          <p:cNvPr id="61448" name="Picture 3"/>
          <p:cNvPicPr>
            <a:picLocks noChangeAspect="1" noChangeArrowheads="1"/>
          </p:cNvPicPr>
          <p:nvPr/>
        </p:nvPicPr>
        <p:blipFill>
          <a:blip r:embed="rId4"/>
          <a:srcRect/>
          <a:stretch>
            <a:fillRect/>
          </a:stretch>
        </p:blipFill>
        <p:spPr bwMode="auto">
          <a:xfrm>
            <a:off x="2940050" y="1916113"/>
            <a:ext cx="6151563" cy="4176712"/>
          </a:xfrm>
          <a:prstGeom prst="rect">
            <a:avLst/>
          </a:prstGeom>
          <a:noFill/>
          <a:ln w="9525">
            <a:noFill/>
            <a:miter lim="800000"/>
            <a:headEnd/>
            <a:tailEnd/>
          </a:ln>
        </p:spPr>
      </p:pic>
      <p:pic>
        <p:nvPicPr>
          <p:cNvPr id="1026"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6513" y="548680"/>
            <a:ext cx="9218613" cy="1317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3488FD9A-7184-431E-A7C0-CCE3369E26E6}" type="slidenum">
              <a:rPr lang="en-US" sz="1200">
                <a:latin typeface="Arial Black" pitchFamily="34" charset="0"/>
              </a:rPr>
              <a:pPr algn="r"/>
              <a:t>33</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2467"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2481"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62468" name="Group 11"/>
          <p:cNvGrpSpPr>
            <a:grpSpLocks/>
          </p:cNvGrpSpPr>
          <p:nvPr/>
        </p:nvGrpSpPr>
        <p:grpSpPr bwMode="auto">
          <a:xfrm>
            <a:off x="0" y="0"/>
            <a:ext cx="4992688" cy="538163"/>
            <a:chOff x="0" y="0"/>
            <a:chExt cx="4992416" cy="538609"/>
          </a:xfrm>
        </p:grpSpPr>
        <p:pic>
          <p:nvPicPr>
            <p:cNvPr id="624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62469"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2470" name="TextBox 5"/>
          <p:cNvSpPr txBox="1">
            <a:spLocks noChangeArrowheads="1"/>
          </p:cNvSpPr>
          <p:nvPr/>
        </p:nvSpPr>
        <p:spPr bwMode="auto">
          <a:xfrm>
            <a:off x="323850" y="2438400"/>
            <a:ext cx="8434388" cy="2862263"/>
          </a:xfrm>
          <a:prstGeom prst="rect">
            <a:avLst/>
          </a:prstGeom>
          <a:noFill/>
          <a:ln w="9525">
            <a:noFill/>
            <a:miter lim="800000"/>
            <a:headEnd/>
            <a:tailEnd/>
          </a:ln>
        </p:spPr>
        <p:txBody>
          <a:bodyPr>
            <a:spAutoFit/>
          </a:bodyPr>
          <a:lstStyle/>
          <a:p>
            <a:pPr marL="342900" indent="-342900">
              <a:buFont typeface="Wingdings" pitchFamily="2" charset="2"/>
              <a:buChar char="v"/>
            </a:pPr>
            <a:r>
              <a:rPr lang="en-US" sz="2000">
                <a:solidFill>
                  <a:schemeClr val="accent2"/>
                </a:solidFill>
                <a:latin typeface="Cambria" pitchFamily="18" charset="0"/>
              </a:rPr>
              <a:t>The data on catch landed shall not deviate more than </a:t>
            </a:r>
            <a:r>
              <a:rPr lang="en-US" sz="2000" b="1">
                <a:solidFill>
                  <a:schemeClr val="accent2"/>
                </a:solidFill>
                <a:latin typeface="Cambria" pitchFamily="18" charset="0"/>
              </a:rPr>
              <a:t>10%</a:t>
            </a:r>
            <a:r>
              <a:rPr lang="en-US" sz="2000">
                <a:solidFill>
                  <a:schemeClr val="accent2"/>
                </a:solidFill>
                <a:latin typeface="Cambria" pitchFamily="18" charset="0"/>
              </a:rPr>
              <a:t> from the actual catch made.</a:t>
            </a:r>
          </a:p>
          <a:p>
            <a:pPr marL="342900" indent="-342900">
              <a:buFont typeface="Wingdings" pitchFamily="2" charset="2"/>
              <a:buChar char="v"/>
            </a:pPr>
            <a:endParaRPr lang="en-US" sz="2000">
              <a:solidFill>
                <a:schemeClr val="accent2"/>
              </a:solidFill>
              <a:latin typeface="Cambria" pitchFamily="18" charset="0"/>
            </a:endParaRPr>
          </a:p>
          <a:p>
            <a:pPr marL="342900" indent="-342900">
              <a:buFont typeface="Wingdings" pitchFamily="2" charset="2"/>
              <a:buChar char="v"/>
            </a:pPr>
            <a:r>
              <a:rPr lang="en-US" sz="2000">
                <a:solidFill>
                  <a:schemeClr val="accent2"/>
                </a:solidFill>
                <a:latin typeface="Cambria" pitchFamily="18" charset="0"/>
              </a:rPr>
              <a:t>The permit holders who carry out commercial fishing by bottom trawls, pelagic (floating) trawl, entangling net and floating long line and make a catch of 300 or more kilograms of pelagic fish or 50 kilograms and above of other fish species and/or other marine organisms shall keep the logbook regardless of the fishing vessel’s length. </a:t>
            </a:r>
          </a:p>
          <a:p>
            <a:pPr marL="342900" indent="-342900">
              <a:buFont typeface="Wingdings" pitchFamily="2" charset="2"/>
              <a:buChar char="v"/>
            </a:pPr>
            <a:endParaRPr lang="sr-Latn-CS" sz="2000">
              <a:solidFill>
                <a:schemeClr val="accent2"/>
              </a:solidFill>
              <a:latin typeface="Cambria" pitchFamily="18" charset="0"/>
            </a:endParaRPr>
          </a:p>
        </p:txBody>
      </p:sp>
      <p:pic>
        <p:nvPicPr>
          <p:cNvPr id="2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513" y="548680"/>
            <a:ext cx="9218613" cy="1317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F73E167-7231-4731-8AEB-8702EBB4CF73}" type="slidenum">
              <a:rPr lang="en-US" sz="1200">
                <a:latin typeface="Arial Black" pitchFamily="34" charset="0"/>
              </a:rPr>
              <a:pPr algn="r"/>
              <a:t>34</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3491"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3505"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63492" name="Group 11"/>
          <p:cNvGrpSpPr>
            <a:grpSpLocks/>
          </p:cNvGrpSpPr>
          <p:nvPr/>
        </p:nvGrpSpPr>
        <p:grpSpPr bwMode="auto">
          <a:xfrm>
            <a:off x="0" y="0"/>
            <a:ext cx="4992688" cy="538163"/>
            <a:chOff x="0" y="0"/>
            <a:chExt cx="4992416" cy="538609"/>
          </a:xfrm>
        </p:grpSpPr>
        <p:pic>
          <p:nvPicPr>
            <p:cNvPr id="6350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63493"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3494" name="Rectangle 5"/>
          <p:cNvSpPr>
            <a:spLocks noChangeArrowheads="1"/>
          </p:cNvSpPr>
          <p:nvPr/>
        </p:nvSpPr>
        <p:spPr bwMode="auto">
          <a:xfrm>
            <a:off x="395288" y="622300"/>
            <a:ext cx="8137525" cy="646113"/>
          </a:xfrm>
          <a:prstGeom prst="rect">
            <a:avLst/>
          </a:prstGeom>
          <a:noFill/>
          <a:ln w="9525">
            <a:noFill/>
            <a:miter lim="800000"/>
            <a:headEnd/>
            <a:tailEnd/>
          </a:ln>
        </p:spPr>
        <p:txBody>
          <a:bodyPr>
            <a:spAutoFit/>
          </a:bodyPr>
          <a:lstStyle/>
          <a:p>
            <a:r>
              <a:rPr lang="en-US" b="1" dirty="0">
                <a:solidFill>
                  <a:schemeClr val="accent2"/>
                </a:solidFill>
                <a:latin typeface="Cambria" pitchFamily="18" charset="0"/>
              </a:rPr>
              <a:t>Rulebook on requirements, restrictions and order in fishing efforts in certain fishing areas </a:t>
            </a:r>
            <a:r>
              <a:rPr lang="en-US" dirty="0" smtClean="0">
                <a:solidFill>
                  <a:schemeClr val="accent2"/>
                </a:solidFill>
                <a:latin typeface="Cambria" pitchFamily="18" charset="0"/>
              </a:rPr>
              <a:t>(OG </a:t>
            </a:r>
            <a:r>
              <a:rPr lang="en-US" dirty="0">
                <a:solidFill>
                  <a:schemeClr val="accent2"/>
                </a:solidFill>
                <a:latin typeface="Cambria" pitchFamily="18" charset="0"/>
              </a:rPr>
              <a:t>of </a:t>
            </a:r>
            <a:r>
              <a:rPr lang="en-US" dirty="0" smtClean="0">
                <a:solidFill>
                  <a:schemeClr val="accent2"/>
                </a:solidFill>
                <a:latin typeface="Cambria" pitchFamily="18" charset="0"/>
              </a:rPr>
              <a:t>Montenegro </a:t>
            </a:r>
            <a:r>
              <a:rPr lang="en-US" dirty="0">
                <a:solidFill>
                  <a:schemeClr val="accent2"/>
                </a:solidFill>
                <a:latin typeface="Cambria" pitchFamily="18" charset="0"/>
              </a:rPr>
              <a:t>No. </a:t>
            </a:r>
            <a:r>
              <a:rPr lang="en-US" dirty="0" smtClean="0">
                <a:solidFill>
                  <a:schemeClr val="accent2"/>
                </a:solidFill>
                <a:latin typeface="Cambria" pitchFamily="18" charset="0"/>
              </a:rPr>
              <a:t>8/11</a:t>
            </a:r>
            <a:r>
              <a:rPr lang="en-US" dirty="0">
                <a:solidFill>
                  <a:schemeClr val="accent2"/>
                </a:solidFill>
                <a:latin typeface="Cambria" pitchFamily="18" charset="0"/>
              </a:rPr>
              <a:t>)</a:t>
            </a:r>
          </a:p>
        </p:txBody>
      </p:sp>
      <p:sp>
        <p:nvSpPr>
          <p:cNvPr id="63495" name="TextBox 6"/>
          <p:cNvSpPr txBox="1">
            <a:spLocks noChangeArrowheads="1"/>
          </p:cNvSpPr>
          <p:nvPr/>
        </p:nvSpPr>
        <p:spPr bwMode="auto">
          <a:xfrm>
            <a:off x="544513" y="1671656"/>
            <a:ext cx="8218487" cy="4400550"/>
          </a:xfrm>
          <a:prstGeom prst="rect">
            <a:avLst/>
          </a:prstGeom>
          <a:noFill/>
          <a:ln w="9525">
            <a:noFill/>
            <a:miter lim="800000"/>
            <a:headEnd/>
            <a:tailEnd/>
          </a:ln>
        </p:spPr>
        <p:txBody>
          <a:bodyPr>
            <a:spAutoFit/>
          </a:bodyPr>
          <a:lstStyle/>
          <a:p>
            <a:pPr marL="342900" indent="-342900" algn="just">
              <a:buFont typeface="Wingdings" pitchFamily="2" charset="2"/>
              <a:buChar char="v"/>
            </a:pPr>
            <a:r>
              <a:rPr lang="en-GB" sz="2000" dirty="0">
                <a:solidFill>
                  <a:schemeClr val="accent2"/>
                </a:solidFill>
                <a:latin typeface="Cambria" pitchFamily="18" charset="0"/>
              </a:rPr>
              <a:t>Commercial fishing has precedence over the sport-recreational fishing. </a:t>
            </a:r>
            <a:endParaRPr lang="sr-Latn-CS" sz="2000" dirty="0">
              <a:solidFill>
                <a:schemeClr val="accent2"/>
              </a:solidFill>
              <a:latin typeface="Cambria" pitchFamily="18" charset="0"/>
            </a:endParaRPr>
          </a:p>
          <a:p>
            <a:pPr marL="342900" indent="-342900" algn="just">
              <a:buFont typeface="Wingdings" pitchFamily="2" charset="2"/>
              <a:buChar char="v"/>
            </a:pPr>
            <a:r>
              <a:rPr lang="en-GB" sz="2000" dirty="0">
                <a:solidFill>
                  <a:schemeClr val="accent2"/>
                </a:solidFill>
                <a:latin typeface="Cambria" pitchFamily="18" charset="0"/>
              </a:rPr>
              <a:t>Fishing of small pelagic fish by encircling net has precedence over all other fishing categories; in case big pelagic fish appears in fishing grounds of small pelagic fish, fishing of big pelagic fish has the precedence.</a:t>
            </a:r>
            <a:endParaRPr lang="sr-Latn-CS" sz="2000" dirty="0">
              <a:solidFill>
                <a:schemeClr val="accent2"/>
              </a:solidFill>
              <a:latin typeface="Cambria" pitchFamily="18" charset="0"/>
            </a:endParaRPr>
          </a:p>
          <a:p>
            <a:pPr marL="342900" indent="-342900" algn="just">
              <a:buFont typeface="Wingdings" pitchFamily="2" charset="2"/>
              <a:buChar char="v"/>
            </a:pPr>
            <a:r>
              <a:rPr lang="en-GB" sz="2000" dirty="0">
                <a:solidFill>
                  <a:schemeClr val="accent2"/>
                </a:solidFill>
                <a:latin typeface="Cambria" pitchFamily="18" charset="0"/>
              </a:rPr>
              <a:t>Trawl nets        &gt;     gill-nets    &gt;      long-lines</a:t>
            </a:r>
            <a:endParaRPr lang="sr-Latn-CS" sz="2000" dirty="0">
              <a:solidFill>
                <a:schemeClr val="accent2"/>
              </a:solidFill>
              <a:latin typeface="Cambria" pitchFamily="18" charset="0"/>
            </a:endParaRPr>
          </a:p>
          <a:p>
            <a:pPr marL="342900" indent="-342900" algn="just">
              <a:buFont typeface="Wingdings" pitchFamily="2" charset="2"/>
              <a:buChar char="v"/>
            </a:pPr>
            <a:r>
              <a:rPr lang="en-GB" sz="2000" dirty="0">
                <a:solidFill>
                  <a:schemeClr val="accent2"/>
                </a:solidFill>
                <a:latin typeface="Cambria" pitchFamily="18" charset="0"/>
              </a:rPr>
              <a:t>Fishing by encircling nets of up to 70 m in height and 400 m in length is permitted in the entrance of </a:t>
            </a:r>
            <a:r>
              <a:rPr lang="en-GB" sz="2000" dirty="0" err="1">
                <a:solidFill>
                  <a:schemeClr val="accent2"/>
                </a:solidFill>
                <a:latin typeface="Cambria" pitchFamily="18" charset="0"/>
              </a:rPr>
              <a:t>Boka</a:t>
            </a:r>
            <a:r>
              <a:rPr lang="en-GB" sz="2000" dirty="0">
                <a:solidFill>
                  <a:schemeClr val="accent2"/>
                </a:solidFill>
                <a:latin typeface="Cambria" pitchFamily="18" charset="0"/>
              </a:rPr>
              <a:t> </a:t>
            </a:r>
            <a:r>
              <a:rPr lang="en-GB" sz="2000" dirty="0" err="1">
                <a:solidFill>
                  <a:schemeClr val="accent2"/>
                </a:solidFill>
                <a:latin typeface="Cambria" pitchFamily="18" charset="0"/>
              </a:rPr>
              <a:t>Kotorska</a:t>
            </a:r>
            <a:r>
              <a:rPr lang="en-GB" sz="2000" dirty="0">
                <a:solidFill>
                  <a:schemeClr val="accent2"/>
                </a:solidFill>
                <a:latin typeface="Cambria" pitchFamily="18" charset="0"/>
              </a:rPr>
              <a:t> Bay at the distance of up to 1000 m from the coast.</a:t>
            </a:r>
            <a:endParaRPr lang="sr-Latn-CS" sz="2000" dirty="0">
              <a:solidFill>
                <a:schemeClr val="accent2"/>
              </a:solidFill>
              <a:latin typeface="Cambria" pitchFamily="18" charset="0"/>
            </a:endParaRPr>
          </a:p>
          <a:p>
            <a:pPr marL="342900" indent="-342900" algn="just">
              <a:buFont typeface="Wingdings" pitchFamily="2" charset="2"/>
              <a:buChar char="v"/>
            </a:pPr>
            <a:r>
              <a:rPr lang="en-GB" sz="2000" dirty="0">
                <a:solidFill>
                  <a:schemeClr val="accent2"/>
                </a:solidFill>
                <a:latin typeface="Cambria" pitchFamily="18" charset="0"/>
              </a:rPr>
              <a:t>Fishing with bottom trawl by a fishing vessel of more than 24 m </a:t>
            </a:r>
            <a:r>
              <a:rPr lang="en-GB" sz="2000" dirty="0" err="1">
                <a:solidFill>
                  <a:schemeClr val="accent2"/>
                </a:solidFill>
                <a:latin typeface="Cambria" pitchFamily="18" charset="0"/>
              </a:rPr>
              <a:t>LoA</a:t>
            </a:r>
            <a:r>
              <a:rPr lang="en-GB" sz="2000" dirty="0">
                <a:solidFill>
                  <a:schemeClr val="accent2"/>
                </a:solidFill>
                <a:latin typeface="Cambria" pitchFamily="18" charset="0"/>
              </a:rPr>
              <a:t> allowed exclusively in the area of 8 to 12 </a:t>
            </a:r>
            <a:r>
              <a:rPr lang="en-GB" sz="2000" dirty="0" smtClean="0">
                <a:solidFill>
                  <a:schemeClr val="accent2"/>
                </a:solidFill>
                <a:latin typeface="Cambria" pitchFamily="18" charset="0"/>
              </a:rPr>
              <a:t>nm, and more, </a:t>
            </a:r>
            <a:r>
              <a:rPr lang="en-GB" sz="2000" dirty="0">
                <a:solidFill>
                  <a:schemeClr val="accent2"/>
                </a:solidFill>
                <a:latin typeface="Cambria" pitchFamily="18" charset="0"/>
              </a:rPr>
              <a:t>from </a:t>
            </a:r>
            <a:r>
              <a:rPr lang="en-US" sz="2000" dirty="0">
                <a:solidFill>
                  <a:schemeClr val="accent2"/>
                </a:solidFill>
                <a:latin typeface="Cambria" pitchFamily="18" charset="0"/>
              </a:rPr>
              <a:t>the coast.</a:t>
            </a:r>
            <a:endParaRPr lang="sr-Latn-CS" sz="2000" dirty="0">
              <a:solidFill>
                <a:schemeClr val="accent2"/>
              </a:solidFill>
              <a:latin typeface="Cambria" pitchFamily="18" charset="0"/>
            </a:endParaRPr>
          </a:p>
          <a:p>
            <a:pPr marL="342900" indent="-342900" algn="just">
              <a:buFont typeface="Wingdings" pitchFamily="2" charset="2"/>
              <a:buChar char="v"/>
            </a:pPr>
            <a:r>
              <a:rPr lang="en-GB" sz="2000" dirty="0">
                <a:solidFill>
                  <a:schemeClr val="accent2"/>
                </a:solidFill>
                <a:latin typeface="Cambria" pitchFamily="18" charset="0"/>
              </a:rPr>
              <a:t>Fishing by a fishing vessel of more than 34 m </a:t>
            </a:r>
            <a:r>
              <a:rPr lang="en-GB" sz="2000" dirty="0" err="1">
                <a:solidFill>
                  <a:schemeClr val="accent2"/>
                </a:solidFill>
                <a:latin typeface="Cambria" pitchFamily="18" charset="0"/>
              </a:rPr>
              <a:t>LoA</a:t>
            </a:r>
            <a:r>
              <a:rPr lang="en-GB" sz="2000" dirty="0">
                <a:solidFill>
                  <a:schemeClr val="accent2"/>
                </a:solidFill>
                <a:latin typeface="Cambria" pitchFamily="18" charset="0"/>
              </a:rPr>
              <a:t> forbidden in the fishery sea of Montenegro.</a:t>
            </a:r>
            <a:endParaRPr lang="sr-Latn-CS" sz="2000" dirty="0">
              <a:solidFill>
                <a:schemeClr val="accent2"/>
              </a:solidFill>
              <a:latin typeface="Cambria" pitchFamily="18" charset="0"/>
            </a:endParaRPr>
          </a:p>
          <a:p>
            <a:pPr marL="342900" indent="-342900" algn="just">
              <a:buFont typeface="Wingdings" pitchFamily="2" charset="2"/>
              <a:buChar char="v"/>
            </a:pPr>
            <a:endParaRPr lang="sr-Latn-CS" sz="2000" dirty="0">
              <a:solidFill>
                <a:schemeClr val="accent2"/>
              </a:solidFill>
              <a:latin typeface="Cambria"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9AA5E3F4-1A16-476D-B560-71A9CC68F5F6}" type="slidenum">
              <a:rPr lang="en-US" sz="1200">
                <a:latin typeface="Arial Black" pitchFamily="34" charset="0"/>
              </a:rPr>
              <a:pPr algn="r"/>
              <a:t>35</a:t>
            </a:fld>
            <a:endParaRPr lang="en-US" sz="1400">
              <a:latin typeface="Arial Black" pitchFamily="34" charset="0"/>
            </a:endParaRPr>
          </a:p>
        </p:txBody>
      </p:sp>
      <p:sp>
        <p:nvSpPr>
          <p:cNvPr id="64514" name="Rectangle 2"/>
          <p:cNvSpPr>
            <a:spLocks noGrp="1" noChangeArrowheads="1"/>
          </p:cNvSpPr>
          <p:nvPr>
            <p:ph type="title" idx="4294967295"/>
          </p:nvPr>
        </p:nvSpPr>
        <p:spPr>
          <a:xfrm>
            <a:off x="914400" y="1219200"/>
            <a:ext cx="6008688" cy="608013"/>
          </a:xfrm>
        </p:spPr>
        <p:txBody>
          <a:bodyPr/>
          <a:lstStyle/>
          <a:p>
            <a:pPr eaLnBrk="1" hangingPunct="1"/>
            <a:r>
              <a:rPr lang="en-GB" sz="2800" smtClean="0">
                <a:latin typeface="Cambria Math" pitchFamily="18" charset="0"/>
                <a:ea typeface="Cambria Math" pitchFamily="18" charset="0"/>
                <a:cs typeface="Cambria Math" pitchFamily="18" charset="0"/>
              </a:rPr>
              <a:t/>
            </a:r>
            <a:br>
              <a:rPr lang="en-GB" sz="2800" smtClean="0">
                <a:latin typeface="Cambria Math" pitchFamily="18" charset="0"/>
                <a:ea typeface="Cambria Math" pitchFamily="18" charset="0"/>
                <a:cs typeface="Cambria Math" pitchFamily="18" charset="0"/>
              </a:rPr>
            </a:br>
            <a:r>
              <a:rPr lang="en-GB" sz="2800" smtClean="0">
                <a:latin typeface="Cambria Math" pitchFamily="18" charset="0"/>
                <a:ea typeface="Cambria Math" pitchFamily="18" charset="0"/>
                <a:cs typeface="Cambria Math" pitchFamily="18" charset="0"/>
              </a:rPr>
              <a:t/>
            </a:r>
            <a:br>
              <a:rPr lang="en-GB" sz="2800" smtClean="0">
                <a:latin typeface="Cambria Math" pitchFamily="18" charset="0"/>
                <a:ea typeface="Cambria Math" pitchFamily="18" charset="0"/>
                <a:cs typeface="Cambria Math" pitchFamily="18" charset="0"/>
              </a:rPr>
            </a:br>
            <a:r>
              <a:rPr lang="en-GB" sz="2800" smtClean="0">
                <a:latin typeface="Cambria Math" pitchFamily="18" charset="0"/>
                <a:ea typeface="Cambria Math" pitchFamily="18" charset="0"/>
                <a:cs typeface="Cambria Math" pitchFamily="18" charset="0"/>
              </a:rPr>
              <a:t/>
            </a:r>
            <a:br>
              <a:rPr lang="en-GB" sz="2800" smtClean="0">
                <a:latin typeface="Cambria Math" pitchFamily="18" charset="0"/>
                <a:ea typeface="Cambria Math" pitchFamily="18" charset="0"/>
                <a:cs typeface="Cambria Math" pitchFamily="18" charset="0"/>
              </a:rPr>
            </a:br>
            <a:endParaRPr lang="en-GB" sz="2800" smtClean="0">
              <a:latin typeface="Cambria Math" pitchFamily="18" charset="0"/>
              <a:ea typeface="Cambria Math" pitchFamily="18" charset="0"/>
              <a:cs typeface="Cambria Math" pitchFamily="18"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4516"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4530"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64517" name="Group 11"/>
          <p:cNvGrpSpPr>
            <a:grpSpLocks/>
          </p:cNvGrpSpPr>
          <p:nvPr/>
        </p:nvGrpSpPr>
        <p:grpSpPr bwMode="auto">
          <a:xfrm>
            <a:off x="0" y="0"/>
            <a:ext cx="4992688" cy="538163"/>
            <a:chOff x="0" y="0"/>
            <a:chExt cx="4992416" cy="538609"/>
          </a:xfrm>
        </p:grpSpPr>
        <p:pic>
          <p:nvPicPr>
            <p:cNvPr id="64527"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64518"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 name="Rectangle 1"/>
          <p:cNvSpPr/>
          <p:nvPr/>
        </p:nvSpPr>
        <p:spPr>
          <a:xfrm>
            <a:off x="317500" y="1196752"/>
            <a:ext cx="8509000" cy="6093976"/>
          </a:xfrm>
          <a:prstGeom prst="rect">
            <a:avLst/>
          </a:prstGeom>
        </p:spPr>
        <p:txBody>
          <a:bodyPr>
            <a:spAutoFit/>
          </a:bodyPr>
          <a:lstStyle/>
          <a:p>
            <a:pPr marL="342900" indent="-342900" algn="just">
              <a:buFont typeface="Wingdings" pitchFamily="2" charset="2"/>
              <a:buChar char="v"/>
              <a:defRPr/>
            </a:pPr>
            <a:r>
              <a:rPr lang="en-US" dirty="0">
                <a:solidFill>
                  <a:schemeClr val="accent2"/>
                </a:solidFill>
                <a:latin typeface="Cambria" pitchFamily="18" charset="0"/>
              </a:rPr>
              <a:t>Allowed to catch 3 kg of fish or other marine organism (except </a:t>
            </a:r>
            <a:r>
              <a:rPr lang="en-US" i="1" dirty="0" err="1">
                <a:solidFill>
                  <a:schemeClr val="accent2"/>
                </a:solidFill>
                <a:latin typeface="Cambria" pitchFamily="18" charset="0"/>
              </a:rPr>
              <a:t>Chondrichties</a:t>
            </a:r>
            <a:r>
              <a:rPr lang="en-US" dirty="0">
                <a:solidFill>
                  <a:schemeClr val="accent2"/>
                </a:solidFill>
                <a:latin typeface="Cambria" pitchFamily="18" charset="0"/>
              </a:rPr>
              <a:t>), or one fish of 5 kg (except on competitions)</a:t>
            </a:r>
          </a:p>
          <a:p>
            <a:pPr marL="285750" indent="-285750" algn="just">
              <a:buFont typeface="Wingdings" pitchFamily="2" charset="2"/>
              <a:buChar char="v"/>
              <a:defRPr/>
            </a:pPr>
            <a:r>
              <a:rPr lang="en-US" dirty="0">
                <a:solidFill>
                  <a:schemeClr val="accent2"/>
                </a:solidFill>
                <a:latin typeface="Cambria" pitchFamily="18" charset="0"/>
              </a:rPr>
              <a:t>Fishing tools allowed</a:t>
            </a:r>
            <a:r>
              <a:rPr lang="en-US" dirty="0" smtClean="0">
                <a:solidFill>
                  <a:schemeClr val="accent2"/>
                </a:solidFill>
                <a:latin typeface="Cambria" pitchFamily="18" charset="0"/>
              </a:rPr>
              <a:t>:</a:t>
            </a:r>
          </a:p>
          <a:p>
            <a:pPr marL="342900" indent="-342900" algn="just">
              <a:buAutoNum type="arabicPeriod"/>
              <a:defRPr/>
            </a:pPr>
            <a:r>
              <a:rPr lang="en-US" dirty="0" smtClean="0">
                <a:solidFill>
                  <a:schemeClr val="accent2"/>
                </a:solidFill>
                <a:latin typeface="Cambria" pitchFamily="18" charset="0"/>
              </a:rPr>
              <a:t>Fishing lines, maximum 2 pieces with maximum 3 hooks on each line; hook width no less than 7 mm</a:t>
            </a:r>
          </a:p>
          <a:p>
            <a:pPr marL="342900" indent="-342900" algn="just">
              <a:buAutoNum type="arabicPeriod"/>
              <a:defRPr/>
            </a:pPr>
            <a:r>
              <a:rPr lang="en-US" dirty="0">
                <a:solidFill>
                  <a:schemeClr val="accent2"/>
                </a:solidFill>
                <a:latin typeface="Cambria" pitchFamily="18" charset="0"/>
              </a:rPr>
              <a:t>Fishing </a:t>
            </a:r>
            <a:r>
              <a:rPr lang="en-US" dirty="0" smtClean="0">
                <a:solidFill>
                  <a:schemeClr val="accent2"/>
                </a:solidFill>
                <a:latin typeface="Cambria" pitchFamily="18" charset="0"/>
              </a:rPr>
              <a:t>lines for </a:t>
            </a:r>
            <a:r>
              <a:rPr lang="en-US" i="1" dirty="0" smtClean="0">
                <a:solidFill>
                  <a:schemeClr val="accent2"/>
                </a:solidFill>
                <a:latin typeface="Cambria" pitchFamily="18" charset="0"/>
              </a:rPr>
              <a:t>Cephalopods</a:t>
            </a:r>
            <a:r>
              <a:rPr lang="en-US" dirty="0" smtClean="0">
                <a:solidFill>
                  <a:schemeClr val="accent2"/>
                </a:solidFill>
                <a:latin typeface="Cambria" pitchFamily="18" charset="0"/>
              </a:rPr>
              <a:t>, </a:t>
            </a:r>
            <a:r>
              <a:rPr lang="en-US" dirty="0">
                <a:solidFill>
                  <a:schemeClr val="accent2"/>
                </a:solidFill>
                <a:latin typeface="Cambria" pitchFamily="18" charset="0"/>
              </a:rPr>
              <a:t>maximum 2 pieces with </a:t>
            </a:r>
            <a:r>
              <a:rPr lang="en-US" dirty="0" smtClean="0">
                <a:solidFill>
                  <a:schemeClr val="accent2"/>
                </a:solidFill>
                <a:latin typeface="Cambria" pitchFamily="18" charset="0"/>
              </a:rPr>
              <a:t>or without use of light of 400 cd power</a:t>
            </a:r>
            <a:endParaRPr lang="en-US" i="1" dirty="0" smtClean="0">
              <a:solidFill>
                <a:schemeClr val="accent2"/>
              </a:solidFill>
              <a:latin typeface="Cambria" pitchFamily="18" charset="0"/>
            </a:endParaRPr>
          </a:p>
          <a:p>
            <a:pPr marL="342900" indent="-342900" algn="just">
              <a:buAutoNum type="arabicPeriod"/>
              <a:defRPr/>
            </a:pPr>
            <a:r>
              <a:rPr lang="en-US" dirty="0" smtClean="0">
                <a:solidFill>
                  <a:schemeClr val="accent2"/>
                </a:solidFill>
                <a:latin typeface="Cambria" pitchFamily="18" charset="0"/>
              </a:rPr>
              <a:t>Rods</a:t>
            </a:r>
            <a:r>
              <a:rPr lang="en-US" dirty="0">
                <a:solidFill>
                  <a:schemeClr val="accent2"/>
                </a:solidFill>
                <a:latin typeface="Cambria" pitchFamily="18" charset="0"/>
              </a:rPr>
              <a:t>, maximum 2 pieces with maximum 3 hooks on each </a:t>
            </a:r>
            <a:r>
              <a:rPr lang="en-US" dirty="0" smtClean="0">
                <a:solidFill>
                  <a:schemeClr val="accent2"/>
                </a:solidFill>
                <a:latin typeface="Cambria" pitchFamily="18" charset="0"/>
              </a:rPr>
              <a:t>rod</a:t>
            </a:r>
          </a:p>
          <a:p>
            <a:pPr marL="342900" indent="-342900" algn="just">
              <a:buAutoNum type="arabicPeriod"/>
              <a:defRPr/>
            </a:pPr>
            <a:r>
              <a:rPr lang="en-US" dirty="0" smtClean="0">
                <a:solidFill>
                  <a:schemeClr val="accent2"/>
                </a:solidFill>
                <a:latin typeface="Cambria" pitchFamily="18" charset="0"/>
              </a:rPr>
              <a:t>Underwater gun without explosive charge</a:t>
            </a:r>
          </a:p>
          <a:p>
            <a:pPr marL="342900" indent="-342900" algn="just">
              <a:buAutoNum type="arabicPeriod"/>
              <a:defRPr/>
            </a:pPr>
            <a:r>
              <a:rPr lang="en-US" dirty="0" smtClean="0">
                <a:solidFill>
                  <a:schemeClr val="accent2"/>
                </a:solidFill>
                <a:latin typeface="Cambria" pitchFamily="18" charset="0"/>
              </a:rPr>
              <a:t>One harpoon</a:t>
            </a:r>
          </a:p>
          <a:p>
            <a:pPr marL="342900" indent="-342900" algn="just">
              <a:buAutoNum type="arabicPeriod"/>
              <a:defRPr/>
            </a:pPr>
            <a:r>
              <a:rPr lang="en-US" dirty="0">
                <a:solidFill>
                  <a:schemeClr val="accent2"/>
                </a:solidFill>
                <a:latin typeface="Cambria" pitchFamily="18" charset="0"/>
              </a:rPr>
              <a:t>Harpoon with or without use of light of 400 cd </a:t>
            </a:r>
            <a:r>
              <a:rPr lang="en-US" dirty="0" smtClean="0">
                <a:solidFill>
                  <a:schemeClr val="accent2"/>
                </a:solidFill>
                <a:latin typeface="Cambria" pitchFamily="18" charset="0"/>
              </a:rPr>
              <a:t>power, with vessel without engine and opaque bottom</a:t>
            </a:r>
          </a:p>
          <a:p>
            <a:pPr marL="342900" indent="-342900" algn="just">
              <a:buAutoNum type="arabicPeriod"/>
              <a:defRPr/>
            </a:pPr>
            <a:r>
              <a:rPr lang="en-US" dirty="0" smtClean="0">
                <a:solidFill>
                  <a:schemeClr val="accent2"/>
                </a:solidFill>
                <a:latin typeface="Cambria" pitchFamily="18" charset="0"/>
              </a:rPr>
              <a:t>One trap</a:t>
            </a:r>
          </a:p>
          <a:p>
            <a:pPr marL="342900" indent="-342900" algn="just">
              <a:buAutoNum type="arabicPeriod"/>
              <a:defRPr/>
            </a:pPr>
            <a:r>
              <a:rPr lang="en-US" dirty="0" smtClean="0">
                <a:solidFill>
                  <a:schemeClr val="accent2"/>
                </a:solidFill>
                <a:latin typeface="Cambria" pitchFamily="18" charset="0"/>
              </a:rPr>
              <a:t>Fixed (bottom) long lines, maximum 50 hooks</a:t>
            </a:r>
          </a:p>
          <a:p>
            <a:pPr marL="342900" indent="-342900" algn="just">
              <a:buFont typeface="Wingdings" pitchFamily="2" charset="2"/>
              <a:buChar char="v"/>
              <a:defRPr/>
            </a:pPr>
            <a:r>
              <a:rPr lang="en-US" sz="2000" dirty="0" smtClean="0">
                <a:solidFill>
                  <a:schemeClr val="accent2"/>
                </a:solidFill>
                <a:latin typeface="Cambria" pitchFamily="18" charset="0"/>
              </a:rPr>
              <a:t>The </a:t>
            </a:r>
            <a:r>
              <a:rPr lang="en-US" sz="2000" dirty="0">
                <a:solidFill>
                  <a:schemeClr val="accent2"/>
                </a:solidFill>
                <a:latin typeface="Cambria" pitchFamily="18" charset="0"/>
              </a:rPr>
              <a:t>method, the type and the number of fishing tools and gear which is permitted for use in sport-recreational fishing, the form and the content of the permit for sport-recreational fishing shall be laid down by the </a:t>
            </a:r>
            <a:r>
              <a:rPr lang="en-US" sz="2000" dirty="0" smtClean="0">
                <a:solidFill>
                  <a:schemeClr val="accent2"/>
                </a:solidFill>
                <a:latin typeface="Cambria" pitchFamily="18" charset="0"/>
              </a:rPr>
              <a:t>Ministry</a:t>
            </a:r>
            <a:r>
              <a:rPr lang="en-US" sz="2000" dirty="0">
                <a:solidFill>
                  <a:schemeClr val="accent2"/>
                </a:solidFill>
                <a:latin typeface="Cambria" pitchFamily="18" charset="0"/>
              </a:rPr>
              <a:t> </a:t>
            </a:r>
            <a:r>
              <a:rPr lang="en-US" sz="2000" dirty="0" smtClean="0">
                <a:solidFill>
                  <a:schemeClr val="accent2"/>
                </a:solidFill>
                <a:latin typeface="Cambria" pitchFamily="18" charset="0"/>
              </a:rPr>
              <a:t>(Article 66, Law on marine fisheries and </a:t>
            </a:r>
            <a:r>
              <a:rPr lang="en-US" sz="2000" dirty="0" err="1" smtClean="0">
                <a:solidFill>
                  <a:schemeClr val="accent2"/>
                </a:solidFill>
                <a:latin typeface="Cambria" pitchFamily="18" charset="0"/>
              </a:rPr>
              <a:t>mariculture</a:t>
            </a:r>
            <a:r>
              <a:rPr lang="en-US" sz="2000" dirty="0" smtClean="0">
                <a:solidFill>
                  <a:schemeClr val="accent2"/>
                </a:solidFill>
                <a:latin typeface="Cambria" pitchFamily="18" charset="0"/>
              </a:rPr>
              <a:t>)</a:t>
            </a:r>
          </a:p>
          <a:p>
            <a:pPr marL="342900" indent="-342900" algn="just">
              <a:buAutoNum type="arabicPeriod"/>
              <a:defRPr/>
            </a:pPr>
            <a:endParaRPr lang="en-US" dirty="0" smtClean="0">
              <a:solidFill>
                <a:schemeClr val="accent2"/>
              </a:solidFill>
              <a:latin typeface="Cambria" pitchFamily="18" charset="0"/>
            </a:endParaRPr>
          </a:p>
          <a:p>
            <a:pPr algn="just">
              <a:defRPr/>
            </a:pPr>
            <a:endParaRPr lang="da-DK" sz="2000" dirty="0">
              <a:solidFill>
                <a:schemeClr val="accent2"/>
              </a:solidFill>
              <a:latin typeface="Cambria" pitchFamily="18" charset="0"/>
            </a:endParaRPr>
          </a:p>
          <a:p>
            <a:pPr algn="just">
              <a:defRPr/>
            </a:pPr>
            <a:endParaRPr lang="da-DK" sz="2000" dirty="0">
              <a:solidFill>
                <a:schemeClr val="accent2"/>
              </a:solidFill>
              <a:latin typeface="Cambria" pitchFamily="18" charset="0"/>
            </a:endParaRPr>
          </a:p>
        </p:txBody>
      </p:sp>
      <p:sp>
        <p:nvSpPr>
          <p:cNvPr id="64520" name="TextBox 3"/>
          <p:cNvSpPr txBox="1">
            <a:spLocks noChangeArrowheads="1"/>
          </p:cNvSpPr>
          <p:nvPr/>
        </p:nvSpPr>
        <p:spPr bwMode="auto">
          <a:xfrm>
            <a:off x="254000" y="765175"/>
            <a:ext cx="8693150" cy="646113"/>
          </a:xfrm>
          <a:prstGeom prst="rect">
            <a:avLst/>
          </a:prstGeom>
          <a:noFill/>
          <a:ln w="9525">
            <a:noFill/>
            <a:miter lim="800000"/>
            <a:headEnd/>
            <a:tailEnd/>
          </a:ln>
        </p:spPr>
        <p:txBody>
          <a:bodyPr>
            <a:spAutoFit/>
          </a:bodyPr>
          <a:lstStyle/>
          <a:p>
            <a:r>
              <a:rPr lang="da-DK" b="1" dirty="0">
                <a:solidFill>
                  <a:schemeClr val="accent2"/>
                </a:solidFill>
                <a:latin typeface="Cambria" pitchFamily="18" charset="0"/>
              </a:rPr>
              <a:t>Rulebook on sport and recreational fishery at sea</a:t>
            </a:r>
            <a:r>
              <a:rPr lang="da-DK" dirty="0">
                <a:solidFill>
                  <a:schemeClr val="accent2"/>
                </a:solidFill>
                <a:latin typeface="Cambria" pitchFamily="18" charset="0"/>
              </a:rPr>
              <a:t> (</a:t>
            </a:r>
            <a:r>
              <a:rPr lang="sr-Latn-CS" dirty="0">
                <a:solidFill>
                  <a:schemeClr val="accent2"/>
                </a:solidFill>
                <a:latin typeface="Cambria" pitchFamily="18" charset="0"/>
              </a:rPr>
              <a:t>OG of </a:t>
            </a:r>
            <a:r>
              <a:rPr lang="sr-Latn-CS" dirty="0" smtClean="0">
                <a:solidFill>
                  <a:schemeClr val="accent2"/>
                </a:solidFill>
                <a:latin typeface="Cambria" pitchFamily="18" charset="0"/>
              </a:rPr>
              <a:t>Montenegro </a:t>
            </a:r>
            <a:r>
              <a:rPr lang="sr-Latn-CS" dirty="0">
                <a:solidFill>
                  <a:schemeClr val="accent2"/>
                </a:solidFill>
                <a:latin typeface="Cambria" pitchFamily="18" charset="0"/>
              </a:rPr>
              <a:t>No.</a:t>
            </a:r>
            <a:r>
              <a:rPr lang="en-US" dirty="0">
                <a:solidFill>
                  <a:schemeClr val="accent2"/>
                </a:solidFill>
                <a:latin typeface="Cambria" pitchFamily="18" charset="0"/>
              </a:rPr>
              <a:t> 34/10)</a:t>
            </a:r>
            <a:r>
              <a:rPr lang="da-DK" b="1" dirty="0">
                <a:solidFill>
                  <a:schemeClr val="accent2"/>
                </a:solidFill>
                <a:latin typeface="Cambria" pitchFamily="18" charset="0"/>
              </a:rPr>
              <a:t> </a:t>
            </a:r>
            <a:endParaRPr lang="sr-Latn-CS" b="1" dirty="0">
              <a:solidFill>
                <a:schemeClr val="accent2"/>
              </a:solidFill>
              <a:latin typeface="Cambria" pitchFamily="18" charset="0"/>
            </a:endParaRPr>
          </a:p>
          <a:p>
            <a:endParaRPr lang="sr-Latn-CS"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F05FC141-D53B-434F-9F74-7AE6310B58DA}" type="slidenum">
              <a:rPr lang="en-US" sz="1200">
                <a:latin typeface="Arial Black" pitchFamily="34" charset="0"/>
              </a:rPr>
              <a:pPr algn="r"/>
              <a:t>36</a:t>
            </a:fld>
            <a:endParaRPr lang="en-US" sz="1400">
              <a:latin typeface="Arial Black" pitchFamily="34" charset="0"/>
            </a:endParaRPr>
          </a:p>
        </p:txBody>
      </p:sp>
      <p:sp>
        <p:nvSpPr>
          <p:cNvPr id="7171" name="Rectangle 2"/>
          <p:cNvSpPr>
            <a:spLocks noGrp="1" noChangeArrowheads="1"/>
          </p:cNvSpPr>
          <p:nvPr>
            <p:ph type="title" idx="4294967295"/>
          </p:nvPr>
        </p:nvSpPr>
        <p:spPr>
          <a:xfrm>
            <a:off x="1227608" y="804763"/>
            <a:ext cx="6008688" cy="608013"/>
          </a:xfrm>
        </p:spPr>
        <p:txBody>
          <a:bodyPr/>
          <a:lstStyle/>
          <a:p>
            <a:pPr eaLnBrk="1" hangingPunct="1">
              <a:defRPr/>
            </a:pPr>
            <a:r>
              <a:rPr lang="en-GB" sz="2400" b="1" dirty="0" smtClean="0">
                <a:solidFill>
                  <a:schemeClr val="accent2">
                    <a:lumMod val="50000"/>
                  </a:schemeClr>
                </a:solidFill>
                <a:latin typeface="Cambria" pitchFamily="18" charset="0"/>
                <a:ea typeface="Cambria Math" pitchFamily="18" charset="0"/>
              </a:rPr>
              <a:t>Control measures</a:t>
            </a: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7588"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7601"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67589" name="Group 11"/>
          <p:cNvGrpSpPr>
            <a:grpSpLocks/>
          </p:cNvGrpSpPr>
          <p:nvPr/>
        </p:nvGrpSpPr>
        <p:grpSpPr bwMode="auto">
          <a:xfrm>
            <a:off x="0" y="0"/>
            <a:ext cx="4992688" cy="538163"/>
            <a:chOff x="0" y="0"/>
            <a:chExt cx="4992416" cy="538609"/>
          </a:xfrm>
        </p:grpSpPr>
        <p:pic>
          <p:nvPicPr>
            <p:cNvPr id="6759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67590"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7591" name="Rectangle 1"/>
          <p:cNvSpPr>
            <a:spLocks noChangeArrowheads="1"/>
          </p:cNvSpPr>
          <p:nvPr/>
        </p:nvSpPr>
        <p:spPr bwMode="auto">
          <a:xfrm>
            <a:off x="254000" y="1852613"/>
            <a:ext cx="8675688" cy="3447098"/>
          </a:xfrm>
          <a:prstGeom prst="rect">
            <a:avLst/>
          </a:prstGeom>
          <a:noFill/>
          <a:ln w="9525">
            <a:noFill/>
            <a:miter lim="800000"/>
            <a:headEnd/>
            <a:tailEnd/>
          </a:ln>
        </p:spPr>
        <p:txBody>
          <a:bodyPr>
            <a:spAutoFit/>
          </a:bodyPr>
          <a:lstStyle/>
          <a:p>
            <a:pPr algn="just"/>
            <a:r>
              <a:rPr lang="sr-Latn-CS" sz="2000" b="1" dirty="0">
                <a:solidFill>
                  <a:schemeClr val="accent2"/>
                </a:solidFill>
                <a:latin typeface="Cambria" pitchFamily="18" charset="0"/>
              </a:rPr>
              <a:t>Article 106 </a:t>
            </a:r>
            <a:r>
              <a:rPr lang="en-US" sz="2000" b="1" dirty="0">
                <a:solidFill>
                  <a:schemeClr val="accent2"/>
                </a:solidFill>
                <a:latin typeface="Cambria" pitchFamily="18" charset="0"/>
              </a:rPr>
              <a:t>of Law on marine fisheries and </a:t>
            </a:r>
            <a:r>
              <a:rPr lang="en-US" sz="2000" b="1" dirty="0" err="1" smtClean="0">
                <a:solidFill>
                  <a:schemeClr val="accent2"/>
                </a:solidFill>
                <a:latin typeface="Cambria" pitchFamily="18" charset="0"/>
              </a:rPr>
              <a:t>mariculture</a:t>
            </a:r>
            <a:endParaRPr lang="en-US" sz="2000" b="1" dirty="0" smtClean="0">
              <a:solidFill>
                <a:schemeClr val="accent2"/>
              </a:solidFill>
              <a:latin typeface="Cambria" pitchFamily="18" charset="0"/>
            </a:endParaRPr>
          </a:p>
          <a:p>
            <a:pPr algn="just"/>
            <a:endParaRPr lang="sr-Latn-CS" sz="2000" dirty="0">
              <a:solidFill>
                <a:schemeClr val="accent2"/>
              </a:solidFill>
              <a:latin typeface="Cambria" pitchFamily="18" charset="0"/>
            </a:endParaRPr>
          </a:p>
          <a:p>
            <a:pPr algn="just"/>
            <a:r>
              <a:rPr lang="en-US" sz="2000" dirty="0">
                <a:solidFill>
                  <a:schemeClr val="accent2"/>
                </a:solidFill>
                <a:latin typeface="Cambria" pitchFamily="18" charset="0"/>
              </a:rPr>
              <a:t>The </a:t>
            </a:r>
            <a:r>
              <a:rPr lang="en-US" sz="2000" u="sng" dirty="0">
                <a:solidFill>
                  <a:schemeClr val="accent2"/>
                </a:solidFill>
                <a:latin typeface="Cambria" pitchFamily="18" charset="0"/>
              </a:rPr>
              <a:t>first landing </a:t>
            </a:r>
            <a:r>
              <a:rPr lang="en-US" sz="2000" dirty="0">
                <a:solidFill>
                  <a:schemeClr val="accent2"/>
                </a:solidFill>
                <a:latin typeface="Cambria" pitchFamily="18" charset="0"/>
              </a:rPr>
              <a:t>of fish and other marine organisms shall be performed only in a port, </a:t>
            </a:r>
            <a:r>
              <a:rPr lang="en-US" sz="2000" dirty="0" err="1">
                <a:solidFill>
                  <a:schemeClr val="accent2"/>
                </a:solidFill>
                <a:latin typeface="Cambria" pitchFamily="18" charset="0"/>
              </a:rPr>
              <a:t>harbour</a:t>
            </a:r>
            <a:r>
              <a:rPr lang="en-US" sz="2000" dirty="0">
                <a:solidFill>
                  <a:schemeClr val="accent2"/>
                </a:solidFill>
                <a:latin typeface="Cambria" pitchFamily="18" charset="0"/>
              </a:rPr>
              <a:t> or another place meeting the prescribed technical conditions for inspection of fishing vessels </a:t>
            </a:r>
            <a:r>
              <a:rPr lang="en-US" sz="2000" dirty="0" smtClean="0">
                <a:solidFill>
                  <a:schemeClr val="accent2"/>
                </a:solidFill>
                <a:latin typeface="Cambria" pitchFamily="18" charset="0"/>
              </a:rPr>
              <a:t>(the </a:t>
            </a:r>
            <a:r>
              <a:rPr lang="en-US" sz="2000" dirty="0">
                <a:solidFill>
                  <a:schemeClr val="accent2"/>
                </a:solidFill>
                <a:latin typeface="Cambria" pitchFamily="18" charset="0"/>
              </a:rPr>
              <a:t>fist landing site). </a:t>
            </a:r>
            <a:endParaRPr lang="en-US" sz="2000" dirty="0" smtClean="0">
              <a:solidFill>
                <a:schemeClr val="accent2"/>
              </a:solidFill>
              <a:latin typeface="Cambria" pitchFamily="18" charset="0"/>
            </a:endParaRPr>
          </a:p>
          <a:p>
            <a:pPr algn="just"/>
            <a:endParaRPr lang="en-US" sz="2000" dirty="0">
              <a:solidFill>
                <a:schemeClr val="accent2"/>
              </a:solidFill>
              <a:latin typeface="Cambria" pitchFamily="18" charset="0"/>
            </a:endParaRPr>
          </a:p>
          <a:p>
            <a:pPr algn="just"/>
            <a:r>
              <a:rPr lang="en-US" sz="2000" dirty="0">
                <a:solidFill>
                  <a:schemeClr val="accent2"/>
                </a:solidFill>
                <a:latin typeface="Cambria" pitchFamily="18" charset="0"/>
              </a:rPr>
              <a:t>The landing of fish and other marine organisms at the first landing site may be performed only by a holder of a permit for large-scale commercial fishing issued in accordance with this Law or a ratified international agreement. </a:t>
            </a:r>
          </a:p>
          <a:p>
            <a:pPr algn="just"/>
            <a:r>
              <a:rPr lang="en-US" sz="2000" dirty="0">
                <a:solidFill>
                  <a:schemeClr val="accent2"/>
                </a:solidFill>
                <a:latin typeface="Cambria" pitchFamily="18" charset="0"/>
              </a:rPr>
              <a:t>. </a:t>
            </a:r>
            <a:endParaRPr lang="en-US" sz="2000" b="1" dirty="0">
              <a:solidFill>
                <a:schemeClr val="accent2"/>
              </a:solidFill>
              <a:latin typeface="Cambria" pitchFamily="18" charset="0"/>
            </a:endParaRPr>
          </a:p>
          <a:p>
            <a:pPr algn="just"/>
            <a:endParaRPr lang="sr-Latn-CS" dirty="0">
              <a:solidFill>
                <a:schemeClr val="accent2"/>
              </a:solidFill>
              <a:latin typeface="Cambria" pitchFamily="18" charset="0"/>
            </a:endParaRPr>
          </a:p>
        </p:txBody>
      </p:sp>
    </p:spTree>
    <p:extLst>
      <p:ext uri="{BB962C8B-B14F-4D97-AF65-F5344CB8AC3E}">
        <p14:creationId xmlns:p14="http://schemas.microsoft.com/office/powerpoint/2010/main" xmlns="" val="268675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57BBB0BA-2148-41A5-8168-4E319BDBE0EA}" type="slidenum">
              <a:rPr lang="en-US" sz="1200">
                <a:latin typeface="Arial Black" pitchFamily="34" charset="0"/>
              </a:rPr>
              <a:pPr algn="r"/>
              <a:t>37</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5539"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5553"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65540" name="Group 11"/>
          <p:cNvGrpSpPr>
            <a:grpSpLocks/>
          </p:cNvGrpSpPr>
          <p:nvPr/>
        </p:nvGrpSpPr>
        <p:grpSpPr bwMode="auto">
          <a:xfrm>
            <a:off x="0" y="0"/>
            <a:ext cx="4992688" cy="538163"/>
            <a:chOff x="0" y="0"/>
            <a:chExt cx="4992416" cy="538609"/>
          </a:xfrm>
        </p:grpSpPr>
        <p:pic>
          <p:nvPicPr>
            <p:cNvPr id="6555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65541"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5542" name="Rectangle 5"/>
          <p:cNvSpPr>
            <a:spLocks noChangeArrowheads="1"/>
          </p:cNvSpPr>
          <p:nvPr/>
        </p:nvSpPr>
        <p:spPr bwMode="auto">
          <a:xfrm>
            <a:off x="444698" y="1772816"/>
            <a:ext cx="8159750" cy="4154984"/>
          </a:xfrm>
          <a:prstGeom prst="rect">
            <a:avLst/>
          </a:prstGeom>
          <a:noFill/>
          <a:ln w="9525">
            <a:noFill/>
            <a:miter lim="800000"/>
            <a:headEnd/>
            <a:tailEnd/>
          </a:ln>
        </p:spPr>
        <p:txBody>
          <a:bodyPr>
            <a:spAutoFit/>
          </a:bodyPr>
          <a:lstStyle/>
          <a:p>
            <a:pPr algn="just"/>
            <a:r>
              <a:rPr lang="sr-Latn-CS" sz="2200" b="1" dirty="0">
                <a:solidFill>
                  <a:schemeClr val="accent2"/>
                </a:solidFill>
                <a:latin typeface="Cambria" pitchFamily="18" charset="0"/>
              </a:rPr>
              <a:t>Article 110 </a:t>
            </a:r>
            <a:r>
              <a:rPr lang="en-US" sz="2200" b="1" dirty="0">
                <a:solidFill>
                  <a:schemeClr val="accent2"/>
                </a:solidFill>
                <a:latin typeface="Cambria" pitchFamily="18" charset="0"/>
              </a:rPr>
              <a:t>of Law on marine fisheries and </a:t>
            </a:r>
            <a:r>
              <a:rPr lang="en-US" sz="2200" b="1" dirty="0" err="1">
                <a:solidFill>
                  <a:schemeClr val="accent2"/>
                </a:solidFill>
                <a:latin typeface="Cambria" pitchFamily="18" charset="0"/>
              </a:rPr>
              <a:t>mariculture</a:t>
            </a:r>
            <a:r>
              <a:rPr lang="en-US" sz="2200" b="1" dirty="0">
                <a:solidFill>
                  <a:schemeClr val="accent2"/>
                </a:solidFill>
                <a:latin typeface="Cambria" pitchFamily="18" charset="0"/>
              </a:rPr>
              <a:t> defines the rules for </a:t>
            </a:r>
            <a:r>
              <a:rPr lang="en-US" sz="2200" b="1" dirty="0" err="1">
                <a:solidFill>
                  <a:schemeClr val="accent2"/>
                </a:solidFill>
                <a:latin typeface="Cambria" pitchFamily="18" charset="0"/>
              </a:rPr>
              <a:t>transhipment</a:t>
            </a:r>
            <a:r>
              <a:rPr lang="en-US" sz="2200" b="1" dirty="0">
                <a:solidFill>
                  <a:schemeClr val="accent2"/>
                </a:solidFill>
                <a:latin typeface="Cambria" pitchFamily="18" charset="0"/>
              </a:rPr>
              <a:t> of fish from one vessel to another </a:t>
            </a:r>
            <a:endParaRPr lang="en-US" sz="2200" b="1" dirty="0" smtClean="0">
              <a:solidFill>
                <a:schemeClr val="accent2"/>
              </a:solidFill>
              <a:latin typeface="Cambria" pitchFamily="18" charset="0"/>
            </a:endParaRPr>
          </a:p>
          <a:p>
            <a:pPr algn="just"/>
            <a:endParaRPr lang="en-US" sz="2200" dirty="0">
              <a:solidFill>
                <a:schemeClr val="accent2"/>
              </a:solidFill>
              <a:latin typeface="Cambria" pitchFamily="18" charset="0"/>
            </a:endParaRPr>
          </a:p>
          <a:p>
            <a:pPr algn="just"/>
            <a:r>
              <a:rPr lang="en-US" sz="2200" dirty="0">
                <a:solidFill>
                  <a:schemeClr val="accent2"/>
                </a:solidFill>
                <a:latin typeface="Cambria" pitchFamily="18" charset="0"/>
              </a:rPr>
              <a:t>C</a:t>
            </a:r>
            <a:r>
              <a:rPr lang="en-US" sz="2200" dirty="0" smtClean="0">
                <a:solidFill>
                  <a:schemeClr val="accent2"/>
                </a:solidFill>
                <a:latin typeface="Cambria" pitchFamily="18" charset="0"/>
              </a:rPr>
              <a:t>aptain </a:t>
            </a:r>
            <a:r>
              <a:rPr lang="en-US" sz="2200" dirty="0">
                <a:solidFill>
                  <a:schemeClr val="accent2"/>
                </a:solidFill>
                <a:latin typeface="Cambria" pitchFamily="18" charset="0"/>
              </a:rPr>
              <a:t>of the vessel unloading and the captain of the vessel receiving the fish are oblige to:</a:t>
            </a:r>
          </a:p>
          <a:p>
            <a:pPr algn="just"/>
            <a:r>
              <a:rPr lang="en-US" sz="2200" dirty="0">
                <a:solidFill>
                  <a:schemeClr val="accent2"/>
                </a:solidFill>
                <a:latin typeface="Cambria" pitchFamily="18" charset="0"/>
              </a:rPr>
              <a:t>1) notify the administration authority or the fishery inspector of the time and the place of </a:t>
            </a:r>
            <a:r>
              <a:rPr lang="en-US" sz="2200" dirty="0" err="1">
                <a:solidFill>
                  <a:schemeClr val="accent2"/>
                </a:solidFill>
                <a:latin typeface="Cambria" pitchFamily="18" charset="0"/>
              </a:rPr>
              <a:t>transhipment</a:t>
            </a:r>
            <a:r>
              <a:rPr lang="en-US" sz="2200" dirty="0">
                <a:solidFill>
                  <a:schemeClr val="accent2"/>
                </a:solidFill>
                <a:latin typeface="Cambria" pitchFamily="18" charset="0"/>
              </a:rPr>
              <a:t> at least 24 hours in advance; </a:t>
            </a:r>
          </a:p>
          <a:p>
            <a:pPr algn="just"/>
            <a:r>
              <a:rPr lang="en-US" sz="2200" dirty="0">
                <a:solidFill>
                  <a:schemeClr val="accent2"/>
                </a:solidFill>
                <a:latin typeface="Cambria" pitchFamily="18" charset="0"/>
              </a:rPr>
              <a:t>2) about the time when the </a:t>
            </a:r>
            <a:r>
              <a:rPr lang="en-US" sz="2200" dirty="0" err="1">
                <a:solidFill>
                  <a:schemeClr val="accent2"/>
                </a:solidFill>
                <a:latin typeface="Cambria" pitchFamily="18" charset="0"/>
              </a:rPr>
              <a:t>transhipment</a:t>
            </a:r>
            <a:r>
              <a:rPr lang="en-US" sz="2200" dirty="0">
                <a:solidFill>
                  <a:schemeClr val="accent2"/>
                </a:solidFill>
                <a:latin typeface="Cambria" pitchFamily="18" charset="0"/>
              </a:rPr>
              <a:t> was completed; </a:t>
            </a:r>
          </a:p>
          <a:p>
            <a:pPr algn="just"/>
            <a:r>
              <a:rPr lang="en-US" sz="2200" dirty="0">
                <a:solidFill>
                  <a:schemeClr val="accent2"/>
                </a:solidFill>
                <a:latin typeface="Cambria" pitchFamily="18" charset="0"/>
              </a:rPr>
              <a:t>3) keep records of the </a:t>
            </a:r>
            <a:r>
              <a:rPr lang="en-US" sz="2200" dirty="0" err="1">
                <a:solidFill>
                  <a:schemeClr val="accent2"/>
                </a:solidFill>
                <a:latin typeface="Cambria" pitchFamily="18" charset="0"/>
              </a:rPr>
              <a:t>transhipment</a:t>
            </a:r>
            <a:r>
              <a:rPr lang="en-US" sz="2200" dirty="0">
                <a:solidFill>
                  <a:schemeClr val="accent2"/>
                </a:solidFill>
                <a:latin typeface="Cambria" pitchFamily="18" charset="0"/>
              </a:rPr>
              <a:t>. </a:t>
            </a:r>
          </a:p>
          <a:p>
            <a:pPr algn="just"/>
            <a:endParaRPr lang="sr-Latn-CS" sz="2200" dirty="0">
              <a:solidFill>
                <a:schemeClr val="accent2"/>
              </a:solidFill>
              <a:latin typeface="Cambria" pitchFamily="18" charset="0"/>
            </a:endParaRPr>
          </a:p>
        </p:txBody>
      </p:sp>
      <p:sp>
        <p:nvSpPr>
          <p:cNvPr id="24" name="Rectangle 2"/>
          <p:cNvSpPr txBox="1">
            <a:spLocks noChangeArrowheads="1"/>
          </p:cNvSpPr>
          <p:nvPr/>
        </p:nvSpPr>
        <p:spPr bwMode="auto">
          <a:xfrm>
            <a:off x="1155600" y="732756"/>
            <a:ext cx="6008688" cy="608012"/>
          </a:xfrm>
          <a:prstGeom prst="rect">
            <a:avLst/>
          </a:prstGeom>
          <a:noFill/>
          <a:ln w="9525">
            <a:noFill/>
            <a:miter lim="800000"/>
            <a:headEnd/>
            <a:tailEnd/>
          </a:ln>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GB" sz="2400" b="1" dirty="0" smtClean="0">
                <a:solidFill>
                  <a:schemeClr val="accent2">
                    <a:lumMod val="50000"/>
                  </a:schemeClr>
                </a:solidFill>
                <a:latin typeface="Cambria" pitchFamily="18" charset="0"/>
                <a:ea typeface="Cambria Math" pitchFamily="18" charset="0"/>
              </a:rPr>
              <a:t>Control measures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5FFD67E7-2185-463E-9730-C935B2DBC801}" type="slidenum">
              <a:rPr lang="en-US" sz="1200">
                <a:latin typeface="Arial Black" pitchFamily="34" charset="0"/>
              </a:rPr>
              <a:pPr algn="r"/>
              <a:t>38</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6563"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6577"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66564" name="Group 11"/>
          <p:cNvGrpSpPr>
            <a:grpSpLocks/>
          </p:cNvGrpSpPr>
          <p:nvPr/>
        </p:nvGrpSpPr>
        <p:grpSpPr bwMode="auto">
          <a:xfrm>
            <a:off x="0" y="0"/>
            <a:ext cx="4992688" cy="538163"/>
            <a:chOff x="0" y="0"/>
            <a:chExt cx="4992416" cy="538609"/>
          </a:xfrm>
        </p:grpSpPr>
        <p:pic>
          <p:nvPicPr>
            <p:cNvPr id="6657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66565"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6566" name="Rectangle 5"/>
          <p:cNvSpPr>
            <a:spLocks noChangeArrowheads="1"/>
          </p:cNvSpPr>
          <p:nvPr/>
        </p:nvSpPr>
        <p:spPr bwMode="auto">
          <a:xfrm>
            <a:off x="379415" y="1428736"/>
            <a:ext cx="8407427" cy="4524375"/>
          </a:xfrm>
          <a:prstGeom prst="rect">
            <a:avLst/>
          </a:prstGeom>
          <a:noFill/>
          <a:ln w="9525">
            <a:noFill/>
            <a:miter lim="800000"/>
            <a:headEnd/>
            <a:tailEnd/>
          </a:ln>
        </p:spPr>
        <p:txBody>
          <a:bodyPr wrap="square">
            <a:spAutoFit/>
          </a:bodyPr>
          <a:lstStyle/>
          <a:p>
            <a:pPr algn="just"/>
            <a:r>
              <a:rPr lang="sr-Latn-CS" b="1" dirty="0">
                <a:solidFill>
                  <a:schemeClr val="accent2"/>
                </a:solidFill>
                <a:latin typeface="Cambria" pitchFamily="18" charset="0"/>
              </a:rPr>
              <a:t>Article 111 </a:t>
            </a:r>
            <a:r>
              <a:rPr lang="en-US" b="1" dirty="0">
                <a:solidFill>
                  <a:schemeClr val="accent2"/>
                </a:solidFill>
                <a:latin typeface="Cambria" pitchFamily="18" charset="0"/>
              </a:rPr>
              <a:t>of Law on marine fisheries and </a:t>
            </a:r>
            <a:r>
              <a:rPr lang="en-US" b="1" dirty="0" err="1">
                <a:solidFill>
                  <a:schemeClr val="accent2"/>
                </a:solidFill>
                <a:latin typeface="Cambria" pitchFamily="18" charset="0"/>
              </a:rPr>
              <a:t>mariculture</a:t>
            </a:r>
            <a:r>
              <a:rPr lang="en-US" b="1" dirty="0">
                <a:solidFill>
                  <a:schemeClr val="accent2"/>
                </a:solidFill>
                <a:latin typeface="Cambria" pitchFamily="18" charset="0"/>
              </a:rPr>
              <a:t> defines the rules for landing or </a:t>
            </a:r>
            <a:r>
              <a:rPr lang="en-US" b="1" dirty="0" err="1">
                <a:solidFill>
                  <a:schemeClr val="accent2"/>
                </a:solidFill>
                <a:latin typeface="Cambria" pitchFamily="18" charset="0"/>
              </a:rPr>
              <a:t>transhipment</a:t>
            </a:r>
            <a:r>
              <a:rPr lang="en-US" b="1" dirty="0">
                <a:solidFill>
                  <a:schemeClr val="accent2"/>
                </a:solidFill>
                <a:latin typeface="Cambria" pitchFamily="18" charset="0"/>
              </a:rPr>
              <a:t> of fish and fish products from foreign fishing vessels </a:t>
            </a:r>
            <a:endParaRPr lang="en-US" dirty="0">
              <a:solidFill>
                <a:schemeClr val="accent2"/>
              </a:solidFill>
              <a:latin typeface="Cambria" pitchFamily="18" charset="0"/>
            </a:endParaRPr>
          </a:p>
          <a:p>
            <a:pPr algn="just"/>
            <a:endParaRPr lang="en-US" dirty="0">
              <a:solidFill>
                <a:schemeClr val="accent2"/>
              </a:solidFill>
              <a:latin typeface="Cambria" pitchFamily="18" charset="0"/>
            </a:endParaRPr>
          </a:p>
          <a:p>
            <a:pPr algn="just"/>
            <a:r>
              <a:rPr lang="en-US" dirty="0">
                <a:solidFill>
                  <a:schemeClr val="accent2"/>
                </a:solidFill>
                <a:latin typeface="Cambria" pitchFamily="18" charset="0"/>
              </a:rPr>
              <a:t>Landing and </a:t>
            </a:r>
            <a:r>
              <a:rPr lang="en-US" dirty="0" err="1">
                <a:solidFill>
                  <a:schemeClr val="accent2"/>
                </a:solidFill>
                <a:latin typeface="Cambria" pitchFamily="18" charset="0"/>
              </a:rPr>
              <a:t>transhipment</a:t>
            </a:r>
            <a:r>
              <a:rPr lang="en-US" dirty="0">
                <a:solidFill>
                  <a:schemeClr val="accent2"/>
                </a:solidFill>
                <a:latin typeface="Cambria" pitchFamily="18" charset="0"/>
              </a:rPr>
              <a:t> from a foreign fishing vessel shall be performed only in a port, a </a:t>
            </a:r>
            <a:r>
              <a:rPr lang="en-US" dirty="0" err="1">
                <a:solidFill>
                  <a:schemeClr val="accent2"/>
                </a:solidFill>
                <a:latin typeface="Cambria" pitchFamily="18" charset="0"/>
              </a:rPr>
              <a:t>harbour</a:t>
            </a:r>
            <a:r>
              <a:rPr lang="en-US" dirty="0">
                <a:solidFill>
                  <a:schemeClr val="accent2"/>
                </a:solidFill>
                <a:latin typeface="Cambria" pitchFamily="18" charset="0"/>
              </a:rPr>
              <a:t> or other places meeting the technical requirements prescribed for inspection of foreign fishing vessels. The captain of the fishing vessel registered in a third country that intends to land or </a:t>
            </a:r>
            <a:r>
              <a:rPr lang="en-US" dirty="0" err="1">
                <a:solidFill>
                  <a:schemeClr val="accent2"/>
                </a:solidFill>
                <a:latin typeface="Cambria" pitchFamily="18" charset="0"/>
              </a:rPr>
              <a:t>tranship</a:t>
            </a:r>
            <a:r>
              <a:rPr lang="en-US" dirty="0">
                <a:solidFill>
                  <a:schemeClr val="accent2"/>
                </a:solidFill>
                <a:latin typeface="Cambria" pitchFamily="18" charset="0"/>
              </a:rPr>
              <a:t> fish and other marine organisms and fish products shall: </a:t>
            </a:r>
          </a:p>
          <a:p>
            <a:pPr algn="just"/>
            <a:r>
              <a:rPr lang="en-US" dirty="0">
                <a:solidFill>
                  <a:schemeClr val="accent2"/>
                </a:solidFill>
                <a:latin typeface="Cambria" pitchFamily="18" charset="0"/>
              </a:rPr>
              <a:t>1) notify the administration authority or fishery inspector of the intention of landing and </a:t>
            </a:r>
            <a:r>
              <a:rPr lang="en-US" dirty="0" err="1">
                <a:solidFill>
                  <a:schemeClr val="accent2"/>
                </a:solidFill>
                <a:latin typeface="Cambria" pitchFamily="18" charset="0"/>
              </a:rPr>
              <a:t>transhipment</a:t>
            </a:r>
            <a:r>
              <a:rPr lang="en-US" dirty="0">
                <a:solidFill>
                  <a:schemeClr val="accent2"/>
                </a:solidFill>
                <a:latin typeface="Cambria" pitchFamily="18" charset="0"/>
              </a:rPr>
              <a:t> at least 72 hours before the scheduled arrival of the vessel; </a:t>
            </a:r>
          </a:p>
          <a:p>
            <a:pPr algn="just"/>
            <a:r>
              <a:rPr lang="en-US" dirty="0">
                <a:solidFill>
                  <a:schemeClr val="accent2"/>
                </a:solidFill>
                <a:latin typeface="Cambria" pitchFamily="18" charset="0"/>
              </a:rPr>
              <a:t>2) land or </a:t>
            </a:r>
            <a:r>
              <a:rPr lang="en-US" dirty="0" err="1">
                <a:solidFill>
                  <a:schemeClr val="accent2"/>
                </a:solidFill>
                <a:latin typeface="Cambria" pitchFamily="18" charset="0"/>
              </a:rPr>
              <a:t>tranship</a:t>
            </a:r>
            <a:r>
              <a:rPr lang="en-US" dirty="0">
                <a:solidFill>
                  <a:schemeClr val="accent2"/>
                </a:solidFill>
                <a:latin typeface="Cambria" pitchFamily="18" charset="0"/>
              </a:rPr>
              <a:t> fish and other marine organisms and fish products following the approval from the administration authority, which is issued in compliance with the terms of landing and </a:t>
            </a:r>
            <a:r>
              <a:rPr lang="en-US" dirty="0" err="1">
                <a:solidFill>
                  <a:schemeClr val="accent2"/>
                </a:solidFill>
                <a:latin typeface="Cambria" pitchFamily="18" charset="0"/>
              </a:rPr>
              <a:t>transhipment</a:t>
            </a:r>
            <a:r>
              <a:rPr lang="en-US" dirty="0">
                <a:solidFill>
                  <a:schemeClr val="accent2"/>
                </a:solidFill>
                <a:latin typeface="Cambria" pitchFamily="18" charset="0"/>
              </a:rPr>
              <a:t> of fish and other marine organisms and fish products contained in the permit, the treaty, the agreement or other document authorizing the fishing vessel to land or </a:t>
            </a:r>
            <a:r>
              <a:rPr lang="en-US" dirty="0" err="1">
                <a:solidFill>
                  <a:schemeClr val="accent2"/>
                </a:solidFill>
                <a:latin typeface="Cambria" pitchFamily="18" charset="0"/>
              </a:rPr>
              <a:t>tranship</a:t>
            </a:r>
            <a:r>
              <a:rPr lang="en-US" dirty="0">
                <a:solidFill>
                  <a:schemeClr val="accent2"/>
                </a:solidFill>
                <a:latin typeface="Cambria" pitchFamily="18" charset="0"/>
              </a:rPr>
              <a:t> fish and other marine organisms and fish products. </a:t>
            </a:r>
          </a:p>
        </p:txBody>
      </p:sp>
      <p:sp>
        <p:nvSpPr>
          <p:cNvPr id="24" name="Rectangle 2"/>
          <p:cNvSpPr txBox="1">
            <a:spLocks noChangeArrowheads="1"/>
          </p:cNvSpPr>
          <p:nvPr/>
        </p:nvSpPr>
        <p:spPr bwMode="auto">
          <a:xfrm>
            <a:off x="1155600" y="588740"/>
            <a:ext cx="6008688" cy="608012"/>
          </a:xfrm>
          <a:prstGeom prst="rect">
            <a:avLst/>
          </a:prstGeom>
          <a:noFill/>
          <a:ln w="9525">
            <a:noFill/>
            <a:miter lim="800000"/>
            <a:headEnd/>
            <a:tailEnd/>
          </a:ln>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GB" sz="2400" b="1" dirty="0" smtClean="0">
                <a:solidFill>
                  <a:schemeClr val="accent2">
                    <a:lumMod val="50000"/>
                  </a:schemeClr>
                </a:solidFill>
                <a:latin typeface="Cambria" pitchFamily="18" charset="0"/>
                <a:ea typeface="Cambria Math" pitchFamily="18" charset="0"/>
              </a:rPr>
              <a:t>Control measures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966FFAE-5444-4E02-BB39-E5CEDFD2C5BB}" type="slidenum">
              <a:rPr lang="en-US" sz="1200">
                <a:latin typeface="Arial Black" pitchFamily="34" charset="0"/>
              </a:rPr>
              <a:pPr algn="r"/>
              <a:t>39</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8611"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8625"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68612" name="Group 11"/>
          <p:cNvGrpSpPr>
            <a:grpSpLocks/>
          </p:cNvGrpSpPr>
          <p:nvPr/>
        </p:nvGrpSpPr>
        <p:grpSpPr bwMode="auto">
          <a:xfrm>
            <a:off x="0" y="0"/>
            <a:ext cx="4992688" cy="538163"/>
            <a:chOff x="0" y="0"/>
            <a:chExt cx="4992416" cy="538609"/>
          </a:xfrm>
        </p:grpSpPr>
        <p:pic>
          <p:nvPicPr>
            <p:cNvPr id="6862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68613"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 name="TextBox 1"/>
          <p:cNvSpPr txBox="1"/>
          <p:nvPr/>
        </p:nvSpPr>
        <p:spPr>
          <a:xfrm>
            <a:off x="33338" y="620713"/>
            <a:ext cx="8866187" cy="430212"/>
          </a:xfrm>
          <a:prstGeom prst="rect">
            <a:avLst/>
          </a:prstGeom>
          <a:noFill/>
        </p:spPr>
        <p:txBody>
          <a:bodyPr>
            <a:spAutoFit/>
          </a:bodyPr>
          <a:lstStyle/>
          <a:p>
            <a:pPr algn="ctr">
              <a:defRPr/>
            </a:pPr>
            <a:r>
              <a:rPr lang="en-US" sz="2200" b="1" dirty="0">
                <a:solidFill>
                  <a:schemeClr val="accent2">
                    <a:lumMod val="50000"/>
                  </a:schemeClr>
                </a:solidFill>
                <a:latin typeface="Cambria" pitchFamily="18" charset="0"/>
              </a:rPr>
              <a:t>Register off </a:t>
            </a:r>
            <a:r>
              <a:rPr lang="en-US" sz="2200" b="1" dirty="0" smtClean="0">
                <a:solidFill>
                  <a:schemeClr val="accent2">
                    <a:lumMod val="50000"/>
                  </a:schemeClr>
                </a:solidFill>
                <a:latin typeface="Cambria" pitchFamily="18" charset="0"/>
              </a:rPr>
              <a:t>vessels</a:t>
            </a:r>
            <a:endParaRPr lang="x-none" sz="2200" b="1" dirty="0">
              <a:solidFill>
                <a:schemeClr val="accent2">
                  <a:lumMod val="50000"/>
                </a:schemeClr>
              </a:solidFill>
              <a:latin typeface="Cambria" pitchFamily="18" charset="0"/>
            </a:endParaRPr>
          </a:p>
        </p:txBody>
      </p:sp>
      <p:sp>
        <p:nvSpPr>
          <p:cNvPr id="68615" name="Rectangle 2"/>
          <p:cNvSpPr>
            <a:spLocks noChangeArrowheads="1"/>
          </p:cNvSpPr>
          <p:nvPr/>
        </p:nvSpPr>
        <p:spPr bwMode="auto">
          <a:xfrm>
            <a:off x="381000" y="1484784"/>
            <a:ext cx="8202613" cy="4493538"/>
          </a:xfrm>
          <a:prstGeom prst="rect">
            <a:avLst/>
          </a:prstGeom>
          <a:noFill/>
          <a:ln w="9525">
            <a:noFill/>
            <a:miter lim="800000"/>
            <a:headEnd/>
            <a:tailEnd/>
          </a:ln>
        </p:spPr>
        <p:txBody>
          <a:bodyPr>
            <a:spAutoFit/>
          </a:bodyPr>
          <a:lstStyle/>
          <a:p>
            <a:pPr algn="just"/>
            <a:endParaRPr lang="en-US" sz="2200" dirty="0">
              <a:solidFill>
                <a:schemeClr val="accent2"/>
              </a:solidFill>
              <a:latin typeface="Cambria" pitchFamily="18" charset="0"/>
            </a:endParaRPr>
          </a:p>
          <a:p>
            <a:pPr marL="342900" indent="-342900" algn="just">
              <a:buFont typeface="Wingdings" pitchFamily="2" charset="2"/>
              <a:buChar char="v"/>
            </a:pPr>
            <a:r>
              <a:rPr lang="en-GB" sz="2200" dirty="0" smtClean="0">
                <a:solidFill>
                  <a:schemeClr val="accent2"/>
                </a:solidFill>
                <a:latin typeface="Cambria" pitchFamily="18" charset="0"/>
              </a:rPr>
              <a:t>According to Law </a:t>
            </a:r>
            <a:r>
              <a:rPr lang="en-GB" sz="2200" dirty="0">
                <a:solidFill>
                  <a:schemeClr val="accent2"/>
                </a:solidFill>
                <a:latin typeface="Cambria" pitchFamily="18" charset="0"/>
              </a:rPr>
              <a:t>on Maritime and Inland Navigation (Official Gazette of the Socialist Republic of Montenegro 19/78, 8/79, 19/87, 22/90 and 13/91) fishing vessels, as well as other vessels in </a:t>
            </a:r>
            <a:r>
              <a:rPr lang="en-GB" sz="2200" dirty="0" err="1">
                <a:solidFill>
                  <a:schemeClr val="accent2"/>
                </a:solidFill>
                <a:latin typeface="Cambria" pitchFamily="18" charset="0"/>
              </a:rPr>
              <a:t>Montengro’s</a:t>
            </a:r>
            <a:r>
              <a:rPr lang="en-GB" sz="2200" dirty="0">
                <a:solidFill>
                  <a:schemeClr val="accent2"/>
                </a:solidFill>
                <a:latin typeface="Cambria" pitchFamily="18" charset="0"/>
              </a:rPr>
              <a:t> seas, are entered in the Register of the regional Port Master’s Office. </a:t>
            </a:r>
            <a:endParaRPr lang="en-GB" sz="2200" dirty="0" smtClean="0">
              <a:solidFill>
                <a:schemeClr val="accent2"/>
              </a:solidFill>
              <a:latin typeface="Cambria" pitchFamily="18" charset="0"/>
            </a:endParaRPr>
          </a:p>
          <a:p>
            <a:pPr marL="457200" indent="-457200" algn="just">
              <a:buFont typeface="Wingdings" pitchFamily="2" charset="2"/>
              <a:buChar char="v"/>
            </a:pPr>
            <a:r>
              <a:rPr lang="en-GB" sz="2200" dirty="0" smtClean="0">
                <a:solidFill>
                  <a:schemeClr val="accent2"/>
                </a:solidFill>
                <a:latin typeface="Cambria" pitchFamily="18" charset="0"/>
              </a:rPr>
              <a:t>The </a:t>
            </a:r>
            <a:r>
              <a:rPr lang="en-GB" sz="2200" dirty="0">
                <a:solidFill>
                  <a:schemeClr val="accent2"/>
                </a:solidFill>
                <a:latin typeface="Cambria" pitchFamily="18" charset="0"/>
              </a:rPr>
              <a:t>entry in the Register is done upon checks of the vessel and establishing of seaworthiness. </a:t>
            </a:r>
            <a:endParaRPr lang="en-GB" sz="2200" dirty="0" smtClean="0">
              <a:solidFill>
                <a:schemeClr val="accent2"/>
              </a:solidFill>
              <a:latin typeface="Cambria" pitchFamily="18" charset="0"/>
            </a:endParaRPr>
          </a:p>
          <a:p>
            <a:pPr marL="342900" indent="-342900" algn="just">
              <a:buFont typeface="Wingdings" pitchFamily="2" charset="2"/>
              <a:buChar char="v"/>
            </a:pPr>
            <a:r>
              <a:rPr lang="en-GB" sz="2200" dirty="0" smtClean="0">
                <a:solidFill>
                  <a:schemeClr val="accent2"/>
                </a:solidFill>
                <a:latin typeface="Cambria" pitchFamily="18" charset="0"/>
              </a:rPr>
              <a:t>Vessels </a:t>
            </a:r>
            <a:r>
              <a:rPr lang="en-GB" sz="2200" dirty="0">
                <a:solidFill>
                  <a:schemeClr val="accent2"/>
                </a:solidFill>
                <a:latin typeface="Cambria" pitchFamily="18" charset="0"/>
              </a:rPr>
              <a:t>may not be entered in the Register in case they are already entered into the register of another Port Master’s Office or the register of a foreign country. </a:t>
            </a:r>
            <a:endParaRPr lang="en-GB" sz="2200" dirty="0" smtClean="0">
              <a:solidFill>
                <a:schemeClr val="accent2"/>
              </a:solidFill>
              <a:latin typeface="Cambria" pitchFamily="18" charset="0"/>
            </a:endParaRPr>
          </a:p>
          <a:p>
            <a:pPr marL="342900" indent="-342900" algn="just">
              <a:buFont typeface="Wingdings" pitchFamily="2" charset="2"/>
              <a:buChar char="v"/>
            </a:pPr>
            <a:r>
              <a:rPr lang="en-GB" sz="2200" dirty="0" smtClean="0">
                <a:solidFill>
                  <a:schemeClr val="accent2"/>
                </a:solidFill>
                <a:latin typeface="Cambria" pitchFamily="18" charset="0"/>
              </a:rPr>
              <a:t>The </a:t>
            </a:r>
            <a:r>
              <a:rPr lang="en-GB" sz="2200" dirty="0">
                <a:solidFill>
                  <a:schemeClr val="accent2"/>
                </a:solidFill>
                <a:latin typeface="Cambria" pitchFamily="18" charset="0"/>
              </a:rPr>
              <a:t>Register is a public document and excerpt from the Register has the power of a public document.</a:t>
            </a:r>
            <a:endParaRPr lang="sr-Latn-CS" sz="2200" dirty="0">
              <a:solidFill>
                <a:schemeClr val="accent2"/>
              </a:solidFill>
              <a:latin typeface="Cambria"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C22EFDAA-6685-4467-948E-C2D66D7AC19A}" type="slidenum">
              <a:rPr lang="en-US" sz="1200">
                <a:latin typeface="Arial Black" pitchFamily="34" charset="0"/>
              </a:rPr>
              <a:pPr algn="r"/>
              <a:t>40</a:t>
            </a:fld>
            <a:endParaRPr lang="en-US" sz="1400">
              <a:latin typeface="Arial Black" pitchFamily="34"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9635"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9648"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69636" name="Group 11"/>
          <p:cNvGrpSpPr>
            <a:grpSpLocks/>
          </p:cNvGrpSpPr>
          <p:nvPr/>
        </p:nvGrpSpPr>
        <p:grpSpPr bwMode="auto">
          <a:xfrm>
            <a:off x="0" y="0"/>
            <a:ext cx="4992688" cy="538163"/>
            <a:chOff x="0" y="0"/>
            <a:chExt cx="4992416" cy="538609"/>
          </a:xfrm>
        </p:grpSpPr>
        <p:pic>
          <p:nvPicPr>
            <p:cNvPr id="69645"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69637"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9638" name="Rectangle 23"/>
          <p:cNvSpPr>
            <a:spLocks noChangeArrowheads="1"/>
          </p:cNvSpPr>
          <p:nvPr/>
        </p:nvSpPr>
        <p:spPr bwMode="auto">
          <a:xfrm>
            <a:off x="285750" y="1214422"/>
            <a:ext cx="8605838" cy="5355312"/>
          </a:xfrm>
          <a:prstGeom prst="rect">
            <a:avLst/>
          </a:prstGeom>
          <a:noFill/>
          <a:ln w="9525">
            <a:noFill/>
            <a:miter lim="800000"/>
            <a:headEnd/>
            <a:tailEnd/>
          </a:ln>
        </p:spPr>
        <p:txBody>
          <a:bodyPr>
            <a:spAutoFit/>
          </a:bodyPr>
          <a:lstStyle/>
          <a:p>
            <a:pPr algn="just"/>
            <a:r>
              <a:rPr lang="en-US" dirty="0">
                <a:solidFill>
                  <a:schemeClr val="accent2"/>
                </a:solidFill>
                <a:latin typeface="Cambria" pitchFamily="18" charset="0"/>
              </a:rPr>
              <a:t>MARD keeps record of fishing vessels in </a:t>
            </a:r>
            <a:r>
              <a:rPr lang="sr-Latn-CS" dirty="0">
                <a:solidFill>
                  <a:schemeClr val="accent2"/>
                </a:solidFill>
                <a:latin typeface="Cambria" pitchFamily="18" charset="0"/>
              </a:rPr>
              <a:t>Register of Fishing Vessels</a:t>
            </a:r>
            <a:r>
              <a:rPr lang="en-US" dirty="0">
                <a:solidFill>
                  <a:schemeClr val="accent2"/>
                </a:solidFill>
                <a:latin typeface="Cambria" pitchFamily="18" charset="0"/>
              </a:rPr>
              <a:t> according to Law on marine fisheries and </a:t>
            </a:r>
            <a:r>
              <a:rPr lang="en-US" dirty="0" err="1">
                <a:solidFill>
                  <a:schemeClr val="accent2"/>
                </a:solidFill>
                <a:latin typeface="Cambria" pitchFamily="18" charset="0"/>
              </a:rPr>
              <a:t>mariculture</a:t>
            </a:r>
            <a:r>
              <a:rPr lang="en-US" dirty="0">
                <a:solidFill>
                  <a:schemeClr val="accent2"/>
                </a:solidFill>
                <a:latin typeface="Cambria" pitchFamily="18" charset="0"/>
              </a:rPr>
              <a:t> </a:t>
            </a:r>
            <a:r>
              <a:rPr lang="en-GB" dirty="0" smtClean="0">
                <a:solidFill>
                  <a:schemeClr val="accent2"/>
                </a:solidFill>
                <a:latin typeface="Cambria" pitchFamily="18" charset="0"/>
              </a:rPr>
              <a:t>(</a:t>
            </a:r>
            <a:r>
              <a:rPr lang="sr-Latn-CS" dirty="0" smtClean="0">
                <a:solidFill>
                  <a:schemeClr val="accent2"/>
                </a:solidFill>
                <a:latin typeface="Cambria" pitchFamily="18" charset="0"/>
              </a:rPr>
              <a:t>OG </a:t>
            </a:r>
            <a:r>
              <a:rPr lang="sr-Latn-CS" dirty="0">
                <a:solidFill>
                  <a:schemeClr val="accent2"/>
                </a:solidFill>
                <a:latin typeface="Cambria" pitchFamily="18" charset="0"/>
              </a:rPr>
              <a:t>of </a:t>
            </a:r>
            <a:r>
              <a:rPr lang="sr-Latn-CS" dirty="0" smtClean="0">
                <a:solidFill>
                  <a:schemeClr val="accent2"/>
                </a:solidFill>
                <a:latin typeface="Cambria" pitchFamily="18" charset="0"/>
              </a:rPr>
              <a:t>Montenegro </a:t>
            </a:r>
            <a:r>
              <a:rPr lang="sr-Latn-CS" dirty="0">
                <a:solidFill>
                  <a:schemeClr val="accent2"/>
                </a:solidFill>
                <a:latin typeface="Cambria" pitchFamily="18" charset="0"/>
              </a:rPr>
              <a:t>No. </a:t>
            </a:r>
            <a:r>
              <a:rPr lang="en-GB" dirty="0">
                <a:solidFill>
                  <a:schemeClr val="accent2"/>
                </a:solidFill>
                <a:latin typeface="Cambria" pitchFamily="18" charset="0"/>
              </a:rPr>
              <a:t>56/09)</a:t>
            </a:r>
            <a:r>
              <a:rPr lang="en-US" dirty="0">
                <a:solidFill>
                  <a:schemeClr val="accent2"/>
                </a:solidFill>
                <a:latin typeface="Cambria" pitchFamily="18" charset="0"/>
              </a:rPr>
              <a:t>, Article 57.</a:t>
            </a:r>
          </a:p>
          <a:p>
            <a:pPr algn="just"/>
            <a:r>
              <a:rPr lang="en-US" dirty="0">
                <a:solidFill>
                  <a:schemeClr val="accent2"/>
                </a:solidFill>
                <a:latin typeface="Cambria" pitchFamily="18" charset="0"/>
              </a:rPr>
              <a:t>The content and the method of keeping the Register of Vessels is prescribed in </a:t>
            </a:r>
            <a:r>
              <a:rPr lang="en-GB" b="1" dirty="0">
                <a:solidFill>
                  <a:schemeClr val="accent2"/>
                </a:solidFill>
                <a:latin typeface="Cambria" pitchFamily="18" charset="0"/>
              </a:rPr>
              <a:t>Rulebook on the register of fishing vessels </a:t>
            </a:r>
            <a:r>
              <a:rPr lang="en-GB" dirty="0" smtClean="0">
                <a:solidFill>
                  <a:schemeClr val="accent2"/>
                </a:solidFill>
                <a:latin typeface="Cambria" pitchFamily="18" charset="0"/>
              </a:rPr>
              <a:t>(</a:t>
            </a:r>
            <a:r>
              <a:rPr lang="sr-Latn-CS" dirty="0" smtClean="0">
                <a:solidFill>
                  <a:schemeClr val="accent2"/>
                </a:solidFill>
                <a:latin typeface="Cambria" pitchFamily="18" charset="0"/>
              </a:rPr>
              <a:t>OG </a:t>
            </a:r>
            <a:r>
              <a:rPr lang="sr-Latn-CS" dirty="0">
                <a:solidFill>
                  <a:schemeClr val="accent2"/>
                </a:solidFill>
                <a:latin typeface="Cambria" pitchFamily="18" charset="0"/>
              </a:rPr>
              <a:t>of Montenegro” No. </a:t>
            </a:r>
            <a:r>
              <a:rPr lang="en-GB" dirty="0">
                <a:solidFill>
                  <a:schemeClr val="accent2"/>
                </a:solidFill>
                <a:latin typeface="Cambria" pitchFamily="18" charset="0"/>
              </a:rPr>
              <a:t>8/11)</a:t>
            </a:r>
          </a:p>
          <a:p>
            <a:pPr algn="just"/>
            <a:endParaRPr lang="en-US" dirty="0">
              <a:solidFill>
                <a:schemeClr val="accent2"/>
              </a:solidFill>
              <a:latin typeface="Cambria" pitchFamily="18" charset="0"/>
            </a:endParaRPr>
          </a:p>
          <a:p>
            <a:pPr algn="just"/>
            <a:r>
              <a:rPr lang="en-GB" dirty="0">
                <a:solidFill>
                  <a:schemeClr val="accent2"/>
                </a:solidFill>
                <a:latin typeface="Cambria" pitchFamily="18" charset="0"/>
              </a:rPr>
              <a:t>Data in the Register of Vessels: </a:t>
            </a:r>
            <a:endParaRPr lang="sr-Latn-CS" dirty="0">
              <a:solidFill>
                <a:schemeClr val="accent2"/>
              </a:solidFill>
              <a:latin typeface="Cambria" pitchFamily="18" charset="0"/>
            </a:endParaRPr>
          </a:p>
          <a:p>
            <a:pPr marL="285750" indent="-285750" algn="just">
              <a:buFont typeface="Arial" pitchFamily="34" charset="0"/>
              <a:buChar char="•"/>
            </a:pPr>
            <a:r>
              <a:rPr lang="en-GB" b="1" dirty="0">
                <a:solidFill>
                  <a:schemeClr val="accent2"/>
                </a:solidFill>
                <a:latin typeface="Cambria" pitchFamily="18" charset="0"/>
              </a:rPr>
              <a:t>Fishing vessel </a:t>
            </a:r>
            <a:r>
              <a:rPr lang="en-GB" dirty="0" smtClean="0">
                <a:solidFill>
                  <a:schemeClr val="accent2"/>
                </a:solidFill>
                <a:latin typeface="Cambria" pitchFamily="18" charset="0"/>
              </a:rPr>
              <a:t>- basic data</a:t>
            </a:r>
            <a:endParaRPr lang="en-GB" dirty="0">
              <a:solidFill>
                <a:schemeClr val="accent2"/>
              </a:solidFill>
              <a:latin typeface="Cambria" pitchFamily="18" charset="0"/>
            </a:endParaRPr>
          </a:p>
          <a:p>
            <a:pPr marL="285750" indent="-285750" algn="just">
              <a:buFont typeface="Arial" pitchFamily="34" charset="0"/>
              <a:buChar char="•"/>
            </a:pPr>
            <a:r>
              <a:rPr lang="en-GB" b="1" dirty="0" smtClean="0">
                <a:solidFill>
                  <a:schemeClr val="accent2"/>
                </a:solidFill>
                <a:latin typeface="Cambria" pitchFamily="18" charset="0"/>
              </a:rPr>
              <a:t>Construction </a:t>
            </a:r>
            <a:r>
              <a:rPr lang="en-GB" b="1" dirty="0">
                <a:solidFill>
                  <a:schemeClr val="accent2"/>
                </a:solidFill>
                <a:latin typeface="Cambria" pitchFamily="18" charset="0"/>
              </a:rPr>
              <a:t>of the </a:t>
            </a:r>
            <a:r>
              <a:rPr lang="en-GB" b="1" dirty="0" smtClean="0">
                <a:solidFill>
                  <a:schemeClr val="accent2"/>
                </a:solidFill>
                <a:latin typeface="Cambria" pitchFamily="18" charset="0"/>
              </a:rPr>
              <a:t>vessel</a:t>
            </a:r>
            <a:r>
              <a:rPr lang="en-GB" dirty="0">
                <a:solidFill>
                  <a:schemeClr val="accent2"/>
                </a:solidFill>
                <a:latin typeface="Cambria" pitchFamily="18" charset="0"/>
              </a:rPr>
              <a:t>- place, year, </a:t>
            </a:r>
            <a:r>
              <a:rPr lang="en-GB" dirty="0" smtClean="0">
                <a:solidFill>
                  <a:schemeClr val="accent2"/>
                </a:solidFill>
                <a:latin typeface="Cambria" pitchFamily="18" charset="0"/>
              </a:rPr>
              <a:t>material</a:t>
            </a:r>
          </a:p>
          <a:p>
            <a:pPr marL="285750" indent="-285750" algn="just">
              <a:buFont typeface="Arial" pitchFamily="34" charset="0"/>
              <a:buChar char="•"/>
              <a:defRPr/>
            </a:pPr>
            <a:r>
              <a:rPr lang="en-GB" b="1" dirty="0">
                <a:solidFill>
                  <a:schemeClr val="accent2"/>
                </a:solidFill>
                <a:latin typeface="Cambria" pitchFamily="18" charset="0"/>
              </a:rPr>
              <a:t>Tonnage of the </a:t>
            </a:r>
            <a:r>
              <a:rPr lang="en-GB" b="1" dirty="0" smtClean="0">
                <a:solidFill>
                  <a:schemeClr val="accent2"/>
                </a:solidFill>
                <a:latin typeface="Cambria" pitchFamily="18" charset="0"/>
              </a:rPr>
              <a:t>vessel</a:t>
            </a:r>
            <a:r>
              <a:rPr lang="en-GB" dirty="0">
                <a:solidFill>
                  <a:schemeClr val="accent2"/>
                </a:solidFill>
                <a:latin typeface="Cambria" pitchFamily="18" charset="0"/>
              </a:rPr>
              <a:t> </a:t>
            </a:r>
            <a:r>
              <a:rPr lang="en-GB" dirty="0" smtClean="0">
                <a:solidFill>
                  <a:schemeClr val="accent2"/>
                </a:solidFill>
                <a:latin typeface="Cambria" pitchFamily="18" charset="0"/>
              </a:rPr>
              <a:t>– GT, GRT, NRT, BT, GTs </a:t>
            </a:r>
          </a:p>
          <a:p>
            <a:pPr marL="285750" indent="-285750" algn="just">
              <a:buFont typeface="Arial" pitchFamily="34" charset="0"/>
              <a:buChar char="•"/>
              <a:defRPr/>
            </a:pPr>
            <a:r>
              <a:rPr lang="en-GB" b="1" dirty="0" smtClean="0">
                <a:solidFill>
                  <a:schemeClr val="accent2"/>
                </a:solidFill>
                <a:latin typeface="Cambria" pitchFamily="18" charset="0"/>
              </a:rPr>
              <a:t>Dimensions </a:t>
            </a:r>
            <a:r>
              <a:rPr lang="en-GB" b="1" dirty="0">
                <a:solidFill>
                  <a:schemeClr val="accent2"/>
                </a:solidFill>
                <a:latin typeface="Cambria" pitchFamily="18" charset="0"/>
              </a:rPr>
              <a:t>of the </a:t>
            </a:r>
            <a:r>
              <a:rPr lang="en-GB" b="1" dirty="0" smtClean="0">
                <a:solidFill>
                  <a:schemeClr val="accent2"/>
                </a:solidFill>
                <a:latin typeface="Cambria" pitchFamily="18" charset="0"/>
              </a:rPr>
              <a:t>vessel</a:t>
            </a:r>
            <a:r>
              <a:rPr lang="en-GB" dirty="0" smtClean="0">
                <a:solidFill>
                  <a:schemeClr val="accent2"/>
                </a:solidFill>
                <a:latin typeface="Cambria" pitchFamily="18" charset="0"/>
              </a:rPr>
              <a:t> – </a:t>
            </a:r>
            <a:r>
              <a:rPr lang="en-GB" dirty="0" err="1" smtClean="0">
                <a:solidFill>
                  <a:schemeClr val="accent2"/>
                </a:solidFill>
                <a:latin typeface="Cambria" pitchFamily="18" charset="0"/>
              </a:rPr>
              <a:t>LoA</a:t>
            </a:r>
            <a:r>
              <a:rPr lang="en-GB" dirty="0" smtClean="0">
                <a:solidFill>
                  <a:schemeClr val="accent2"/>
                </a:solidFill>
                <a:latin typeface="Cambria" pitchFamily="18" charset="0"/>
              </a:rPr>
              <a:t>, </a:t>
            </a:r>
            <a:r>
              <a:rPr lang="en-GB" dirty="0" err="1" smtClean="0">
                <a:solidFill>
                  <a:schemeClr val="accent2"/>
                </a:solidFill>
                <a:latin typeface="Cambria" pitchFamily="18" charset="0"/>
              </a:rPr>
              <a:t>LbP</a:t>
            </a:r>
            <a:r>
              <a:rPr lang="en-GB" dirty="0" smtClean="0">
                <a:solidFill>
                  <a:schemeClr val="accent2"/>
                </a:solidFill>
                <a:latin typeface="Cambria" pitchFamily="18" charset="0"/>
              </a:rPr>
              <a:t>, width and height</a:t>
            </a:r>
            <a:endParaRPr lang="x-none">
              <a:solidFill>
                <a:schemeClr val="accent2"/>
              </a:solidFill>
              <a:latin typeface="Cambria" pitchFamily="18" charset="0"/>
            </a:endParaRPr>
          </a:p>
          <a:p>
            <a:pPr marL="285750" indent="-285750" algn="just">
              <a:buFont typeface="Arial" pitchFamily="34" charset="0"/>
              <a:buChar char="•"/>
              <a:defRPr/>
            </a:pPr>
            <a:r>
              <a:rPr lang="en-GB" b="1" dirty="0">
                <a:solidFill>
                  <a:schemeClr val="accent2"/>
                </a:solidFill>
                <a:latin typeface="Cambria" pitchFamily="18" charset="0"/>
              </a:rPr>
              <a:t>Owner and the person operating the </a:t>
            </a:r>
            <a:r>
              <a:rPr lang="en-GB" b="1" dirty="0" smtClean="0">
                <a:solidFill>
                  <a:schemeClr val="accent2"/>
                </a:solidFill>
                <a:latin typeface="Cambria" pitchFamily="18" charset="0"/>
              </a:rPr>
              <a:t>vessel</a:t>
            </a:r>
            <a:r>
              <a:rPr lang="en-GB" dirty="0">
                <a:solidFill>
                  <a:schemeClr val="accent2"/>
                </a:solidFill>
                <a:latin typeface="Cambria" pitchFamily="18" charset="0"/>
              </a:rPr>
              <a:t> </a:t>
            </a:r>
            <a:r>
              <a:rPr lang="en-GB" dirty="0" smtClean="0">
                <a:solidFill>
                  <a:schemeClr val="accent2"/>
                </a:solidFill>
                <a:latin typeface="Cambria" pitchFamily="18" charset="0"/>
              </a:rPr>
              <a:t>– personal data</a:t>
            </a:r>
          </a:p>
          <a:p>
            <a:pPr marL="285750" indent="-285750" algn="just">
              <a:buFont typeface="Arial" pitchFamily="34" charset="0"/>
              <a:buChar char="•"/>
              <a:defRPr/>
            </a:pPr>
            <a:r>
              <a:rPr lang="en-GB" b="1" dirty="0">
                <a:solidFill>
                  <a:schemeClr val="accent2"/>
                </a:solidFill>
                <a:latin typeface="Cambria" pitchFamily="18" charset="0"/>
              </a:rPr>
              <a:t>Communication equipment on </a:t>
            </a:r>
            <a:r>
              <a:rPr lang="en-GB" b="1" dirty="0" smtClean="0">
                <a:solidFill>
                  <a:schemeClr val="accent2"/>
                </a:solidFill>
                <a:latin typeface="Cambria" pitchFamily="18" charset="0"/>
              </a:rPr>
              <a:t>board</a:t>
            </a:r>
            <a:r>
              <a:rPr lang="en-GB" dirty="0" smtClean="0">
                <a:solidFill>
                  <a:schemeClr val="accent2"/>
                </a:solidFill>
                <a:latin typeface="Cambria" pitchFamily="18" charset="0"/>
              </a:rPr>
              <a:t> – radio and radar</a:t>
            </a:r>
            <a:endParaRPr lang="x-none">
              <a:solidFill>
                <a:schemeClr val="accent2"/>
              </a:solidFill>
              <a:latin typeface="Cambria" pitchFamily="18" charset="0"/>
            </a:endParaRPr>
          </a:p>
          <a:p>
            <a:pPr marL="285750" indent="-285750" algn="just">
              <a:buFont typeface="Arial" pitchFamily="34" charset="0"/>
              <a:buChar char="•"/>
              <a:defRPr/>
            </a:pPr>
            <a:r>
              <a:rPr lang="en-GB" b="1" dirty="0">
                <a:solidFill>
                  <a:schemeClr val="accent2"/>
                </a:solidFill>
                <a:latin typeface="Cambria" pitchFamily="18" charset="0"/>
              </a:rPr>
              <a:t>Additional equipment on </a:t>
            </a:r>
            <a:r>
              <a:rPr lang="en-GB" b="1" dirty="0" smtClean="0">
                <a:solidFill>
                  <a:schemeClr val="accent2"/>
                </a:solidFill>
                <a:latin typeface="Cambria" pitchFamily="18" charset="0"/>
              </a:rPr>
              <a:t>board</a:t>
            </a:r>
            <a:r>
              <a:rPr lang="en-GB" dirty="0" smtClean="0">
                <a:solidFill>
                  <a:schemeClr val="accent2"/>
                </a:solidFill>
                <a:latin typeface="Cambria" pitchFamily="18" charset="0"/>
              </a:rPr>
              <a:t> – sonars and sounders, </a:t>
            </a:r>
            <a:r>
              <a:rPr lang="en-US" dirty="0" smtClean="0">
                <a:solidFill>
                  <a:schemeClr val="accent2"/>
                </a:solidFill>
                <a:latin typeface="Cambria" pitchFamily="18" charset="0"/>
              </a:rPr>
              <a:t>cold storage etc.</a:t>
            </a:r>
            <a:endParaRPr lang="x-none">
              <a:solidFill>
                <a:schemeClr val="accent2"/>
              </a:solidFill>
              <a:latin typeface="Cambria" pitchFamily="18" charset="0"/>
            </a:endParaRPr>
          </a:p>
          <a:p>
            <a:pPr marL="285750" indent="-285750" algn="just">
              <a:buFont typeface="Arial" pitchFamily="34" charset="0"/>
              <a:buChar char="•"/>
            </a:pPr>
            <a:r>
              <a:rPr lang="en-GB" b="1" dirty="0">
                <a:solidFill>
                  <a:schemeClr val="accent2"/>
                </a:solidFill>
                <a:latin typeface="Cambria" pitchFamily="18" charset="0"/>
              </a:rPr>
              <a:t>Power generators and auxiliary </a:t>
            </a:r>
            <a:r>
              <a:rPr lang="en-GB" b="1" dirty="0" smtClean="0">
                <a:solidFill>
                  <a:schemeClr val="accent2"/>
                </a:solidFill>
                <a:latin typeface="Cambria" pitchFamily="18" charset="0"/>
              </a:rPr>
              <a:t>generators </a:t>
            </a:r>
            <a:r>
              <a:rPr lang="en-GB" dirty="0" smtClean="0">
                <a:solidFill>
                  <a:schemeClr val="accent2"/>
                </a:solidFill>
                <a:latin typeface="Cambria" pitchFamily="18" charset="0"/>
              </a:rPr>
              <a:t>– engine number, model, type, power</a:t>
            </a:r>
            <a:endParaRPr lang="en-GB" b="1" dirty="0">
              <a:solidFill>
                <a:schemeClr val="accent2"/>
              </a:solidFill>
              <a:latin typeface="Cambria" pitchFamily="18" charset="0"/>
            </a:endParaRPr>
          </a:p>
          <a:p>
            <a:pPr marL="285750" indent="-285750" algn="just">
              <a:buFont typeface="Arial" pitchFamily="34" charset="0"/>
              <a:buChar char="•"/>
            </a:pPr>
            <a:r>
              <a:rPr lang="en-GB" b="1" dirty="0" smtClean="0">
                <a:solidFill>
                  <a:schemeClr val="accent2"/>
                </a:solidFill>
                <a:latin typeface="Cambria" pitchFamily="18" charset="0"/>
              </a:rPr>
              <a:t>Support</a:t>
            </a:r>
            <a:r>
              <a:rPr lang="en-GB" dirty="0">
                <a:solidFill>
                  <a:schemeClr val="accent2"/>
                </a:solidFill>
                <a:latin typeface="Cambria" pitchFamily="18" charset="0"/>
              </a:rPr>
              <a:t> </a:t>
            </a:r>
            <a:r>
              <a:rPr lang="en-GB" dirty="0" smtClean="0">
                <a:solidFill>
                  <a:schemeClr val="accent2"/>
                </a:solidFill>
                <a:latin typeface="Cambria" pitchFamily="18" charset="0"/>
              </a:rPr>
              <a:t>– type, description and year when support was received</a:t>
            </a:r>
            <a:endParaRPr lang="sr-Latn-CS" dirty="0">
              <a:solidFill>
                <a:schemeClr val="accent2"/>
              </a:solidFill>
              <a:latin typeface="Cambria" pitchFamily="18" charset="0"/>
            </a:endParaRPr>
          </a:p>
          <a:p>
            <a:pPr marL="285750" indent="-285750" algn="just">
              <a:buFont typeface="Arial" pitchFamily="34" charset="0"/>
              <a:buChar char="•"/>
            </a:pPr>
            <a:r>
              <a:rPr lang="en-GB" b="1" dirty="0">
                <a:solidFill>
                  <a:schemeClr val="accent2"/>
                </a:solidFill>
                <a:latin typeface="Cambria" pitchFamily="18" charset="0"/>
              </a:rPr>
              <a:t>Vessel segmentation on the basis of fishing </a:t>
            </a:r>
            <a:r>
              <a:rPr lang="en-GB" b="1" dirty="0" smtClean="0">
                <a:solidFill>
                  <a:schemeClr val="accent2"/>
                </a:solidFill>
                <a:latin typeface="Cambria" pitchFamily="18" charset="0"/>
              </a:rPr>
              <a:t>gear</a:t>
            </a:r>
            <a:endParaRPr lang="sr-Latn-CS" dirty="0">
              <a:solidFill>
                <a:schemeClr val="accent2"/>
              </a:solidFill>
              <a:latin typeface="Cambria" pitchFamily="18" charset="0"/>
            </a:endParaRPr>
          </a:p>
          <a:p>
            <a:pPr marL="285750" indent="-285750" algn="just">
              <a:buFont typeface="Arial" pitchFamily="34" charset="0"/>
              <a:buChar char="•"/>
            </a:pPr>
            <a:r>
              <a:rPr lang="en-GB" b="1" dirty="0">
                <a:solidFill>
                  <a:schemeClr val="accent2"/>
                </a:solidFill>
                <a:latin typeface="Cambria" pitchFamily="18" charset="0"/>
              </a:rPr>
              <a:t>Permit for commercial </a:t>
            </a:r>
            <a:r>
              <a:rPr lang="en-GB" b="1" dirty="0" smtClean="0">
                <a:solidFill>
                  <a:schemeClr val="accent2"/>
                </a:solidFill>
                <a:latin typeface="Cambria" pitchFamily="18" charset="0"/>
              </a:rPr>
              <a:t>fishing</a:t>
            </a:r>
            <a:r>
              <a:rPr lang="en-GB" dirty="0" smtClean="0">
                <a:solidFill>
                  <a:schemeClr val="accent2"/>
                </a:solidFill>
                <a:latin typeface="Cambria" pitchFamily="18" charset="0"/>
              </a:rPr>
              <a:t> – fishing tool, quantity of fishing tools, issuing and expiration date of permit</a:t>
            </a:r>
            <a:endParaRPr lang="sr-Latn-CS" dirty="0">
              <a:solidFill>
                <a:schemeClr val="accent2"/>
              </a:solidFill>
              <a:latin typeface="Cambria" pitchFamily="18" charset="0"/>
            </a:endParaRPr>
          </a:p>
          <a:p>
            <a:pPr algn="just"/>
            <a:endParaRPr lang="en-US" dirty="0">
              <a:solidFill>
                <a:schemeClr val="accent2"/>
              </a:solidFill>
              <a:latin typeface="Cambria" pitchFamily="18" charset="0"/>
            </a:endParaRPr>
          </a:p>
        </p:txBody>
      </p:sp>
      <p:sp>
        <p:nvSpPr>
          <p:cNvPr id="24" name="TextBox 23"/>
          <p:cNvSpPr txBox="1"/>
          <p:nvPr/>
        </p:nvSpPr>
        <p:spPr>
          <a:xfrm>
            <a:off x="33338" y="620713"/>
            <a:ext cx="8866187" cy="430212"/>
          </a:xfrm>
          <a:prstGeom prst="rect">
            <a:avLst/>
          </a:prstGeom>
          <a:noFill/>
        </p:spPr>
        <p:txBody>
          <a:bodyPr>
            <a:spAutoFit/>
          </a:bodyPr>
          <a:lstStyle/>
          <a:p>
            <a:pPr algn="ctr">
              <a:defRPr/>
            </a:pPr>
            <a:r>
              <a:rPr lang="en-US" sz="2200" b="1" dirty="0">
                <a:solidFill>
                  <a:schemeClr val="accent2">
                    <a:lumMod val="50000"/>
                  </a:schemeClr>
                </a:solidFill>
                <a:latin typeface="Cambria" pitchFamily="18" charset="0"/>
              </a:rPr>
              <a:t>Register off </a:t>
            </a:r>
            <a:r>
              <a:rPr lang="en-US" sz="2200" b="1" dirty="0" smtClean="0">
                <a:solidFill>
                  <a:schemeClr val="accent2">
                    <a:lumMod val="50000"/>
                  </a:schemeClr>
                </a:solidFill>
                <a:latin typeface="Cambria" pitchFamily="18" charset="0"/>
              </a:rPr>
              <a:t>vessels</a:t>
            </a:r>
            <a:endParaRPr lang="x-none" sz="2200" b="1" dirty="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DDD0E363-47A4-4FFD-99E1-FC3BB1051104}" type="slidenum">
              <a:rPr lang="en-US" sz="1200">
                <a:latin typeface="Arial Black" pitchFamily="34" charset="0"/>
              </a:rPr>
              <a:pPr algn="r"/>
              <a:t>41</a:t>
            </a:fld>
            <a:endParaRPr lang="en-US" sz="1400">
              <a:latin typeface="Arial Black" pitchFamily="34" charset="0"/>
            </a:endParaRPr>
          </a:p>
        </p:txBody>
      </p:sp>
      <p:sp>
        <p:nvSpPr>
          <p:cNvPr id="73730" name="Rectangle 2"/>
          <p:cNvSpPr>
            <a:spLocks noGrp="1" noChangeArrowheads="1"/>
          </p:cNvSpPr>
          <p:nvPr>
            <p:ph type="title" idx="4294967295"/>
          </p:nvPr>
        </p:nvSpPr>
        <p:spPr>
          <a:xfrm>
            <a:off x="914400" y="1219200"/>
            <a:ext cx="6008688" cy="608013"/>
          </a:xfrm>
        </p:spPr>
        <p:txBody>
          <a:bodyPr/>
          <a:lstStyle/>
          <a:p>
            <a:pPr eaLnBrk="1" hangingPunct="1"/>
            <a:r>
              <a:rPr lang="en-GB" sz="2800" smtClean="0">
                <a:latin typeface="Cambria Math" pitchFamily="18" charset="0"/>
                <a:ea typeface="Cambria Math" pitchFamily="18" charset="0"/>
                <a:cs typeface="Cambria Math" pitchFamily="18" charset="0"/>
              </a:rPr>
              <a:t/>
            </a:r>
            <a:br>
              <a:rPr lang="en-GB" sz="2800" smtClean="0">
                <a:latin typeface="Cambria Math" pitchFamily="18" charset="0"/>
                <a:ea typeface="Cambria Math" pitchFamily="18" charset="0"/>
                <a:cs typeface="Cambria Math" pitchFamily="18" charset="0"/>
              </a:rPr>
            </a:br>
            <a:r>
              <a:rPr lang="en-GB" sz="2800" smtClean="0">
                <a:latin typeface="Cambria Math" pitchFamily="18" charset="0"/>
                <a:ea typeface="Cambria Math" pitchFamily="18" charset="0"/>
                <a:cs typeface="Cambria Math" pitchFamily="18" charset="0"/>
              </a:rPr>
              <a:t/>
            </a:r>
            <a:br>
              <a:rPr lang="en-GB" sz="2800" smtClean="0">
                <a:latin typeface="Cambria Math" pitchFamily="18" charset="0"/>
                <a:ea typeface="Cambria Math" pitchFamily="18" charset="0"/>
                <a:cs typeface="Cambria Math" pitchFamily="18" charset="0"/>
              </a:rPr>
            </a:br>
            <a:endParaRPr lang="en-GB" sz="2800" smtClean="0">
              <a:latin typeface="Cambria Math" pitchFamily="18" charset="0"/>
              <a:ea typeface="Cambria Math" pitchFamily="18" charset="0"/>
              <a:cs typeface="Cambria Math" pitchFamily="18"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3732"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3746"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73733" name="Group 11"/>
          <p:cNvGrpSpPr>
            <a:grpSpLocks/>
          </p:cNvGrpSpPr>
          <p:nvPr/>
        </p:nvGrpSpPr>
        <p:grpSpPr bwMode="auto">
          <a:xfrm>
            <a:off x="0" y="0"/>
            <a:ext cx="4992688" cy="538163"/>
            <a:chOff x="0" y="0"/>
            <a:chExt cx="4992416" cy="538609"/>
          </a:xfrm>
        </p:grpSpPr>
        <p:pic>
          <p:nvPicPr>
            <p:cNvPr id="7374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73734"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 name="TextBox 2"/>
          <p:cNvSpPr txBox="1"/>
          <p:nvPr/>
        </p:nvSpPr>
        <p:spPr>
          <a:xfrm>
            <a:off x="755650" y="2492375"/>
            <a:ext cx="6985000" cy="707886"/>
          </a:xfrm>
          <a:prstGeom prst="rect">
            <a:avLst/>
          </a:prstGeom>
          <a:noFill/>
        </p:spPr>
        <p:txBody>
          <a:bodyPr>
            <a:spAutoFit/>
          </a:bodyPr>
          <a:lstStyle/>
          <a:p>
            <a:pPr>
              <a:defRPr/>
            </a:pPr>
            <a:endParaRPr lang="x-none" sz="2000">
              <a:solidFill>
                <a:schemeClr val="accent2"/>
              </a:solidFill>
              <a:latin typeface="Cambria" pitchFamily="18" charset="0"/>
            </a:endParaRPr>
          </a:p>
          <a:p>
            <a:pPr>
              <a:defRPr/>
            </a:pPr>
            <a:endParaRPr lang="x-none" sz="2000" dirty="0">
              <a:solidFill>
                <a:schemeClr val="accent2"/>
              </a:solidFill>
              <a:latin typeface="Cambr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xmlns="" val="3732155244"/>
              </p:ext>
            </p:extLst>
          </p:nvPr>
        </p:nvGraphicFramePr>
        <p:xfrm>
          <a:off x="254019" y="1431291"/>
          <a:ext cx="8675802" cy="3293853"/>
        </p:xfrm>
        <a:graphic>
          <a:graphicData uri="http://schemas.openxmlformats.org/drawingml/2006/table">
            <a:tbl>
              <a:tblPr>
                <a:tableStyleId>{5C22544A-7EE6-4342-B048-85BDC9FD1C3A}</a:tableStyleId>
              </a:tblPr>
              <a:tblGrid>
                <a:gridCol w="963978"/>
                <a:gridCol w="963978"/>
                <a:gridCol w="963978"/>
                <a:gridCol w="963978"/>
                <a:gridCol w="963978"/>
                <a:gridCol w="963978"/>
                <a:gridCol w="963978"/>
                <a:gridCol w="963978"/>
                <a:gridCol w="963978"/>
              </a:tblGrid>
              <a:tr h="1127911">
                <a:tc gridSpan="3">
                  <a:txBody>
                    <a:bodyPr/>
                    <a:lstStyle/>
                    <a:p>
                      <a:pPr algn="ctr">
                        <a:spcAft>
                          <a:spcPts val="0"/>
                        </a:spcAft>
                      </a:pPr>
                      <a:r>
                        <a:rPr lang="en-GB" sz="1600" b="1" dirty="0">
                          <a:solidFill>
                            <a:schemeClr val="accent2"/>
                          </a:solidFill>
                          <a:effectLst/>
                        </a:rPr>
                        <a:t>Small scale coastal fishing with small gear</a:t>
                      </a:r>
                      <a:endParaRPr lang="x-none" sz="1600" b="1" dirty="0">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hMerge="1">
                  <a:txBody>
                    <a:bodyPr/>
                    <a:lstStyle/>
                    <a:p>
                      <a:endParaRPr lang="x-none"/>
                    </a:p>
                  </a:txBody>
                  <a:tcPr/>
                </a:tc>
                <a:tc hMerge="1">
                  <a:txBody>
                    <a:bodyPr/>
                    <a:lstStyle/>
                    <a:p>
                      <a:endParaRPr lang="x-none"/>
                    </a:p>
                  </a:txBody>
                  <a:tcPr/>
                </a:tc>
                <a:tc gridSpan="3">
                  <a:txBody>
                    <a:bodyPr/>
                    <a:lstStyle/>
                    <a:p>
                      <a:pPr algn="ctr">
                        <a:spcAft>
                          <a:spcPts val="0"/>
                        </a:spcAft>
                      </a:pPr>
                      <a:r>
                        <a:rPr lang="en-GB" sz="1600" b="1">
                          <a:solidFill>
                            <a:schemeClr val="accent2"/>
                          </a:solidFill>
                          <a:effectLst/>
                        </a:rPr>
                        <a:t>Fishing with bottom trawls</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hMerge="1">
                  <a:txBody>
                    <a:bodyPr/>
                    <a:lstStyle/>
                    <a:p>
                      <a:endParaRPr lang="x-none"/>
                    </a:p>
                  </a:txBody>
                  <a:tcPr/>
                </a:tc>
                <a:tc hMerge="1">
                  <a:txBody>
                    <a:bodyPr/>
                    <a:lstStyle/>
                    <a:p>
                      <a:endParaRPr lang="x-none"/>
                    </a:p>
                  </a:txBody>
                  <a:tcPr/>
                </a:tc>
                <a:tc gridSpan="3">
                  <a:txBody>
                    <a:bodyPr/>
                    <a:lstStyle/>
                    <a:p>
                      <a:pPr algn="ctr">
                        <a:spcAft>
                          <a:spcPts val="0"/>
                        </a:spcAft>
                      </a:pPr>
                      <a:r>
                        <a:rPr lang="en-GB" sz="1600" b="1" dirty="0">
                          <a:solidFill>
                            <a:schemeClr val="accent2"/>
                          </a:solidFill>
                          <a:effectLst/>
                        </a:rPr>
                        <a:t>Fishing with encircling nets and pelagic trawls for fishing of pelagic resources (small pelagic fish)</a:t>
                      </a:r>
                      <a:endParaRPr lang="x-none" sz="1600" b="1" dirty="0">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hMerge="1">
                  <a:txBody>
                    <a:bodyPr/>
                    <a:lstStyle/>
                    <a:p>
                      <a:endParaRPr lang="x-none"/>
                    </a:p>
                  </a:txBody>
                  <a:tcPr/>
                </a:tc>
                <a:tc hMerge="1">
                  <a:txBody>
                    <a:bodyPr/>
                    <a:lstStyle/>
                    <a:p>
                      <a:endParaRPr lang="x-none"/>
                    </a:p>
                  </a:txBody>
                  <a:tcPr/>
                </a:tc>
              </a:tr>
              <a:tr h="1353493">
                <a:tc>
                  <a:txBody>
                    <a:bodyPr/>
                    <a:lstStyle/>
                    <a:p>
                      <a:pPr algn="ctr">
                        <a:spcAft>
                          <a:spcPts val="0"/>
                        </a:spcAft>
                      </a:pPr>
                      <a:r>
                        <a:rPr lang="en-GB" sz="1600" b="1">
                          <a:solidFill>
                            <a:schemeClr val="accent2"/>
                          </a:solidFill>
                          <a:effectLst/>
                        </a:rPr>
                        <a:t>Minor gear without engine  &lt; 6 m</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Minor gear with engine  &lt; 6</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Minor gear  with engine  6-12 m</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Trawl  6-12 m</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Trawl   12-24 m</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dirty="0">
                          <a:solidFill>
                            <a:schemeClr val="accent2"/>
                          </a:solidFill>
                          <a:effectLst/>
                        </a:rPr>
                        <a:t>Trawl   &gt; 24 m</a:t>
                      </a:r>
                      <a:endParaRPr lang="x-none" sz="1600" b="1" dirty="0">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Purse seiners 6-12 m</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dirty="0">
                          <a:solidFill>
                            <a:schemeClr val="accent2"/>
                          </a:solidFill>
                          <a:effectLst/>
                        </a:rPr>
                        <a:t>Purse seiners  12-24 m</a:t>
                      </a:r>
                      <a:endParaRPr lang="x-none" sz="1600" b="1" dirty="0">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Polyvalent vessels &gt;12 m</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r>
              <a:tr h="451165">
                <a:tc>
                  <a:txBody>
                    <a:bodyPr/>
                    <a:lstStyle/>
                    <a:p>
                      <a:pPr algn="ctr">
                        <a:spcAft>
                          <a:spcPts val="0"/>
                        </a:spcAft>
                      </a:pPr>
                      <a:r>
                        <a:rPr lang="en-GB" sz="1600" b="1">
                          <a:solidFill>
                            <a:schemeClr val="accent2"/>
                          </a:solidFill>
                          <a:effectLst/>
                        </a:rPr>
                        <a:t>4.46%</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36.61%</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29.46%</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3.57%</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11.61%</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0.89%</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9.82%</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1.79%</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GB" sz="1600" b="1">
                          <a:solidFill>
                            <a:schemeClr val="accent2"/>
                          </a:solidFill>
                          <a:effectLst/>
                        </a:rPr>
                        <a:t>1.79%</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r>
              <a:tr h="361284">
                <a:tc gridSpan="3">
                  <a:txBody>
                    <a:bodyPr/>
                    <a:lstStyle/>
                    <a:p>
                      <a:pPr algn="ctr">
                        <a:spcAft>
                          <a:spcPts val="0"/>
                        </a:spcAft>
                      </a:pPr>
                      <a:r>
                        <a:rPr lang="en-GB" sz="1600" b="1" dirty="0">
                          <a:solidFill>
                            <a:schemeClr val="accent2"/>
                          </a:solidFill>
                          <a:effectLst/>
                        </a:rPr>
                        <a:t>70.54%</a:t>
                      </a:r>
                      <a:endParaRPr lang="x-none" sz="1600" b="1" dirty="0">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hMerge="1">
                  <a:txBody>
                    <a:bodyPr/>
                    <a:lstStyle/>
                    <a:p>
                      <a:endParaRPr lang="x-none"/>
                    </a:p>
                  </a:txBody>
                  <a:tcPr/>
                </a:tc>
                <a:tc hMerge="1">
                  <a:txBody>
                    <a:bodyPr/>
                    <a:lstStyle/>
                    <a:p>
                      <a:endParaRPr lang="x-none"/>
                    </a:p>
                  </a:txBody>
                  <a:tcPr/>
                </a:tc>
                <a:tc gridSpan="3">
                  <a:txBody>
                    <a:bodyPr/>
                    <a:lstStyle/>
                    <a:p>
                      <a:pPr algn="ctr">
                        <a:spcAft>
                          <a:spcPts val="0"/>
                        </a:spcAft>
                      </a:pPr>
                      <a:r>
                        <a:rPr lang="en-GB" sz="1600" b="1">
                          <a:solidFill>
                            <a:schemeClr val="accent2"/>
                          </a:solidFill>
                          <a:effectLst/>
                        </a:rPr>
                        <a:t>16.07%</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hMerge="1">
                  <a:txBody>
                    <a:bodyPr/>
                    <a:lstStyle/>
                    <a:p>
                      <a:endParaRPr lang="x-none"/>
                    </a:p>
                  </a:txBody>
                  <a:tcPr/>
                </a:tc>
                <a:tc hMerge="1">
                  <a:txBody>
                    <a:bodyPr/>
                    <a:lstStyle/>
                    <a:p>
                      <a:endParaRPr lang="x-none"/>
                    </a:p>
                  </a:txBody>
                  <a:tcPr/>
                </a:tc>
                <a:tc gridSpan="3">
                  <a:txBody>
                    <a:bodyPr/>
                    <a:lstStyle/>
                    <a:p>
                      <a:pPr algn="ctr">
                        <a:spcAft>
                          <a:spcPts val="0"/>
                        </a:spcAft>
                      </a:pPr>
                      <a:r>
                        <a:rPr lang="en-GB" sz="1600" b="1" dirty="0">
                          <a:solidFill>
                            <a:schemeClr val="accent2"/>
                          </a:solidFill>
                          <a:effectLst/>
                        </a:rPr>
                        <a:t>13.39%</a:t>
                      </a:r>
                      <a:endParaRPr lang="x-none" sz="1600" b="1" dirty="0">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hMerge="1">
                  <a:txBody>
                    <a:bodyPr/>
                    <a:lstStyle/>
                    <a:p>
                      <a:endParaRPr lang="x-none"/>
                    </a:p>
                  </a:txBody>
                  <a:tcPr/>
                </a:tc>
                <a:tc hMerge="1">
                  <a:txBody>
                    <a:bodyPr/>
                    <a:lstStyle/>
                    <a:p>
                      <a:endParaRPr lang="x-none"/>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xmlns="" val="3526895328"/>
              </p:ext>
            </p:extLst>
          </p:nvPr>
        </p:nvGraphicFramePr>
        <p:xfrm>
          <a:off x="285720" y="5261952"/>
          <a:ext cx="8613805" cy="975360"/>
        </p:xfrm>
        <a:graphic>
          <a:graphicData uri="http://schemas.openxmlformats.org/drawingml/2006/table">
            <a:tbl>
              <a:tblPr firstRow="1" firstCol="1" lastRow="1" lastCol="1" bandRow="1" bandCol="1">
                <a:tableStyleId>{5C22544A-7EE6-4342-B048-85BDC9FD1C3A}</a:tableStyleId>
              </a:tblPr>
              <a:tblGrid>
                <a:gridCol w="2992850"/>
                <a:gridCol w="2629079"/>
                <a:gridCol w="2991876"/>
              </a:tblGrid>
              <a:tr h="0">
                <a:tc>
                  <a:txBody>
                    <a:bodyPr/>
                    <a:lstStyle/>
                    <a:p>
                      <a:pPr algn="ctr">
                        <a:spcAft>
                          <a:spcPts val="600"/>
                        </a:spcAft>
                      </a:pPr>
                      <a:r>
                        <a:rPr lang="en-GB" sz="1600" b="1" dirty="0">
                          <a:solidFill>
                            <a:schemeClr val="accent2"/>
                          </a:solidFill>
                          <a:effectLst/>
                        </a:rPr>
                        <a:t>Large-scale commercial fishing</a:t>
                      </a:r>
                      <a:endParaRPr lang="x-none" sz="1600" b="1" dirty="0">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600"/>
                        </a:spcAft>
                      </a:pPr>
                      <a:r>
                        <a:rPr lang="en-GB" sz="1600" b="1">
                          <a:solidFill>
                            <a:schemeClr val="accent2"/>
                          </a:solidFill>
                          <a:effectLst/>
                        </a:rPr>
                        <a:t>Small-scale commercial fishing</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600"/>
                        </a:spcAft>
                      </a:pPr>
                      <a:r>
                        <a:rPr lang="en-GB" sz="1600" b="1" dirty="0">
                          <a:solidFill>
                            <a:schemeClr val="accent2"/>
                          </a:solidFill>
                          <a:effectLst/>
                        </a:rPr>
                        <a:t>Small-scale commercial fishing for certain employed persons and pensioners</a:t>
                      </a:r>
                      <a:endParaRPr lang="x-none" sz="1600" b="1" dirty="0">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r>
              <a:tr h="0">
                <a:tc>
                  <a:txBody>
                    <a:bodyPr/>
                    <a:lstStyle/>
                    <a:p>
                      <a:pPr algn="ctr">
                        <a:spcAft>
                          <a:spcPts val="600"/>
                        </a:spcAft>
                      </a:pPr>
                      <a:r>
                        <a:rPr lang="en-GB" sz="1600" b="1" dirty="0">
                          <a:solidFill>
                            <a:schemeClr val="accent2"/>
                          </a:solidFill>
                          <a:effectLst/>
                        </a:rPr>
                        <a:t>27.05%</a:t>
                      </a:r>
                      <a:endParaRPr lang="x-none" sz="1600" b="1" dirty="0">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600"/>
                        </a:spcAft>
                      </a:pPr>
                      <a:r>
                        <a:rPr lang="en-GB" sz="1600" b="1">
                          <a:solidFill>
                            <a:schemeClr val="accent2"/>
                          </a:solidFill>
                          <a:effectLst/>
                        </a:rPr>
                        <a:t>64.75%</a:t>
                      </a:r>
                      <a:endParaRPr lang="x-none" sz="1600" b="1">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c>
                  <a:txBody>
                    <a:bodyPr/>
                    <a:lstStyle/>
                    <a:p>
                      <a:pPr algn="ctr">
                        <a:spcAft>
                          <a:spcPts val="600"/>
                        </a:spcAft>
                      </a:pPr>
                      <a:r>
                        <a:rPr lang="en-GB" sz="1600" b="1" dirty="0">
                          <a:solidFill>
                            <a:schemeClr val="accent2"/>
                          </a:solidFill>
                          <a:effectLst/>
                        </a:rPr>
                        <a:t>8.20%</a:t>
                      </a:r>
                      <a:endParaRPr lang="x-none" sz="1600" b="1" dirty="0">
                        <a:solidFill>
                          <a:schemeClr val="accent2"/>
                        </a:solidFill>
                        <a:effectLst/>
                        <a:latin typeface="Times New Roman"/>
                        <a:ea typeface="Times New Roman"/>
                      </a:endParaRPr>
                    </a:p>
                  </a:txBody>
                  <a:tcPr marL="68580" marR="68580" marT="0" marB="0" anchor="ctr">
                    <a:solidFill>
                      <a:schemeClr val="accent2">
                        <a:lumMod val="20000"/>
                        <a:lumOff val="80000"/>
                      </a:schemeClr>
                    </a:solidFill>
                  </a:tcPr>
                </a:tc>
              </a:tr>
            </a:tbl>
          </a:graphicData>
        </a:graphic>
      </p:graphicFrame>
      <p:sp>
        <p:nvSpPr>
          <p:cNvPr id="26" name="TextBox 25"/>
          <p:cNvSpPr txBox="1"/>
          <p:nvPr/>
        </p:nvSpPr>
        <p:spPr>
          <a:xfrm>
            <a:off x="33338" y="620713"/>
            <a:ext cx="8866187" cy="430212"/>
          </a:xfrm>
          <a:prstGeom prst="rect">
            <a:avLst/>
          </a:prstGeom>
          <a:noFill/>
        </p:spPr>
        <p:txBody>
          <a:bodyPr>
            <a:spAutoFit/>
          </a:bodyPr>
          <a:lstStyle/>
          <a:p>
            <a:pPr algn="ctr">
              <a:defRPr/>
            </a:pPr>
            <a:r>
              <a:rPr lang="en-US" sz="2200" b="1" dirty="0">
                <a:solidFill>
                  <a:schemeClr val="accent2">
                    <a:lumMod val="50000"/>
                  </a:schemeClr>
                </a:solidFill>
                <a:latin typeface="Cambria" pitchFamily="18" charset="0"/>
              </a:rPr>
              <a:t>Register off </a:t>
            </a:r>
            <a:r>
              <a:rPr lang="en-US" sz="2200" b="1" dirty="0" smtClean="0">
                <a:solidFill>
                  <a:schemeClr val="accent2">
                    <a:lumMod val="50000"/>
                  </a:schemeClr>
                </a:solidFill>
                <a:latin typeface="Cambria" pitchFamily="18" charset="0"/>
              </a:rPr>
              <a:t>vessels</a:t>
            </a:r>
            <a:endParaRPr lang="x-none" sz="2200" b="1" dirty="0">
              <a:solidFill>
                <a:schemeClr val="accent2">
                  <a:lumMod val="50000"/>
                </a:schemeClr>
              </a:solidFill>
              <a:latin typeface="Cambria" pitchFamily="18" charset="0"/>
            </a:endParaRPr>
          </a:p>
        </p:txBody>
      </p:sp>
      <p:sp>
        <p:nvSpPr>
          <p:cNvPr id="8" name="TextBox 7"/>
          <p:cNvSpPr txBox="1"/>
          <p:nvPr/>
        </p:nvSpPr>
        <p:spPr>
          <a:xfrm>
            <a:off x="179512" y="4797152"/>
            <a:ext cx="8344978" cy="646331"/>
          </a:xfrm>
          <a:prstGeom prst="rect">
            <a:avLst/>
          </a:prstGeom>
          <a:noFill/>
        </p:spPr>
        <p:txBody>
          <a:bodyPr wrap="square" rtlCol="0">
            <a:spAutoFit/>
          </a:bodyPr>
          <a:lstStyle/>
          <a:p>
            <a:r>
              <a:rPr lang="en-GB" b="1" i="1" u="sng" dirty="0">
                <a:solidFill>
                  <a:schemeClr val="accent2">
                    <a:lumMod val="75000"/>
                  </a:schemeClr>
                </a:solidFill>
                <a:latin typeface="Cambria" pitchFamily="18" charset="0"/>
              </a:rPr>
              <a:t>Segmentation based on permits issued in the course of </a:t>
            </a:r>
            <a:r>
              <a:rPr lang="en-GB" b="1" i="1" u="sng" dirty="0" smtClean="0">
                <a:solidFill>
                  <a:schemeClr val="accent2">
                    <a:lumMod val="75000"/>
                  </a:schemeClr>
                </a:solidFill>
                <a:latin typeface="Cambria" pitchFamily="18" charset="0"/>
              </a:rPr>
              <a:t>2011</a:t>
            </a:r>
            <a:endParaRPr lang="x-none" b="1" dirty="0">
              <a:solidFill>
                <a:schemeClr val="accent2">
                  <a:lumMod val="75000"/>
                </a:schemeClr>
              </a:solidFill>
              <a:latin typeface="Cambria" pitchFamily="18" charset="0"/>
            </a:endParaRPr>
          </a:p>
          <a:p>
            <a:endParaRPr lang="x-none" b="1" dirty="0">
              <a:solidFill>
                <a:schemeClr val="accent2"/>
              </a:solidFill>
              <a:latin typeface="Cambria" pitchFamily="18" charset="0"/>
            </a:endParaRPr>
          </a:p>
        </p:txBody>
      </p:sp>
      <p:sp>
        <p:nvSpPr>
          <p:cNvPr id="9" name="TextBox 8"/>
          <p:cNvSpPr txBox="1"/>
          <p:nvPr/>
        </p:nvSpPr>
        <p:spPr>
          <a:xfrm>
            <a:off x="254014" y="1050925"/>
            <a:ext cx="4426503" cy="646331"/>
          </a:xfrm>
          <a:prstGeom prst="rect">
            <a:avLst/>
          </a:prstGeom>
          <a:noFill/>
        </p:spPr>
        <p:txBody>
          <a:bodyPr wrap="square" rtlCol="0">
            <a:spAutoFit/>
          </a:bodyPr>
          <a:lstStyle/>
          <a:p>
            <a:r>
              <a:rPr lang="en-GB" b="1" i="1" u="sng" dirty="0">
                <a:solidFill>
                  <a:schemeClr val="accent2">
                    <a:lumMod val="75000"/>
                  </a:schemeClr>
                </a:solidFill>
                <a:latin typeface="Cambria" pitchFamily="18" charset="0"/>
              </a:rPr>
              <a:t>GFCM </a:t>
            </a:r>
            <a:r>
              <a:rPr lang="en-GB" b="1" i="1" u="sng" dirty="0" smtClean="0">
                <a:solidFill>
                  <a:schemeClr val="accent2">
                    <a:lumMod val="75000"/>
                  </a:schemeClr>
                </a:solidFill>
                <a:latin typeface="Cambria" pitchFamily="18" charset="0"/>
              </a:rPr>
              <a:t>Segmentation</a:t>
            </a:r>
            <a:endParaRPr lang="x-none" dirty="0">
              <a:solidFill>
                <a:schemeClr val="accent2">
                  <a:lumMod val="75000"/>
                </a:schemeClr>
              </a:solidFill>
              <a:latin typeface="Cambria" pitchFamily="18" charset="0"/>
            </a:endParaRPr>
          </a:p>
          <a:p>
            <a:endParaRPr lang="x-none" dirty="0">
              <a:solidFill>
                <a:schemeClr val="accent2">
                  <a:lumMod val="75000"/>
                </a:schemeClr>
              </a:solidFill>
              <a:latin typeface="Cambria" pitchFamily="18" charset="0"/>
            </a:endParaRPr>
          </a:p>
        </p:txBody>
      </p:sp>
    </p:spTree>
    <p:extLst>
      <p:ext uri="{BB962C8B-B14F-4D97-AF65-F5344CB8AC3E}">
        <p14:creationId xmlns:p14="http://schemas.microsoft.com/office/powerpoint/2010/main" xmlns="" val="13289602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DDD0E363-47A4-4FFD-99E1-FC3BB1051104}" type="slidenum">
              <a:rPr lang="en-US" sz="1200">
                <a:latin typeface="Arial Black" pitchFamily="34" charset="0"/>
              </a:rPr>
              <a:pPr algn="r"/>
              <a:t>42</a:t>
            </a:fld>
            <a:endParaRPr lang="en-US" sz="1400">
              <a:latin typeface="Arial Black" pitchFamily="34" charset="0"/>
            </a:endParaRPr>
          </a:p>
        </p:txBody>
      </p:sp>
      <p:sp>
        <p:nvSpPr>
          <p:cNvPr id="73730" name="Rectangle 2"/>
          <p:cNvSpPr>
            <a:spLocks noGrp="1" noChangeArrowheads="1"/>
          </p:cNvSpPr>
          <p:nvPr>
            <p:ph type="title" idx="4294967295"/>
          </p:nvPr>
        </p:nvSpPr>
        <p:spPr>
          <a:xfrm>
            <a:off x="914400" y="1219200"/>
            <a:ext cx="6008688" cy="608013"/>
          </a:xfrm>
        </p:spPr>
        <p:txBody>
          <a:bodyPr/>
          <a:lstStyle/>
          <a:p>
            <a:pPr eaLnBrk="1" hangingPunct="1"/>
            <a:r>
              <a:rPr lang="en-GB" sz="2800" smtClean="0">
                <a:latin typeface="Cambria Math" pitchFamily="18" charset="0"/>
                <a:ea typeface="Cambria Math" pitchFamily="18" charset="0"/>
                <a:cs typeface="Cambria Math" pitchFamily="18" charset="0"/>
              </a:rPr>
              <a:t/>
            </a:r>
            <a:br>
              <a:rPr lang="en-GB" sz="2800" smtClean="0">
                <a:latin typeface="Cambria Math" pitchFamily="18" charset="0"/>
                <a:ea typeface="Cambria Math" pitchFamily="18" charset="0"/>
                <a:cs typeface="Cambria Math" pitchFamily="18" charset="0"/>
              </a:rPr>
            </a:br>
            <a:r>
              <a:rPr lang="en-GB" sz="2800" smtClean="0">
                <a:latin typeface="Cambria Math" pitchFamily="18" charset="0"/>
                <a:ea typeface="Cambria Math" pitchFamily="18" charset="0"/>
                <a:cs typeface="Cambria Math" pitchFamily="18" charset="0"/>
              </a:rPr>
              <a:t/>
            </a:r>
            <a:br>
              <a:rPr lang="en-GB" sz="2800" smtClean="0">
                <a:latin typeface="Cambria Math" pitchFamily="18" charset="0"/>
                <a:ea typeface="Cambria Math" pitchFamily="18" charset="0"/>
                <a:cs typeface="Cambria Math" pitchFamily="18" charset="0"/>
              </a:rPr>
            </a:br>
            <a:endParaRPr lang="en-GB" sz="2800" smtClean="0">
              <a:latin typeface="Cambria Math" pitchFamily="18" charset="0"/>
              <a:ea typeface="Cambria Math" pitchFamily="18" charset="0"/>
              <a:cs typeface="Cambria Math" pitchFamily="18" charset="0"/>
            </a:endParaRP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3732"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3746"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73733" name="Group 11"/>
          <p:cNvGrpSpPr>
            <a:grpSpLocks/>
          </p:cNvGrpSpPr>
          <p:nvPr/>
        </p:nvGrpSpPr>
        <p:grpSpPr bwMode="auto">
          <a:xfrm>
            <a:off x="0" y="0"/>
            <a:ext cx="4992688" cy="538163"/>
            <a:chOff x="0" y="0"/>
            <a:chExt cx="4992416" cy="538609"/>
          </a:xfrm>
        </p:grpSpPr>
        <p:pic>
          <p:nvPicPr>
            <p:cNvPr id="7374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73734"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3735" name="TextBox 1"/>
          <p:cNvSpPr txBox="1">
            <a:spLocks noChangeArrowheads="1"/>
          </p:cNvSpPr>
          <p:nvPr/>
        </p:nvSpPr>
        <p:spPr bwMode="auto">
          <a:xfrm>
            <a:off x="900113" y="1317625"/>
            <a:ext cx="6408737" cy="460375"/>
          </a:xfrm>
          <a:prstGeom prst="rect">
            <a:avLst/>
          </a:prstGeom>
          <a:noFill/>
          <a:ln w="9525">
            <a:noFill/>
            <a:miter lim="800000"/>
            <a:headEnd/>
            <a:tailEnd/>
          </a:ln>
        </p:spPr>
        <p:txBody>
          <a:bodyPr>
            <a:spAutoFit/>
          </a:bodyPr>
          <a:lstStyle/>
          <a:p>
            <a:pPr algn="ctr"/>
            <a:r>
              <a:rPr lang="en-US" sz="2400" b="1">
                <a:latin typeface="Cambria" pitchFamily="18" charset="0"/>
              </a:rPr>
              <a:t>Management plans</a:t>
            </a:r>
            <a:endParaRPr lang="sr-Latn-CS" sz="2400" b="1">
              <a:latin typeface="Cambria" pitchFamily="18" charset="0"/>
            </a:endParaRPr>
          </a:p>
        </p:txBody>
      </p:sp>
      <p:sp>
        <p:nvSpPr>
          <p:cNvPr id="3" name="TextBox 2"/>
          <p:cNvSpPr txBox="1"/>
          <p:nvPr/>
        </p:nvSpPr>
        <p:spPr>
          <a:xfrm>
            <a:off x="755650" y="2492375"/>
            <a:ext cx="6985000" cy="2247900"/>
          </a:xfrm>
          <a:prstGeom prst="rect">
            <a:avLst/>
          </a:prstGeom>
          <a:noFill/>
        </p:spPr>
        <p:txBody>
          <a:bodyPr>
            <a:spAutoFit/>
          </a:bodyPr>
          <a:lstStyle/>
          <a:p>
            <a:pPr marL="342900" indent="-342900" algn="just">
              <a:buFont typeface="Wingdings" pitchFamily="2" charset="2"/>
              <a:buChar char="v"/>
              <a:defRPr/>
            </a:pPr>
            <a:r>
              <a:rPr lang="en-US" sz="2000" dirty="0">
                <a:solidFill>
                  <a:schemeClr val="accent2"/>
                </a:solidFill>
                <a:latin typeface="Cambria" pitchFamily="18" charset="0"/>
              </a:rPr>
              <a:t>No management plans in terms of EU Requirements – </a:t>
            </a:r>
          </a:p>
          <a:p>
            <a:pPr algn="just">
              <a:defRPr/>
            </a:pPr>
            <a:r>
              <a:rPr lang="en-US" sz="2000" dirty="0">
                <a:solidFill>
                  <a:schemeClr val="accent2"/>
                </a:solidFill>
                <a:latin typeface="Cambria" pitchFamily="18" charset="0"/>
              </a:rPr>
              <a:t>for fisheries conducted by trawl nets, boat seines, shore seines, surrounding nets and dredges</a:t>
            </a:r>
          </a:p>
          <a:p>
            <a:pPr algn="just">
              <a:defRPr/>
            </a:pPr>
            <a:endParaRPr lang="en-US" sz="2000" dirty="0">
              <a:solidFill>
                <a:schemeClr val="accent2"/>
              </a:solidFill>
              <a:latin typeface="Cambria" pitchFamily="18" charset="0"/>
            </a:endParaRPr>
          </a:p>
          <a:p>
            <a:pPr marL="342900" indent="-342900" algn="just">
              <a:buFont typeface="Wingdings" pitchFamily="2" charset="2"/>
              <a:buChar char="v"/>
              <a:defRPr/>
            </a:pPr>
            <a:r>
              <a:rPr lang="en-US" sz="2000" dirty="0">
                <a:solidFill>
                  <a:schemeClr val="accent2"/>
                </a:solidFill>
                <a:latin typeface="Cambria" pitchFamily="18" charset="0"/>
              </a:rPr>
              <a:t>General </a:t>
            </a:r>
            <a:r>
              <a:rPr lang="en-GB" sz="2000" dirty="0">
                <a:solidFill>
                  <a:schemeClr val="accent2"/>
                </a:solidFill>
                <a:latin typeface="Cambria" pitchFamily="18" charset="0"/>
              </a:rPr>
              <a:t>Marine fishery management plan </a:t>
            </a:r>
            <a:r>
              <a:rPr lang="en-GB" sz="2000" dirty="0" smtClean="0">
                <a:solidFill>
                  <a:schemeClr val="accent2"/>
                </a:solidFill>
                <a:latin typeface="Cambria" pitchFamily="18" charset="0"/>
              </a:rPr>
              <a:t>(09-13</a:t>
            </a:r>
            <a:r>
              <a:rPr lang="en-GB" sz="2000" dirty="0">
                <a:solidFill>
                  <a:schemeClr val="accent2"/>
                </a:solidFill>
                <a:latin typeface="Cambria" pitchFamily="18" charset="0"/>
              </a:rPr>
              <a:t>)</a:t>
            </a:r>
          </a:p>
          <a:p>
            <a:pPr algn="just">
              <a:defRPr/>
            </a:pPr>
            <a:endParaRPr lang="x-none" sz="2000">
              <a:solidFill>
                <a:schemeClr val="accent2"/>
              </a:solidFill>
              <a:latin typeface="Cambria" pitchFamily="18" charset="0"/>
            </a:endParaRPr>
          </a:p>
          <a:p>
            <a:pPr algn="just">
              <a:defRPr/>
            </a:pPr>
            <a:endParaRPr lang="x-none" sz="2000" dirty="0">
              <a:solidFill>
                <a:schemeClr val="accent2"/>
              </a:solidFill>
              <a:latin typeface="Cambria"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630B6F48-2052-4318-AA9E-F6C4AB889708}" type="slidenum">
              <a:rPr lang="en-US" sz="1200">
                <a:latin typeface="Arial Black" pitchFamily="34" charset="0"/>
              </a:rPr>
              <a:pPr algn="r"/>
              <a:t>43</a:t>
            </a:fld>
            <a:endParaRPr lang="en-US" sz="1400">
              <a:latin typeface="Arial Black" pitchFamily="34" charset="0"/>
            </a:endParaRPr>
          </a:p>
        </p:txBody>
      </p:sp>
      <p:sp>
        <p:nvSpPr>
          <p:cNvPr id="74754" name="Rectangle 2"/>
          <p:cNvSpPr>
            <a:spLocks noGrp="1" noChangeArrowheads="1"/>
          </p:cNvSpPr>
          <p:nvPr>
            <p:ph type="title" idx="4294967295"/>
          </p:nvPr>
        </p:nvSpPr>
        <p:spPr>
          <a:xfrm>
            <a:off x="914400" y="1219200"/>
            <a:ext cx="6008688" cy="608013"/>
          </a:xfrm>
        </p:spPr>
        <p:txBody>
          <a:bodyPr/>
          <a:lstStyle/>
          <a:p>
            <a:pPr eaLnBrk="1" hangingPunct="1"/>
            <a:r>
              <a:rPr lang="en-GB" sz="2800" smtClean="0">
                <a:latin typeface="Cambria Math" pitchFamily="18" charset="0"/>
                <a:ea typeface="Cambria Math" pitchFamily="18" charset="0"/>
                <a:cs typeface="Cambria Math" pitchFamily="18" charset="0"/>
              </a:rPr>
              <a:t>Stock assessments</a:t>
            </a: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4756"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4770"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74757" name="Group 11"/>
          <p:cNvGrpSpPr>
            <a:grpSpLocks/>
          </p:cNvGrpSpPr>
          <p:nvPr/>
        </p:nvGrpSpPr>
        <p:grpSpPr bwMode="auto">
          <a:xfrm>
            <a:off x="0" y="0"/>
            <a:ext cx="4992688" cy="538163"/>
            <a:chOff x="0" y="0"/>
            <a:chExt cx="4992416" cy="538609"/>
          </a:xfrm>
        </p:grpSpPr>
        <p:pic>
          <p:nvPicPr>
            <p:cNvPr id="74767"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74758"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4759" name="Rectangle 3"/>
          <p:cNvSpPr>
            <a:spLocks noChangeArrowheads="1"/>
          </p:cNvSpPr>
          <p:nvPr/>
        </p:nvSpPr>
        <p:spPr bwMode="auto">
          <a:xfrm>
            <a:off x="254000" y="2349500"/>
            <a:ext cx="2736850" cy="2862263"/>
          </a:xfrm>
          <a:prstGeom prst="rect">
            <a:avLst/>
          </a:prstGeom>
          <a:noFill/>
          <a:ln w="9525">
            <a:noFill/>
            <a:miter lim="800000"/>
            <a:headEnd/>
            <a:tailEnd/>
          </a:ln>
        </p:spPr>
        <p:txBody>
          <a:bodyPr wrap="none">
            <a:spAutoFit/>
          </a:bodyPr>
          <a:lstStyle/>
          <a:p>
            <a:pPr algn="ctr"/>
            <a:r>
              <a:rPr lang="en-US" b="1" u="sng" dirty="0">
                <a:solidFill>
                  <a:schemeClr val="accent2"/>
                </a:solidFill>
              </a:rPr>
              <a:t>IPA </a:t>
            </a:r>
            <a:r>
              <a:rPr lang="en-US" b="1" u="sng" dirty="0" smtClean="0">
                <a:solidFill>
                  <a:schemeClr val="accent2"/>
                </a:solidFill>
              </a:rPr>
              <a:t>09</a:t>
            </a:r>
            <a:endParaRPr lang="en-US" b="1" u="sng" dirty="0">
              <a:solidFill>
                <a:schemeClr val="accent2"/>
              </a:solidFill>
            </a:endParaRPr>
          </a:p>
          <a:p>
            <a:pPr algn="ctr"/>
            <a:endParaRPr lang="en-US" b="1" u="sng" dirty="0">
              <a:solidFill>
                <a:schemeClr val="accent2"/>
              </a:solidFill>
            </a:endParaRPr>
          </a:p>
          <a:p>
            <a:r>
              <a:rPr lang="en-US" i="1" dirty="0" err="1">
                <a:solidFill>
                  <a:schemeClr val="accent2"/>
                </a:solidFill>
              </a:rPr>
              <a:t>Merluccius</a:t>
            </a:r>
            <a:r>
              <a:rPr lang="en-US" i="1" dirty="0">
                <a:solidFill>
                  <a:schemeClr val="accent2"/>
                </a:solidFill>
              </a:rPr>
              <a:t> </a:t>
            </a:r>
            <a:r>
              <a:rPr lang="en-US" i="1" dirty="0" err="1">
                <a:solidFill>
                  <a:schemeClr val="accent2"/>
                </a:solidFill>
              </a:rPr>
              <a:t>merluccius</a:t>
            </a:r>
            <a:endParaRPr lang="en-US" i="1" dirty="0">
              <a:solidFill>
                <a:schemeClr val="accent2"/>
              </a:solidFill>
            </a:endParaRPr>
          </a:p>
          <a:p>
            <a:r>
              <a:rPr lang="en-US" i="1" dirty="0" err="1">
                <a:solidFill>
                  <a:schemeClr val="accent2"/>
                </a:solidFill>
              </a:rPr>
              <a:t>Mullus</a:t>
            </a:r>
            <a:r>
              <a:rPr lang="en-US" i="1" dirty="0">
                <a:solidFill>
                  <a:schemeClr val="accent2"/>
                </a:solidFill>
              </a:rPr>
              <a:t> </a:t>
            </a:r>
            <a:r>
              <a:rPr lang="en-US" i="1" dirty="0" err="1">
                <a:solidFill>
                  <a:schemeClr val="accent2"/>
                </a:solidFill>
              </a:rPr>
              <a:t>barbatus</a:t>
            </a:r>
            <a:endParaRPr lang="en-US" i="1" dirty="0">
              <a:solidFill>
                <a:schemeClr val="accent2"/>
              </a:solidFill>
            </a:endParaRPr>
          </a:p>
          <a:p>
            <a:r>
              <a:rPr lang="en-US" i="1" dirty="0" err="1">
                <a:solidFill>
                  <a:schemeClr val="accent2"/>
                </a:solidFill>
              </a:rPr>
              <a:t>Boops</a:t>
            </a:r>
            <a:r>
              <a:rPr lang="en-US" i="1" dirty="0">
                <a:solidFill>
                  <a:schemeClr val="accent2"/>
                </a:solidFill>
              </a:rPr>
              <a:t> </a:t>
            </a:r>
            <a:r>
              <a:rPr lang="en-US" i="1" dirty="0" err="1">
                <a:solidFill>
                  <a:schemeClr val="accent2"/>
                </a:solidFill>
              </a:rPr>
              <a:t>boops</a:t>
            </a:r>
            <a:endParaRPr lang="en-US" i="1" dirty="0">
              <a:solidFill>
                <a:schemeClr val="accent2"/>
              </a:solidFill>
            </a:endParaRPr>
          </a:p>
          <a:p>
            <a:r>
              <a:rPr lang="en-US" i="1" dirty="0" err="1">
                <a:solidFill>
                  <a:schemeClr val="accent2"/>
                </a:solidFill>
              </a:rPr>
              <a:t>Parapenaeus</a:t>
            </a:r>
            <a:r>
              <a:rPr lang="en-US" i="1" dirty="0">
                <a:solidFill>
                  <a:schemeClr val="accent2"/>
                </a:solidFill>
              </a:rPr>
              <a:t> </a:t>
            </a:r>
            <a:r>
              <a:rPr lang="en-US" i="1" dirty="0" err="1">
                <a:solidFill>
                  <a:schemeClr val="accent2"/>
                </a:solidFill>
              </a:rPr>
              <a:t>longirostris</a:t>
            </a:r>
            <a:endParaRPr lang="en-US" i="1" dirty="0">
              <a:solidFill>
                <a:schemeClr val="accent2"/>
              </a:solidFill>
            </a:endParaRPr>
          </a:p>
          <a:p>
            <a:r>
              <a:rPr lang="en-US" i="1" dirty="0" err="1">
                <a:solidFill>
                  <a:schemeClr val="accent2"/>
                </a:solidFill>
              </a:rPr>
              <a:t>Engraulis</a:t>
            </a:r>
            <a:r>
              <a:rPr lang="en-US" i="1" dirty="0">
                <a:solidFill>
                  <a:schemeClr val="accent2"/>
                </a:solidFill>
              </a:rPr>
              <a:t> </a:t>
            </a:r>
            <a:r>
              <a:rPr lang="en-US" i="1" dirty="0" err="1">
                <a:solidFill>
                  <a:schemeClr val="accent2"/>
                </a:solidFill>
              </a:rPr>
              <a:t>encrasicolus</a:t>
            </a:r>
            <a:endParaRPr lang="en-US" i="1" dirty="0">
              <a:solidFill>
                <a:schemeClr val="accent2"/>
              </a:solidFill>
            </a:endParaRPr>
          </a:p>
          <a:p>
            <a:r>
              <a:rPr lang="en-US" i="1" dirty="0" err="1">
                <a:solidFill>
                  <a:schemeClr val="accent2"/>
                </a:solidFill>
              </a:rPr>
              <a:t>Sardina</a:t>
            </a:r>
            <a:r>
              <a:rPr lang="en-US" i="1" dirty="0">
                <a:solidFill>
                  <a:schemeClr val="accent2"/>
                </a:solidFill>
              </a:rPr>
              <a:t> </a:t>
            </a:r>
            <a:r>
              <a:rPr lang="en-US" i="1" dirty="0" err="1">
                <a:solidFill>
                  <a:schemeClr val="accent2"/>
                </a:solidFill>
              </a:rPr>
              <a:t>pilchardus</a:t>
            </a:r>
            <a:endParaRPr lang="en-US" i="1" dirty="0">
              <a:solidFill>
                <a:schemeClr val="accent2"/>
              </a:solidFill>
            </a:endParaRPr>
          </a:p>
          <a:p>
            <a:endParaRPr lang="en-US" dirty="0">
              <a:solidFill>
                <a:schemeClr val="accent2"/>
              </a:solidFill>
            </a:endParaRPr>
          </a:p>
          <a:p>
            <a:r>
              <a:rPr lang="en-US" dirty="0">
                <a:solidFill>
                  <a:schemeClr val="accent2"/>
                </a:solidFill>
              </a:rPr>
              <a:t>For Montenegrin waters</a:t>
            </a:r>
            <a:endParaRPr lang="sr-Latn-CS" dirty="0">
              <a:solidFill>
                <a:schemeClr val="accent2"/>
              </a:solidFill>
            </a:endParaRPr>
          </a:p>
        </p:txBody>
      </p:sp>
      <p:sp>
        <p:nvSpPr>
          <p:cNvPr id="74760" name="TextBox 6"/>
          <p:cNvSpPr txBox="1">
            <a:spLocks noChangeArrowheads="1"/>
          </p:cNvSpPr>
          <p:nvPr/>
        </p:nvSpPr>
        <p:spPr bwMode="auto">
          <a:xfrm>
            <a:off x="4572000" y="2349500"/>
            <a:ext cx="4186238" cy="2862263"/>
          </a:xfrm>
          <a:prstGeom prst="rect">
            <a:avLst/>
          </a:prstGeom>
          <a:noFill/>
          <a:ln w="9525">
            <a:noFill/>
            <a:miter lim="800000"/>
            <a:headEnd/>
            <a:tailEnd/>
          </a:ln>
        </p:spPr>
        <p:txBody>
          <a:bodyPr>
            <a:spAutoFit/>
          </a:bodyPr>
          <a:lstStyle/>
          <a:p>
            <a:r>
              <a:rPr lang="en-US" b="1" u="sng">
                <a:solidFill>
                  <a:schemeClr val="accent2"/>
                </a:solidFill>
              </a:rPr>
              <a:t>MEDITS Working group</a:t>
            </a:r>
          </a:p>
          <a:p>
            <a:endParaRPr lang="en-US" b="1" u="sng">
              <a:solidFill>
                <a:schemeClr val="accent2"/>
              </a:solidFill>
            </a:endParaRPr>
          </a:p>
          <a:p>
            <a:endParaRPr lang="en-US" i="1">
              <a:solidFill>
                <a:schemeClr val="accent2"/>
              </a:solidFill>
            </a:endParaRPr>
          </a:p>
          <a:p>
            <a:endParaRPr lang="en-US" i="1">
              <a:solidFill>
                <a:schemeClr val="accent2"/>
              </a:solidFill>
            </a:endParaRPr>
          </a:p>
          <a:p>
            <a:r>
              <a:rPr lang="en-US" i="1">
                <a:solidFill>
                  <a:schemeClr val="accent2"/>
                </a:solidFill>
              </a:rPr>
              <a:t>Merluccius merluccius</a:t>
            </a:r>
          </a:p>
          <a:p>
            <a:r>
              <a:rPr lang="en-US" i="1">
                <a:solidFill>
                  <a:schemeClr val="accent2"/>
                </a:solidFill>
              </a:rPr>
              <a:t>Parapenaeus longirostris</a:t>
            </a:r>
          </a:p>
          <a:p>
            <a:endParaRPr lang="en-US" i="1">
              <a:solidFill>
                <a:schemeClr val="accent2"/>
              </a:solidFill>
            </a:endParaRPr>
          </a:p>
          <a:p>
            <a:endParaRPr lang="en-US" i="1">
              <a:solidFill>
                <a:schemeClr val="accent2"/>
              </a:solidFill>
            </a:endParaRPr>
          </a:p>
          <a:p>
            <a:endParaRPr lang="en-US" i="1">
              <a:solidFill>
                <a:schemeClr val="accent2"/>
              </a:solidFill>
            </a:endParaRPr>
          </a:p>
          <a:p>
            <a:r>
              <a:rPr lang="en-US">
                <a:solidFill>
                  <a:schemeClr val="accent2"/>
                </a:solidFill>
              </a:rPr>
              <a:t>Joint stock assessment for GSA 18 </a:t>
            </a:r>
            <a:endParaRPr lang="sr-Latn-CS">
              <a:solidFill>
                <a:schemeClr val="accent2"/>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7AA5FAE-7814-4B02-9F43-7A01848CC87A}" type="slidenum">
              <a:rPr lang="en-US" sz="1200">
                <a:latin typeface="Arial Black" pitchFamily="34" charset="0"/>
              </a:rPr>
              <a:pPr algn="r"/>
              <a:t>44</a:t>
            </a:fld>
            <a:endParaRPr lang="en-US" sz="1400">
              <a:latin typeface="Arial Black" pitchFamily="34" charset="0"/>
            </a:endParaRPr>
          </a:p>
        </p:txBody>
      </p:sp>
      <p:sp>
        <p:nvSpPr>
          <p:cNvPr id="76802" name="Rectangle 2"/>
          <p:cNvSpPr>
            <a:spLocks noGrp="1" noChangeArrowheads="1"/>
          </p:cNvSpPr>
          <p:nvPr>
            <p:ph type="title" idx="4294967295"/>
          </p:nvPr>
        </p:nvSpPr>
        <p:spPr>
          <a:xfrm>
            <a:off x="1587648" y="1219200"/>
            <a:ext cx="6008688" cy="608013"/>
          </a:xfrm>
        </p:spPr>
        <p:txBody>
          <a:bodyPr/>
          <a:lstStyle/>
          <a:p>
            <a:pPr>
              <a:defRPr/>
            </a:pPr>
            <a:r>
              <a:rPr lang="en-GB" sz="2800" b="1" dirty="0">
                <a:solidFill>
                  <a:schemeClr val="accent2">
                    <a:lumMod val="50000"/>
                  </a:schemeClr>
                </a:solidFill>
                <a:latin typeface="Cambria" pitchFamily="18" charset="0"/>
              </a:rPr>
              <a:t>Conclusions and challenges</a:t>
            </a:r>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6804"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6817" name="Picture 18" descr="EU MN logo"/>
            <p:cNvPicPr>
              <a:picLocks noChangeAspect="1" noChangeArrowheads="1"/>
            </p:cNvPicPr>
            <p:nvPr/>
          </p:nvPicPr>
          <p:blipFill>
            <a:blip r:embed="rId2"/>
            <a:srcRect/>
            <a:stretch>
              <a:fillRect/>
            </a:stretch>
          </p:blipFill>
          <p:spPr bwMode="auto">
            <a:xfrm>
              <a:off x="8382000" y="6429375"/>
              <a:ext cx="762000" cy="428625"/>
            </a:xfrm>
            <a:prstGeom prst="rect">
              <a:avLst/>
            </a:prstGeom>
            <a:noFill/>
            <a:ln w="9525">
              <a:noFill/>
              <a:miter lim="800000"/>
              <a:headEnd/>
              <a:tailEnd/>
            </a:ln>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76805" name="Group 11"/>
          <p:cNvGrpSpPr>
            <a:grpSpLocks/>
          </p:cNvGrpSpPr>
          <p:nvPr/>
        </p:nvGrpSpPr>
        <p:grpSpPr bwMode="auto">
          <a:xfrm>
            <a:off x="0" y="0"/>
            <a:ext cx="4992688" cy="538163"/>
            <a:chOff x="0" y="0"/>
            <a:chExt cx="4992416" cy="538609"/>
          </a:xfrm>
        </p:grpSpPr>
        <p:pic>
          <p:nvPicPr>
            <p:cNvPr id="7681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0" y="0"/>
              <a:ext cx="508000" cy="503238"/>
            </a:xfrm>
            <a:prstGeom prst="rect">
              <a:avLst/>
            </a:prstGeom>
            <a:noFill/>
            <a:ln w="9525">
              <a:noFill/>
              <a:miter lim="800000"/>
              <a:headEnd/>
              <a:tailEnd/>
            </a:ln>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76806"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5" name="Rectangle 17"/>
          <p:cNvSpPr>
            <a:spLocks noChangeArrowheads="1"/>
          </p:cNvSpPr>
          <p:nvPr/>
        </p:nvSpPr>
        <p:spPr bwMode="auto">
          <a:xfrm>
            <a:off x="381000" y="2286000"/>
            <a:ext cx="8077200" cy="2308324"/>
          </a:xfrm>
          <a:prstGeom prst="rect">
            <a:avLst/>
          </a:prstGeom>
          <a:noFill/>
          <a:ln w="9525">
            <a:noFill/>
            <a:miter lim="800000"/>
            <a:headEnd/>
            <a:tailEnd/>
          </a:ln>
        </p:spPr>
        <p:txBody>
          <a:bodyPr>
            <a:spAutoFit/>
          </a:bodyPr>
          <a:lstStyle/>
          <a:p>
            <a:pPr algn="just">
              <a:buFont typeface="Arial" charset="0"/>
              <a:buChar char="•"/>
              <a:defRPr/>
            </a:pPr>
            <a:r>
              <a:rPr lang="en-US" sz="2400" b="1" dirty="0">
                <a:solidFill>
                  <a:schemeClr val="accent2">
                    <a:lumMod val="75000"/>
                  </a:schemeClr>
                </a:solidFill>
                <a:latin typeface="Cambria" pitchFamily="18" charset="0"/>
              </a:rPr>
              <a:t>Montenegrin legislation is partly compliant with EU Requirements.</a:t>
            </a:r>
          </a:p>
          <a:p>
            <a:pPr algn="just">
              <a:defRPr/>
            </a:pPr>
            <a:endParaRPr lang="en-US" sz="2400" b="1" dirty="0" smtClean="0">
              <a:solidFill>
                <a:schemeClr val="accent2">
                  <a:lumMod val="75000"/>
                </a:schemeClr>
              </a:solidFill>
              <a:latin typeface="Cambria" pitchFamily="18" charset="0"/>
            </a:endParaRPr>
          </a:p>
          <a:p>
            <a:pPr algn="just">
              <a:buFont typeface="Arial" charset="0"/>
              <a:buChar char="•"/>
              <a:defRPr/>
            </a:pPr>
            <a:r>
              <a:rPr lang="sr-Latn-CS" sz="2400" b="1" dirty="0" smtClean="0">
                <a:solidFill>
                  <a:schemeClr val="accent2">
                    <a:lumMod val="75000"/>
                  </a:schemeClr>
                </a:solidFill>
                <a:latin typeface="Cambria" pitchFamily="18" charset="0"/>
              </a:rPr>
              <a:t>Until </a:t>
            </a:r>
            <a:r>
              <a:rPr lang="sr-Latn-CS" sz="2400" b="1" dirty="0">
                <a:solidFill>
                  <a:schemeClr val="accent2">
                    <a:lumMod val="75000"/>
                  </a:schemeClr>
                </a:solidFill>
                <a:latin typeface="Cambria" pitchFamily="18" charset="0"/>
              </a:rPr>
              <a:t>the EU accession Montenegro will adopt rules</a:t>
            </a:r>
          </a:p>
          <a:p>
            <a:pPr algn="just">
              <a:defRPr/>
            </a:pPr>
            <a:r>
              <a:rPr lang="sr-Latn-CS" sz="2400" b="1" dirty="0">
                <a:solidFill>
                  <a:schemeClr val="accent2">
                    <a:lumMod val="75000"/>
                  </a:schemeClr>
                </a:solidFill>
                <a:latin typeface="Cambria" pitchFamily="18" charset="0"/>
              </a:rPr>
              <a:t>  in the field of </a:t>
            </a:r>
            <a:r>
              <a:rPr lang="en-US" sz="2400" b="1" dirty="0">
                <a:solidFill>
                  <a:schemeClr val="accent2">
                    <a:lumMod val="75000"/>
                  </a:schemeClr>
                </a:solidFill>
                <a:latin typeface="Cambria" pitchFamily="18" charset="0"/>
              </a:rPr>
              <a:t>management of resources </a:t>
            </a:r>
            <a:r>
              <a:rPr lang="sr-Latn-CS" sz="2400" b="1" dirty="0">
                <a:solidFill>
                  <a:schemeClr val="accent2">
                    <a:lumMod val="75000"/>
                  </a:schemeClr>
                </a:solidFill>
                <a:latin typeface="Cambria" pitchFamily="18" charset="0"/>
              </a:rPr>
              <a:t>as set up in the</a:t>
            </a:r>
            <a:r>
              <a:rPr lang="en-US" sz="2400" b="1" dirty="0">
                <a:solidFill>
                  <a:schemeClr val="accent2">
                    <a:lumMod val="75000"/>
                  </a:schemeClr>
                </a:solidFill>
                <a:latin typeface="Cambria" pitchFamily="18" charset="0"/>
              </a:rPr>
              <a:t> </a:t>
            </a:r>
            <a:r>
              <a:rPr lang="sr-Latn-CS" sz="2400" b="1" dirty="0">
                <a:solidFill>
                  <a:schemeClr val="accent2">
                    <a:lumMod val="75000"/>
                  </a:schemeClr>
                </a:solidFill>
                <a:latin typeface="Cambria" pitchFamily="18" charset="0"/>
              </a:rPr>
              <a:t>Common </a:t>
            </a:r>
            <a:r>
              <a:rPr lang="en-US" sz="2400" b="1" dirty="0">
                <a:solidFill>
                  <a:schemeClr val="accent2">
                    <a:lumMod val="75000"/>
                  </a:schemeClr>
                </a:solidFill>
                <a:latin typeface="Cambria" pitchFamily="18" charset="0"/>
              </a:rPr>
              <a:t>Fishery </a:t>
            </a:r>
            <a:r>
              <a:rPr lang="sr-Latn-CS" sz="2400" b="1" dirty="0">
                <a:solidFill>
                  <a:schemeClr val="accent2">
                    <a:lumMod val="75000"/>
                  </a:schemeClr>
                </a:solidFill>
                <a:latin typeface="Cambria" pitchFamily="18" charset="0"/>
              </a:rPr>
              <a:t>Policy</a:t>
            </a:r>
            <a:endParaRPr lang="en-US" sz="24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grpSp>
        <p:nvGrpSpPr>
          <p:cNvPr id="77828"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rgbClr val="C0504D">
                    <a:lumMod val="20000"/>
                    <a:lumOff val="80000"/>
                  </a:srgb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rgbClr val="C0504D">
                  <a:lumMod val="20000"/>
                  <a:lumOff val="80000"/>
                </a:srgbClr>
              </a:solidFill>
              <a:latin typeface="Cambria"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Radial">
  <a:themeElements>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fontScheme name="2_Radial">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sr-Cyrl-C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sr-Cyrl-C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Radial 2">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98A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Radial 3">
        <a:dk1>
          <a:srgbClr val="CC6600"/>
        </a:dk1>
        <a:lt1>
          <a:srgbClr val="FFFFFF"/>
        </a:lt1>
        <a:dk2>
          <a:srgbClr val="800000"/>
        </a:dk2>
        <a:lt2>
          <a:srgbClr val="FFFFFF"/>
        </a:lt2>
        <a:accent1>
          <a:srgbClr val="FF6600"/>
        </a:accent1>
        <a:accent2>
          <a:srgbClr val="33CCCC"/>
        </a:accent2>
        <a:accent3>
          <a:srgbClr val="C0AAAA"/>
        </a:accent3>
        <a:accent4>
          <a:srgbClr val="DADADA"/>
        </a:accent4>
        <a:accent5>
          <a:srgbClr val="FFB8AA"/>
        </a:accent5>
        <a:accent6>
          <a:srgbClr val="2DB9B9"/>
        </a:accent6>
        <a:hlink>
          <a:srgbClr val="99FF33"/>
        </a:hlink>
        <a:folHlink>
          <a:srgbClr val="CC3300"/>
        </a:folHlink>
      </a:clrScheme>
      <a:clrMap bg1="dk2" tx1="lt1" bg2="dk1" tx2="lt2" accent1="accent1" accent2="accent2" accent3="accent3" accent4="accent4" accent5="accent5" accent6="accent6" hlink="hlink" folHlink="folHlink"/>
    </a:extraClrScheme>
    <a:extraClrScheme>
      <a:clrScheme name="Radial 4">
        <a:dk1>
          <a:srgbClr val="993300"/>
        </a:dk1>
        <a:lt1>
          <a:srgbClr val="FFFFFF"/>
        </a:lt1>
        <a:dk2>
          <a:srgbClr val="431A01"/>
        </a:dk2>
        <a:lt2>
          <a:srgbClr val="FFFFFF"/>
        </a:lt2>
        <a:accent1>
          <a:srgbClr val="FFCC00"/>
        </a:accent1>
        <a:accent2>
          <a:srgbClr val="FF9966"/>
        </a:accent2>
        <a:accent3>
          <a:srgbClr val="B0ABAA"/>
        </a:accent3>
        <a:accent4>
          <a:srgbClr val="DADADA"/>
        </a:accent4>
        <a:accent5>
          <a:srgbClr val="FFE2AA"/>
        </a:accent5>
        <a:accent6>
          <a:srgbClr val="E78A5C"/>
        </a:accent6>
        <a:hlink>
          <a:srgbClr val="FF6600"/>
        </a:hlink>
        <a:folHlink>
          <a:srgbClr val="CC3300"/>
        </a:folHlink>
      </a:clrScheme>
      <a:clrMap bg1="dk2" tx1="lt1" bg2="dk1" tx2="lt2" accent1="accent1" accent2="accent2" accent3="accent3" accent4="accent4" accent5="accent5" accent6="accent6" hlink="hlink" folHlink="folHlink"/>
    </a:extraClrScheme>
    <a:extraClrScheme>
      <a:clrScheme name="Radial 5">
        <a:dk1>
          <a:srgbClr val="75878B"/>
        </a:dk1>
        <a:lt1>
          <a:srgbClr val="FFFFFF"/>
        </a:lt1>
        <a:dk2>
          <a:srgbClr val="260000"/>
        </a:dk2>
        <a:lt2>
          <a:srgbClr val="FFFFFF"/>
        </a:lt2>
        <a:accent1>
          <a:srgbClr val="0099CC"/>
        </a:accent1>
        <a:accent2>
          <a:srgbClr val="FF3300"/>
        </a:accent2>
        <a:accent3>
          <a:srgbClr val="ACAAAA"/>
        </a:accent3>
        <a:accent4>
          <a:srgbClr val="DADADA"/>
        </a:accent4>
        <a:accent5>
          <a:srgbClr val="AACAE2"/>
        </a:accent5>
        <a:accent6>
          <a:srgbClr val="E72D00"/>
        </a:accent6>
        <a:hlink>
          <a:srgbClr val="FFCC00"/>
        </a:hlink>
        <a:folHlink>
          <a:srgbClr val="CC0000"/>
        </a:folHlink>
      </a:clrScheme>
      <a:clrMap bg1="dk2" tx1="lt1" bg2="dk1" tx2="lt2" accent1="accent1" accent2="accent2" accent3="accent3" accent4="accent4" accent5="accent5" accent6="accent6" hlink="hlink" folHlink="folHlink"/>
    </a:extraClrScheme>
    <a:extraClrScheme>
      <a:clrScheme name="Radial 6">
        <a:dk1>
          <a:srgbClr val="666699"/>
        </a:dk1>
        <a:lt1>
          <a:srgbClr val="FFFFFF"/>
        </a:lt1>
        <a:dk2>
          <a:srgbClr val="000000"/>
        </a:dk2>
        <a:lt2>
          <a:srgbClr val="FFFFFF"/>
        </a:lt2>
        <a:accent1>
          <a:srgbClr val="9966FF"/>
        </a:accent1>
        <a:accent2>
          <a:srgbClr val="99CCFF"/>
        </a:accent2>
        <a:accent3>
          <a:srgbClr val="AAAAAA"/>
        </a:accent3>
        <a:accent4>
          <a:srgbClr val="DADADA"/>
        </a:accent4>
        <a:accent5>
          <a:srgbClr val="CAB8FF"/>
        </a:accent5>
        <a:accent6>
          <a:srgbClr val="8AB9E7"/>
        </a:accent6>
        <a:hlink>
          <a:srgbClr val="FFFFCC"/>
        </a:hlink>
        <a:folHlink>
          <a:srgbClr val="6600CC"/>
        </a:folHlink>
      </a:clrScheme>
      <a:clrMap bg1="dk2" tx1="lt1" bg2="dk1" tx2="lt2" accent1="accent1" accent2="accent2" accent3="accent3" accent4="accent4" accent5="accent5" accent6="accent6" hlink="hlink" folHlink="folHlink"/>
    </a:extraClrScheme>
    <a:extraClrScheme>
      <a:clrScheme name="Radial 7">
        <a:dk1>
          <a:srgbClr val="666699"/>
        </a:dk1>
        <a:lt1>
          <a:srgbClr val="FFFFFF"/>
        </a:lt1>
        <a:dk2>
          <a:srgbClr val="2A2A40"/>
        </a:dk2>
        <a:lt2>
          <a:srgbClr val="FFFFFF"/>
        </a:lt2>
        <a:accent1>
          <a:srgbClr val="006699"/>
        </a:accent1>
        <a:accent2>
          <a:srgbClr val="CC9900"/>
        </a:accent2>
        <a:accent3>
          <a:srgbClr val="ACACAF"/>
        </a:accent3>
        <a:accent4>
          <a:srgbClr val="DADADA"/>
        </a:accent4>
        <a:accent5>
          <a:srgbClr val="AAB8CA"/>
        </a:accent5>
        <a:accent6>
          <a:srgbClr val="B98A00"/>
        </a:accent6>
        <a:hlink>
          <a:srgbClr val="CC6600"/>
        </a:hlink>
        <a:folHlink>
          <a:srgbClr val="6C948A"/>
        </a:folHlink>
      </a:clrScheme>
      <a:clrMap bg1="dk2" tx1="lt1" bg2="dk1" tx2="lt2" accent1="accent1" accent2="accent2" accent3="accent3" accent4="accent4" accent5="accent5" accent6="accent6" hlink="hlink" folHlink="folHlink"/>
    </a:extraClrScheme>
    <a:extraClrScheme>
      <a:clrScheme name="Radial 8">
        <a:dk1>
          <a:srgbClr val="BECBD8"/>
        </a:dk1>
        <a:lt1>
          <a:srgbClr val="FFFFFF"/>
        </a:lt1>
        <a:dk2>
          <a:srgbClr val="2B335B"/>
        </a:dk2>
        <a:lt2>
          <a:srgbClr val="FFFFFF"/>
        </a:lt2>
        <a:accent1>
          <a:srgbClr val="0099CC"/>
        </a:accent1>
        <a:accent2>
          <a:srgbClr val="B5DBE3"/>
        </a:accent2>
        <a:accent3>
          <a:srgbClr val="ACADB5"/>
        </a:accent3>
        <a:accent4>
          <a:srgbClr val="DADADA"/>
        </a:accent4>
        <a:accent5>
          <a:srgbClr val="AACAE2"/>
        </a:accent5>
        <a:accent6>
          <a:srgbClr val="A4C6CE"/>
        </a:accent6>
        <a:hlink>
          <a:srgbClr val="FFCC00"/>
        </a:hlink>
        <a:folHlink>
          <a:srgbClr val="58648C"/>
        </a:folHlink>
      </a:clrScheme>
      <a:clrMap bg1="dk2" tx1="lt1" bg2="dk1" tx2="lt2" accent1="accent1" accent2="accent2" accent3="accent3" accent4="accent4" accent5="accent5" accent6="accent6" hlink="hlink" folHlink="folHlink"/>
    </a:extraClrScheme>
    <a:extraClrScheme>
      <a:clrScheme name="Radial 9">
        <a:dk1>
          <a:srgbClr val="3333FF"/>
        </a:dk1>
        <a:lt1>
          <a:srgbClr val="FFFFFF"/>
        </a:lt1>
        <a:dk2>
          <a:srgbClr val="000099"/>
        </a:dk2>
        <a:lt2>
          <a:srgbClr val="FFFFFF"/>
        </a:lt2>
        <a:accent1>
          <a:srgbClr val="339966"/>
        </a:accent1>
        <a:accent2>
          <a:srgbClr val="9999FF"/>
        </a:accent2>
        <a:accent3>
          <a:srgbClr val="AAAACA"/>
        </a:accent3>
        <a:accent4>
          <a:srgbClr val="DADADA"/>
        </a:accent4>
        <a:accent5>
          <a:srgbClr val="ADCAB8"/>
        </a:accent5>
        <a:accent6>
          <a:srgbClr val="8A8AE7"/>
        </a:accent6>
        <a:hlink>
          <a:srgbClr val="FFFF99"/>
        </a:hlink>
        <a:folHlink>
          <a:srgbClr val="17A0D1"/>
        </a:folHlink>
      </a:clrScheme>
      <a:clrMap bg1="dk2" tx1="lt1" bg2="dk1" tx2="lt2" accent1="accent1" accent2="accent2" accent3="accent3" accent4="accent4" accent5="accent5" accent6="accent6" hlink="hlink" folHlink="folHlink"/>
    </a:extraClrScheme>
    <a:extraClrScheme>
      <a:clrScheme name="Radial 10">
        <a:dk1>
          <a:srgbClr val="808000"/>
        </a:dk1>
        <a:lt1>
          <a:srgbClr val="FFFFFF"/>
        </a:lt1>
        <a:dk2>
          <a:srgbClr val="354418"/>
        </a:dk2>
        <a:lt2>
          <a:srgbClr val="FFFFFF"/>
        </a:lt2>
        <a:accent1>
          <a:srgbClr val="60897C"/>
        </a:accent1>
        <a:accent2>
          <a:srgbClr val="99CC00"/>
        </a:accent2>
        <a:accent3>
          <a:srgbClr val="AEB0AB"/>
        </a:accent3>
        <a:accent4>
          <a:srgbClr val="DADADA"/>
        </a:accent4>
        <a:accent5>
          <a:srgbClr val="B6C4BF"/>
        </a:accent5>
        <a:accent6>
          <a:srgbClr val="8AB900"/>
        </a:accent6>
        <a:hlink>
          <a:srgbClr val="CCCC00"/>
        </a:hlink>
        <a:folHlink>
          <a:srgbClr val="66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Radial</Template>
  <TotalTime>10062</TotalTime>
  <Words>5790</Words>
  <Application>Microsoft Office PowerPoint</Application>
  <PresentationFormat>On-screen Show (4:3)</PresentationFormat>
  <Paragraphs>608</Paragraphs>
  <Slides>45</Slides>
  <Notes>1</Notes>
  <HiddenSlides>0</HiddenSlides>
  <MMClips>0</MMClips>
  <ScaleCrop>false</ScaleCrop>
  <HeadingPairs>
    <vt:vector size="4" baseType="variant">
      <vt:variant>
        <vt:lpstr>Theme</vt:lpstr>
      </vt:variant>
      <vt:variant>
        <vt:i4>3</vt:i4>
      </vt:variant>
      <vt:variant>
        <vt:lpstr>Slide Titles</vt:lpstr>
      </vt:variant>
      <vt:variant>
        <vt:i4>45</vt:i4>
      </vt:variant>
    </vt:vector>
  </HeadingPairs>
  <TitlesOfParts>
    <vt:vector size="48" baseType="lpstr">
      <vt:lpstr>2_Radial</vt:lpstr>
      <vt:lpstr>Office Theme</vt:lpstr>
      <vt:lpstr>1_Office Theme</vt:lpstr>
      <vt:lpstr>Slide 1</vt:lpstr>
      <vt:lpstr>Resources management</vt:lpstr>
      <vt:lpstr>Slide 3</vt:lpstr>
      <vt:lpstr>IMBK – Institute of marine biology</vt:lpstr>
      <vt:lpstr>Fisheries Inspectorate </vt:lpstr>
      <vt:lpstr>Slide 6</vt:lpstr>
      <vt:lpstr>Slide 7</vt:lpstr>
      <vt:lpstr>   </vt:lpstr>
      <vt:lpstr>Slide 9</vt:lpstr>
      <vt:lpstr>Slide 10</vt:lpstr>
      <vt:lpstr>Slide 11</vt:lpstr>
      <vt:lpstr>Slide 12</vt:lpstr>
      <vt:lpstr>Slide 13</vt:lpstr>
      <vt:lpstr>Slide 14</vt:lpstr>
      <vt:lpstr>Slide 15</vt:lpstr>
      <vt:lpstr>Slide 16</vt:lpstr>
      <vt:lpstr>Slide 17</vt:lpstr>
      <vt:lpstr>Slide 18</vt:lpstr>
      <vt:lpstr>Slide 19</vt:lpstr>
      <vt:lpstr>   </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   </vt:lpstr>
      <vt:lpstr>Control measures</vt:lpstr>
      <vt:lpstr>Slide 37</vt:lpstr>
      <vt:lpstr>Slide 38</vt:lpstr>
      <vt:lpstr>Slide 39</vt:lpstr>
      <vt:lpstr>Slide 40</vt:lpstr>
      <vt:lpstr>  </vt:lpstr>
      <vt:lpstr>  </vt:lpstr>
      <vt:lpstr>Stock assessments</vt:lpstr>
      <vt:lpstr>Conclusions and challenges</vt:lpstr>
      <vt:lpstr>Slide 45</vt:lpstr>
    </vt:vector>
  </TitlesOfParts>
  <Company>Podgorica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OPLEMENJIVANJE DOMAĆIH ŽIVOTINJA</dc:title>
  <dc:creator>Administrator</dc:creator>
  <cp:lastModifiedBy>Ana</cp:lastModifiedBy>
  <cp:revision>629</cp:revision>
  <dcterms:created xsi:type="dcterms:W3CDTF">2006-12-16T20:40:38Z</dcterms:created>
  <dcterms:modified xsi:type="dcterms:W3CDTF">2013-05-29T07:51:27Z</dcterms:modified>
</cp:coreProperties>
</file>