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413" r:id="rId3"/>
    <p:sldId id="514" r:id="rId4"/>
    <p:sldId id="496" r:id="rId5"/>
    <p:sldId id="497" r:id="rId6"/>
    <p:sldId id="464" r:id="rId7"/>
    <p:sldId id="510" r:id="rId8"/>
    <p:sldId id="489" r:id="rId9"/>
    <p:sldId id="491" r:id="rId10"/>
    <p:sldId id="493" r:id="rId11"/>
    <p:sldId id="512" r:id="rId12"/>
    <p:sldId id="494" r:id="rId13"/>
    <p:sldId id="499" r:id="rId14"/>
    <p:sldId id="500" r:id="rId15"/>
    <p:sldId id="515" r:id="rId16"/>
    <p:sldId id="516" r:id="rId17"/>
    <p:sldId id="517" r:id="rId18"/>
    <p:sldId id="461" r:id="rId19"/>
    <p:sldId id="265" r:id="rId20"/>
  </p:sldIdLst>
  <p:sldSz cx="9144000" cy="6858000" type="screen4x3"/>
  <p:notesSz cx="6797675" cy="987425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32523"/>
    <a:srgbClr val="C00000"/>
    <a:srgbClr val="F2DCD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68" autoAdjust="0"/>
    <p:restoredTop sz="81166" autoAdjust="0"/>
  </p:normalViewPr>
  <p:slideViewPr>
    <p:cSldViewPr>
      <p:cViewPr varScale="1">
        <p:scale>
          <a:sx n="91" d="100"/>
          <a:sy n="91" d="100"/>
        </p:scale>
        <p:origin x="-116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0874" tIns="45438" rIns="90874" bIns="45438"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49688" y="0"/>
            <a:ext cx="2946400" cy="493713"/>
          </a:xfrm>
          <a:prstGeom prst="rect">
            <a:avLst/>
          </a:prstGeom>
        </p:spPr>
        <p:txBody>
          <a:bodyPr vert="horz" lIns="90874" tIns="45438" rIns="90874" bIns="45438" rtlCol="0"/>
          <a:lstStyle>
            <a:lvl1pPr algn="r">
              <a:defRPr sz="1200">
                <a:latin typeface="Arial" charset="0"/>
              </a:defRPr>
            </a:lvl1pPr>
          </a:lstStyle>
          <a:p>
            <a:pPr>
              <a:defRPr/>
            </a:pPr>
            <a:fld id="{A014D08F-2709-4988-B379-D854BA991287}" type="datetimeFigureOut">
              <a:rPr lang="en-US"/>
              <a:pPr>
                <a:defRPr/>
              </a:pPr>
              <a:t>5/29/2013</a:t>
            </a:fld>
            <a:endParaRPr lang="en-US"/>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0874" tIns="45438" rIns="90874" bIns="45438" rtlCol="0" anchor="ctr"/>
          <a:lstStyle/>
          <a:p>
            <a:pPr lvl="0"/>
            <a:endParaRPr lang="en-US" noProof="0" smtClean="0"/>
          </a:p>
        </p:txBody>
      </p:sp>
      <p:sp>
        <p:nvSpPr>
          <p:cNvPr id="5" name="Notes Placeholder 4"/>
          <p:cNvSpPr>
            <a:spLocks noGrp="1"/>
          </p:cNvSpPr>
          <p:nvPr>
            <p:ph type="body" sz="quarter" idx="3"/>
          </p:nvPr>
        </p:nvSpPr>
        <p:spPr>
          <a:xfrm>
            <a:off x="679450" y="4689475"/>
            <a:ext cx="5438775" cy="4443413"/>
          </a:xfrm>
          <a:prstGeom prst="rect">
            <a:avLst/>
          </a:prstGeom>
        </p:spPr>
        <p:txBody>
          <a:bodyPr vert="horz" lIns="90874" tIns="45438" rIns="90874" bIns="454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950"/>
            <a:ext cx="2946400" cy="493713"/>
          </a:xfrm>
          <a:prstGeom prst="rect">
            <a:avLst/>
          </a:prstGeom>
        </p:spPr>
        <p:txBody>
          <a:bodyPr vert="horz" lIns="90874" tIns="45438" rIns="90874" bIns="45438"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0874" tIns="45438" rIns="90874" bIns="45438" rtlCol="0" anchor="b"/>
          <a:lstStyle>
            <a:lvl1pPr algn="r">
              <a:defRPr sz="1200">
                <a:latin typeface="Arial" charset="0"/>
              </a:defRPr>
            </a:lvl1pPr>
          </a:lstStyle>
          <a:p>
            <a:pPr>
              <a:defRPr/>
            </a:pPr>
            <a:fld id="{B84C13AF-E39C-420B-A8B0-CFB10B98B11D}" type="slidenum">
              <a:rPr lang="en-US"/>
              <a:pPr>
                <a:defRPr/>
              </a:pPr>
              <a:t>‹#›</a:t>
            </a:fld>
            <a:endParaRPr lang="en-US"/>
          </a:p>
        </p:txBody>
      </p:sp>
    </p:spTree>
    <p:extLst>
      <p:ext uri="{BB962C8B-B14F-4D97-AF65-F5344CB8AC3E}">
        <p14:creationId xmlns:p14="http://schemas.microsoft.com/office/powerpoint/2010/main" xmlns="" val="1935655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CBFF7F9-5356-4097-A47B-9DB04668845B}"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443D78F-5D5A-441C-A104-F58F809ACBF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94FBE98-4BDB-45ED-A085-C17F2DB77C75}"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8767C2-8B7C-48F5-999C-D1C7B710066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F84A098-BC3C-4CE3-8EC8-07B1A99A2431}"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C7D46F-3B10-477C-8751-01DACBFAC1D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2ECB5EB-F545-422B-841C-A6C80F77D243}"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4A6CD6B-62AC-4915-87EF-0DBE1B9FCFF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CA6C161-6D59-4CBE-AC1F-E7359B86C940}" type="datetimeFigureOut">
              <a:rPr lang="en-US"/>
              <a:pPr>
                <a:defRPr/>
              </a:pPr>
              <a:t>5/29/2013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FA795F3-E16A-4CEF-B50A-38A998526F0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E4841A8-1FCC-49D0-B0F5-5A51DCD8DB60}" type="datetimeFigureOut">
              <a:rPr lang="en-US"/>
              <a:pPr>
                <a:defRPr/>
              </a:pPr>
              <a:t>5/29/2013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49164F6-1C1B-4120-B880-3B4832FFA20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BCE2D8-2DDF-4782-86BC-7490786350C7}" type="datetimeFigureOut">
              <a:rPr lang="en-US"/>
              <a:pPr>
                <a:defRPr/>
              </a:pPr>
              <a:t>5/29/2013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5278384-5190-41D2-9723-BC1104F1CF1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C1B94-6551-4B18-9A1F-91B4E4C9B53A}"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8A1E14-5DAC-4A11-9735-1050A89DDFD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FA95FDF-C469-4C71-95CA-1D5C64A20AFA}" type="datetimeFigureOut">
              <a:rPr lang="en-US"/>
              <a:pPr>
                <a:defRPr/>
              </a:pPr>
              <a:t>5/29/2013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8534DF-3160-44AB-ADE3-F0DD20BEEE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8CDD6C0-D082-4013-9928-014FC3D8D42E}"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27617C-3FB5-4F2D-A3E1-39B8A13D5A9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158DC41-D071-47B3-9DCC-3B9B7897776D}" type="datetimeFigureOut">
              <a:rPr lang="en-US"/>
              <a:pPr>
                <a:defRPr/>
              </a:pPr>
              <a:t>5/29/2013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C1ED208-9870-4DBE-90BA-1BEEB18CF77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6CADE37-9FF8-41D7-9DCA-2B00997D3F97}" type="datetimeFigureOut">
              <a:rPr lang="en-US"/>
              <a:pPr>
                <a:defRPr/>
              </a:pPr>
              <a:t>5/29/2013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9F6DD4-F2EA-4DEF-B164-8603B9D3D46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1077913"/>
          </a:xfrm>
          <a:prstGeom prst="rect">
            <a:avLst/>
          </a:prstGeom>
          <a:noFill/>
          <a:ln w="9525">
            <a:noFill/>
            <a:miter lim="800000"/>
            <a:headEnd/>
            <a:tailEnd/>
          </a:ln>
        </p:spPr>
        <p:txBody>
          <a:bodyPr>
            <a:spAutoFit/>
          </a:bodyPr>
          <a:lstStyle/>
          <a:p>
            <a:pPr algn="ctr"/>
            <a:r>
              <a:rPr lang="sr-Latn-CS" sz="1600">
                <a:solidFill>
                  <a:schemeClr val="bg1"/>
                </a:solidFill>
                <a:latin typeface="Cambria" pitchFamily="18" charset="0"/>
              </a:rPr>
              <a:t> M O N T E N E G R O </a:t>
            </a:r>
          </a:p>
          <a:p>
            <a:pPr algn="ctr"/>
            <a:r>
              <a:rPr lang="en-GB" sz="1600">
                <a:solidFill>
                  <a:schemeClr val="bg1"/>
                </a:solidFill>
                <a:latin typeface="Cambria" pitchFamily="18" charset="0"/>
              </a:rPr>
              <a:t>Negotiating Team for the Accession of </a:t>
            </a:r>
            <a:r>
              <a:rPr lang="sr-Latn-CS" sz="1600">
                <a:solidFill>
                  <a:schemeClr val="bg1"/>
                </a:solidFill>
                <a:latin typeface="Cambria" pitchFamily="18" charset="0"/>
              </a:rPr>
              <a:t>Montenegro </a:t>
            </a:r>
            <a:r>
              <a:rPr lang="en-GB" sz="1600">
                <a:solidFill>
                  <a:schemeClr val="bg1"/>
                </a:solidFill>
                <a:latin typeface="Cambria" pitchFamily="18" charset="0"/>
              </a:rPr>
              <a:t>to the European Union</a:t>
            </a:r>
            <a:br>
              <a:rPr lang="en-GB" sz="1600">
                <a:solidFill>
                  <a:schemeClr val="bg1"/>
                </a:solidFill>
                <a:latin typeface="Cambria" pitchFamily="18" charset="0"/>
              </a:rPr>
            </a:br>
            <a:r>
              <a:rPr lang="en-GB" sz="1600">
                <a:solidFill>
                  <a:schemeClr val="bg1"/>
                </a:solidFill>
                <a:latin typeface="Cambria" pitchFamily="18" charset="0"/>
              </a:rPr>
              <a:t> Working Group for Chapter </a:t>
            </a:r>
            <a:r>
              <a:rPr lang="hr-BA" sz="1600">
                <a:solidFill>
                  <a:schemeClr val="bg1"/>
                </a:solidFill>
                <a:latin typeface="Cambria" pitchFamily="18" charset="0"/>
              </a:rPr>
              <a:t>1</a:t>
            </a:r>
            <a:r>
              <a:rPr lang="en-US" sz="1600">
                <a:solidFill>
                  <a:schemeClr val="bg1"/>
                </a:solidFill>
                <a:latin typeface="Cambria" pitchFamily="18" charset="0"/>
              </a:rPr>
              <a:t>3</a:t>
            </a:r>
            <a:r>
              <a:rPr lang="hr-BA" sz="1600">
                <a:solidFill>
                  <a:schemeClr val="bg1"/>
                </a:solidFill>
                <a:latin typeface="Cambria" pitchFamily="18" charset="0"/>
              </a:rPr>
              <a:t> – </a:t>
            </a:r>
            <a:r>
              <a:rPr lang="en-US" sz="1600">
                <a:solidFill>
                  <a:schemeClr val="bg1"/>
                </a:solidFill>
                <a:latin typeface="Cambria" pitchFamily="18" charset="0"/>
              </a:rPr>
              <a:t>Fisheries</a:t>
            </a:r>
            <a:endParaRPr lang="hr-BA" sz="1600">
              <a:solidFill>
                <a:schemeClr val="bg1"/>
              </a:solidFill>
              <a:latin typeface="Cambria" pitchFamily="18" charset="0"/>
            </a:endParaRPr>
          </a:p>
          <a:p>
            <a:pPr algn="ctr"/>
            <a:endParaRPr lang="hr-BA" sz="160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3" name="Rectangle 12"/>
          <p:cNvSpPr/>
          <p:nvPr/>
        </p:nvSpPr>
        <p:spPr>
          <a:xfrm>
            <a:off x="3436938" y="6324600"/>
            <a:ext cx="2601912" cy="369888"/>
          </a:xfrm>
          <a:prstGeom prst="rect">
            <a:avLst/>
          </a:prstGeom>
        </p:spPr>
        <p:txBody>
          <a:bodyPr wrap="none" anchor="ctr">
            <a:spAutoFit/>
          </a:bodyPr>
          <a:lstStyle/>
          <a:p>
            <a:pPr algn="ctr" fontAlgn="auto">
              <a:spcBef>
                <a:spcPts val="0"/>
              </a:spcBef>
              <a:spcAft>
                <a:spcPts val="0"/>
              </a:spcAft>
              <a:defRPr/>
            </a:pPr>
            <a:r>
              <a:rPr lang="x-none" b="1">
                <a:solidFill>
                  <a:schemeClr val="bg1"/>
                </a:solidFill>
                <a:latin typeface="Cambria" pitchFamily="18" charset="0"/>
              </a:rPr>
              <a:t>Brussels</a:t>
            </a:r>
            <a:r>
              <a:rPr lang="en-US" b="1" dirty="0">
                <a:solidFill>
                  <a:schemeClr val="bg1"/>
                </a:solidFill>
                <a:latin typeface="Cambria" pitchFamily="18" charset="0"/>
              </a:rPr>
              <a:t>, </a:t>
            </a:r>
            <a:r>
              <a:rPr lang="sr-Latn-CS" b="1" dirty="0" smtClean="0">
                <a:solidFill>
                  <a:schemeClr val="bg1"/>
                </a:solidFill>
                <a:latin typeface="Cambria" pitchFamily="18" charset="0"/>
              </a:rPr>
              <a:t>5-6</a:t>
            </a:r>
            <a:r>
              <a:rPr lang="en-US" b="1" dirty="0" smtClean="0">
                <a:solidFill>
                  <a:schemeClr val="bg1"/>
                </a:solidFill>
                <a:latin typeface="Cambria" pitchFamily="18" charset="0"/>
              </a:rPr>
              <a:t> </a:t>
            </a:r>
            <a:r>
              <a:rPr lang="sr-Latn-CS" b="1" dirty="0">
                <a:solidFill>
                  <a:schemeClr val="bg1"/>
                </a:solidFill>
                <a:latin typeface="Cambria" pitchFamily="18" charset="0"/>
              </a:rPr>
              <a:t>Jun 2013</a:t>
            </a:r>
            <a:endParaRPr lang="en-US" dirty="0">
              <a:solidFill>
                <a:schemeClr val="bg1"/>
              </a:solidFill>
              <a:latin typeface="+mn-lt"/>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7" name="Picture 28"/>
          <p:cNvPicPr>
            <a:picLocks noChangeAspect="1" noChangeArrowheads="1"/>
          </p:cNvPicPr>
          <p:nvPr/>
        </p:nvPicPr>
        <p:blipFill>
          <a:blip r:embed="rId3" cstate="print"/>
          <a:srcRect/>
          <a:stretch>
            <a:fillRect/>
          </a:stretch>
        </p:blipFill>
        <p:spPr bwMode="auto">
          <a:xfrm>
            <a:off x="7381875" y="5845175"/>
            <a:ext cx="1771650" cy="1000125"/>
          </a:xfrm>
          <a:prstGeom prst="rect">
            <a:avLst/>
          </a:prstGeom>
          <a:noFill/>
          <a:ln w="9525">
            <a:noFill/>
            <a:miter lim="800000"/>
            <a:headEnd/>
            <a:tailEnd/>
          </a:ln>
        </p:spPr>
      </p:pic>
      <p:sp>
        <p:nvSpPr>
          <p:cNvPr id="2058" name="Rectangle 3"/>
          <p:cNvSpPr>
            <a:spLocks noChangeArrowheads="1"/>
          </p:cNvSpPr>
          <p:nvPr/>
        </p:nvSpPr>
        <p:spPr bwMode="auto">
          <a:xfrm>
            <a:off x="1524000" y="2971800"/>
            <a:ext cx="6324600" cy="1371600"/>
          </a:xfrm>
          <a:prstGeom prst="rect">
            <a:avLst/>
          </a:prstGeom>
          <a:noFill/>
          <a:ln w="9525">
            <a:noFill/>
            <a:miter lim="800000"/>
            <a:headEnd/>
            <a:tailEnd/>
          </a:ln>
        </p:spPr>
        <p:txBody>
          <a:bodyPr anchor="ctr"/>
          <a:lstStyle/>
          <a:p>
            <a:pPr algn="ctr"/>
            <a:r>
              <a:rPr lang="en-GB" sz="2600">
                <a:solidFill>
                  <a:srgbClr val="F2DCDB"/>
                </a:solidFill>
                <a:latin typeface="Cambria" pitchFamily="18" charset="0"/>
              </a:rPr>
              <a:t>Bilateral screening: Chapter </a:t>
            </a:r>
            <a:r>
              <a:rPr lang="hr-HR" sz="2600">
                <a:solidFill>
                  <a:srgbClr val="F2DCDB"/>
                </a:solidFill>
                <a:latin typeface="Cambria" pitchFamily="18" charset="0"/>
              </a:rPr>
              <a:t>13</a:t>
            </a:r>
            <a:endParaRPr lang="en-US" sz="2600">
              <a:solidFill>
                <a:srgbClr val="F2DCDB"/>
              </a:solidFill>
              <a:latin typeface="Cambria" pitchFamily="18" charset="0"/>
            </a:endParaRPr>
          </a:p>
          <a:p>
            <a:pPr algn="ctr"/>
            <a:endParaRPr lang="en-GB" sz="2600">
              <a:solidFill>
                <a:srgbClr val="F2DCDB"/>
              </a:solidFill>
              <a:latin typeface="Cambria" pitchFamily="18" charset="0"/>
            </a:endParaRPr>
          </a:p>
          <a:p>
            <a:pPr algn="ctr"/>
            <a:r>
              <a:rPr lang="en-US" sz="2800" b="1">
                <a:solidFill>
                  <a:srgbClr val="F2DCDB"/>
                </a:solidFill>
                <a:latin typeface="Cambria" pitchFamily="18" charset="0"/>
              </a:rPr>
              <a:t>AQUACULTURE</a:t>
            </a:r>
            <a:endParaRPr lang="hr-HR" sz="2800" b="1">
              <a:solidFill>
                <a:srgbClr val="F2DCDB"/>
              </a:solidFill>
              <a:latin typeface="Calibri" pitchFamily="34" charset="0"/>
            </a:endParaRPr>
          </a:p>
        </p:txBody>
      </p:sp>
      <p:sp>
        <p:nvSpPr>
          <p:cNvPr id="2059" name="TextBox 2"/>
          <p:cNvSpPr txBox="1">
            <a:spLocks noChangeArrowheads="1"/>
          </p:cNvSpPr>
          <p:nvPr/>
        </p:nvSpPr>
        <p:spPr bwMode="auto">
          <a:xfrm>
            <a:off x="2019300" y="4881563"/>
            <a:ext cx="5334000" cy="1138773"/>
          </a:xfrm>
          <a:prstGeom prst="rect">
            <a:avLst/>
          </a:prstGeom>
          <a:noFill/>
          <a:ln w="9525">
            <a:noFill/>
            <a:miter lim="800000"/>
            <a:headEnd/>
            <a:tailEnd/>
          </a:ln>
        </p:spPr>
        <p:txBody>
          <a:bodyPr>
            <a:spAutoFit/>
          </a:bodyPr>
          <a:lstStyle/>
          <a:p>
            <a:pPr algn="ctr"/>
            <a:r>
              <a:rPr lang="en-US" sz="2400" b="1" dirty="0">
                <a:solidFill>
                  <a:schemeClr val="bg1"/>
                </a:solidFill>
                <a:latin typeface="Cambria" pitchFamily="18" charset="0"/>
              </a:rPr>
              <a:t>Milena </a:t>
            </a:r>
            <a:r>
              <a:rPr lang="en-US" sz="2400" b="1" dirty="0" smtClean="0">
                <a:solidFill>
                  <a:schemeClr val="bg1"/>
                </a:solidFill>
                <a:latin typeface="Cambria" pitchFamily="18" charset="0"/>
              </a:rPr>
              <a:t>KRASIC</a:t>
            </a:r>
            <a:endParaRPr lang="en-US" sz="2400" b="1" dirty="0">
              <a:solidFill>
                <a:schemeClr val="bg1"/>
              </a:solidFill>
              <a:latin typeface="Cambria" pitchFamily="18" charset="0"/>
            </a:endParaRPr>
          </a:p>
          <a:p>
            <a:pPr algn="ctr"/>
            <a:endParaRPr lang="sr-Latn-CS" sz="2400" b="1" dirty="0">
              <a:solidFill>
                <a:schemeClr val="bg1"/>
              </a:solidFill>
              <a:latin typeface="Cambria" pitchFamily="18" charset="0"/>
            </a:endParaRPr>
          </a:p>
          <a:p>
            <a:pPr algn="ctr"/>
            <a:r>
              <a:rPr lang="sr-Latn-CS" sz="2000" i="1" dirty="0" smtClean="0">
                <a:solidFill>
                  <a:schemeClr val="bg1"/>
                </a:solidFill>
                <a:latin typeface="Cambria" pitchFamily="18" charset="0"/>
              </a:rPr>
              <a:t>milena.krasic@mpr.gov.me </a:t>
            </a:r>
            <a:endParaRPr lang="en-US" sz="2000"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990600" y="2362200"/>
            <a:ext cx="7239000" cy="2362200"/>
          </a:xfrm>
          <a:prstGeom prst="rect">
            <a:avLst/>
          </a:prstGeom>
          <a:noFill/>
          <a:ln w="9525" algn="ctr">
            <a:noFill/>
            <a:miter lim="800000"/>
            <a:headEnd/>
            <a:tailEnd/>
          </a:ln>
          <a:effectLst/>
        </p:spPr>
        <p:txBody>
          <a:bodyPr/>
          <a:lstStyle/>
          <a:p>
            <a:pPr algn="just">
              <a:buFont typeface="Wingdings" pitchFamily="2" charset="2"/>
              <a:buChar char="Ø"/>
              <a:defRPr/>
            </a:pPr>
            <a:r>
              <a:rPr lang="hr-BA" sz="2400" b="1" dirty="0">
                <a:solidFill>
                  <a:srgbClr val="632523"/>
                </a:solidFill>
                <a:latin typeface="Cambria" pitchFamily="18" charset="0"/>
                <a:cs typeface="Arial" pitchFamily="34" charset="0"/>
              </a:rPr>
              <a:t>    </a:t>
            </a:r>
            <a:r>
              <a:rPr lang="en-US" sz="2400" b="1" u="sng" dirty="0" err="1">
                <a:solidFill>
                  <a:srgbClr val="632523"/>
                </a:solidFill>
                <a:effectLst>
                  <a:outerShdw blurRad="38100" dist="38100" dir="2700000" algn="tl">
                    <a:srgbClr val="000000">
                      <a:alpha val="43137"/>
                    </a:srgbClr>
                  </a:outerShdw>
                </a:effectLst>
                <a:latin typeface="Cambria" pitchFamily="18" charset="0"/>
                <a:cs typeface="Arial" pitchFamily="34" charset="0"/>
              </a:rPr>
              <a:t>Celex</a:t>
            </a:r>
            <a:r>
              <a:rPr lang="en-US" sz="2400" b="1" u="sng" dirty="0">
                <a:solidFill>
                  <a:srgbClr val="632523"/>
                </a:solidFill>
                <a:effectLst>
                  <a:outerShdw blurRad="38100" dist="38100" dir="2700000" algn="tl">
                    <a:srgbClr val="000000">
                      <a:alpha val="43137"/>
                    </a:srgbClr>
                  </a:outerShdw>
                </a:effectLst>
                <a:latin typeface="Cambria" pitchFamily="18" charset="0"/>
                <a:cs typeface="Arial" pitchFamily="34" charset="0"/>
              </a:rPr>
              <a:t> </a:t>
            </a:r>
            <a:r>
              <a:rPr lang="en-GB" sz="2400" b="1" u="sng" dirty="0">
                <a:solidFill>
                  <a:srgbClr val="632523"/>
                </a:solidFill>
                <a:effectLst>
                  <a:outerShdw blurRad="38100" dist="38100" dir="2700000" algn="tl">
                    <a:srgbClr val="000000">
                      <a:alpha val="43137"/>
                    </a:srgbClr>
                  </a:outerShdw>
                </a:effectLst>
                <a:latin typeface="Cambria" pitchFamily="18" charset="0"/>
              </a:rPr>
              <a:t>32007R0708</a:t>
            </a:r>
          </a:p>
          <a:p>
            <a:pPr algn="just">
              <a:defRPr/>
            </a:pPr>
            <a:r>
              <a:rPr lang="en-GB" sz="2400" u="sng" dirty="0">
                <a:solidFill>
                  <a:srgbClr val="632523"/>
                </a:solidFill>
                <a:latin typeface="Cambria" pitchFamily="18" charset="0"/>
              </a:rPr>
              <a:t/>
            </a:r>
            <a:br>
              <a:rPr lang="en-GB" sz="2400" u="sng" dirty="0">
                <a:solidFill>
                  <a:srgbClr val="632523"/>
                </a:solidFill>
                <a:latin typeface="Cambria" pitchFamily="18" charset="0"/>
              </a:rPr>
            </a:br>
            <a:r>
              <a:rPr lang="en-GB" sz="2400" dirty="0">
                <a:solidFill>
                  <a:srgbClr val="632523"/>
                </a:solidFill>
                <a:latin typeface="Cambria" pitchFamily="18" charset="0"/>
              </a:rPr>
              <a:t>Council Regulation (EC) No 708/2007 of 11 June 2007 concerning </a:t>
            </a:r>
            <a:r>
              <a:rPr lang="en-GB" sz="2400" b="1" dirty="0">
                <a:solidFill>
                  <a:srgbClr val="632523"/>
                </a:solidFill>
                <a:latin typeface="Cambria" pitchFamily="18" charset="0"/>
              </a:rPr>
              <a:t>use of alien and locally absent species in aquaculture</a:t>
            </a:r>
            <a:endParaRPr lang="en-US" b="1" dirty="0">
              <a:solidFill>
                <a:srgbClr val="632523"/>
              </a:solidFill>
              <a:latin typeface="Cambria" pitchFamily="18" charset="0"/>
              <a:cs typeface="Arial" pitchFamily="34" charset="0"/>
            </a:endParaRPr>
          </a:p>
          <a:p>
            <a:pPr marL="814388" indent="-450850" algn="ctr" fontAlgn="auto">
              <a:spcBef>
                <a:spcPts val="0"/>
              </a:spcBef>
              <a:spcAft>
                <a:spcPts val="0"/>
              </a:spcAft>
              <a:defRPr/>
            </a:pPr>
            <a:endParaRPr lang="en-US" sz="2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sz="2400" b="1" dirty="0">
              <a:latin typeface="Cambria" pitchFamily="18" charset="0"/>
            </a:endParaRPr>
          </a:p>
        </p:txBody>
      </p:sp>
      <p:sp>
        <p:nvSpPr>
          <p:cNvPr id="3077" name="Rectangle 13"/>
          <p:cNvSpPr>
            <a:spLocks noChangeArrowheads="1"/>
          </p:cNvSpPr>
          <p:nvPr/>
        </p:nvSpPr>
        <p:spPr bwMode="auto">
          <a:xfrm>
            <a:off x="228600" y="1371600"/>
            <a:ext cx="8534400" cy="523875"/>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r>
              <a:rPr lang="sr-Latn-CS" sz="2800" b="1" i="1">
                <a:solidFill>
                  <a:srgbClr val="632523"/>
                </a:solidFill>
                <a:latin typeface="Cambria" pitchFamily="18" charset="0"/>
              </a:rPr>
              <a:t>Relevant Aquis </a:t>
            </a:r>
          </a:p>
        </p:txBody>
      </p:sp>
      <p:grpSp>
        <p:nvGrpSpPr>
          <p:cNvPr id="307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308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3081" name="Group 19"/>
          <p:cNvGrpSpPr>
            <a:grpSpLocks/>
          </p:cNvGrpSpPr>
          <p:nvPr/>
        </p:nvGrpSpPr>
        <p:grpSpPr bwMode="auto">
          <a:xfrm>
            <a:off x="0" y="0"/>
            <a:ext cx="5097463" cy="552450"/>
            <a:chOff x="0" y="0"/>
            <a:chExt cx="5097463" cy="552450"/>
          </a:xfrm>
        </p:grpSpPr>
        <p:pic>
          <p:nvPicPr>
            <p:cNvPr id="308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1" name="Rectangle 20"/>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69913"/>
            <a:ext cx="9144000" cy="5238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u="sng" dirty="0">
                <a:solidFill>
                  <a:schemeClr val="accent2">
                    <a:lumMod val="50000"/>
                  </a:schemeClr>
                </a:solidFill>
                <a:latin typeface="Cambria" pitchFamily="18" charset="0"/>
              </a:rPr>
              <a:t> </a:t>
            </a:r>
            <a:r>
              <a:rPr lang="sr-Latn-CS" sz="2800" b="1" u="sng" dirty="0" smtClean="0">
                <a:solidFill>
                  <a:schemeClr val="accent2">
                    <a:lumMod val="50000"/>
                  </a:schemeClr>
                </a:solidFill>
                <a:latin typeface="Cambria" pitchFamily="18" charset="0"/>
              </a:rPr>
              <a:t>Institucional</a:t>
            </a:r>
            <a:r>
              <a:rPr lang="en-GB" sz="2800" b="1" u="sng" dirty="0" smtClean="0">
                <a:solidFill>
                  <a:schemeClr val="accent2">
                    <a:lumMod val="50000"/>
                  </a:schemeClr>
                </a:solidFill>
                <a:latin typeface="Cambria" pitchFamily="18" charset="0"/>
              </a:rPr>
              <a:t> Capacity</a:t>
            </a:r>
            <a:endParaRPr lang="sr-Latn-CS" sz="2800" b="1" u="sng" dirty="0">
              <a:solidFill>
                <a:schemeClr val="accent2">
                  <a:lumMod val="50000"/>
                </a:schemeClr>
              </a:solidFill>
              <a:latin typeface="Cambria" pitchFamily="18" charset="0"/>
            </a:endParaRPr>
          </a:p>
        </p:txBody>
      </p:sp>
      <p:grpSp>
        <p:nvGrpSpPr>
          <p:cNvPr id="410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4102"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4103" name="Group 20"/>
          <p:cNvGrpSpPr>
            <a:grpSpLocks/>
          </p:cNvGrpSpPr>
          <p:nvPr/>
        </p:nvGrpSpPr>
        <p:grpSpPr bwMode="auto">
          <a:xfrm>
            <a:off x="0" y="0"/>
            <a:ext cx="5097463" cy="552450"/>
            <a:chOff x="0" y="0"/>
            <a:chExt cx="5097463" cy="552450"/>
          </a:xfrm>
        </p:grpSpPr>
        <p:pic>
          <p:nvPicPr>
            <p:cNvPr id="410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7" name="Rectangle 16"/>
          <p:cNvSpPr/>
          <p:nvPr/>
        </p:nvSpPr>
        <p:spPr>
          <a:xfrm>
            <a:off x="207963" y="1676400"/>
            <a:ext cx="8529637" cy="3908762"/>
          </a:xfrm>
          <a:prstGeom prst="rect">
            <a:avLst/>
          </a:prstGeom>
        </p:spPr>
        <p:txBody>
          <a:bodyPr>
            <a:spAutoFit/>
          </a:bodyPr>
          <a:lstStyle/>
          <a:p>
            <a:pPr marL="389572" indent="-342900" fontAlgn="auto">
              <a:buClr>
                <a:srgbClr val="632523"/>
              </a:buClr>
              <a:buFont typeface="Wingdings" pitchFamily="2" charset="2"/>
              <a:buChar char="§"/>
              <a:defRPr/>
            </a:pPr>
            <a:r>
              <a:rPr lang="en-GB" sz="2400" b="1" dirty="0" smtClean="0">
                <a:solidFill>
                  <a:srgbClr val="632523"/>
                </a:solidFill>
                <a:latin typeface="Cambria" pitchFamily="18" charset="0"/>
              </a:rPr>
              <a:t>Ministry of Agriculture and Rural Development</a:t>
            </a:r>
            <a:endParaRPr lang="en-US" sz="2400" b="1" dirty="0">
              <a:solidFill>
                <a:srgbClr val="632523"/>
              </a:solidFill>
              <a:latin typeface="Cambria" pitchFamily="18" charset="0"/>
            </a:endParaRPr>
          </a:p>
          <a:p>
            <a:pPr marL="846772" lvl="1" indent="-342900" fontAlgn="auto">
              <a:buClr>
                <a:srgbClr val="632523"/>
              </a:buClr>
              <a:buFont typeface="Arial" pitchFamily="34" charset="0"/>
              <a:buChar char="•"/>
              <a:defRPr/>
            </a:pPr>
            <a:r>
              <a:rPr lang="en-US" sz="2200" dirty="0" smtClean="0">
                <a:solidFill>
                  <a:srgbClr val="632523"/>
                </a:solidFill>
                <a:latin typeface="Cambria" pitchFamily="18" charset="0"/>
              </a:rPr>
              <a:t>Unit for Fisheries</a:t>
            </a:r>
            <a:endParaRPr lang="sr-Latn-ME" sz="2200" dirty="0">
              <a:solidFill>
                <a:srgbClr val="632523"/>
              </a:solidFill>
              <a:latin typeface="Cambria" pitchFamily="18" charset="0"/>
            </a:endParaRPr>
          </a:p>
          <a:p>
            <a:pPr marL="389572" indent="-342900" fontAlgn="auto">
              <a:buClr>
                <a:schemeClr val="accent6">
                  <a:lumMod val="75000"/>
                </a:schemeClr>
              </a:buClr>
              <a:buFont typeface="Wingdings" pitchFamily="2" charset="2"/>
              <a:buChar char="v"/>
              <a:defRPr/>
            </a:pPr>
            <a:endParaRPr lang="sr-Latn-ME" sz="2400" b="1" dirty="0">
              <a:solidFill>
                <a:srgbClr val="632523"/>
              </a:solidFill>
              <a:latin typeface="Cambria" pitchFamily="18" charset="0"/>
            </a:endParaRPr>
          </a:p>
          <a:p>
            <a:pPr marL="389572" indent="-342900" fontAlgn="auto">
              <a:buClr>
                <a:srgbClr val="632523"/>
              </a:buClr>
              <a:buFont typeface="Wingdings" pitchFamily="2" charset="2"/>
              <a:buChar char="§"/>
              <a:defRPr/>
            </a:pPr>
            <a:r>
              <a:rPr lang="en-GB" sz="2400" b="1" dirty="0" smtClean="0">
                <a:solidFill>
                  <a:srgbClr val="632523"/>
                </a:solidFill>
                <a:latin typeface="Cambria" pitchFamily="18" charset="0"/>
              </a:rPr>
              <a:t>Environmental Protection Agency</a:t>
            </a:r>
            <a:endParaRPr lang="en-US" sz="2400" b="1" dirty="0">
              <a:solidFill>
                <a:srgbClr val="632523"/>
              </a:solidFill>
              <a:latin typeface="Cambria" pitchFamily="18" charset="0"/>
            </a:endParaRPr>
          </a:p>
          <a:p>
            <a:pPr marL="846772" lvl="1" indent="-342900" fontAlgn="auto">
              <a:buClr>
                <a:srgbClr val="632523"/>
              </a:buClr>
              <a:buFont typeface="Arial" pitchFamily="34" charset="0"/>
              <a:buChar char="•"/>
              <a:defRPr/>
            </a:pPr>
            <a:r>
              <a:rPr lang="en-US" sz="2200" dirty="0" smtClean="0">
                <a:solidFill>
                  <a:srgbClr val="632523"/>
                </a:solidFill>
                <a:latin typeface="Cambria" pitchFamily="18" charset="0"/>
              </a:rPr>
              <a:t>Department for permit issuing </a:t>
            </a:r>
            <a:r>
              <a:rPr lang="en-US" sz="2200" dirty="0">
                <a:solidFill>
                  <a:srgbClr val="632523"/>
                </a:solidFill>
                <a:latin typeface="Cambria" pitchFamily="18" charset="0"/>
              </a:rPr>
              <a:t>– </a:t>
            </a:r>
            <a:r>
              <a:rPr lang="en-US" sz="2200" dirty="0" smtClean="0">
                <a:solidFill>
                  <a:srgbClr val="632523"/>
                </a:solidFill>
                <a:latin typeface="Cambria" pitchFamily="18" charset="0"/>
              </a:rPr>
              <a:t>Permits for </a:t>
            </a:r>
            <a:r>
              <a:rPr lang="en-US" sz="2200" dirty="0" err="1" smtClean="0">
                <a:solidFill>
                  <a:srgbClr val="632523"/>
                </a:solidFill>
                <a:latin typeface="Cambria" pitchFamily="18" charset="0"/>
              </a:rPr>
              <a:t>EIA</a:t>
            </a:r>
            <a:r>
              <a:rPr lang="en-US" sz="2200" dirty="0" smtClean="0">
                <a:solidFill>
                  <a:srgbClr val="632523"/>
                </a:solidFill>
                <a:latin typeface="Cambria" pitchFamily="18" charset="0"/>
              </a:rPr>
              <a:t> (Environmental Impact Assessment</a:t>
            </a:r>
            <a:r>
              <a:rPr lang="sr-Latn-ME" sz="2200" dirty="0" smtClean="0">
                <a:solidFill>
                  <a:srgbClr val="632523"/>
                </a:solidFill>
                <a:latin typeface="Cambria" pitchFamily="18" charset="0"/>
              </a:rPr>
              <a:t>)</a:t>
            </a:r>
            <a:endParaRPr lang="sr-Latn-ME" sz="2200" dirty="0">
              <a:solidFill>
                <a:srgbClr val="632523"/>
              </a:solidFill>
              <a:latin typeface="Cambria" pitchFamily="18" charset="0"/>
            </a:endParaRPr>
          </a:p>
          <a:p>
            <a:pPr marL="389572" indent="-342900" fontAlgn="auto">
              <a:buClr>
                <a:schemeClr val="accent6">
                  <a:lumMod val="75000"/>
                </a:schemeClr>
              </a:buClr>
              <a:buFont typeface="Wingdings" pitchFamily="2" charset="2"/>
              <a:buChar char="v"/>
              <a:defRPr/>
            </a:pPr>
            <a:endParaRPr lang="sr-Latn-ME" sz="2400" b="1" dirty="0">
              <a:solidFill>
                <a:srgbClr val="632523"/>
              </a:solidFill>
              <a:latin typeface="Cambria" pitchFamily="18" charset="0"/>
            </a:endParaRPr>
          </a:p>
          <a:p>
            <a:pPr marL="389572" indent="-342900" fontAlgn="auto">
              <a:buClr>
                <a:srgbClr val="632523"/>
              </a:buClr>
              <a:buFont typeface="Wingdings" pitchFamily="2" charset="2"/>
              <a:buChar char="§"/>
              <a:defRPr/>
            </a:pPr>
            <a:r>
              <a:rPr lang="en-GB" sz="2400" b="1" dirty="0" smtClean="0">
                <a:solidFill>
                  <a:srgbClr val="632523"/>
                </a:solidFill>
                <a:latin typeface="Cambria" pitchFamily="18" charset="0"/>
              </a:rPr>
              <a:t>Scientific and advisory bodies</a:t>
            </a:r>
            <a:r>
              <a:rPr lang="sr-Latn-ME" sz="2400" b="1" dirty="0" smtClean="0">
                <a:solidFill>
                  <a:srgbClr val="632523"/>
                </a:solidFill>
                <a:latin typeface="Cambria" pitchFamily="18" charset="0"/>
              </a:rPr>
              <a:t>:</a:t>
            </a:r>
            <a:endParaRPr lang="en-US" sz="2400" b="1" dirty="0">
              <a:solidFill>
                <a:srgbClr val="632523"/>
              </a:solidFill>
              <a:latin typeface="Cambria" pitchFamily="18" charset="0"/>
            </a:endParaRPr>
          </a:p>
          <a:p>
            <a:pPr marL="846772" lvl="1" indent="-342900" fontAlgn="auto">
              <a:buClr>
                <a:srgbClr val="632523"/>
              </a:buClr>
              <a:buFont typeface="Arial" pitchFamily="34" charset="0"/>
              <a:buChar char="•"/>
              <a:defRPr/>
            </a:pPr>
            <a:r>
              <a:rPr lang="sr-Latn-ME" sz="2200" dirty="0" smtClean="0">
                <a:solidFill>
                  <a:srgbClr val="632523"/>
                </a:solidFill>
                <a:latin typeface="Cambria" pitchFamily="18" charset="0"/>
              </a:rPr>
              <a:t>Institut</a:t>
            </a:r>
            <a:r>
              <a:rPr lang="en-GB" sz="2200" dirty="0" smtClean="0">
                <a:solidFill>
                  <a:srgbClr val="632523"/>
                </a:solidFill>
                <a:latin typeface="Cambria" pitchFamily="18" charset="0"/>
              </a:rPr>
              <a:t>e for Marine Biology</a:t>
            </a:r>
            <a:endParaRPr lang="en-US" sz="2200" dirty="0">
              <a:solidFill>
                <a:srgbClr val="632523"/>
              </a:solidFill>
              <a:latin typeface="Cambria" pitchFamily="18" charset="0"/>
            </a:endParaRPr>
          </a:p>
          <a:p>
            <a:pPr marL="846772" lvl="1" indent="-342900" fontAlgn="auto">
              <a:buClr>
                <a:srgbClr val="632523"/>
              </a:buClr>
              <a:buFont typeface="Arial" pitchFamily="34" charset="0"/>
              <a:buChar char="•"/>
              <a:defRPr/>
            </a:pPr>
            <a:r>
              <a:rPr lang="en-GB" sz="2200" dirty="0" smtClean="0">
                <a:solidFill>
                  <a:srgbClr val="632523"/>
                </a:solidFill>
                <a:latin typeface="Cambria" pitchFamily="18" charset="0"/>
              </a:rPr>
              <a:t>Faculty of Mathematics and Science – Department of Biology</a:t>
            </a:r>
            <a:endParaRPr lang="sr-Latn-ME" sz="2200" dirty="0">
              <a:solidFill>
                <a:srgbClr val="632523"/>
              </a:solidFill>
              <a:latin typeface="Cambria" pitchFamily="18" charset="0"/>
            </a:endParaRPr>
          </a:p>
          <a:p>
            <a:pPr marL="332422" indent="-285750" fontAlgn="auto">
              <a:buClr>
                <a:schemeClr val="accent6">
                  <a:lumMod val="75000"/>
                </a:schemeClr>
              </a:buClr>
              <a:buFont typeface="Arial" pitchFamily="34" charset="0"/>
              <a:buChar char="•"/>
              <a:defRPr/>
            </a:pPr>
            <a:endParaRPr lang="sr-Latn-ME"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52450"/>
            <a:ext cx="9144000" cy="5238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u="sng" dirty="0">
                <a:solidFill>
                  <a:schemeClr val="accent2">
                    <a:lumMod val="50000"/>
                  </a:schemeClr>
                </a:solidFill>
                <a:latin typeface="Cambria" pitchFamily="18" charset="0"/>
              </a:rPr>
              <a:t> </a:t>
            </a:r>
            <a:r>
              <a:rPr lang="en-GB" sz="2800" b="1" u="sng" dirty="0" smtClean="0">
                <a:solidFill>
                  <a:schemeClr val="accent2">
                    <a:lumMod val="50000"/>
                  </a:schemeClr>
                </a:solidFill>
                <a:latin typeface="Cambria" pitchFamily="18" charset="0"/>
              </a:rPr>
              <a:t>Legal Framework</a:t>
            </a:r>
            <a:endParaRPr lang="sr-Latn-CS" sz="2800" b="1" u="sng" dirty="0">
              <a:solidFill>
                <a:schemeClr val="accent2">
                  <a:lumMod val="50000"/>
                </a:schemeClr>
              </a:solidFill>
              <a:latin typeface="Cambria" pitchFamily="18" charset="0"/>
            </a:endParaRPr>
          </a:p>
        </p:txBody>
      </p:sp>
      <p:grpSp>
        <p:nvGrpSpPr>
          <p:cNvPr id="512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5126"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5127" name="Group 20"/>
          <p:cNvGrpSpPr>
            <a:grpSpLocks/>
          </p:cNvGrpSpPr>
          <p:nvPr/>
        </p:nvGrpSpPr>
        <p:grpSpPr bwMode="auto">
          <a:xfrm>
            <a:off x="0" y="0"/>
            <a:ext cx="5097463" cy="552450"/>
            <a:chOff x="0" y="0"/>
            <a:chExt cx="5097463" cy="552450"/>
          </a:xfrm>
        </p:grpSpPr>
        <p:pic>
          <p:nvPicPr>
            <p:cNvPr id="513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7" name="Rectangle 16"/>
          <p:cNvSpPr/>
          <p:nvPr/>
        </p:nvSpPr>
        <p:spPr>
          <a:xfrm>
            <a:off x="228600" y="1524000"/>
            <a:ext cx="8529638" cy="4708981"/>
          </a:xfrm>
          <a:prstGeom prst="rect">
            <a:avLst/>
          </a:prstGeom>
        </p:spPr>
        <p:txBody>
          <a:bodyPr>
            <a:spAutoFit/>
          </a:bodyPr>
          <a:lstStyle/>
          <a:p>
            <a:pPr marL="389572" indent="-342900" fontAlgn="auto">
              <a:buClr>
                <a:srgbClr val="632523"/>
              </a:buClr>
              <a:buFont typeface="Wingdings" pitchFamily="2" charset="2"/>
              <a:buChar char="v"/>
              <a:defRPr/>
            </a:pPr>
            <a:r>
              <a:rPr lang="en-US" sz="2400" b="1" dirty="0">
                <a:solidFill>
                  <a:srgbClr val="632523"/>
                </a:solidFill>
                <a:latin typeface="Cambria" pitchFamily="18" charset="0"/>
              </a:rPr>
              <a:t> </a:t>
            </a:r>
            <a:r>
              <a:rPr lang="en-US" sz="2400" b="1" dirty="0" smtClean="0">
                <a:solidFill>
                  <a:srgbClr val="632523"/>
                </a:solidFill>
                <a:latin typeface="Cambria" pitchFamily="18" charset="0"/>
              </a:rPr>
              <a:t>Law on Marine Fisheries and </a:t>
            </a:r>
            <a:r>
              <a:rPr lang="en-US" sz="2400" b="1" dirty="0" err="1" smtClean="0">
                <a:solidFill>
                  <a:srgbClr val="632523"/>
                </a:solidFill>
                <a:latin typeface="Cambria" pitchFamily="18" charset="0"/>
              </a:rPr>
              <a:t>Mariculture</a:t>
            </a:r>
            <a:r>
              <a:rPr lang="en-US" sz="2400" b="1" dirty="0" smtClean="0">
                <a:solidFill>
                  <a:srgbClr val="632523"/>
                </a:solidFill>
                <a:latin typeface="Cambria" pitchFamily="18" charset="0"/>
              </a:rPr>
              <a:t> </a:t>
            </a:r>
            <a:endParaRPr lang="en-US" sz="2400" b="1" dirty="0">
              <a:solidFill>
                <a:srgbClr val="632523"/>
              </a:solidFill>
              <a:latin typeface="Cambria" pitchFamily="18" charset="0"/>
            </a:endParaRPr>
          </a:p>
          <a:p>
            <a:pPr marL="46672" fontAlgn="auto">
              <a:buClr>
                <a:srgbClr val="632523"/>
              </a:buClr>
              <a:defRPr/>
            </a:pPr>
            <a:r>
              <a:rPr lang="en-US" sz="2400" b="1" dirty="0">
                <a:solidFill>
                  <a:srgbClr val="632523"/>
                </a:solidFill>
                <a:latin typeface="Cambria" pitchFamily="18" charset="0"/>
              </a:rPr>
              <a:t>      </a:t>
            </a:r>
            <a:r>
              <a:rPr lang="en-US" sz="2000" dirty="0" smtClean="0">
                <a:solidFill>
                  <a:srgbClr val="632523"/>
                </a:solidFill>
                <a:latin typeface="Cambria" pitchFamily="18" charset="0"/>
              </a:rPr>
              <a:t>(</a:t>
            </a:r>
            <a:r>
              <a:rPr lang="en-GB" sz="2000" dirty="0" smtClean="0">
                <a:solidFill>
                  <a:srgbClr val="632523"/>
                </a:solidFill>
                <a:latin typeface="Cambria" pitchFamily="18" charset="0"/>
              </a:rPr>
              <a:t>Official Gazette of Montenegro </a:t>
            </a:r>
            <a:r>
              <a:rPr lang="en-US" sz="2000" dirty="0" smtClean="0">
                <a:solidFill>
                  <a:srgbClr val="632523"/>
                </a:solidFill>
                <a:latin typeface="Cambria" pitchFamily="18" charset="0"/>
              </a:rPr>
              <a:t>56/09</a:t>
            </a:r>
            <a:r>
              <a:rPr lang="en-US" sz="2000" dirty="0">
                <a:solidFill>
                  <a:srgbClr val="632523"/>
                </a:solidFill>
                <a:latin typeface="Cambria" pitchFamily="18" charset="0"/>
              </a:rPr>
              <a:t>)</a:t>
            </a:r>
          </a:p>
          <a:p>
            <a:pPr marL="46672" fontAlgn="auto">
              <a:buClr>
                <a:srgbClr val="632523"/>
              </a:buClr>
              <a:defRPr/>
            </a:pPr>
            <a:endParaRPr lang="en-US" sz="2400" dirty="0">
              <a:solidFill>
                <a:srgbClr val="632523"/>
              </a:solidFill>
              <a:latin typeface="Cambria" pitchFamily="18" charset="0"/>
            </a:endParaRPr>
          </a:p>
          <a:p>
            <a:pPr marL="389572" indent="-342900" fontAlgn="auto">
              <a:buClr>
                <a:srgbClr val="632523"/>
              </a:buClr>
              <a:buFont typeface="Wingdings" pitchFamily="2" charset="2"/>
              <a:buChar char="v"/>
              <a:defRPr/>
            </a:pPr>
            <a:r>
              <a:rPr lang="en-US" sz="2400" b="1" dirty="0">
                <a:solidFill>
                  <a:srgbClr val="632523"/>
                </a:solidFill>
                <a:latin typeface="Cambria" pitchFamily="18" charset="0"/>
              </a:rPr>
              <a:t> </a:t>
            </a:r>
            <a:r>
              <a:rPr lang="en-US" sz="2400" b="1" dirty="0" smtClean="0">
                <a:solidFill>
                  <a:srgbClr val="632523"/>
                </a:solidFill>
                <a:latin typeface="Cambria" pitchFamily="18" charset="0"/>
              </a:rPr>
              <a:t>Law on Freshwater Fisheries </a:t>
            </a:r>
            <a:endParaRPr lang="en-US" sz="2400" b="1" dirty="0">
              <a:solidFill>
                <a:srgbClr val="632523"/>
              </a:solidFill>
              <a:latin typeface="Cambria" pitchFamily="18" charset="0"/>
            </a:endParaRPr>
          </a:p>
          <a:p>
            <a:pPr marL="46672" fontAlgn="auto">
              <a:buClr>
                <a:srgbClr val="632523"/>
              </a:buClr>
              <a:defRPr/>
            </a:pPr>
            <a:r>
              <a:rPr lang="en-US" sz="2400" b="1" dirty="0">
                <a:solidFill>
                  <a:srgbClr val="632523"/>
                </a:solidFill>
                <a:latin typeface="Cambria" pitchFamily="18" charset="0"/>
              </a:rPr>
              <a:t>      </a:t>
            </a:r>
            <a:r>
              <a:rPr lang="en-US" sz="2000" dirty="0" smtClean="0">
                <a:solidFill>
                  <a:srgbClr val="632523"/>
                </a:solidFill>
                <a:latin typeface="Cambria" pitchFamily="18" charset="0"/>
              </a:rPr>
              <a:t>(</a:t>
            </a:r>
            <a:r>
              <a:rPr lang="sr-Latn-ME" sz="2000" dirty="0" smtClean="0">
                <a:solidFill>
                  <a:srgbClr val="632523"/>
                </a:solidFill>
                <a:latin typeface="Cambria" pitchFamily="18" charset="0"/>
              </a:rPr>
              <a:t>Official Gazette of Montenegro </a:t>
            </a:r>
            <a:r>
              <a:rPr lang="en-US" sz="2000" dirty="0" smtClean="0">
                <a:solidFill>
                  <a:srgbClr val="632523"/>
                </a:solidFill>
                <a:latin typeface="Cambria" pitchFamily="18" charset="0"/>
              </a:rPr>
              <a:t>11/07</a:t>
            </a:r>
            <a:r>
              <a:rPr lang="en-US" sz="2000" dirty="0">
                <a:solidFill>
                  <a:srgbClr val="632523"/>
                </a:solidFill>
                <a:latin typeface="Cambria" pitchFamily="18" charset="0"/>
              </a:rPr>
              <a:t>)</a:t>
            </a:r>
          </a:p>
          <a:p>
            <a:pPr marL="46672" fontAlgn="auto">
              <a:buClr>
                <a:srgbClr val="632523"/>
              </a:buClr>
              <a:defRPr/>
            </a:pPr>
            <a:endParaRPr lang="en-US" sz="2400" dirty="0">
              <a:solidFill>
                <a:srgbClr val="632523"/>
              </a:solidFill>
              <a:latin typeface="Cambria" pitchFamily="18" charset="0"/>
            </a:endParaRPr>
          </a:p>
          <a:p>
            <a:pPr marL="342900" indent="-342900">
              <a:buFont typeface="Wingdings" pitchFamily="2" charset="2"/>
              <a:buChar char="v"/>
              <a:defRPr/>
            </a:pPr>
            <a:r>
              <a:rPr lang="en-US" sz="2400" b="1" dirty="0">
                <a:solidFill>
                  <a:srgbClr val="632523"/>
                </a:solidFill>
                <a:latin typeface="Cambria" pitchFamily="18" charset="0"/>
              </a:rPr>
              <a:t>  </a:t>
            </a:r>
            <a:r>
              <a:rPr lang="en-US" sz="2400" b="1" dirty="0" smtClean="0">
                <a:solidFill>
                  <a:srgbClr val="632523"/>
                </a:solidFill>
                <a:latin typeface="Cambria" pitchFamily="18" charset="0"/>
              </a:rPr>
              <a:t>Law on Environmental Impact Assessment</a:t>
            </a:r>
            <a:r>
              <a:rPr lang="sr-Latn-ME" sz="2400" b="1" dirty="0" smtClean="0">
                <a:solidFill>
                  <a:srgbClr val="632523"/>
                </a:solidFill>
                <a:latin typeface="Cambria" pitchFamily="18" charset="0"/>
              </a:rPr>
              <a:t> </a:t>
            </a:r>
            <a:endParaRPr lang="en-US" sz="2400" b="1" dirty="0">
              <a:solidFill>
                <a:srgbClr val="632523"/>
              </a:solidFill>
              <a:latin typeface="Cambria" pitchFamily="18" charset="0"/>
            </a:endParaRPr>
          </a:p>
          <a:p>
            <a:pPr>
              <a:defRPr/>
            </a:pPr>
            <a:r>
              <a:rPr lang="en-US" sz="2000" b="1" dirty="0">
                <a:solidFill>
                  <a:srgbClr val="632523"/>
                </a:solidFill>
                <a:latin typeface="Cambria" pitchFamily="18" charset="0"/>
              </a:rPr>
              <a:t>       </a:t>
            </a:r>
            <a:r>
              <a:rPr lang="sr-Latn-ME" sz="2000" dirty="0" smtClean="0">
                <a:solidFill>
                  <a:srgbClr val="632523"/>
                </a:solidFill>
                <a:latin typeface="Cambria" pitchFamily="18" charset="0"/>
              </a:rPr>
              <a:t>(</a:t>
            </a:r>
            <a:r>
              <a:rPr lang="en-GB" sz="2000" dirty="0">
                <a:solidFill>
                  <a:srgbClr val="632523"/>
                </a:solidFill>
                <a:latin typeface="Cambria" pitchFamily="18" charset="0"/>
              </a:rPr>
              <a:t>Official Gazette of Montenegro </a:t>
            </a:r>
            <a:r>
              <a:rPr lang="sr-Latn-ME" sz="2000" dirty="0" smtClean="0">
                <a:solidFill>
                  <a:srgbClr val="632523"/>
                </a:solidFill>
                <a:latin typeface="Cambria" pitchFamily="18" charset="0"/>
              </a:rPr>
              <a:t>80/05;40/10;73/10;40/11</a:t>
            </a:r>
            <a:r>
              <a:rPr lang="sr-Latn-ME" sz="2000" dirty="0">
                <a:solidFill>
                  <a:srgbClr val="632523"/>
                </a:solidFill>
                <a:latin typeface="Cambria" pitchFamily="18" charset="0"/>
              </a:rPr>
              <a:t>)</a:t>
            </a:r>
            <a:endParaRPr lang="en-US" sz="2000" dirty="0">
              <a:solidFill>
                <a:srgbClr val="632523"/>
              </a:solidFill>
              <a:latin typeface="Cambria" pitchFamily="18" charset="0"/>
            </a:endParaRPr>
          </a:p>
          <a:p>
            <a:pPr>
              <a:defRPr/>
            </a:pPr>
            <a:endParaRPr lang="en-US" sz="2400" dirty="0">
              <a:solidFill>
                <a:srgbClr val="632523"/>
              </a:solidFill>
              <a:latin typeface="Cambria" pitchFamily="18" charset="0"/>
            </a:endParaRPr>
          </a:p>
          <a:p>
            <a:pPr marL="342900" indent="-342900">
              <a:buFont typeface="Wingdings" pitchFamily="2" charset="2"/>
              <a:buChar char="v"/>
              <a:defRPr/>
            </a:pPr>
            <a:r>
              <a:rPr lang="en-US" sz="2400" b="1" dirty="0">
                <a:solidFill>
                  <a:srgbClr val="632523"/>
                </a:solidFill>
                <a:latin typeface="Cambria" pitchFamily="18" charset="0"/>
              </a:rPr>
              <a:t> </a:t>
            </a:r>
            <a:r>
              <a:rPr lang="en-GB" sz="2400" b="1" dirty="0" smtClean="0">
                <a:solidFill>
                  <a:srgbClr val="632523"/>
                </a:solidFill>
                <a:latin typeface="Cambria" pitchFamily="18" charset="0"/>
              </a:rPr>
              <a:t>Law on Nature Protection</a:t>
            </a:r>
            <a:r>
              <a:rPr lang="hr-HR" sz="2400" b="1" dirty="0" smtClean="0">
                <a:solidFill>
                  <a:srgbClr val="632523"/>
                </a:solidFill>
                <a:latin typeface="Cambria" pitchFamily="18" charset="0"/>
              </a:rPr>
              <a:t> </a:t>
            </a:r>
            <a:endParaRPr lang="en-US" sz="2400" b="1" dirty="0">
              <a:solidFill>
                <a:srgbClr val="632523"/>
              </a:solidFill>
              <a:latin typeface="Cambria" pitchFamily="18" charset="0"/>
            </a:endParaRPr>
          </a:p>
          <a:p>
            <a:pPr>
              <a:defRPr/>
            </a:pPr>
            <a:r>
              <a:rPr lang="en-US" sz="2000" b="1" dirty="0">
                <a:solidFill>
                  <a:srgbClr val="632523"/>
                </a:solidFill>
                <a:latin typeface="Cambria" pitchFamily="18" charset="0"/>
              </a:rPr>
              <a:t>       </a:t>
            </a:r>
            <a:r>
              <a:rPr lang="hr-HR" sz="2000" dirty="0" smtClean="0">
                <a:solidFill>
                  <a:srgbClr val="632523"/>
                </a:solidFill>
                <a:latin typeface="Cambria" pitchFamily="18" charset="0"/>
              </a:rPr>
              <a:t>(</a:t>
            </a:r>
            <a:r>
              <a:rPr lang="en-GB" sz="2000" dirty="0">
                <a:solidFill>
                  <a:srgbClr val="632523"/>
                </a:solidFill>
                <a:latin typeface="Cambria" pitchFamily="18" charset="0"/>
              </a:rPr>
              <a:t>Official Gazette of Montenegro </a:t>
            </a:r>
            <a:r>
              <a:rPr lang="sr-Latn-ME" sz="2000" dirty="0" smtClean="0">
                <a:solidFill>
                  <a:srgbClr val="632523"/>
                </a:solidFill>
                <a:latin typeface="Cambria" pitchFamily="18" charset="0"/>
              </a:rPr>
              <a:t>51/08</a:t>
            </a:r>
            <a:r>
              <a:rPr lang="sr-Latn-ME" sz="2000" dirty="0">
                <a:solidFill>
                  <a:srgbClr val="632523"/>
                </a:solidFill>
                <a:latin typeface="Cambria" pitchFamily="18" charset="0"/>
              </a:rPr>
              <a:t>)</a:t>
            </a:r>
            <a:endParaRPr lang="en-US" sz="2000" dirty="0">
              <a:solidFill>
                <a:srgbClr val="632523"/>
              </a:solidFill>
              <a:latin typeface="Cambria" pitchFamily="18" charset="0"/>
            </a:endParaRPr>
          </a:p>
          <a:p>
            <a:pPr>
              <a:defRPr/>
            </a:pPr>
            <a:endParaRPr lang="en-US" sz="2000" dirty="0">
              <a:solidFill>
                <a:srgbClr val="632523"/>
              </a:solidFill>
              <a:latin typeface="Cambria" pitchFamily="18" charset="0"/>
            </a:endParaRPr>
          </a:p>
          <a:p>
            <a:pPr>
              <a:buFont typeface="Wingdings" pitchFamily="2" charset="2"/>
              <a:buChar char="v"/>
              <a:defRPr/>
            </a:pPr>
            <a:r>
              <a:rPr lang="en-US" sz="2000" dirty="0">
                <a:solidFill>
                  <a:srgbClr val="632523"/>
                </a:solidFill>
                <a:latin typeface="Cambria" pitchFamily="18" charset="0"/>
              </a:rPr>
              <a:t>  </a:t>
            </a:r>
            <a:r>
              <a:rPr lang="en-US" sz="2400" b="1" dirty="0" smtClean="0">
                <a:solidFill>
                  <a:srgbClr val="632523"/>
                </a:solidFill>
                <a:latin typeface="Cambria" pitchFamily="18" charset="0"/>
              </a:rPr>
              <a:t>Secondary legislation</a:t>
            </a:r>
            <a:endParaRPr lang="sr-Latn-ME" sz="2400" b="1"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172" name="Rectangle 13"/>
          <p:cNvSpPr>
            <a:spLocks noChangeArrowheads="1"/>
          </p:cNvSpPr>
          <p:nvPr/>
        </p:nvSpPr>
        <p:spPr bwMode="auto">
          <a:xfrm>
            <a:off x="0" y="565150"/>
            <a:ext cx="9144000" cy="523220"/>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p>
            <a:pPr marL="457200" indent="-457200" algn="ctr">
              <a:spcAft>
                <a:spcPct val="40000"/>
              </a:spcAft>
              <a:buClr>
                <a:srgbClr val="632523"/>
              </a:buClr>
              <a:buFont typeface="Wingdings" pitchFamily="2" charset="2"/>
              <a:buChar char="v"/>
              <a:defRPr/>
            </a:pPr>
            <a:r>
              <a:rPr lang="sr-Latn-CS" sz="2800" b="1" dirty="0">
                <a:solidFill>
                  <a:srgbClr val="632523"/>
                </a:solidFill>
                <a:latin typeface="Cambria" pitchFamily="18" charset="0"/>
              </a:rPr>
              <a:t> </a:t>
            </a:r>
            <a:r>
              <a:rPr lang="en-US" sz="2800" b="1" dirty="0" smtClean="0">
                <a:solidFill>
                  <a:srgbClr val="632523"/>
                </a:solidFill>
                <a:latin typeface="Cambria" pitchFamily="18" charset="0"/>
              </a:rPr>
              <a:t>Law on Marine Fisheries and </a:t>
            </a:r>
            <a:r>
              <a:rPr lang="en-US" sz="2800" b="1" dirty="0" err="1" smtClean="0">
                <a:solidFill>
                  <a:srgbClr val="632523"/>
                </a:solidFill>
                <a:latin typeface="Cambria" pitchFamily="18" charset="0"/>
              </a:rPr>
              <a:t>Mariculture</a:t>
            </a:r>
            <a:r>
              <a:rPr lang="en-US" sz="2800" b="1" dirty="0" smtClean="0">
                <a:solidFill>
                  <a:srgbClr val="632523"/>
                </a:solidFill>
                <a:latin typeface="Cambria" pitchFamily="18" charset="0"/>
              </a:rPr>
              <a:t> </a:t>
            </a:r>
            <a:endParaRPr lang="en-US" sz="2800" dirty="0"/>
          </a:p>
        </p:txBody>
      </p:sp>
      <p:grpSp>
        <p:nvGrpSpPr>
          <p:cNvPr id="614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pic>
        <p:nvPicPr>
          <p:cNvPr id="615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6151" name="Group 20"/>
          <p:cNvGrpSpPr>
            <a:grpSpLocks/>
          </p:cNvGrpSpPr>
          <p:nvPr/>
        </p:nvGrpSpPr>
        <p:grpSpPr bwMode="auto">
          <a:xfrm>
            <a:off x="0" y="0"/>
            <a:ext cx="5097463" cy="552450"/>
            <a:chOff x="0" y="0"/>
            <a:chExt cx="5097463" cy="552450"/>
          </a:xfrm>
        </p:grpSpPr>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6155" name="Rectangle 28"/>
            <p:cNvSpPr>
              <a:spLocks noChangeArrowheads="1"/>
            </p:cNvSpPr>
            <p:nvPr/>
          </p:nvSpPr>
          <p:spPr bwMode="auto">
            <a:xfrm>
              <a:off x="533400" y="152400"/>
              <a:ext cx="4564063" cy="400050"/>
            </a:xfrm>
            <a:prstGeom prst="rect">
              <a:avLst/>
            </a:prstGeom>
            <a:noFill/>
            <a:ln w="9525">
              <a:noFill/>
              <a:miter lim="800000"/>
              <a:headEnd/>
              <a:tailEnd/>
            </a:ln>
          </p:spPr>
          <p:txBody>
            <a:bodyPr wrap="none">
              <a:spAutoFit/>
            </a:bodyPr>
            <a:lstStyle/>
            <a:p>
              <a:r>
                <a:rPr lang="sr-Latn-CS" sz="1000" b="1">
                  <a:solidFill>
                    <a:srgbClr val="FFFFFF"/>
                  </a:solidFill>
                  <a:latin typeface="Cambria" pitchFamily="18" charset="0"/>
                </a:rPr>
                <a:t>M O N T E N E G R O</a:t>
              </a:r>
            </a:p>
            <a:p>
              <a:r>
                <a:rPr lang="en-GB" sz="1000" b="1">
                  <a:solidFill>
                    <a:srgbClr val="FFFFFF"/>
                  </a:solidFill>
                  <a:latin typeface="Cambria" pitchFamily="18" charset="0"/>
                </a:rPr>
                <a:t>Negotiating Team for the Accession of  </a:t>
              </a:r>
              <a:r>
                <a:rPr lang="sr-Latn-CS" sz="1000" b="1">
                  <a:solidFill>
                    <a:srgbClr val="FFFFFF"/>
                  </a:solidFill>
                  <a:latin typeface="Cambria" pitchFamily="18" charset="0"/>
                </a:rPr>
                <a:t>Montenegro </a:t>
              </a:r>
              <a:r>
                <a:rPr lang="en-GB" sz="1000" b="1">
                  <a:solidFill>
                    <a:srgbClr val="FFFFFF"/>
                  </a:solidFill>
                  <a:latin typeface="Cambria" pitchFamily="18" charset="0"/>
                </a:rPr>
                <a:t>to the European Union</a:t>
              </a:r>
              <a:r>
                <a:rPr lang="sr-Latn-CS" sz="1000" b="1">
                  <a:solidFill>
                    <a:srgbClr val="FFFFFF"/>
                  </a:solidFill>
                  <a:latin typeface="Cambria" pitchFamily="18" charset="0"/>
                </a:rPr>
                <a:t> </a:t>
              </a:r>
              <a:endParaRPr lang="en-US" sz="1000">
                <a:solidFill>
                  <a:srgbClr val="FFFFFF"/>
                </a:solidFill>
                <a:latin typeface="Calibri" pitchFamily="34" charset="0"/>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6153" name="Rectangle 2"/>
          <p:cNvSpPr>
            <a:spLocks noChangeArrowheads="1"/>
          </p:cNvSpPr>
          <p:nvPr/>
        </p:nvSpPr>
        <p:spPr bwMode="auto">
          <a:xfrm>
            <a:off x="317500" y="1398588"/>
            <a:ext cx="8275638" cy="4555093"/>
          </a:xfrm>
          <a:prstGeom prst="rect">
            <a:avLst/>
          </a:prstGeom>
          <a:noFill/>
          <a:ln w="9525">
            <a:noFill/>
            <a:miter lim="800000"/>
            <a:headEnd/>
            <a:tailEnd/>
          </a:ln>
        </p:spPr>
        <p:txBody>
          <a:bodyPr>
            <a:spAutoFit/>
          </a:bodyPr>
          <a:lstStyle/>
          <a:p>
            <a:r>
              <a:rPr lang="en-US" sz="2200" b="1" dirty="0">
                <a:solidFill>
                  <a:srgbClr val="632523"/>
                </a:solidFill>
                <a:latin typeface="Cambria" pitchFamily="18" charset="0"/>
              </a:rPr>
              <a:t>     </a:t>
            </a:r>
            <a:r>
              <a:rPr lang="sr-Latn-CS" sz="2200" b="1" dirty="0" smtClean="0">
                <a:solidFill>
                  <a:srgbClr val="632523"/>
                </a:solidFill>
                <a:latin typeface="Cambria" pitchFamily="18" charset="0"/>
              </a:rPr>
              <a:t>Defi</a:t>
            </a:r>
            <a:r>
              <a:rPr lang="en-GB" sz="2200" b="1" dirty="0" err="1" smtClean="0">
                <a:solidFill>
                  <a:srgbClr val="632523"/>
                </a:solidFill>
                <a:latin typeface="Cambria" pitchFamily="18" charset="0"/>
              </a:rPr>
              <a:t>nitions</a:t>
            </a:r>
            <a:r>
              <a:rPr lang="sr-Latn-CS" sz="2200" b="1" dirty="0" smtClean="0">
                <a:solidFill>
                  <a:srgbClr val="632523"/>
                </a:solidFill>
                <a:latin typeface="Cambria" pitchFamily="18" charset="0"/>
              </a:rPr>
              <a:t>:</a:t>
            </a:r>
            <a:endParaRPr lang="sr-Latn-CS" sz="2200" b="1" dirty="0">
              <a:solidFill>
                <a:srgbClr val="632523"/>
              </a:solidFill>
              <a:latin typeface="Cambria" pitchFamily="18" charset="0"/>
            </a:endParaRPr>
          </a:p>
          <a:p>
            <a:pPr algn="just"/>
            <a:endParaRPr lang="sr-Latn-CS" sz="2200" b="1" dirty="0">
              <a:solidFill>
                <a:srgbClr val="632523"/>
              </a:solidFill>
              <a:latin typeface="Cambria" pitchFamily="18" charset="0"/>
            </a:endParaRPr>
          </a:p>
          <a:p>
            <a:pPr algn="just">
              <a:buFont typeface="Wingdings" pitchFamily="2" charset="2"/>
              <a:buChar char="Ø"/>
            </a:pPr>
            <a:r>
              <a:rPr lang="en-US" sz="2400" b="1" u="sng" dirty="0">
                <a:solidFill>
                  <a:srgbClr val="632523"/>
                </a:solidFill>
                <a:latin typeface="Cambria" pitchFamily="18" charset="0"/>
              </a:rPr>
              <a:t>M</a:t>
            </a:r>
            <a:r>
              <a:rPr lang="sr-Latn-CS" sz="2400" b="1" u="sng" dirty="0" smtClean="0">
                <a:solidFill>
                  <a:srgbClr val="632523"/>
                </a:solidFill>
                <a:latin typeface="Cambria" pitchFamily="18" charset="0"/>
              </a:rPr>
              <a:t>ari</a:t>
            </a:r>
            <a:r>
              <a:rPr lang="en-GB" sz="2400" b="1" u="sng" dirty="0" smtClean="0">
                <a:solidFill>
                  <a:srgbClr val="632523"/>
                </a:solidFill>
                <a:latin typeface="Cambria" pitchFamily="18" charset="0"/>
              </a:rPr>
              <a:t>culture</a:t>
            </a:r>
            <a:r>
              <a:rPr lang="sr-Latn-CS" sz="2400" u="sng" dirty="0" smtClean="0">
                <a:solidFill>
                  <a:srgbClr val="632523"/>
                </a:solidFill>
                <a:latin typeface="Cambria" pitchFamily="18" charset="0"/>
              </a:rPr>
              <a:t> </a:t>
            </a:r>
            <a:r>
              <a:rPr lang="en-GB" sz="2200" dirty="0" smtClean="0">
                <a:solidFill>
                  <a:srgbClr val="632523"/>
                </a:solidFill>
                <a:latin typeface="Cambria" pitchFamily="18" charset="0"/>
              </a:rPr>
              <a:t>means</a:t>
            </a:r>
            <a:r>
              <a:rPr lang="sr-Latn-CS" sz="2200" dirty="0" smtClean="0">
                <a:solidFill>
                  <a:srgbClr val="632523"/>
                </a:solidFill>
                <a:latin typeface="Cambria" pitchFamily="18" charset="0"/>
              </a:rPr>
              <a:t> </a:t>
            </a:r>
            <a:r>
              <a:rPr lang="en-US" sz="2200" dirty="0" smtClean="0">
                <a:solidFill>
                  <a:srgbClr val="632523"/>
                </a:solidFill>
                <a:latin typeface="Cambria" pitchFamily="18" charset="0"/>
              </a:rPr>
              <a:t>the </a:t>
            </a:r>
            <a:r>
              <a:rPr lang="en-US" sz="2200" dirty="0">
                <a:solidFill>
                  <a:srgbClr val="632523"/>
                </a:solidFill>
                <a:latin typeface="Cambria" pitchFamily="18" charset="0"/>
              </a:rPr>
              <a:t>rearing or cultivation of fish and other marine organisms in the fishing sea using the techniques designed to increase the production of the said organisms beyond the natural capacity of the </a:t>
            </a:r>
            <a:r>
              <a:rPr lang="en-US" sz="2200" dirty="0" smtClean="0">
                <a:solidFill>
                  <a:srgbClr val="632523"/>
                </a:solidFill>
                <a:latin typeface="Cambria" pitchFamily="18" charset="0"/>
              </a:rPr>
              <a:t>environment.</a:t>
            </a:r>
            <a:endParaRPr lang="sr-Latn-CS" sz="2200" dirty="0">
              <a:solidFill>
                <a:srgbClr val="632523"/>
              </a:solidFill>
              <a:latin typeface="Cambria" pitchFamily="18" charset="0"/>
            </a:endParaRPr>
          </a:p>
          <a:p>
            <a:pPr algn="just">
              <a:buFont typeface="Wingdings" pitchFamily="2" charset="2"/>
              <a:buChar char="Ø"/>
            </a:pPr>
            <a:endParaRPr lang="sr-Latn-CS" sz="2200" dirty="0">
              <a:solidFill>
                <a:srgbClr val="632523"/>
              </a:solidFill>
              <a:latin typeface="Cambria" pitchFamily="18" charset="0"/>
            </a:endParaRPr>
          </a:p>
          <a:p>
            <a:pPr algn="just">
              <a:buFont typeface="Wingdings" pitchFamily="2" charset="2"/>
              <a:buChar char="Ø"/>
            </a:pPr>
            <a:r>
              <a:rPr lang="en-US" sz="2400" b="1" u="sng" dirty="0">
                <a:solidFill>
                  <a:srgbClr val="632523"/>
                </a:solidFill>
                <a:latin typeface="Cambria" pitchFamily="18" charset="0"/>
              </a:rPr>
              <a:t>A</a:t>
            </a:r>
            <a:r>
              <a:rPr lang="sr-Latn-CS" sz="2400" b="1" u="sng" dirty="0" smtClean="0">
                <a:solidFill>
                  <a:srgbClr val="632523"/>
                </a:solidFill>
                <a:latin typeface="Cambria" pitchFamily="18" charset="0"/>
              </a:rPr>
              <a:t>uto</a:t>
            </a:r>
            <a:r>
              <a:rPr lang="en-GB" sz="2400" b="1" u="sng" dirty="0" smtClean="0">
                <a:solidFill>
                  <a:srgbClr val="632523"/>
                </a:solidFill>
                <a:latin typeface="Cambria" pitchFamily="18" charset="0"/>
              </a:rPr>
              <a:t>c</a:t>
            </a:r>
            <a:r>
              <a:rPr lang="sr-Latn-CS" sz="2400" b="1" u="sng" dirty="0" smtClean="0">
                <a:solidFill>
                  <a:srgbClr val="632523"/>
                </a:solidFill>
                <a:latin typeface="Cambria" pitchFamily="18" charset="0"/>
              </a:rPr>
              <a:t>ht</a:t>
            </a:r>
            <a:r>
              <a:rPr lang="en-GB" sz="2400" b="1" u="sng" dirty="0" err="1" smtClean="0">
                <a:solidFill>
                  <a:srgbClr val="632523"/>
                </a:solidFill>
                <a:latin typeface="Cambria" pitchFamily="18" charset="0"/>
              </a:rPr>
              <a:t>honous</a:t>
            </a:r>
            <a:r>
              <a:rPr lang="en-GB" sz="2400" b="1" u="sng" dirty="0" smtClean="0">
                <a:solidFill>
                  <a:srgbClr val="632523"/>
                </a:solidFill>
                <a:latin typeface="Cambria" pitchFamily="18" charset="0"/>
              </a:rPr>
              <a:t> fish species</a:t>
            </a:r>
            <a:r>
              <a:rPr lang="sr-Latn-CS" sz="2200" dirty="0" smtClean="0">
                <a:solidFill>
                  <a:srgbClr val="632523"/>
                </a:solidFill>
                <a:latin typeface="Cambria" pitchFamily="18" charset="0"/>
              </a:rPr>
              <a:t> </a:t>
            </a:r>
            <a:r>
              <a:rPr lang="en-US" sz="2200" dirty="0" smtClean="0">
                <a:solidFill>
                  <a:srgbClr val="632523"/>
                </a:solidFill>
                <a:latin typeface="Cambria" pitchFamily="18" charset="0"/>
              </a:rPr>
              <a:t>means </a:t>
            </a:r>
            <a:r>
              <a:rPr lang="en-US" sz="2200" dirty="0">
                <a:solidFill>
                  <a:srgbClr val="632523"/>
                </a:solidFill>
                <a:latin typeface="Cambria" pitchFamily="18" charset="0"/>
              </a:rPr>
              <a:t>species whose historically known natural habitat is </a:t>
            </a:r>
            <a:r>
              <a:rPr lang="en-US" sz="2200" dirty="0" smtClean="0">
                <a:solidFill>
                  <a:srgbClr val="632523"/>
                </a:solidFill>
                <a:latin typeface="Cambria" pitchFamily="18" charset="0"/>
              </a:rPr>
              <a:t>in the </a:t>
            </a:r>
            <a:r>
              <a:rPr lang="en-US" sz="2200" dirty="0">
                <a:solidFill>
                  <a:srgbClr val="632523"/>
                </a:solidFill>
                <a:latin typeface="Cambria" pitchFamily="18" charset="0"/>
              </a:rPr>
              <a:t>fishing </a:t>
            </a:r>
            <a:r>
              <a:rPr lang="en-US" sz="2200" dirty="0" smtClean="0">
                <a:solidFill>
                  <a:srgbClr val="632523"/>
                </a:solidFill>
                <a:latin typeface="Cambria" pitchFamily="18" charset="0"/>
              </a:rPr>
              <a:t>sea.</a:t>
            </a:r>
            <a:endParaRPr lang="sr-Latn-CS" sz="2200" dirty="0">
              <a:solidFill>
                <a:srgbClr val="632523"/>
              </a:solidFill>
              <a:latin typeface="Cambria" pitchFamily="18" charset="0"/>
            </a:endParaRPr>
          </a:p>
          <a:p>
            <a:pPr algn="just">
              <a:buFont typeface="Wingdings" pitchFamily="2" charset="2"/>
              <a:buChar char="Ø"/>
            </a:pPr>
            <a:endParaRPr lang="sr-Latn-CS" sz="2200" dirty="0">
              <a:solidFill>
                <a:srgbClr val="632523"/>
              </a:solidFill>
              <a:latin typeface="Cambria" pitchFamily="18" charset="0"/>
            </a:endParaRPr>
          </a:p>
          <a:p>
            <a:pPr algn="just">
              <a:buFont typeface="Wingdings" pitchFamily="2" charset="2"/>
              <a:buChar char="Ø"/>
            </a:pPr>
            <a:r>
              <a:rPr lang="en-US" sz="2400" b="1" u="sng" dirty="0">
                <a:solidFill>
                  <a:srgbClr val="632523"/>
                </a:solidFill>
                <a:latin typeface="Cambria" pitchFamily="18" charset="0"/>
              </a:rPr>
              <a:t>A</a:t>
            </a:r>
            <a:r>
              <a:rPr lang="sr-Latn-CS" sz="2400" b="1" u="sng" dirty="0" smtClean="0">
                <a:solidFill>
                  <a:srgbClr val="632523"/>
                </a:solidFill>
                <a:latin typeface="Cambria" pitchFamily="18" charset="0"/>
              </a:rPr>
              <a:t>l</a:t>
            </a:r>
            <a:r>
              <a:rPr lang="en-GB" sz="2400" b="1" u="sng" dirty="0" smtClean="0">
                <a:solidFill>
                  <a:srgbClr val="632523"/>
                </a:solidFill>
                <a:latin typeface="Cambria" pitchFamily="18" charset="0"/>
              </a:rPr>
              <a:t>l</a:t>
            </a:r>
            <a:r>
              <a:rPr lang="sr-Latn-CS" sz="2400" b="1" u="sng" dirty="0" smtClean="0">
                <a:solidFill>
                  <a:srgbClr val="632523"/>
                </a:solidFill>
                <a:latin typeface="Cambria" pitchFamily="18" charset="0"/>
              </a:rPr>
              <a:t>o</a:t>
            </a:r>
            <a:r>
              <a:rPr lang="en-GB" sz="2400" b="1" u="sng" dirty="0" err="1" smtClean="0">
                <a:solidFill>
                  <a:srgbClr val="632523"/>
                </a:solidFill>
                <a:latin typeface="Cambria" pitchFamily="18" charset="0"/>
              </a:rPr>
              <a:t>chthonous</a:t>
            </a:r>
            <a:r>
              <a:rPr lang="en-GB" sz="2400" b="1" u="sng" dirty="0" smtClean="0">
                <a:solidFill>
                  <a:srgbClr val="632523"/>
                </a:solidFill>
                <a:latin typeface="Cambria" pitchFamily="18" charset="0"/>
              </a:rPr>
              <a:t> fish species</a:t>
            </a:r>
            <a:r>
              <a:rPr lang="sr-Latn-CS" sz="2400" dirty="0" smtClean="0">
                <a:solidFill>
                  <a:srgbClr val="632523"/>
                </a:solidFill>
                <a:latin typeface="Cambria" pitchFamily="18" charset="0"/>
              </a:rPr>
              <a:t> </a:t>
            </a:r>
            <a:r>
              <a:rPr lang="en-US" sz="2200" dirty="0">
                <a:solidFill>
                  <a:srgbClr val="632523"/>
                </a:solidFill>
                <a:latin typeface="Cambria" pitchFamily="18" charset="0"/>
              </a:rPr>
              <a:t>means fish whose historically known natural habitat is </a:t>
            </a:r>
            <a:r>
              <a:rPr lang="en-US" sz="2200" dirty="0" smtClean="0">
                <a:solidFill>
                  <a:srgbClr val="632523"/>
                </a:solidFill>
                <a:latin typeface="Cambria" pitchFamily="18" charset="0"/>
              </a:rPr>
              <a:t>beyond the </a:t>
            </a:r>
            <a:r>
              <a:rPr lang="en-US" sz="2200" dirty="0">
                <a:solidFill>
                  <a:srgbClr val="632523"/>
                </a:solidFill>
                <a:latin typeface="Cambria" pitchFamily="18" charset="0"/>
              </a:rPr>
              <a:t>fishing </a:t>
            </a:r>
            <a:r>
              <a:rPr lang="en-US" sz="2200" dirty="0" smtClean="0">
                <a:solidFill>
                  <a:srgbClr val="632523"/>
                </a:solidFill>
                <a:latin typeface="Cambria" pitchFamily="18" charset="0"/>
              </a:rPr>
              <a:t>sea.</a:t>
            </a:r>
            <a:endParaRPr lang="en-US" sz="2200" dirty="0">
              <a:solidFill>
                <a:srgbClr val="632523"/>
              </a:solidFill>
              <a:latin typeface="Cambria" pitchFamily="18" charset="0"/>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68325"/>
            <a:ext cx="9144000" cy="52322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457200" indent="-457200" algn="ctr">
              <a:buFont typeface="Wingdings" pitchFamily="2" charset="2"/>
              <a:buChar char="v"/>
              <a:defRPr/>
            </a:pPr>
            <a:r>
              <a:rPr lang="sr-Latn-CS" sz="2800" b="1" dirty="0">
                <a:solidFill>
                  <a:schemeClr val="accent2">
                    <a:lumMod val="50000"/>
                  </a:schemeClr>
                </a:solidFill>
                <a:latin typeface="Cambria" pitchFamily="18" charset="0"/>
              </a:rPr>
              <a:t> </a:t>
            </a:r>
            <a:r>
              <a:rPr lang="en-US" sz="2800" b="1" dirty="0" smtClean="0">
                <a:solidFill>
                  <a:srgbClr val="632523"/>
                </a:solidFill>
                <a:latin typeface="Cambria" pitchFamily="18" charset="0"/>
              </a:rPr>
              <a:t>Law on Freshwater Fisheries</a:t>
            </a:r>
            <a:endParaRPr lang="sr-Latn-ME" sz="2800" dirty="0">
              <a:solidFill>
                <a:srgbClr val="632523"/>
              </a:solidFill>
              <a:latin typeface="Cambria" pitchFamily="18" charset="0"/>
            </a:endParaRPr>
          </a:p>
        </p:txBody>
      </p:sp>
      <p:grpSp>
        <p:nvGrpSpPr>
          <p:cNvPr id="717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7174"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7175" name="Group 20"/>
          <p:cNvGrpSpPr>
            <a:grpSpLocks/>
          </p:cNvGrpSpPr>
          <p:nvPr/>
        </p:nvGrpSpPr>
        <p:grpSpPr bwMode="auto">
          <a:xfrm>
            <a:off x="0" y="0"/>
            <a:ext cx="5097463" cy="552450"/>
            <a:chOff x="0" y="0"/>
            <a:chExt cx="5097463" cy="552450"/>
          </a:xfrm>
        </p:grpSpPr>
        <p:pic>
          <p:nvPicPr>
            <p:cNvPr id="71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7177" name="Rectangle 2"/>
          <p:cNvSpPr>
            <a:spLocks noChangeArrowheads="1"/>
          </p:cNvSpPr>
          <p:nvPr/>
        </p:nvSpPr>
        <p:spPr bwMode="auto">
          <a:xfrm>
            <a:off x="279400" y="1565275"/>
            <a:ext cx="8345488" cy="4524315"/>
          </a:xfrm>
          <a:prstGeom prst="rect">
            <a:avLst/>
          </a:prstGeom>
          <a:noFill/>
          <a:ln w="9525">
            <a:noFill/>
            <a:miter lim="800000"/>
            <a:headEnd/>
            <a:tailEnd/>
          </a:ln>
        </p:spPr>
        <p:txBody>
          <a:bodyPr>
            <a:spAutoFit/>
          </a:bodyPr>
          <a:lstStyle/>
          <a:p>
            <a:pPr algn="just"/>
            <a:r>
              <a:rPr lang="en-US" sz="2200" b="1" dirty="0" smtClean="0">
                <a:solidFill>
                  <a:srgbClr val="632523"/>
                </a:solidFill>
                <a:latin typeface="Cambria" pitchFamily="18" charset="0"/>
              </a:rPr>
              <a:t>Definitions:</a:t>
            </a:r>
            <a:endParaRPr lang="en-US" sz="2200" b="1" dirty="0">
              <a:solidFill>
                <a:srgbClr val="632523"/>
              </a:solidFill>
              <a:latin typeface="Cambria" pitchFamily="18" charset="0"/>
            </a:endParaRPr>
          </a:p>
          <a:p>
            <a:pPr algn="just"/>
            <a:endParaRPr lang="en-US" sz="2200" b="1" dirty="0">
              <a:solidFill>
                <a:srgbClr val="632523"/>
              </a:solidFill>
              <a:latin typeface="Cambria" pitchFamily="18" charset="0"/>
            </a:endParaRPr>
          </a:p>
          <a:p>
            <a:pPr algn="just">
              <a:buFont typeface="Wingdings" pitchFamily="2" charset="2"/>
              <a:buChar char="Ø"/>
            </a:pPr>
            <a:r>
              <a:rPr lang="en-US" sz="2400" b="1" u="sng" dirty="0" smtClean="0">
                <a:solidFill>
                  <a:srgbClr val="632523"/>
                </a:solidFill>
                <a:latin typeface="Cambria" pitchFamily="18" charset="0"/>
              </a:rPr>
              <a:t>Aquaculture</a:t>
            </a:r>
            <a:r>
              <a:rPr lang="en-US" sz="2400" b="1" dirty="0" smtClean="0">
                <a:solidFill>
                  <a:srgbClr val="632523"/>
                </a:solidFill>
                <a:latin typeface="Cambria" pitchFamily="18" charset="0"/>
              </a:rPr>
              <a:t> </a:t>
            </a:r>
            <a:r>
              <a:rPr lang="en-US" sz="2200" dirty="0" smtClean="0">
                <a:solidFill>
                  <a:srgbClr val="632523"/>
                </a:solidFill>
                <a:latin typeface="Cambria" pitchFamily="18" charset="0"/>
              </a:rPr>
              <a:t>means </a:t>
            </a:r>
            <a:r>
              <a:rPr lang="en-US" sz="2200" dirty="0">
                <a:solidFill>
                  <a:srgbClr val="632523"/>
                </a:solidFill>
                <a:latin typeface="Cambria" pitchFamily="18" charset="0"/>
              </a:rPr>
              <a:t>a business activity of controlled reproduction and farming of fish and other aquatic fauna in fish </a:t>
            </a:r>
            <a:r>
              <a:rPr lang="en-US" sz="2200" dirty="0" smtClean="0">
                <a:solidFill>
                  <a:srgbClr val="632523"/>
                </a:solidFill>
                <a:latin typeface="Cambria" pitchFamily="18" charset="0"/>
              </a:rPr>
              <a:t>farms</a:t>
            </a:r>
            <a:endParaRPr lang="en-US" sz="2200" dirty="0">
              <a:solidFill>
                <a:srgbClr val="632523"/>
              </a:solidFill>
              <a:latin typeface="Cambria" pitchFamily="18" charset="0"/>
            </a:endParaRPr>
          </a:p>
          <a:p>
            <a:pPr algn="just">
              <a:buFont typeface="Wingdings" pitchFamily="2" charset="2"/>
              <a:buChar char="Ø"/>
            </a:pPr>
            <a:endParaRPr lang="en-US" sz="2200" dirty="0">
              <a:solidFill>
                <a:srgbClr val="632523"/>
              </a:solidFill>
              <a:latin typeface="Cambria" pitchFamily="18" charset="0"/>
            </a:endParaRPr>
          </a:p>
          <a:p>
            <a:pPr algn="just">
              <a:buFont typeface="Wingdings" pitchFamily="2" charset="2"/>
              <a:buChar char="Ø"/>
            </a:pPr>
            <a:r>
              <a:rPr lang="en-US" sz="2400" b="1" u="sng" dirty="0" smtClean="0">
                <a:solidFill>
                  <a:srgbClr val="632523"/>
                </a:solidFill>
                <a:latin typeface="Cambria" pitchFamily="18" charset="0"/>
              </a:rPr>
              <a:t>Autochthonous fish species </a:t>
            </a:r>
            <a:r>
              <a:rPr lang="en-US" sz="2200" dirty="0" smtClean="0">
                <a:solidFill>
                  <a:srgbClr val="632523"/>
                </a:solidFill>
                <a:latin typeface="Cambria" pitchFamily="18" charset="0"/>
              </a:rPr>
              <a:t>is </a:t>
            </a:r>
            <a:r>
              <a:rPr lang="en-US" sz="2200" dirty="0">
                <a:solidFill>
                  <a:srgbClr val="632523"/>
                </a:solidFill>
                <a:latin typeface="Cambria" pitchFamily="18" charset="0"/>
              </a:rPr>
              <a:t>a domestic fish </a:t>
            </a:r>
            <a:r>
              <a:rPr lang="en-US" sz="2200" dirty="0" smtClean="0">
                <a:solidFill>
                  <a:srgbClr val="632523"/>
                </a:solidFill>
                <a:latin typeface="Cambria" pitchFamily="18" charset="0"/>
              </a:rPr>
              <a:t>species </a:t>
            </a:r>
            <a:r>
              <a:rPr lang="en-US" sz="2200" dirty="0">
                <a:solidFill>
                  <a:srgbClr val="632523"/>
                </a:solidFill>
                <a:latin typeface="Cambria" pitchFamily="18" charset="0"/>
              </a:rPr>
              <a:t>that has always been present in a specific </a:t>
            </a:r>
            <a:r>
              <a:rPr lang="en-US" sz="2200" dirty="0" smtClean="0">
                <a:solidFill>
                  <a:srgbClr val="632523"/>
                </a:solidFill>
                <a:latin typeface="Cambria" pitchFamily="18" charset="0"/>
              </a:rPr>
              <a:t>area</a:t>
            </a:r>
            <a:endParaRPr lang="en-US" sz="2200" dirty="0">
              <a:solidFill>
                <a:srgbClr val="632523"/>
              </a:solidFill>
              <a:latin typeface="Cambria" pitchFamily="18" charset="0"/>
            </a:endParaRPr>
          </a:p>
          <a:p>
            <a:pPr algn="just">
              <a:buFont typeface="Wingdings" pitchFamily="2" charset="2"/>
              <a:buChar char="Ø"/>
            </a:pPr>
            <a:endParaRPr lang="en-US" sz="2200" dirty="0">
              <a:solidFill>
                <a:srgbClr val="632523"/>
              </a:solidFill>
              <a:latin typeface="Cambria" pitchFamily="18" charset="0"/>
            </a:endParaRPr>
          </a:p>
          <a:p>
            <a:pPr algn="just">
              <a:buFont typeface="Wingdings" pitchFamily="2" charset="2"/>
              <a:buChar char="Ø"/>
            </a:pPr>
            <a:r>
              <a:rPr lang="en-US" sz="2400" b="1" u="sng" dirty="0" err="1" smtClean="0">
                <a:solidFill>
                  <a:srgbClr val="632523"/>
                </a:solidFill>
                <a:latin typeface="Cambria" pitchFamily="18" charset="0"/>
              </a:rPr>
              <a:t>Allochthonous</a:t>
            </a:r>
            <a:r>
              <a:rPr lang="en-US" sz="2400" b="1" u="sng" dirty="0" smtClean="0">
                <a:solidFill>
                  <a:srgbClr val="632523"/>
                </a:solidFill>
                <a:latin typeface="Cambria" pitchFamily="18" charset="0"/>
              </a:rPr>
              <a:t> fish species</a:t>
            </a:r>
            <a:r>
              <a:rPr lang="en-US" sz="2400" b="1" dirty="0" smtClean="0">
                <a:solidFill>
                  <a:srgbClr val="632523"/>
                </a:solidFill>
                <a:latin typeface="Cambria" pitchFamily="18" charset="0"/>
              </a:rPr>
              <a:t> </a:t>
            </a:r>
            <a:r>
              <a:rPr lang="en-US" sz="2200" dirty="0" smtClean="0">
                <a:solidFill>
                  <a:srgbClr val="632523"/>
                </a:solidFill>
                <a:latin typeface="Cambria" pitchFamily="18" charset="0"/>
              </a:rPr>
              <a:t>is </a:t>
            </a:r>
            <a:r>
              <a:rPr lang="en-US" sz="2200" dirty="0">
                <a:solidFill>
                  <a:srgbClr val="632523"/>
                </a:solidFill>
                <a:latin typeface="Cambria" pitchFamily="18" charset="0"/>
              </a:rPr>
              <a:t>a fish species introduced from another zoo-geographical </a:t>
            </a:r>
            <a:r>
              <a:rPr lang="en-US" sz="2200" dirty="0" smtClean="0">
                <a:solidFill>
                  <a:srgbClr val="632523"/>
                </a:solidFill>
                <a:latin typeface="Cambria" pitchFamily="18" charset="0"/>
              </a:rPr>
              <a:t>area</a:t>
            </a:r>
            <a:endParaRPr lang="en-US" sz="2200" dirty="0">
              <a:solidFill>
                <a:srgbClr val="632523"/>
              </a:solidFill>
              <a:latin typeface="Cambria" pitchFamily="18" charset="0"/>
            </a:endParaRPr>
          </a:p>
          <a:p>
            <a:endParaRPr lang="en-US" sz="2200" dirty="0">
              <a:latin typeface="Cambria" pitchFamily="18" charset="0"/>
            </a:endParaRPr>
          </a:p>
          <a:p>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1268" name="Rectangle 13"/>
          <p:cNvSpPr>
            <a:spLocks noChangeArrowheads="1"/>
          </p:cNvSpPr>
          <p:nvPr/>
        </p:nvSpPr>
        <p:spPr bwMode="auto">
          <a:xfrm>
            <a:off x="0" y="565150"/>
            <a:ext cx="9144000"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marL="457200" indent="-457200" algn="ctr">
              <a:spcAft>
                <a:spcPct val="40000"/>
              </a:spcAft>
              <a:buClr>
                <a:srgbClr val="FF0000"/>
              </a:buClr>
              <a:defRPr/>
            </a:pPr>
            <a:r>
              <a:rPr lang="en-GB" sz="2400" b="1" dirty="0" smtClean="0">
                <a:solidFill>
                  <a:srgbClr val="632523"/>
                </a:solidFill>
                <a:latin typeface="Cambria" pitchFamily="18" charset="0"/>
              </a:rPr>
              <a:t>Introduction and transfer of fish and other organisms</a:t>
            </a:r>
            <a:endParaRPr lang="en-US" sz="2400" dirty="0">
              <a:solidFill>
                <a:srgbClr val="632523"/>
              </a:solidFill>
              <a:latin typeface="Cambria" pitchFamily="18" charset="0"/>
            </a:endParaRPr>
          </a:p>
        </p:txBody>
      </p:sp>
      <p:grpSp>
        <p:nvGrpSpPr>
          <p:cNvPr id="819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pic>
        <p:nvPicPr>
          <p:cNvPr id="8198"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8199" name="Group 20"/>
          <p:cNvGrpSpPr>
            <a:grpSpLocks/>
          </p:cNvGrpSpPr>
          <p:nvPr/>
        </p:nvGrpSpPr>
        <p:grpSpPr bwMode="auto">
          <a:xfrm>
            <a:off x="0" y="0"/>
            <a:ext cx="5097463" cy="552450"/>
            <a:chOff x="0" y="0"/>
            <a:chExt cx="5097463" cy="552450"/>
          </a:xfrm>
        </p:grpSpPr>
        <p:pic>
          <p:nvPicPr>
            <p:cNvPr id="821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8211" name="Rectangle 28"/>
            <p:cNvSpPr>
              <a:spLocks noChangeArrowheads="1"/>
            </p:cNvSpPr>
            <p:nvPr/>
          </p:nvSpPr>
          <p:spPr bwMode="auto">
            <a:xfrm>
              <a:off x="533400" y="152400"/>
              <a:ext cx="4564063" cy="400050"/>
            </a:xfrm>
            <a:prstGeom prst="rect">
              <a:avLst/>
            </a:prstGeom>
            <a:noFill/>
            <a:ln w="9525">
              <a:noFill/>
              <a:miter lim="800000"/>
              <a:headEnd/>
              <a:tailEnd/>
            </a:ln>
          </p:spPr>
          <p:txBody>
            <a:bodyPr wrap="none">
              <a:spAutoFit/>
            </a:bodyPr>
            <a:lstStyle/>
            <a:p>
              <a:r>
                <a:rPr lang="sr-Latn-CS" sz="1000" b="1">
                  <a:solidFill>
                    <a:srgbClr val="FFFFFF"/>
                  </a:solidFill>
                  <a:latin typeface="Cambria" pitchFamily="18" charset="0"/>
                </a:rPr>
                <a:t>M O N T E N E G R O</a:t>
              </a:r>
            </a:p>
            <a:p>
              <a:r>
                <a:rPr lang="en-GB" sz="1000" b="1">
                  <a:solidFill>
                    <a:srgbClr val="FFFFFF"/>
                  </a:solidFill>
                  <a:latin typeface="Cambria" pitchFamily="18" charset="0"/>
                </a:rPr>
                <a:t>Negotiating Team for the Accession of  </a:t>
              </a:r>
              <a:r>
                <a:rPr lang="sr-Latn-CS" sz="1000" b="1">
                  <a:solidFill>
                    <a:srgbClr val="FFFFFF"/>
                  </a:solidFill>
                  <a:latin typeface="Cambria" pitchFamily="18" charset="0"/>
                </a:rPr>
                <a:t>Montenegro </a:t>
              </a:r>
              <a:r>
                <a:rPr lang="en-GB" sz="1000" b="1">
                  <a:solidFill>
                    <a:srgbClr val="FFFFFF"/>
                  </a:solidFill>
                  <a:latin typeface="Cambria" pitchFamily="18" charset="0"/>
                </a:rPr>
                <a:t>to the European Union</a:t>
              </a:r>
              <a:r>
                <a:rPr lang="sr-Latn-CS" sz="1000" b="1">
                  <a:solidFill>
                    <a:srgbClr val="FFFFFF"/>
                  </a:solidFill>
                  <a:latin typeface="Cambria" pitchFamily="18" charset="0"/>
                </a:rPr>
                <a:t> </a:t>
              </a:r>
              <a:endParaRPr lang="en-US" sz="1000">
                <a:solidFill>
                  <a:srgbClr val="FFFFFF"/>
                </a:solidFill>
                <a:latin typeface="Calibri" pitchFamily="34" charset="0"/>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9225" name="Rectangle 1"/>
          <p:cNvSpPr>
            <a:spLocks noChangeArrowheads="1"/>
          </p:cNvSpPr>
          <p:nvPr/>
        </p:nvSpPr>
        <p:spPr bwMode="auto">
          <a:xfrm>
            <a:off x="114300" y="1147763"/>
            <a:ext cx="8853488" cy="430887"/>
          </a:xfrm>
          <a:prstGeom prst="rect">
            <a:avLst/>
          </a:prstGeom>
          <a:solidFill>
            <a:schemeClr val="bg1"/>
          </a:solidFill>
          <a:ln>
            <a:noFill/>
          </a:ln>
        </p:spPr>
        <p:style>
          <a:lnRef idx="0">
            <a:scrgbClr r="0" g="0" b="0"/>
          </a:lnRef>
          <a:fillRef idx="1001">
            <a:schemeClr val="lt2"/>
          </a:fillRef>
          <a:effectRef idx="0">
            <a:scrgbClr r="0" g="0" b="0"/>
          </a:effectRef>
          <a:fontRef idx="major"/>
        </p:style>
        <p:txBody>
          <a:bodyPr>
            <a:spAutoFit/>
          </a:bodyPr>
          <a:lstStyle/>
          <a:p>
            <a:pPr algn="ctr">
              <a:defRPr/>
            </a:pPr>
            <a:r>
              <a:rPr lang="en-GB" sz="2200" b="1" u="sng" dirty="0" smtClean="0">
                <a:solidFill>
                  <a:srgbClr val="632523"/>
                </a:solidFill>
                <a:latin typeface="Cambria" pitchFamily="18" charset="0"/>
              </a:rPr>
              <a:t>Law on Marine Fisheries and </a:t>
            </a:r>
            <a:r>
              <a:rPr lang="en-GB" sz="2200" b="1" u="sng" dirty="0" err="1" smtClean="0">
                <a:solidFill>
                  <a:srgbClr val="632523"/>
                </a:solidFill>
                <a:latin typeface="Cambria" pitchFamily="18" charset="0"/>
              </a:rPr>
              <a:t>Mariculture</a:t>
            </a:r>
            <a:endParaRPr lang="en-US" sz="2200" b="1" u="sng" dirty="0">
              <a:solidFill>
                <a:srgbClr val="632523"/>
              </a:solidFill>
              <a:latin typeface="Cambria" pitchFamily="18" charset="0"/>
            </a:endParaRPr>
          </a:p>
        </p:txBody>
      </p:sp>
      <p:sp>
        <p:nvSpPr>
          <p:cNvPr id="9226" name="Rectangle 2"/>
          <p:cNvSpPr>
            <a:spLocks noChangeArrowheads="1"/>
          </p:cNvSpPr>
          <p:nvPr/>
        </p:nvSpPr>
        <p:spPr bwMode="auto">
          <a:xfrm>
            <a:off x="304800" y="4724400"/>
            <a:ext cx="8639175" cy="430213"/>
          </a:xfrm>
          <a:prstGeom prst="rect">
            <a:avLst/>
          </a:prstGeom>
          <a:solidFill>
            <a:schemeClr val="bg1"/>
          </a:solidFill>
          <a:ln>
            <a:noFill/>
          </a:ln>
        </p:spPr>
        <p:style>
          <a:lnRef idx="0">
            <a:scrgbClr r="0" g="0" b="0"/>
          </a:lnRef>
          <a:fillRef idx="1001">
            <a:schemeClr val="lt2"/>
          </a:fillRef>
          <a:effectRef idx="0">
            <a:scrgbClr r="0" g="0" b="0"/>
          </a:effectRef>
          <a:fontRef idx="major"/>
        </p:style>
        <p:txBody>
          <a:bodyPr>
            <a:spAutoFit/>
          </a:bodyPr>
          <a:lstStyle/>
          <a:p>
            <a:pPr algn="ctr">
              <a:defRPr/>
            </a:pPr>
            <a:r>
              <a:rPr lang="en-US" sz="2200" b="1" u="sng" dirty="0" smtClean="0">
                <a:solidFill>
                  <a:srgbClr val="632523"/>
                </a:solidFill>
                <a:latin typeface="Cambria" pitchFamily="18" charset="0"/>
              </a:rPr>
              <a:t>Law on Freshwater Fisheries</a:t>
            </a:r>
            <a:endParaRPr lang="en-US" sz="2200" b="1" u="sng" dirty="0">
              <a:solidFill>
                <a:srgbClr val="632523"/>
              </a:solidFill>
              <a:latin typeface="Cambria" pitchFamily="18" charset="0"/>
            </a:endParaRPr>
          </a:p>
        </p:txBody>
      </p:sp>
      <p:sp>
        <p:nvSpPr>
          <p:cNvPr id="3" name="Rectangle 2"/>
          <p:cNvSpPr/>
          <p:nvPr/>
        </p:nvSpPr>
        <p:spPr>
          <a:xfrm>
            <a:off x="392988" y="1676400"/>
            <a:ext cx="8295695" cy="2908489"/>
          </a:xfrm>
          <a:prstGeom prst="rect">
            <a:avLst/>
          </a:prstGeom>
          <a:solidFill>
            <a:schemeClr val="accent6">
              <a:lumMod val="20000"/>
              <a:lumOff val="80000"/>
            </a:schemeClr>
          </a:solidFill>
          <a:effectLst>
            <a:glow rad="127000">
              <a:schemeClr val="accent6">
                <a:lumMod val="40000"/>
                <a:lumOff val="60000"/>
              </a:schemeClr>
            </a:glow>
          </a:effectLst>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sr-Latn-CS" sz="2000" b="1" dirty="0" smtClean="0">
                <a:solidFill>
                  <a:srgbClr val="632523"/>
                </a:solidFill>
                <a:latin typeface="Cambria" pitchFamily="18" charset="0"/>
              </a:rPr>
              <a:t>Article </a:t>
            </a:r>
            <a:r>
              <a:rPr lang="sr-Latn-CS" sz="2000" b="1" dirty="0">
                <a:solidFill>
                  <a:srgbClr val="632523"/>
                </a:solidFill>
                <a:latin typeface="Cambria" pitchFamily="18" charset="0"/>
              </a:rPr>
              <a:t>81</a:t>
            </a:r>
            <a:endParaRPr lang="en-US" sz="2000" b="1" dirty="0">
              <a:solidFill>
                <a:srgbClr val="632523"/>
              </a:solidFill>
              <a:latin typeface="Cambria" pitchFamily="18" charset="0"/>
            </a:endParaRPr>
          </a:p>
          <a:p>
            <a:pPr algn="just">
              <a:defRPr/>
            </a:pPr>
            <a:r>
              <a:rPr lang="en-US" sz="1900" dirty="0" smtClean="0">
                <a:solidFill>
                  <a:srgbClr val="632523"/>
                </a:solidFill>
                <a:latin typeface="Cambria" pitchFamily="18" charset="0"/>
              </a:rPr>
              <a:t>„</a:t>
            </a:r>
            <a:r>
              <a:rPr lang="en-US" dirty="0" smtClean="0">
                <a:solidFill>
                  <a:srgbClr val="632523"/>
                </a:solidFill>
                <a:latin typeface="Cambria" pitchFamily="18" charset="0"/>
              </a:rPr>
              <a:t>It </a:t>
            </a:r>
            <a:r>
              <a:rPr lang="en-US" dirty="0">
                <a:solidFill>
                  <a:srgbClr val="632523"/>
                </a:solidFill>
                <a:latin typeface="Cambria" pitchFamily="18" charset="0"/>
              </a:rPr>
              <a:t>shall be prohibited to introduce into the fishing sea of Montenegro, without an approval from the administration authority, </a:t>
            </a:r>
            <a:r>
              <a:rPr lang="en-US" b="1" dirty="0" err="1" smtClean="0">
                <a:solidFill>
                  <a:srgbClr val="632523"/>
                </a:solidFill>
                <a:latin typeface="Cambria" pitchFamily="18" charset="0"/>
              </a:rPr>
              <a:t>allochthonous</a:t>
            </a:r>
            <a:r>
              <a:rPr lang="en-US" b="1" dirty="0" smtClean="0">
                <a:solidFill>
                  <a:srgbClr val="632523"/>
                </a:solidFill>
                <a:latin typeface="Cambria" pitchFamily="18" charset="0"/>
              </a:rPr>
              <a:t> </a:t>
            </a:r>
            <a:r>
              <a:rPr lang="en-US" b="1" dirty="0">
                <a:solidFill>
                  <a:srgbClr val="632523"/>
                </a:solidFill>
                <a:latin typeface="Cambria" pitchFamily="18" charset="0"/>
              </a:rPr>
              <a:t>species of fish and other marine organisms</a:t>
            </a:r>
            <a:r>
              <a:rPr lang="en-US" dirty="0">
                <a:solidFill>
                  <a:srgbClr val="632523"/>
                </a:solidFill>
                <a:latin typeface="Cambria" pitchFamily="18" charset="0"/>
              </a:rPr>
              <a:t> or genetically modified fish and other marine organisms, as well as their </a:t>
            </a:r>
            <a:r>
              <a:rPr lang="en-US" b="1" dirty="0">
                <a:solidFill>
                  <a:srgbClr val="632523"/>
                </a:solidFill>
                <a:latin typeface="Cambria" pitchFamily="18" charset="0"/>
              </a:rPr>
              <a:t>transfer from one farm into another</a:t>
            </a:r>
            <a:r>
              <a:rPr lang="en-US" dirty="0">
                <a:solidFill>
                  <a:srgbClr val="632523"/>
                </a:solidFill>
                <a:latin typeface="Cambria" pitchFamily="18" charset="0"/>
              </a:rPr>
              <a:t>, or from one place in Montenegro to </a:t>
            </a:r>
            <a:r>
              <a:rPr lang="en-US" dirty="0" smtClean="0">
                <a:solidFill>
                  <a:srgbClr val="632523"/>
                </a:solidFill>
                <a:latin typeface="Cambria" pitchFamily="18" charset="0"/>
              </a:rPr>
              <a:t>another</a:t>
            </a:r>
            <a:r>
              <a:rPr lang="sr-Latn-CS" dirty="0" smtClean="0">
                <a:solidFill>
                  <a:srgbClr val="632523"/>
                </a:solidFill>
                <a:latin typeface="Cambria" pitchFamily="18" charset="0"/>
              </a:rPr>
              <a:t>“</a:t>
            </a:r>
            <a:endParaRPr lang="en-US" dirty="0">
              <a:solidFill>
                <a:srgbClr val="632523"/>
              </a:solidFill>
              <a:latin typeface="Cambria" pitchFamily="18" charset="0"/>
            </a:endParaRPr>
          </a:p>
          <a:p>
            <a:pPr algn="just">
              <a:defRPr/>
            </a:pPr>
            <a:endParaRPr lang="en-US" dirty="0">
              <a:solidFill>
                <a:srgbClr val="632523"/>
              </a:solidFill>
              <a:latin typeface="Cambria" pitchFamily="18" charset="0"/>
            </a:endParaRPr>
          </a:p>
          <a:p>
            <a:pPr marL="285750" indent="-285750" algn="just">
              <a:buFont typeface="Wingdings" pitchFamily="2" charset="2"/>
              <a:buChar char="§"/>
              <a:defRPr/>
            </a:pPr>
            <a:r>
              <a:rPr lang="en-US" dirty="0" smtClean="0">
                <a:solidFill>
                  <a:srgbClr val="632523"/>
                </a:solidFill>
                <a:latin typeface="Cambria" pitchFamily="18" charset="0"/>
              </a:rPr>
              <a:t>The approval is </a:t>
            </a:r>
            <a:r>
              <a:rPr lang="en-US" dirty="0">
                <a:solidFill>
                  <a:srgbClr val="632523"/>
                </a:solidFill>
                <a:latin typeface="Cambria" pitchFamily="18" charset="0"/>
              </a:rPr>
              <a:t>issued by the administration authority with prior approval on the environmental impact assessment from the public administration authority in charge of the environmental </a:t>
            </a:r>
            <a:r>
              <a:rPr lang="en-US" dirty="0" smtClean="0">
                <a:solidFill>
                  <a:srgbClr val="632523"/>
                </a:solidFill>
                <a:latin typeface="Cambria" pitchFamily="18" charset="0"/>
              </a:rPr>
              <a:t>protection</a:t>
            </a:r>
            <a:r>
              <a:rPr lang="sr-Latn-CS" dirty="0" smtClean="0">
                <a:solidFill>
                  <a:srgbClr val="632523"/>
                </a:solidFill>
                <a:latin typeface="Cambria" pitchFamily="18" charset="0"/>
              </a:rPr>
              <a:t>.</a:t>
            </a:r>
            <a:r>
              <a:rPr lang="sr-Latn-CS" b="1" dirty="0">
                <a:solidFill>
                  <a:srgbClr val="632523"/>
                </a:solidFill>
                <a:latin typeface="Cambria" pitchFamily="18" charset="0"/>
              </a:rPr>
              <a:t> </a:t>
            </a:r>
            <a:endParaRPr lang="en-US" dirty="0">
              <a:solidFill>
                <a:srgbClr val="632523"/>
              </a:solidFill>
              <a:latin typeface="Cambria" pitchFamily="18" charset="0"/>
            </a:endParaRPr>
          </a:p>
        </p:txBody>
      </p:sp>
      <p:sp>
        <p:nvSpPr>
          <p:cNvPr id="4" name="Rectangle 3"/>
          <p:cNvSpPr/>
          <p:nvPr/>
        </p:nvSpPr>
        <p:spPr>
          <a:xfrm>
            <a:off x="304800" y="5334000"/>
            <a:ext cx="8295694" cy="984885"/>
          </a:xfrm>
          <a:prstGeom prst="rect">
            <a:avLst/>
          </a:prstGeom>
          <a:solidFill>
            <a:schemeClr val="accent6">
              <a:lumMod val="20000"/>
              <a:lumOff val="80000"/>
            </a:schemeClr>
          </a:solidFill>
          <a:ln w="25400">
            <a:solidFill>
              <a:schemeClr val="accent6"/>
            </a:solidFill>
          </a:ln>
          <a:effectLst>
            <a:glow rad="127000">
              <a:schemeClr val="accent6">
                <a:lumMod val="40000"/>
                <a:lumOff val="60000"/>
              </a:schemeClr>
            </a:glow>
          </a:effectLst>
        </p:spPr>
        <p:txBody>
          <a:bodyPr>
            <a:spAutoFit/>
          </a:bodyPr>
          <a:lstStyle/>
          <a:p>
            <a:pPr algn="ctr">
              <a:defRPr/>
            </a:pPr>
            <a:r>
              <a:rPr lang="sr-Latn-CS" sz="2000" b="1" dirty="0" smtClean="0">
                <a:solidFill>
                  <a:srgbClr val="632523"/>
                </a:solidFill>
                <a:latin typeface="Cambria" pitchFamily="18" charset="0"/>
              </a:rPr>
              <a:t>Article </a:t>
            </a:r>
            <a:r>
              <a:rPr lang="en-US" sz="2000" b="1" dirty="0">
                <a:solidFill>
                  <a:srgbClr val="632523"/>
                </a:solidFill>
                <a:latin typeface="Cambria" pitchFamily="18" charset="0"/>
              </a:rPr>
              <a:t>28</a:t>
            </a:r>
            <a:endParaRPr lang="en-US" sz="1900" dirty="0">
              <a:solidFill>
                <a:srgbClr val="632523"/>
              </a:solidFill>
              <a:latin typeface="Cambria" pitchFamily="18" charset="0"/>
            </a:endParaRPr>
          </a:p>
          <a:p>
            <a:pPr>
              <a:defRPr/>
            </a:pPr>
            <a:r>
              <a:rPr lang="sr-Latn-ME" sz="1900" dirty="0" smtClean="0">
                <a:solidFill>
                  <a:srgbClr val="632523"/>
                </a:solidFill>
                <a:latin typeface="Cambria" pitchFamily="18" charset="0"/>
              </a:rPr>
              <a:t>„</a:t>
            </a:r>
            <a:r>
              <a:rPr lang="en-US" sz="1900" dirty="0" smtClean="0">
                <a:solidFill>
                  <a:srgbClr val="632523"/>
                </a:solidFill>
                <a:latin typeface="Cambria" pitchFamily="18" charset="0"/>
              </a:rPr>
              <a:t>Without a special approval, it shall be prohibited to introduce new fish species into fishery waters</a:t>
            </a:r>
            <a:r>
              <a:rPr lang="sr-Latn-ME" sz="1900" dirty="0" smtClean="0">
                <a:solidFill>
                  <a:srgbClr val="632523"/>
                </a:solidFill>
                <a:latin typeface="Cambria" pitchFamily="18" charset="0"/>
              </a:rPr>
              <a:t>“</a:t>
            </a:r>
            <a:endParaRPr lang="en-US" sz="1900" dirty="0">
              <a:solidFill>
                <a:srgbClr val="632523"/>
              </a:solidFill>
              <a:latin typeface="Cambria" pitchFamily="18" charset="0"/>
            </a:endParaRPr>
          </a:p>
        </p:txBody>
      </p:sp>
      <p:cxnSp>
        <p:nvCxnSpPr>
          <p:cNvPr id="7" name="Straight Connector 6"/>
          <p:cNvCxnSpPr/>
          <p:nvPr/>
        </p:nvCxnSpPr>
        <p:spPr>
          <a:xfrm>
            <a:off x="0" y="4724400"/>
            <a:ext cx="8796338" cy="0"/>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33400"/>
            <a:ext cx="9144000" cy="5238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457200" indent="-457200" algn="ctr" fontAlgn="auto">
              <a:spcBef>
                <a:spcPts val="0"/>
              </a:spcBef>
              <a:spcAft>
                <a:spcPct val="40000"/>
              </a:spcAft>
              <a:buClr>
                <a:srgbClr val="632523"/>
              </a:buClr>
              <a:buFont typeface="Wingdings" pitchFamily="2" charset="2"/>
              <a:buChar char="v"/>
              <a:defRPr/>
            </a:pPr>
            <a:r>
              <a:rPr lang="en-GB" sz="2800" b="1" dirty="0" smtClean="0">
                <a:solidFill>
                  <a:srgbClr val="632523"/>
                </a:solidFill>
                <a:latin typeface="Cambria" pitchFamily="18" charset="0"/>
              </a:rPr>
              <a:t>Law on Nature Protection</a:t>
            </a:r>
            <a:endParaRPr lang="sr-Latn-CS" sz="2800" b="1" u="sng" dirty="0">
              <a:solidFill>
                <a:schemeClr val="accent2">
                  <a:lumMod val="50000"/>
                </a:schemeClr>
              </a:solidFill>
              <a:latin typeface="Cambria" pitchFamily="18" charset="0"/>
            </a:endParaRPr>
          </a:p>
        </p:txBody>
      </p:sp>
      <p:grpSp>
        <p:nvGrpSpPr>
          <p:cNvPr id="922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9222"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9223" name="Group 20"/>
          <p:cNvGrpSpPr>
            <a:grpSpLocks/>
          </p:cNvGrpSpPr>
          <p:nvPr/>
        </p:nvGrpSpPr>
        <p:grpSpPr bwMode="auto">
          <a:xfrm>
            <a:off x="0" y="0"/>
            <a:ext cx="5097463" cy="552450"/>
            <a:chOff x="0" y="0"/>
            <a:chExt cx="5097463" cy="552450"/>
          </a:xfrm>
        </p:grpSpPr>
        <p:pic>
          <p:nvPicPr>
            <p:cNvPr id="922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0249" name="Rectangle 2"/>
          <p:cNvSpPr>
            <a:spLocks noChangeArrowheads="1"/>
          </p:cNvSpPr>
          <p:nvPr/>
        </p:nvSpPr>
        <p:spPr bwMode="auto">
          <a:xfrm>
            <a:off x="381000" y="2667000"/>
            <a:ext cx="8275638" cy="3231654"/>
          </a:xfrm>
          <a:prstGeom prst="rect">
            <a:avLst/>
          </a:prstGeom>
          <a:solidFill>
            <a:schemeClr val="accent6">
              <a:lumMod val="20000"/>
              <a:lumOff val="80000"/>
            </a:schemeClr>
          </a:solidFill>
          <a:ln w="22225">
            <a:solidFill>
              <a:schemeClr val="accent6"/>
            </a:solidFill>
            <a:miter lim="800000"/>
            <a:headEnd/>
            <a:tailEnd/>
          </a:ln>
          <a:effectLst>
            <a:glow rad="63500">
              <a:schemeClr val="accent6">
                <a:satMod val="175000"/>
                <a:alpha val="40000"/>
              </a:schemeClr>
            </a:glow>
          </a:effectLst>
        </p:spPr>
        <p:txBody>
          <a:bodyPr>
            <a:spAutoFit/>
          </a:bodyPr>
          <a:lstStyle/>
          <a:p>
            <a:pPr algn="ctr">
              <a:defRPr/>
            </a:pPr>
            <a:r>
              <a:rPr lang="en-US" sz="2000" b="1" dirty="0" smtClean="0">
                <a:solidFill>
                  <a:srgbClr val="632523"/>
                </a:solidFill>
                <a:latin typeface="Cambria" pitchFamily="18" charset="0"/>
              </a:rPr>
              <a:t>Introduction of alien wild species of plants, animals and fungi</a:t>
            </a:r>
            <a:endParaRPr lang="sr-Latn-ME" sz="2000" b="1" dirty="0">
              <a:solidFill>
                <a:srgbClr val="632523"/>
              </a:solidFill>
              <a:latin typeface="Cambria" pitchFamily="18" charset="0"/>
            </a:endParaRPr>
          </a:p>
          <a:p>
            <a:pPr algn="ctr">
              <a:defRPr/>
            </a:pPr>
            <a:r>
              <a:rPr lang="en-US" sz="2000" b="1" dirty="0" smtClean="0">
                <a:solidFill>
                  <a:srgbClr val="632523"/>
                </a:solidFill>
                <a:latin typeface="Cambria" pitchFamily="18" charset="0"/>
              </a:rPr>
              <a:t>Article </a:t>
            </a:r>
            <a:r>
              <a:rPr lang="en-US" sz="2000" b="1" dirty="0">
                <a:solidFill>
                  <a:srgbClr val="632523"/>
                </a:solidFill>
                <a:latin typeface="Cambria" pitchFamily="18" charset="0"/>
              </a:rPr>
              <a:t>87</a:t>
            </a:r>
          </a:p>
          <a:p>
            <a:pPr algn="just">
              <a:defRPr/>
            </a:pPr>
            <a:endParaRPr lang="en-US" sz="2000" dirty="0">
              <a:solidFill>
                <a:srgbClr val="632523"/>
              </a:solidFill>
              <a:latin typeface="Cambria" pitchFamily="18" charset="0"/>
            </a:endParaRPr>
          </a:p>
          <a:p>
            <a:pPr marL="342900" indent="-342900" algn="just">
              <a:buFont typeface="Wingdings" pitchFamily="2" charset="2"/>
              <a:buChar char="§"/>
              <a:defRPr/>
            </a:pPr>
            <a:r>
              <a:rPr lang="en-US" dirty="0" smtClean="0">
                <a:solidFill>
                  <a:srgbClr val="632523"/>
                </a:solidFill>
                <a:latin typeface="Cambria" pitchFamily="18" charset="0"/>
              </a:rPr>
              <a:t>It shall be prohibited to introduce alien wild species of plants, animals and fungi</a:t>
            </a:r>
            <a:r>
              <a:rPr lang="sr-Latn-ME" dirty="0" smtClean="0">
                <a:solidFill>
                  <a:srgbClr val="632523"/>
                </a:solidFill>
                <a:latin typeface="Cambria" pitchFamily="18" charset="0"/>
              </a:rPr>
              <a:t> </a:t>
            </a:r>
            <a:r>
              <a:rPr lang="en-US" dirty="0">
                <a:solidFill>
                  <a:srgbClr val="632523"/>
                </a:solidFill>
                <a:latin typeface="Cambria" pitchFamily="18" charset="0"/>
              </a:rPr>
              <a:t>(</a:t>
            </a:r>
            <a:r>
              <a:rPr lang="en-US" dirty="0" err="1" smtClean="0">
                <a:solidFill>
                  <a:srgbClr val="632523"/>
                </a:solidFill>
                <a:latin typeface="Cambria" pitchFamily="18" charset="0"/>
              </a:rPr>
              <a:t>allochthonous</a:t>
            </a:r>
            <a:r>
              <a:rPr lang="en-US" dirty="0" smtClean="0">
                <a:solidFill>
                  <a:srgbClr val="632523"/>
                </a:solidFill>
                <a:latin typeface="Cambria" pitchFamily="18" charset="0"/>
              </a:rPr>
              <a:t> species) into the eco-systems in which they do not naturally live.</a:t>
            </a:r>
            <a:endParaRPr lang="sr-Latn-ME" dirty="0">
              <a:solidFill>
                <a:srgbClr val="632523"/>
              </a:solidFill>
              <a:latin typeface="Cambria" pitchFamily="18" charset="0"/>
            </a:endParaRPr>
          </a:p>
          <a:p>
            <a:pPr marL="342900" indent="-342900" algn="just">
              <a:buFont typeface="Wingdings" pitchFamily="2" charset="2"/>
              <a:buChar char="§"/>
              <a:defRPr/>
            </a:pPr>
            <a:r>
              <a:rPr lang="en-US" dirty="0" smtClean="0">
                <a:solidFill>
                  <a:srgbClr val="632523"/>
                </a:solidFill>
                <a:latin typeface="Cambria" pitchFamily="18" charset="0"/>
              </a:rPr>
              <a:t>Exceptionally, </a:t>
            </a:r>
            <a:r>
              <a:rPr lang="en-US" dirty="0" err="1" smtClean="0">
                <a:solidFill>
                  <a:srgbClr val="632523"/>
                </a:solidFill>
                <a:latin typeface="Cambria" pitchFamily="18" charset="0"/>
              </a:rPr>
              <a:t>allochthonous</a:t>
            </a:r>
            <a:r>
              <a:rPr lang="en-US" dirty="0" smtClean="0">
                <a:solidFill>
                  <a:srgbClr val="632523"/>
                </a:solidFill>
                <a:latin typeface="Cambria" pitchFamily="18" charset="0"/>
              </a:rPr>
              <a:t> species of plants, animals and fungi may be introduced where such action has scientific and technical grounds and is acceptable in terms of nature protection, based on an </a:t>
            </a:r>
            <a:r>
              <a:rPr lang="en-US" dirty="0" err="1" smtClean="0">
                <a:solidFill>
                  <a:srgbClr val="632523"/>
                </a:solidFill>
                <a:latin typeface="Cambria" pitchFamily="18" charset="0"/>
              </a:rPr>
              <a:t>authorisation</a:t>
            </a:r>
            <a:r>
              <a:rPr lang="en-US" dirty="0" smtClean="0">
                <a:solidFill>
                  <a:srgbClr val="632523"/>
                </a:solidFill>
                <a:latin typeface="Cambria" pitchFamily="18" charset="0"/>
              </a:rPr>
              <a:t> from the administration body.</a:t>
            </a:r>
            <a:endParaRPr lang="en-US" dirty="0">
              <a:solidFill>
                <a:srgbClr val="632523"/>
              </a:solidFill>
              <a:latin typeface="Cambria" pitchFamily="18" charset="0"/>
            </a:endParaRPr>
          </a:p>
          <a:p>
            <a:pPr marL="342900" indent="-342900" algn="just">
              <a:buFont typeface="Wingdings" pitchFamily="2" charset="2"/>
              <a:buChar char="§"/>
              <a:defRPr/>
            </a:pPr>
            <a:r>
              <a:rPr lang="en-US" dirty="0" smtClean="0">
                <a:solidFill>
                  <a:srgbClr val="632523"/>
                </a:solidFill>
                <a:latin typeface="Cambria" pitchFamily="18" charset="0"/>
              </a:rPr>
              <a:t>The </a:t>
            </a:r>
            <a:r>
              <a:rPr lang="en-US" dirty="0" err="1" smtClean="0">
                <a:solidFill>
                  <a:srgbClr val="632523"/>
                </a:solidFill>
                <a:latin typeface="Cambria" pitchFamily="18" charset="0"/>
              </a:rPr>
              <a:t>authorisation</a:t>
            </a:r>
            <a:r>
              <a:rPr lang="en-US" dirty="0" smtClean="0">
                <a:solidFill>
                  <a:srgbClr val="632523"/>
                </a:solidFill>
                <a:latin typeface="Cambria" pitchFamily="18" charset="0"/>
              </a:rPr>
              <a:t> is issued based on </a:t>
            </a:r>
            <a:r>
              <a:rPr lang="en-US" b="1" dirty="0" smtClean="0">
                <a:solidFill>
                  <a:srgbClr val="632523"/>
                </a:solidFill>
                <a:latin typeface="Cambria" pitchFamily="18" charset="0"/>
              </a:rPr>
              <a:t>the assessment of the risk to nature</a:t>
            </a:r>
            <a:endParaRPr lang="en-US" dirty="0">
              <a:solidFill>
                <a:srgbClr val="632523"/>
              </a:solidFill>
              <a:latin typeface="Cambria" pitchFamily="18" charset="0"/>
            </a:endParaRPr>
          </a:p>
        </p:txBody>
      </p:sp>
      <p:sp>
        <p:nvSpPr>
          <p:cNvPr id="9228" name="Rectangle 2"/>
          <p:cNvSpPr>
            <a:spLocks noChangeArrowheads="1"/>
          </p:cNvSpPr>
          <p:nvPr/>
        </p:nvSpPr>
        <p:spPr bwMode="auto">
          <a:xfrm>
            <a:off x="381000" y="1295400"/>
            <a:ext cx="8596312" cy="1046440"/>
          </a:xfrm>
          <a:prstGeom prst="rect">
            <a:avLst/>
          </a:prstGeom>
          <a:noFill/>
          <a:ln w="9525">
            <a:noFill/>
            <a:miter lim="800000"/>
            <a:headEnd/>
            <a:tailEnd/>
          </a:ln>
        </p:spPr>
        <p:txBody>
          <a:bodyPr>
            <a:spAutoFit/>
          </a:bodyPr>
          <a:lstStyle/>
          <a:p>
            <a:pPr marL="342900" indent="-342900" algn="just">
              <a:buFont typeface="Wingdings" pitchFamily="2" charset="2"/>
              <a:buChar char="Ø"/>
            </a:pPr>
            <a:r>
              <a:rPr lang="en-US" sz="2200" b="1" dirty="0" err="1" smtClean="0">
                <a:solidFill>
                  <a:srgbClr val="632523"/>
                </a:solidFill>
                <a:latin typeface="Cambria" pitchFamily="18" charset="0"/>
              </a:rPr>
              <a:t>Allochthonous</a:t>
            </a:r>
            <a:r>
              <a:rPr lang="en-US" sz="2200" b="1" dirty="0" smtClean="0">
                <a:solidFill>
                  <a:srgbClr val="632523"/>
                </a:solidFill>
                <a:latin typeface="Cambria" pitchFamily="18" charset="0"/>
              </a:rPr>
              <a:t> species </a:t>
            </a:r>
            <a:r>
              <a:rPr lang="en-US" sz="2000" dirty="0" smtClean="0">
                <a:solidFill>
                  <a:srgbClr val="632523"/>
                </a:solidFill>
                <a:latin typeface="Cambria" pitchFamily="18" charset="0"/>
              </a:rPr>
              <a:t>is an alien species of plants, animals and fungi brought to the eco-system of Montenegro with intentional or accidental introduction</a:t>
            </a:r>
            <a:endParaRPr lang="en-US" sz="2000"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33400"/>
            <a:ext cx="9144000" cy="52322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a:t>
            </a:r>
            <a:r>
              <a:rPr lang="en-GB" sz="2800" b="1" dirty="0" smtClean="0">
                <a:solidFill>
                  <a:schemeClr val="accent2">
                    <a:lumMod val="50000"/>
                  </a:schemeClr>
                </a:solidFill>
                <a:latin typeface="Cambria" pitchFamily="18" charset="0"/>
              </a:rPr>
              <a:t>Assessment of the Risk to Nature</a:t>
            </a:r>
            <a:endParaRPr lang="sr-Latn-CS" sz="2800" b="1" dirty="0">
              <a:solidFill>
                <a:schemeClr val="accent2">
                  <a:lumMod val="50000"/>
                </a:schemeClr>
              </a:solidFill>
              <a:latin typeface="Cambria" pitchFamily="18" charset="0"/>
            </a:endParaRPr>
          </a:p>
        </p:txBody>
      </p:sp>
      <p:grpSp>
        <p:nvGrpSpPr>
          <p:cNvPr id="102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0246"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0247" name="Group 20"/>
          <p:cNvGrpSpPr>
            <a:grpSpLocks/>
          </p:cNvGrpSpPr>
          <p:nvPr/>
        </p:nvGrpSpPr>
        <p:grpSpPr bwMode="auto">
          <a:xfrm>
            <a:off x="0" y="0"/>
            <a:ext cx="5097463" cy="552450"/>
            <a:chOff x="0" y="0"/>
            <a:chExt cx="5097463" cy="552450"/>
          </a:xfrm>
        </p:grpSpPr>
        <p:pic>
          <p:nvPicPr>
            <p:cNvPr id="1025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1273" name="Rectangle 1"/>
          <p:cNvSpPr>
            <a:spLocks noChangeArrowheads="1"/>
          </p:cNvSpPr>
          <p:nvPr/>
        </p:nvSpPr>
        <p:spPr bwMode="auto">
          <a:xfrm>
            <a:off x="609600" y="2286000"/>
            <a:ext cx="7700963" cy="3939540"/>
          </a:xfrm>
          <a:prstGeom prst="rect">
            <a:avLst/>
          </a:prstGeom>
          <a:noFill/>
          <a:ln>
            <a:noFill/>
          </a:ln>
          <a:extLst/>
        </p:spPr>
        <p:txBody>
          <a:bodyPr>
            <a:spAutoFit/>
          </a:bodyPr>
          <a:lstStyle/>
          <a:p>
            <a:pPr>
              <a:defRPr/>
            </a:pPr>
            <a:r>
              <a:rPr lang="en-US" sz="2200" b="1" dirty="0" smtClean="0">
                <a:solidFill>
                  <a:srgbClr val="632523"/>
                </a:solidFill>
                <a:latin typeface="Cambria" pitchFamily="18" charset="0"/>
              </a:rPr>
              <a:t>Study on assessment of the risk to nature </a:t>
            </a:r>
            <a:r>
              <a:rPr lang="en-US" dirty="0" smtClean="0">
                <a:solidFill>
                  <a:srgbClr val="632523"/>
                </a:solidFill>
                <a:latin typeface="Cambria" pitchFamily="18" charset="0"/>
              </a:rPr>
              <a:t>has to include:</a:t>
            </a:r>
            <a:endParaRPr lang="sr-Latn-ME" dirty="0">
              <a:solidFill>
                <a:srgbClr val="632523"/>
              </a:solidFill>
              <a:latin typeface="Cambria" pitchFamily="18" charset="0"/>
            </a:endParaRPr>
          </a:p>
          <a:p>
            <a:pPr>
              <a:defRPr/>
            </a:pPr>
            <a:endParaRPr lang="en-US" dirty="0">
              <a:solidFill>
                <a:srgbClr val="632523"/>
              </a:solidFill>
              <a:latin typeface="Cambria" pitchFamily="18" charset="0"/>
            </a:endParaRPr>
          </a:p>
          <a:p>
            <a:pPr marL="285750" indent="-285750" algn="just">
              <a:spcAft>
                <a:spcPts val="600"/>
              </a:spcAft>
              <a:buFont typeface="Wingdings" pitchFamily="2" charset="2"/>
              <a:buChar char="§"/>
              <a:defRPr/>
            </a:pPr>
            <a:r>
              <a:rPr lang="en-US" dirty="0" smtClean="0">
                <a:solidFill>
                  <a:srgbClr val="632523"/>
                </a:solidFill>
                <a:latin typeface="Cambria" pitchFamily="18" charset="0"/>
              </a:rPr>
              <a:t>Purpose and objective of introduction, re-introduction or farming of wild species of plants, animals or fungi;</a:t>
            </a:r>
            <a:endParaRPr lang="en-US" dirty="0">
              <a:solidFill>
                <a:srgbClr val="632523"/>
              </a:solidFill>
              <a:latin typeface="Cambria" pitchFamily="18" charset="0"/>
            </a:endParaRPr>
          </a:p>
          <a:p>
            <a:pPr marL="285750" indent="-285750" algn="just">
              <a:spcAft>
                <a:spcPts val="600"/>
              </a:spcAft>
              <a:buFont typeface="Wingdings" pitchFamily="2" charset="2"/>
              <a:buChar char="§"/>
              <a:defRPr/>
            </a:pPr>
            <a:r>
              <a:rPr lang="en-US" dirty="0" smtClean="0">
                <a:solidFill>
                  <a:srgbClr val="632523"/>
                </a:solidFill>
                <a:latin typeface="Cambria" pitchFamily="18" charset="0"/>
              </a:rPr>
              <a:t>Description of biological and ecological properties of domestic and alien species;</a:t>
            </a:r>
            <a:endParaRPr lang="en-US" dirty="0">
              <a:solidFill>
                <a:srgbClr val="632523"/>
              </a:solidFill>
              <a:latin typeface="Cambria" pitchFamily="18" charset="0"/>
            </a:endParaRPr>
          </a:p>
          <a:p>
            <a:pPr marL="285750" indent="-285750" algn="just">
              <a:spcAft>
                <a:spcPts val="600"/>
              </a:spcAft>
              <a:buFont typeface="Wingdings" pitchFamily="2" charset="2"/>
              <a:buChar char="§"/>
              <a:defRPr/>
            </a:pPr>
            <a:r>
              <a:rPr lang="en-US" dirty="0" smtClean="0">
                <a:solidFill>
                  <a:srgbClr val="632523"/>
                </a:solidFill>
                <a:latin typeface="Cambria" pitchFamily="18" charset="0"/>
              </a:rPr>
              <a:t>Description of the intended introduction or farming;</a:t>
            </a:r>
            <a:endParaRPr lang="en-US" dirty="0">
              <a:solidFill>
                <a:srgbClr val="632523"/>
              </a:solidFill>
              <a:latin typeface="Cambria" pitchFamily="18" charset="0"/>
            </a:endParaRPr>
          </a:p>
          <a:p>
            <a:pPr marL="285750" indent="-285750" algn="just">
              <a:spcAft>
                <a:spcPts val="600"/>
              </a:spcAft>
              <a:buFont typeface="Wingdings" pitchFamily="2" charset="2"/>
              <a:buChar char="§"/>
              <a:defRPr/>
            </a:pPr>
            <a:r>
              <a:rPr lang="en-US" dirty="0" smtClean="0">
                <a:solidFill>
                  <a:srgbClr val="632523"/>
                </a:solidFill>
                <a:latin typeface="Cambria" pitchFamily="18" charset="0"/>
              </a:rPr>
              <a:t>Appraisal of the expected influence on the nature and changes in the nature;</a:t>
            </a:r>
            <a:endParaRPr lang="en-US" dirty="0">
              <a:solidFill>
                <a:srgbClr val="632523"/>
              </a:solidFill>
              <a:latin typeface="Cambria" pitchFamily="18" charset="0"/>
            </a:endParaRPr>
          </a:p>
          <a:p>
            <a:pPr marL="285750" indent="-285750" algn="just">
              <a:spcAft>
                <a:spcPts val="600"/>
              </a:spcAft>
              <a:buFont typeface="Wingdings" pitchFamily="2" charset="2"/>
              <a:buChar char="§"/>
              <a:defRPr/>
            </a:pPr>
            <a:r>
              <a:rPr lang="en-US" dirty="0" smtClean="0">
                <a:solidFill>
                  <a:srgbClr val="632523"/>
                </a:solidFill>
                <a:latin typeface="Cambria" pitchFamily="18" charset="0"/>
              </a:rPr>
              <a:t>Proposal of measures for prevention of possible adverse effects on habitat and ecosystems and species present therein;</a:t>
            </a:r>
            <a:endParaRPr lang="en-US" dirty="0">
              <a:solidFill>
                <a:srgbClr val="632523"/>
              </a:solidFill>
              <a:latin typeface="Cambria" pitchFamily="18" charset="0"/>
            </a:endParaRPr>
          </a:p>
          <a:p>
            <a:pPr marL="285750" indent="-285750" algn="just">
              <a:spcBef>
                <a:spcPts val="600"/>
              </a:spcBef>
              <a:spcAft>
                <a:spcPts val="600"/>
              </a:spcAft>
              <a:buFont typeface="Wingdings" pitchFamily="2" charset="2"/>
              <a:buChar char="§"/>
              <a:defRPr/>
            </a:pPr>
            <a:r>
              <a:rPr lang="en-US" dirty="0" smtClean="0">
                <a:solidFill>
                  <a:srgbClr val="632523"/>
                </a:solidFill>
                <a:latin typeface="Cambria" pitchFamily="18" charset="0"/>
              </a:rPr>
              <a:t>Final risk assessment.</a:t>
            </a:r>
            <a:endParaRPr lang="en-US" dirty="0">
              <a:solidFill>
                <a:srgbClr val="632523"/>
              </a:solidFill>
              <a:latin typeface="Cambria" pitchFamily="18" charset="0"/>
            </a:endParaRPr>
          </a:p>
        </p:txBody>
      </p:sp>
      <p:sp>
        <p:nvSpPr>
          <p:cNvPr id="2" name="Rectangle 1"/>
          <p:cNvSpPr/>
          <p:nvPr/>
        </p:nvSpPr>
        <p:spPr>
          <a:xfrm>
            <a:off x="381000" y="1219200"/>
            <a:ext cx="8369300" cy="954107"/>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lgn="just">
              <a:defRPr/>
            </a:pPr>
            <a:r>
              <a:rPr lang="en-GB" sz="2000" b="1" dirty="0" smtClean="0">
                <a:solidFill>
                  <a:srgbClr val="632523"/>
                </a:solidFill>
                <a:latin typeface="Cambria" pitchFamily="18" charset="0"/>
              </a:rPr>
              <a:t>Rulebook on method of development and assessment of risk of introduction of alien wild species of plants, animals and fungi</a:t>
            </a:r>
            <a:r>
              <a:rPr lang="sr-Latn-ME" sz="2000" b="1" dirty="0" smtClean="0">
                <a:solidFill>
                  <a:srgbClr val="632523"/>
                </a:solidFill>
                <a:latin typeface="Cambria" pitchFamily="18" charset="0"/>
              </a:rPr>
              <a:t> </a:t>
            </a:r>
            <a:endParaRPr lang="en-US" sz="2000" b="1" dirty="0" smtClean="0">
              <a:solidFill>
                <a:srgbClr val="632523"/>
              </a:solidFill>
              <a:latin typeface="Cambria" pitchFamily="18" charset="0"/>
            </a:endParaRPr>
          </a:p>
          <a:p>
            <a:pPr algn="just">
              <a:defRPr/>
            </a:pPr>
            <a:r>
              <a:rPr lang="sr-Latn-ME" sz="1600" dirty="0" smtClean="0">
                <a:solidFill>
                  <a:srgbClr val="632523"/>
                </a:solidFill>
                <a:latin typeface="Cambria" pitchFamily="18" charset="0"/>
              </a:rPr>
              <a:t>(</a:t>
            </a:r>
            <a:r>
              <a:rPr lang="en-US" sz="1600" dirty="0" smtClean="0">
                <a:solidFill>
                  <a:srgbClr val="632523"/>
                </a:solidFill>
                <a:latin typeface="Cambria" pitchFamily="18" charset="0"/>
              </a:rPr>
              <a:t>Official Gazette of Montenegro </a:t>
            </a:r>
            <a:r>
              <a:rPr lang="en-US" sz="1600" dirty="0">
                <a:solidFill>
                  <a:srgbClr val="632523"/>
                </a:solidFill>
                <a:latin typeface="Cambria" pitchFamily="18" charset="0"/>
              </a:rPr>
              <a:t>46/10</a:t>
            </a:r>
            <a:r>
              <a:rPr lang="sr-Latn-ME" sz="1600" dirty="0">
                <a:solidFill>
                  <a:srgbClr val="632523"/>
                </a:solidFill>
                <a:latin typeface="Cambria" pitchFamily="18" charset="0"/>
              </a:rPr>
              <a:t>)</a:t>
            </a:r>
            <a:endParaRPr lang="en-US" sz="1600"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762000" y="1371600"/>
            <a:ext cx="3733800"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u="sng" dirty="0">
                <a:solidFill>
                  <a:schemeClr val="accent2">
                    <a:lumMod val="50000"/>
                  </a:schemeClr>
                </a:solidFill>
                <a:latin typeface="Cambria" pitchFamily="18" charset="0"/>
              </a:rPr>
              <a:t> </a:t>
            </a:r>
          </a:p>
        </p:txBody>
      </p:sp>
      <p:grpSp>
        <p:nvGrpSpPr>
          <p:cNvPr id="1126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127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1271" name="Group 20"/>
          <p:cNvGrpSpPr>
            <a:grpSpLocks/>
          </p:cNvGrpSpPr>
          <p:nvPr/>
        </p:nvGrpSpPr>
        <p:grpSpPr bwMode="auto">
          <a:xfrm>
            <a:off x="0" y="0"/>
            <a:ext cx="5097463" cy="552450"/>
            <a:chOff x="0" y="0"/>
            <a:chExt cx="5097463" cy="552450"/>
          </a:xfrm>
        </p:grpSpPr>
        <p:pic>
          <p:nvPicPr>
            <p:cNvPr id="1127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2297" name="Rectangle 1"/>
          <p:cNvSpPr>
            <a:spLocks noChangeArrowheads="1"/>
          </p:cNvSpPr>
          <p:nvPr/>
        </p:nvSpPr>
        <p:spPr bwMode="auto">
          <a:xfrm>
            <a:off x="762000" y="1858963"/>
            <a:ext cx="7624763" cy="3508653"/>
          </a:xfrm>
          <a:prstGeom prst="rect">
            <a:avLst/>
          </a:prstGeom>
          <a:noFill/>
          <a:ln>
            <a:noFill/>
          </a:ln>
          <a:extLst/>
        </p:spPr>
        <p:txBody>
          <a:bodyPr>
            <a:spAutoFit/>
          </a:bodyPr>
          <a:lstStyle/>
          <a:p>
            <a:pPr>
              <a:defRPr/>
            </a:pPr>
            <a:r>
              <a:rPr lang="en-US" sz="2200" b="1" dirty="0" smtClean="0">
                <a:solidFill>
                  <a:srgbClr val="632523"/>
                </a:solidFill>
                <a:latin typeface="Cambria" pitchFamily="18" charset="0"/>
              </a:rPr>
              <a:t>Final Risk Assessment </a:t>
            </a:r>
            <a:r>
              <a:rPr lang="en-US" sz="2000" dirty="0" smtClean="0">
                <a:solidFill>
                  <a:srgbClr val="632523"/>
                </a:solidFill>
                <a:latin typeface="Cambria" pitchFamily="18" charset="0"/>
              </a:rPr>
              <a:t>has to include:</a:t>
            </a:r>
            <a:endParaRPr lang="en-US" sz="2000" dirty="0">
              <a:solidFill>
                <a:srgbClr val="632523"/>
              </a:solidFill>
              <a:latin typeface="Cambria" pitchFamily="18" charset="0"/>
            </a:endParaRPr>
          </a:p>
          <a:p>
            <a:pPr>
              <a:defRPr/>
            </a:pPr>
            <a:endParaRPr lang="en-US" sz="2000" dirty="0">
              <a:solidFill>
                <a:srgbClr val="632523"/>
              </a:solidFill>
              <a:latin typeface="Cambria" pitchFamily="18" charset="0"/>
            </a:endParaRPr>
          </a:p>
          <a:p>
            <a:pPr>
              <a:defRPr/>
            </a:pPr>
            <a:endParaRPr lang="en-US" sz="2000" dirty="0">
              <a:solidFill>
                <a:srgbClr val="632523"/>
              </a:solidFill>
              <a:latin typeface="Cambria" pitchFamily="18" charset="0"/>
            </a:endParaRPr>
          </a:p>
          <a:p>
            <a:pPr marL="342900" indent="-342900" algn="just">
              <a:buFont typeface="Wingdings" pitchFamily="2" charset="2"/>
              <a:buChar char="§"/>
              <a:defRPr/>
            </a:pPr>
            <a:r>
              <a:rPr lang="en-US" sz="2000" dirty="0" smtClean="0">
                <a:solidFill>
                  <a:srgbClr val="632523"/>
                </a:solidFill>
                <a:latin typeface="Cambria" pitchFamily="18" charset="0"/>
              </a:rPr>
              <a:t>Opinion on whether introduction, re-introduction or farming of wild species of plants, animals and fungi can jeopardize the natural balance and biodiversity and whether the risk is acceptable for the nature.</a:t>
            </a:r>
            <a:endParaRPr lang="en-US" sz="2000" dirty="0">
              <a:solidFill>
                <a:srgbClr val="632523"/>
              </a:solidFill>
              <a:latin typeface="Cambria" pitchFamily="18" charset="0"/>
            </a:endParaRPr>
          </a:p>
          <a:p>
            <a:pPr algn="just">
              <a:defRPr/>
            </a:pPr>
            <a:endParaRPr lang="en-US" sz="2000" dirty="0">
              <a:solidFill>
                <a:srgbClr val="632523"/>
              </a:solidFill>
              <a:latin typeface="Cambria" pitchFamily="18" charset="0"/>
            </a:endParaRPr>
          </a:p>
          <a:p>
            <a:pPr marL="342900" indent="-342900" algn="just">
              <a:buFont typeface="Wingdings" pitchFamily="2" charset="2"/>
              <a:buChar char="§"/>
              <a:defRPr/>
            </a:pPr>
            <a:r>
              <a:rPr lang="en-US" sz="2000" dirty="0" smtClean="0">
                <a:solidFill>
                  <a:srgbClr val="632523"/>
                </a:solidFill>
                <a:latin typeface="Cambria" pitchFamily="18" charset="0"/>
              </a:rPr>
              <a:t>The conditions and the scope of the introduction, the method of prevention of risks with protective measures, and the method for remediation of potential damage.</a:t>
            </a:r>
            <a:endParaRPr lang="en-US" sz="2000" dirty="0">
              <a:solidFill>
                <a:srgbClr val="632523"/>
              </a:solidFill>
              <a:latin typeface="Cambria" pitchFamily="18" charset="0"/>
            </a:endParaRPr>
          </a:p>
        </p:txBody>
      </p:sp>
      <p:sp>
        <p:nvSpPr>
          <p:cNvPr id="2" name="Rectangle 1"/>
          <p:cNvSpPr/>
          <p:nvPr/>
        </p:nvSpPr>
        <p:spPr>
          <a:xfrm>
            <a:off x="12700" y="552450"/>
            <a:ext cx="9144000" cy="52322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en-GB" sz="2800" b="1" dirty="0" smtClean="0">
                <a:solidFill>
                  <a:schemeClr val="accent2">
                    <a:lumMod val="50000"/>
                  </a:schemeClr>
                </a:solidFill>
                <a:latin typeface="Cambria" pitchFamily="18" charset="0"/>
              </a:rPr>
              <a:t>Assessment of Risk to the Nature</a:t>
            </a:r>
            <a:endParaRPr lang="sr-Latn-CS" sz="2800"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762000" y="1371600"/>
            <a:ext cx="3733800" cy="523875"/>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sz="2800" b="1" u="sng" dirty="0">
                <a:solidFill>
                  <a:schemeClr val="accent2">
                    <a:lumMod val="50000"/>
                  </a:schemeClr>
                </a:solidFill>
                <a:latin typeface="Cambria" pitchFamily="18" charset="0"/>
              </a:rPr>
              <a:t> </a:t>
            </a:r>
          </a:p>
        </p:txBody>
      </p:sp>
      <p:grpSp>
        <p:nvGrpSpPr>
          <p:cNvPr id="1229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2294"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2295" name="Group 20"/>
          <p:cNvGrpSpPr>
            <a:grpSpLocks/>
          </p:cNvGrpSpPr>
          <p:nvPr/>
        </p:nvGrpSpPr>
        <p:grpSpPr bwMode="auto">
          <a:xfrm>
            <a:off x="0" y="0"/>
            <a:ext cx="5097463" cy="552450"/>
            <a:chOff x="0" y="0"/>
            <a:chExt cx="5097463" cy="552450"/>
          </a:xfrm>
        </p:grpSpPr>
        <p:pic>
          <p:nvPicPr>
            <p:cNvPr id="1229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2297" name="Rectangle 1"/>
          <p:cNvSpPr>
            <a:spLocks noChangeArrowheads="1"/>
          </p:cNvSpPr>
          <p:nvPr/>
        </p:nvSpPr>
        <p:spPr bwMode="auto">
          <a:xfrm>
            <a:off x="533400" y="1600200"/>
            <a:ext cx="8382000" cy="4770537"/>
          </a:xfrm>
          <a:prstGeom prst="rect">
            <a:avLst/>
          </a:prstGeom>
          <a:noFill/>
          <a:ln w="9525">
            <a:noFill/>
            <a:miter lim="800000"/>
            <a:headEnd/>
            <a:tailEnd/>
          </a:ln>
        </p:spPr>
        <p:txBody>
          <a:bodyPr>
            <a:spAutoFit/>
          </a:bodyPr>
          <a:lstStyle/>
          <a:p>
            <a:pPr>
              <a:buFont typeface="Wingdings" pitchFamily="2" charset="2"/>
              <a:buChar char="§"/>
            </a:pPr>
            <a:r>
              <a:rPr lang="en-US" sz="2000" b="1" dirty="0">
                <a:solidFill>
                  <a:srgbClr val="632523"/>
                </a:solidFill>
                <a:latin typeface="Cambria" pitchFamily="18" charset="0"/>
              </a:rPr>
              <a:t> </a:t>
            </a:r>
            <a:r>
              <a:rPr lang="en-US" sz="2200" b="1" dirty="0" smtClean="0">
                <a:solidFill>
                  <a:srgbClr val="632523"/>
                </a:solidFill>
                <a:latin typeface="Cambria" pitchFamily="18" charset="0"/>
              </a:rPr>
              <a:t>Rulebook </a:t>
            </a:r>
            <a:r>
              <a:rPr lang="en-US" sz="2200" b="1" dirty="0">
                <a:solidFill>
                  <a:srgbClr val="632523"/>
                </a:solidFill>
                <a:latin typeface="Cambria" pitchFamily="18" charset="0"/>
              </a:rPr>
              <a:t>on method of development and assessment of risk of introduction of alien wild species of plants, animals and </a:t>
            </a:r>
            <a:r>
              <a:rPr lang="en-US" sz="2200" b="1" dirty="0" smtClean="0">
                <a:solidFill>
                  <a:srgbClr val="632523"/>
                </a:solidFill>
                <a:latin typeface="Cambria" pitchFamily="18" charset="0"/>
              </a:rPr>
              <a:t>fungi</a:t>
            </a:r>
            <a:r>
              <a:rPr lang="en-US" sz="2200" dirty="0" smtClean="0">
                <a:solidFill>
                  <a:srgbClr val="632523"/>
                </a:solidFill>
                <a:latin typeface="Cambria" pitchFamily="18" charset="0"/>
              </a:rPr>
              <a:t> </a:t>
            </a:r>
            <a:r>
              <a:rPr lang="en-US" sz="2000" dirty="0" smtClean="0">
                <a:solidFill>
                  <a:srgbClr val="632523"/>
                </a:solidFill>
                <a:latin typeface="Cambria" pitchFamily="18" charset="0"/>
              </a:rPr>
              <a:t>(Official Gazette of Montenegro </a:t>
            </a:r>
            <a:r>
              <a:rPr lang="en-US" sz="2000" dirty="0">
                <a:solidFill>
                  <a:srgbClr val="632523"/>
                </a:solidFill>
                <a:latin typeface="Cambria" pitchFamily="18" charset="0"/>
              </a:rPr>
              <a:t>46/10) </a:t>
            </a:r>
          </a:p>
          <a:p>
            <a:endParaRPr lang="en-US" sz="2000" dirty="0">
              <a:solidFill>
                <a:srgbClr val="632523"/>
              </a:solidFill>
              <a:latin typeface="Cambria" pitchFamily="18" charset="0"/>
            </a:endParaRPr>
          </a:p>
          <a:p>
            <a:r>
              <a:rPr lang="en-US" sz="2000" b="1" dirty="0" smtClean="0">
                <a:solidFill>
                  <a:srgbClr val="632523"/>
                </a:solidFill>
                <a:latin typeface="Cambria" pitchFamily="18" charset="0"/>
              </a:rPr>
              <a:t>Is not applicable to</a:t>
            </a:r>
            <a:r>
              <a:rPr lang="en-US" sz="2000" dirty="0" smtClean="0">
                <a:solidFill>
                  <a:srgbClr val="632523"/>
                </a:solidFill>
                <a:latin typeface="Cambria" pitchFamily="18" charset="0"/>
              </a:rPr>
              <a:t>:</a:t>
            </a:r>
            <a:endParaRPr lang="en-US" sz="2000" dirty="0">
              <a:solidFill>
                <a:srgbClr val="632523"/>
              </a:solidFill>
              <a:latin typeface="Cambria" pitchFamily="18" charset="0"/>
            </a:endParaRPr>
          </a:p>
          <a:p>
            <a:pPr lvl="1">
              <a:spcAft>
                <a:spcPts val="1200"/>
              </a:spcAft>
            </a:pPr>
            <a:endParaRPr lang="en-US" sz="2200" dirty="0">
              <a:solidFill>
                <a:srgbClr val="632523"/>
              </a:solidFill>
              <a:latin typeface="Cambria" pitchFamily="18" charset="0"/>
            </a:endParaRPr>
          </a:p>
          <a:p>
            <a:pPr lvl="1">
              <a:spcAft>
                <a:spcPts val="1200"/>
              </a:spcAft>
              <a:buFont typeface="Wingdings" pitchFamily="2" charset="2"/>
              <a:buChar char="§"/>
            </a:pPr>
            <a:r>
              <a:rPr lang="en-US" sz="2200" dirty="0">
                <a:solidFill>
                  <a:srgbClr val="632523"/>
                </a:solidFill>
                <a:latin typeface="Cambria" pitchFamily="18" charset="0"/>
              </a:rPr>
              <a:t>  </a:t>
            </a:r>
            <a:r>
              <a:rPr lang="en-US" sz="2200" dirty="0" smtClean="0">
                <a:solidFill>
                  <a:srgbClr val="632523"/>
                </a:solidFill>
                <a:latin typeface="Cambria" pitchFamily="18" charset="0"/>
              </a:rPr>
              <a:t>Genetically Modified Organisms</a:t>
            </a:r>
            <a:endParaRPr lang="en-US" sz="2200" dirty="0">
              <a:solidFill>
                <a:srgbClr val="632523"/>
              </a:solidFill>
              <a:latin typeface="Cambria" pitchFamily="18" charset="0"/>
            </a:endParaRPr>
          </a:p>
          <a:p>
            <a:pPr lvl="1">
              <a:spcAft>
                <a:spcPts val="1200"/>
              </a:spcAft>
              <a:buFont typeface="Wingdings" pitchFamily="2" charset="2"/>
              <a:buChar char="§"/>
            </a:pPr>
            <a:r>
              <a:rPr lang="en-US" sz="2200" dirty="0">
                <a:solidFill>
                  <a:srgbClr val="632523"/>
                </a:solidFill>
                <a:latin typeface="Cambria" pitchFamily="18" charset="0"/>
              </a:rPr>
              <a:t>  </a:t>
            </a:r>
            <a:r>
              <a:rPr lang="en-US" sz="2200" dirty="0" smtClean="0">
                <a:solidFill>
                  <a:srgbClr val="632523"/>
                </a:solidFill>
                <a:latin typeface="Cambria" pitchFamily="18" charset="0"/>
              </a:rPr>
              <a:t>Locally absent species</a:t>
            </a:r>
            <a:endParaRPr lang="en-US" sz="2200" dirty="0">
              <a:solidFill>
                <a:srgbClr val="632523"/>
              </a:solidFill>
              <a:latin typeface="Cambria" pitchFamily="18" charset="0"/>
            </a:endParaRPr>
          </a:p>
          <a:p>
            <a:pPr lvl="1">
              <a:spcAft>
                <a:spcPts val="1200"/>
              </a:spcAft>
              <a:buFont typeface="Wingdings" pitchFamily="2" charset="2"/>
              <a:buChar char="§"/>
            </a:pPr>
            <a:r>
              <a:rPr lang="en-US" sz="2200" dirty="0">
                <a:solidFill>
                  <a:srgbClr val="632523"/>
                </a:solidFill>
                <a:latin typeface="Cambria" pitchFamily="18" charset="0"/>
              </a:rPr>
              <a:t>  </a:t>
            </a:r>
            <a:r>
              <a:rPr lang="en-US" sz="2200" dirty="0" smtClean="0">
                <a:solidFill>
                  <a:srgbClr val="632523"/>
                </a:solidFill>
                <a:latin typeface="Cambria" pitchFamily="18" charset="0"/>
              </a:rPr>
              <a:t>Non-target species</a:t>
            </a:r>
            <a:endParaRPr lang="en-US" sz="2200" dirty="0">
              <a:solidFill>
                <a:srgbClr val="632523"/>
              </a:solidFill>
              <a:latin typeface="Cambria" pitchFamily="18" charset="0"/>
            </a:endParaRPr>
          </a:p>
          <a:p>
            <a:pPr lvl="1">
              <a:spcAft>
                <a:spcPts val="1200"/>
              </a:spcAft>
              <a:buFont typeface="Wingdings" pitchFamily="2" charset="2"/>
              <a:buChar char="§"/>
            </a:pPr>
            <a:r>
              <a:rPr lang="en-US" sz="2200" dirty="0">
                <a:solidFill>
                  <a:srgbClr val="632523"/>
                </a:solidFill>
                <a:latin typeface="Cambria" pitchFamily="18" charset="0"/>
              </a:rPr>
              <a:t>  </a:t>
            </a:r>
            <a:r>
              <a:rPr lang="en-US" sz="2200" dirty="0" smtClean="0">
                <a:solidFill>
                  <a:srgbClr val="632523"/>
                </a:solidFill>
                <a:latin typeface="Cambria" pitchFamily="18" charset="0"/>
              </a:rPr>
              <a:t>Routine and non-routine movement</a:t>
            </a:r>
            <a:endParaRPr lang="en-US" sz="2200" dirty="0">
              <a:solidFill>
                <a:srgbClr val="632523"/>
              </a:solidFill>
              <a:latin typeface="Cambria" pitchFamily="18" charset="0"/>
            </a:endParaRPr>
          </a:p>
          <a:p>
            <a:pPr>
              <a:buFont typeface="Wingdings" pitchFamily="2" charset="2"/>
              <a:buChar char="§"/>
            </a:pPr>
            <a:endParaRPr lang="en-US" sz="2000" dirty="0">
              <a:solidFill>
                <a:srgbClr val="632523"/>
              </a:solidFill>
              <a:latin typeface="Cambria" pitchFamily="18" charset="0"/>
            </a:endParaRPr>
          </a:p>
          <a:p>
            <a:pPr>
              <a:buFont typeface="Wingdings" pitchFamily="2" charset="2"/>
              <a:buChar char="§"/>
            </a:pPr>
            <a:endParaRPr lang="en-US" sz="2000" dirty="0">
              <a:solidFill>
                <a:srgbClr val="632523"/>
              </a:solidFill>
              <a:latin typeface="Cambria" pitchFamily="18" charset="0"/>
            </a:endParaRPr>
          </a:p>
        </p:txBody>
      </p:sp>
      <p:sp>
        <p:nvSpPr>
          <p:cNvPr id="2" name="Rectangle 1"/>
          <p:cNvSpPr/>
          <p:nvPr/>
        </p:nvSpPr>
        <p:spPr>
          <a:xfrm>
            <a:off x="0" y="588963"/>
            <a:ext cx="9067800" cy="52322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en-GB" sz="2800" b="1" dirty="0" smtClean="0">
                <a:solidFill>
                  <a:srgbClr val="632523"/>
                </a:solidFill>
                <a:latin typeface="Cambria" pitchFamily="18" charset="0"/>
              </a:rPr>
              <a:t>Assessment of Risk to the Nature</a:t>
            </a:r>
            <a:endParaRPr lang="sr-Latn-CS" sz="2800"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490538"/>
            <a:ext cx="9144000" cy="5238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a:t>
            </a:r>
            <a:r>
              <a:rPr lang="en-GB" sz="2800" b="1" dirty="0" smtClean="0">
                <a:solidFill>
                  <a:schemeClr val="accent2">
                    <a:lumMod val="50000"/>
                  </a:schemeClr>
                </a:solidFill>
                <a:latin typeface="Cambria" pitchFamily="18" charset="0"/>
              </a:rPr>
              <a:t>Aquaculture Permit</a:t>
            </a:r>
            <a:endParaRPr lang="sr-Latn-CS" sz="2800" b="1" dirty="0">
              <a:solidFill>
                <a:schemeClr val="accent2">
                  <a:lumMod val="50000"/>
                </a:schemeClr>
              </a:solidFill>
              <a:latin typeface="Cambria" pitchFamily="18" charset="0"/>
            </a:endParaRPr>
          </a:p>
        </p:txBody>
      </p:sp>
      <p:grpSp>
        <p:nvGrpSpPr>
          <p:cNvPr id="1331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3318"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3319" name="Group 20"/>
          <p:cNvGrpSpPr>
            <a:grpSpLocks/>
          </p:cNvGrpSpPr>
          <p:nvPr/>
        </p:nvGrpSpPr>
        <p:grpSpPr bwMode="auto">
          <a:xfrm>
            <a:off x="0" y="0"/>
            <a:ext cx="5097463" cy="552450"/>
            <a:chOff x="0" y="0"/>
            <a:chExt cx="5097463" cy="552450"/>
          </a:xfrm>
        </p:grpSpPr>
        <p:pic>
          <p:nvPicPr>
            <p:cNvPr id="1332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3321" name="Rectangle 1"/>
          <p:cNvSpPr>
            <a:spLocks noChangeArrowheads="1"/>
          </p:cNvSpPr>
          <p:nvPr/>
        </p:nvSpPr>
        <p:spPr bwMode="auto">
          <a:xfrm>
            <a:off x="381000" y="1066800"/>
            <a:ext cx="8478838" cy="5324535"/>
          </a:xfrm>
          <a:prstGeom prst="rect">
            <a:avLst/>
          </a:prstGeom>
          <a:noFill/>
          <a:ln w="9525">
            <a:noFill/>
            <a:miter lim="800000"/>
            <a:headEnd/>
            <a:tailEnd/>
          </a:ln>
        </p:spPr>
        <p:txBody>
          <a:bodyPr>
            <a:spAutoFit/>
          </a:bodyPr>
          <a:lstStyle/>
          <a:p>
            <a:pPr marL="388938" indent="-342900">
              <a:buClr>
                <a:srgbClr val="632523"/>
              </a:buClr>
              <a:buFont typeface="Wingdings" pitchFamily="2" charset="2"/>
              <a:buChar char="§"/>
            </a:pPr>
            <a:r>
              <a:rPr lang="en-US" sz="2200" b="1" dirty="0" smtClean="0">
                <a:solidFill>
                  <a:srgbClr val="632523"/>
                </a:solidFill>
                <a:latin typeface="Cambria" pitchFamily="18" charset="0"/>
              </a:rPr>
              <a:t>Law on Marine Fisheries and </a:t>
            </a:r>
            <a:r>
              <a:rPr lang="en-US" sz="2200" b="1" dirty="0" err="1" smtClean="0">
                <a:solidFill>
                  <a:srgbClr val="632523"/>
                </a:solidFill>
                <a:latin typeface="Cambria" pitchFamily="18" charset="0"/>
              </a:rPr>
              <a:t>Mariculture</a:t>
            </a:r>
            <a:endParaRPr lang="en-US" sz="2200" b="1" dirty="0">
              <a:solidFill>
                <a:srgbClr val="632523"/>
              </a:solidFill>
              <a:latin typeface="Cambria" pitchFamily="18" charset="0"/>
            </a:endParaRPr>
          </a:p>
          <a:p>
            <a:pPr marL="388938" indent="-342900">
              <a:buClr>
                <a:srgbClr val="632523"/>
              </a:buClr>
              <a:buFont typeface="Wingdings" pitchFamily="2" charset="2"/>
              <a:buChar char="§"/>
            </a:pPr>
            <a:r>
              <a:rPr lang="en-US" sz="2200" b="1" dirty="0" smtClean="0">
                <a:solidFill>
                  <a:srgbClr val="632523"/>
                </a:solidFill>
                <a:latin typeface="Cambria" pitchFamily="18" charset="0"/>
              </a:rPr>
              <a:t>Law on Freshwater Fisheries</a:t>
            </a:r>
            <a:endParaRPr lang="en-US" sz="2200" b="1" dirty="0">
              <a:solidFill>
                <a:srgbClr val="632523"/>
              </a:solidFill>
              <a:latin typeface="Cambria" pitchFamily="18" charset="0"/>
            </a:endParaRPr>
          </a:p>
          <a:p>
            <a:pPr marL="388938" indent="-342900">
              <a:buClr>
                <a:srgbClr val="E46C0A"/>
              </a:buClr>
            </a:pPr>
            <a:endParaRPr lang="en-US" sz="2200" b="1" dirty="0">
              <a:solidFill>
                <a:srgbClr val="632523"/>
              </a:solidFill>
              <a:latin typeface="Cambria" pitchFamily="18" charset="0"/>
            </a:endParaRPr>
          </a:p>
          <a:p>
            <a:pPr marL="388938" indent="-342900"/>
            <a:r>
              <a:rPr lang="sr-Latn-CS" sz="2200" dirty="0">
                <a:solidFill>
                  <a:srgbClr val="632523"/>
                </a:solidFill>
                <a:latin typeface="Cambria" pitchFamily="18" charset="0"/>
              </a:rPr>
              <a:t> </a:t>
            </a:r>
            <a:r>
              <a:rPr lang="en-GB" sz="2200" b="1" dirty="0" smtClean="0">
                <a:solidFill>
                  <a:srgbClr val="632523"/>
                </a:solidFill>
                <a:latin typeface="Cambria" pitchFamily="18" charset="0"/>
              </a:rPr>
              <a:t>For an aquaculture permit</a:t>
            </a:r>
            <a:r>
              <a:rPr lang="sr-Latn-CS" sz="2200" b="1" dirty="0" smtClean="0">
                <a:solidFill>
                  <a:srgbClr val="632523"/>
                </a:solidFill>
                <a:latin typeface="Cambria" pitchFamily="18" charset="0"/>
              </a:rPr>
              <a:t>:</a:t>
            </a:r>
            <a:endParaRPr lang="sr-Latn-CS" sz="2200" b="1" dirty="0">
              <a:solidFill>
                <a:srgbClr val="632523"/>
              </a:solidFill>
              <a:latin typeface="Cambria" pitchFamily="18" charset="0"/>
            </a:endParaRPr>
          </a:p>
          <a:p>
            <a:pPr marL="388938" indent="-342900">
              <a:spcAft>
                <a:spcPts val="1200"/>
              </a:spcAft>
            </a:pPr>
            <a:endParaRPr lang="sr-Latn-CS" sz="2200" b="1" dirty="0">
              <a:solidFill>
                <a:srgbClr val="632523"/>
              </a:solidFill>
              <a:latin typeface="Cambria" pitchFamily="18" charset="0"/>
            </a:endParaRPr>
          </a:p>
          <a:p>
            <a:pPr marL="846138" lvl="1" indent="-342900" algn="just">
              <a:spcAft>
                <a:spcPts val="1200"/>
              </a:spcAft>
              <a:buFont typeface="Wingdings" pitchFamily="2" charset="2"/>
              <a:buChar char="Ø"/>
            </a:pPr>
            <a:r>
              <a:rPr lang="en-GB" sz="2000" b="1" dirty="0" smtClean="0">
                <a:solidFill>
                  <a:srgbClr val="632523"/>
                </a:solidFill>
                <a:latin typeface="Cambria" pitchFamily="18" charset="0"/>
              </a:rPr>
              <a:t>Project for technical-technological </a:t>
            </a:r>
            <a:r>
              <a:rPr lang="en-GB" sz="2000" b="1" dirty="0" smtClean="0">
                <a:solidFill>
                  <a:srgbClr val="632523"/>
                </a:solidFill>
                <a:latin typeface="Cambria" pitchFamily="18" charset="0"/>
              </a:rPr>
              <a:t>requirements of aquaculture </a:t>
            </a:r>
            <a:r>
              <a:rPr lang="en-GB" sz="2000" b="1" dirty="0" smtClean="0">
                <a:solidFill>
                  <a:srgbClr val="632523"/>
                </a:solidFill>
                <a:latin typeface="Cambria" pitchFamily="18" charset="0"/>
              </a:rPr>
              <a:t>with </a:t>
            </a:r>
            <a:r>
              <a:rPr lang="en-GB" sz="2000" b="1" dirty="0" smtClean="0">
                <a:solidFill>
                  <a:srgbClr val="632523"/>
                </a:solidFill>
                <a:latin typeface="Cambria" pitchFamily="18" charset="0"/>
              </a:rPr>
              <a:t>a study on economic viability of the investment</a:t>
            </a:r>
            <a:r>
              <a:rPr lang="sr-Latn-CS" sz="2000" b="1" dirty="0" smtClean="0">
                <a:solidFill>
                  <a:srgbClr val="632523"/>
                </a:solidFill>
                <a:latin typeface="Cambria" pitchFamily="18" charset="0"/>
              </a:rPr>
              <a:t>, </a:t>
            </a:r>
            <a:r>
              <a:rPr lang="en-GB" sz="2000" dirty="0" smtClean="0">
                <a:solidFill>
                  <a:srgbClr val="632523"/>
                </a:solidFill>
                <a:latin typeface="Cambria" pitchFamily="18" charset="0"/>
              </a:rPr>
              <a:t>which includes, among others, the potential impact of the proposed farming on the environment and measures to limit or eliminate the environmental risks</a:t>
            </a:r>
            <a:r>
              <a:rPr lang="sr-Latn-CS" sz="2000" dirty="0" smtClean="0">
                <a:solidFill>
                  <a:srgbClr val="632523"/>
                </a:solidFill>
                <a:latin typeface="Cambria" pitchFamily="18" charset="0"/>
              </a:rPr>
              <a:t>; </a:t>
            </a:r>
            <a:endParaRPr lang="en-US" sz="2000" dirty="0">
              <a:solidFill>
                <a:srgbClr val="632523"/>
              </a:solidFill>
              <a:latin typeface="Cambria" pitchFamily="18" charset="0"/>
            </a:endParaRPr>
          </a:p>
          <a:p>
            <a:pPr marL="846138" lvl="1" indent="-342900">
              <a:spcAft>
                <a:spcPts val="1200"/>
              </a:spcAft>
              <a:buFont typeface="Wingdings" pitchFamily="2" charset="2"/>
              <a:buChar char="Ø"/>
            </a:pPr>
            <a:r>
              <a:rPr lang="en-US" sz="2000" b="1" dirty="0">
                <a:solidFill>
                  <a:srgbClr val="632523"/>
                </a:solidFill>
                <a:latin typeface="Cambria" pitchFamily="18" charset="0"/>
              </a:rPr>
              <a:t> </a:t>
            </a:r>
            <a:r>
              <a:rPr lang="en-US" sz="2000" b="1" dirty="0" smtClean="0">
                <a:solidFill>
                  <a:srgbClr val="632523"/>
                </a:solidFill>
                <a:latin typeface="Cambria" pitchFamily="18" charset="0"/>
              </a:rPr>
              <a:t>Decision on registration for aquaculture activities</a:t>
            </a:r>
            <a:r>
              <a:rPr lang="sr-Latn-CS" sz="2000" dirty="0" smtClean="0">
                <a:solidFill>
                  <a:srgbClr val="632523"/>
                </a:solidFill>
                <a:latin typeface="Cambria" pitchFamily="18" charset="0"/>
              </a:rPr>
              <a:t>;</a:t>
            </a:r>
            <a:endParaRPr lang="en-US" sz="2000" dirty="0">
              <a:solidFill>
                <a:srgbClr val="632523"/>
              </a:solidFill>
              <a:latin typeface="Cambria" pitchFamily="18" charset="0"/>
            </a:endParaRPr>
          </a:p>
          <a:p>
            <a:pPr marL="846138" lvl="1" indent="-342900">
              <a:spcAft>
                <a:spcPts val="1200"/>
              </a:spcAft>
              <a:buFont typeface="Wingdings" pitchFamily="2" charset="2"/>
              <a:buChar char="Ø"/>
            </a:pPr>
            <a:r>
              <a:rPr lang="en-US" sz="2000" b="1" dirty="0">
                <a:solidFill>
                  <a:srgbClr val="632523"/>
                </a:solidFill>
                <a:latin typeface="Cambria" pitchFamily="18" charset="0"/>
              </a:rPr>
              <a:t> </a:t>
            </a:r>
            <a:r>
              <a:rPr lang="en-US" sz="2000" b="1" dirty="0" smtClean="0">
                <a:solidFill>
                  <a:srgbClr val="632523"/>
                </a:solidFill>
                <a:latin typeface="Cambria" pitchFamily="18" charset="0"/>
              </a:rPr>
              <a:t>Water management approval</a:t>
            </a:r>
            <a:r>
              <a:rPr lang="sr-Latn-CS" sz="2000" dirty="0" smtClean="0">
                <a:solidFill>
                  <a:srgbClr val="632523"/>
                </a:solidFill>
                <a:latin typeface="Cambria" pitchFamily="18" charset="0"/>
              </a:rPr>
              <a:t>;</a:t>
            </a:r>
            <a:endParaRPr lang="en-US" sz="2000" dirty="0">
              <a:solidFill>
                <a:srgbClr val="632523"/>
              </a:solidFill>
              <a:latin typeface="Cambria" pitchFamily="18" charset="0"/>
            </a:endParaRPr>
          </a:p>
          <a:p>
            <a:pPr marL="846138" lvl="1" indent="-342900">
              <a:spcAft>
                <a:spcPts val="1200"/>
              </a:spcAft>
              <a:buFont typeface="Wingdings" pitchFamily="2" charset="2"/>
              <a:buChar char="Ø"/>
            </a:pPr>
            <a:r>
              <a:rPr lang="en-US" sz="2000" b="1" dirty="0">
                <a:solidFill>
                  <a:srgbClr val="632523"/>
                </a:solidFill>
                <a:latin typeface="Cambria" pitchFamily="18" charset="0"/>
              </a:rPr>
              <a:t> </a:t>
            </a:r>
            <a:r>
              <a:rPr lang="sr-Latn-CS" sz="2000" b="1" dirty="0" smtClean="0">
                <a:solidFill>
                  <a:srgbClr val="632523"/>
                </a:solidFill>
                <a:latin typeface="Cambria" pitchFamily="18" charset="0"/>
              </a:rPr>
              <a:t>Veterinar</a:t>
            </a:r>
            <a:r>
              <a:rPr lang="en-GB" sz="2000" b="1" dirty="0" smtClean="0">
                <a:solidFill>
                  <a:srgbClr val="632523"/>
                </a:solidFill>
                <a:latin typeface="Cambria" pitchFamily="18" charset="0"/>
              </a:rPr>
              <a:t>y</a:t>
            </a:r>
            <a:r>
              <a:rPr lang="sr-Latn-CS" sz="2000" b="1" dirty="0" smtClean="0">
                <a:solidFill>
                  <a:srgbClr val="632523"/>
                </a:solidFill>
                <a:latin typeface="Cambria" pitchFamily="18" charset="0"/>
              </a:rPr>
              <a:t>-sanitar</a:t>
            </a:r>
            <a:r>
              <a:rPr lang="en-GB" sz="2000" b="1" dirty="0" smtClean="0">
                <a:solidFill>
                  <a:srgbClr val="632523"/>
                </a:solidFill>
                <a:latin typeface="Cambria" pitchFamily="18" charset="0"/>
              </a:rPr>
              <a:t>y approval</a:t>
            </a:r>
            <a:r>
              <a:rPr lang="sr-Latn-CS" sz="2000" dirty="0" smtClean="0">
                <a:solidFill>
                  <a:srgbClr val="632523"/>
                </a:solidFill>
                <a:latin typeface="Cambria" pitchFamily="18" charset="0"/>
              </a:rPr>
              <a:t>;</a:t>
            </a:r>
            <a:endParaRPr lang="en-US" sz="2000" dirty="0">
              <a:solidFill>
                <a:srgbClr val="632523"/>
              </a:solidFill>
              <a:latin typeface="Cambria" pitchFamily="18" charset="0"/>
            </a:endParaRPr>
          </a:p>
          <a:p>
            <a:pPr marL="846138" lvl="1" indent="-342900">
              <a:spcAft>
                <a:spcPts val="1200"/>
              </a:spcAft>
              <a:buFont typeface="Wingdings" pitchFamily="2" charset="2"/>
              <a:buChar char="Ø"/>
            </a:pPr>
            <a:r>
              <a:rPr lang="en-US" sz="2000" b="1" dirty="0">
                <a:solidFill>
                  <a:srgbClr val="632523"/>
                </a:solidFill>
                <a:latin typeface="Cambria" pitchFamily="18" charset="0"/>
              </a:rPr>
              <a:t> </a:t>
            </a:r>
            <a:r>
              <a:rPr lang="en-GB" sz="2000" b="1" dirty="0" smtClean="0">
                <a:solidFill>
                  <a:srgbClr val="632523"/>
                </a:solidFill>
                <a:latin typeface="Cambria" pitchFamily="18" charset="0"/>
              </a:rPr>
              <a:t>Document on environmental impact assessment.</a:t>
            </a:r>
            <a:endParaRPr lang="en-US" sz="2000"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01650"/>
            <a:ext cx="9144000" cy="52322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a:t>
            </a:r>
            <a:r>
              <a:rPr lang="en-GB" sz="2800" b="1" dirty="0" smtClean="0">
                <a:solidFill>
                  <a:schemeClr val="accent2">
                    <a:lumMod val="50000"/>
                  </a:schemeClr>
                </a:solidFill>
                <a:latin typeface="Cambria" pitchFamily="18" charset="0"/>
              </a:rPr>
              <a:t>Environmental Impact Assessment</a:t>
            </a:r>
            <a:endParaRPr lang="sr-Latn-CS" sz="2800" b="1" dirty="0">
              <a:solidFill>
                <a:schemeClr val="accent2">
                  <a:lumMod val="50000"/>
                </a:schemeClr>
              </a:solidFill>
              <a:latin typeface="Cambria" pitchFamily="18" charset="0"/>
            </a:endParaRPr>
          </a:p>
        </p:txBody>
      </p:sp>
      <p:grpSp>
        <p:nvGrpSpPr>
          <p:cNvPr id="1434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4342"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4343" name="Group 20"/>
          <p:cNvGrpSpPr>
            <a:grpSpLocks/>
          </p:cNvGrpSpPr>
          <p:nvPr/>
        </p:nvGrpSpPr>
        <p:grpSpPr bwMode="auto">
          <a:xfrm>
            <a:off x="0" y="0"/>
            <a:ext cx="5097463" cy="552450"/>
            <a:chOff x="0" y="0"/>
            <a:chExt cx="5097463" cy="552450"/>
          </a:xfrm>
        </p:grpSpPr>
        <p:pic>
          <p:nvPicPr>
            <p:cNvPr id="14347"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4345" name="Rectangle 1"/>
          <p:cNvSpPr>
            <a:spLocks noChangeArrowheads="1"/>
          </p:cNvSpPr>
          <p:nvPr/>
        </p:nvSpPr>
        <p:spPr bwMode="auto">
          <a:xfrm>
            <a:off x="609600" y="2514600"/>
            <a:ext cx="8077200" cy="3847207"/>
          </a:xfrm>
          <a:prstGeom prst="rect">
            <a:avLst/>
          </a:prstGeom>
          <a:noFill/>
          <a:ln w="9525">
            <a:noFill/>
            <a:miter lim="800000"/>
            <a:headEnd/>
            <a:tailEnd/>
          </a:ln>
        </p:spPr>
        <p:txBody>
          <a:bodyPr wrap="square">
            <a:spAutoFit/>
          </a:bodyPr>
          <a:lstStyle/>
          <a:p>
            <a:pPr marL="0" lvl="1">
              <a:buFont typeface="Wingdings" pitchFamily="2" charset="2"/>
              <a:buChar char="Ø"/>
              <a:tabLst>
                <a:tab pos="2959100" algn="l"/>
              </a:tabLst>
            </a:pPr>
            <a:r>
              <a:rPr lang="en-US" sz="2000" b="1" i="1" u="sng" dirty="0" smtClean="0">
                <a:solidFill>
                  <a:srgbClr val="632523"/>
                </a:solidFill>
              </a:rPr>
              <a:t>Phase I </a:t>
            </a:r>
            <a:r>
              <a:rPr lang="en-US" i="1" u="sng" dirty="0" smtClean="0">
                <a:solidFill>
                  <a:srgbClr val="632523"/>
                </a:solidFill>
              </a:rPr>
              <a:t>– </a:t>
            </a:r>
            <a:r>
              <a:rPr lang="en-US" b="1" i="1" u="sng" dirty="0" smtClean="0">
                <a:solidFill>
                  <a:srgbClr val="632523"/>
                </a:solidFill>
              </a:rPr>
              <a:t>Procedure of deciding on the need for impact </a:t>
            </a:r>
            <a:r>
              <a:rPr lang="en-US" b="1" i="1" u="sng" dirty="0" smtClean="0">
                <a:solidFill>
                  <a:srgbClr val="632523"/>
                </a:solidFill>
              </a:rPr>
              <a:t>assessment</a:t>
            </a:r>
          </a:p>
          <a:p>
            <a:pPr marL="457200" lvl="2">
              <a:tabLst>
                <a:tab pos="2959100" algn="l"/>
              </a:tabLst>
            </a:pPr>
            <a:r>
              <a:rPr lang="en-US" sz="1600" b="1" dirty="0" smtClean="0">
                <a:solidFill>
                  <a:srgbClr val="632523"/>
                </a:solidFill>
                <a:latin typeface="Cambria" pitchFamily="18" charset="0"/>
              </a:rPr>
              <a:t>Rulebook </a:t>
            </a:r>
            <a:r>
              <a:rPr lang="en-US" sz="1600" b="1" dirty="0" smtClean="0">
                <a:solidFill>
                  <a:srgbClr val="632523"/>
                </a:solidFill>
                <a:latin typeface="Cambria" pitchFamily="18" charset="0"/>
              </a:rPr>
              <a:t>on contents of documents to be submitted with the application to decide on the need for an environmental impact assessment (</a:t>
            </a:r>
            <a:r>
              <a:rPr lang="en-US" sz="1600" dirty="0" smtClean="0">
                <a:solidFill>
                  <a:srgbClr val="632523"/>
                </a:solidFill>
                <a:latin typeface="Cambria" pitchFamily="18" charset="0"/>
              </a:rPr>
              <a:t>Official Gazette of Montenegro </a:t>
            </a:r>
            <a:r>
              <a:rPr lang="en-US" sz="1600" dirty="0" smtClean="0">
                <a:solidFill>
                  <a:srgbClr val="632523"/>
                </a:solidFill>
                <a:latin typeface="Cambria" pitchFamily="18" charset="0"/>
              </a:rPr>
              <a:t>14/07)</a:t>
            </a:r>
          </a:p>
          <a:p>
            <a:pPr marL="0" lvl="2" algn="just">
              <a:spcAft>
                <a:spcPts val="600"/>
              </a:spcAft>
              <a:buClr>
                <a:srgbClr val="632523"/>
              </a:buClr>
              <a:buFont typeface="Wingdings" pitchFamily="2" charset="2"/>
              <a:buChar char="Ø"/>
              <a:tabLst>
                <a:tab pos="2959100" algn="l"/>
              </a:tabLst>
            </a:pPr>
            <a:r>
              <a:rPr lang="en-US" sz="2000" b="1" i="1" u="sng" dirty="0" smtClean="0">
                <a:solidFill>
                  <a:srgbClr val="632523"/>
                </a:solidFill>
              </a:rPr>
              <a:t>Phase </a:t>
            </a:r>
            <a:r>
              <a:rPr lang="en-US" sz="2000" b="1" i="1" u="sng" dirty="0" smtClean="0">
                <a:solidFill>
                  <a:srgbClr val="632523"/>
                </a:solidFill>
              </a:rPr>
              <a:t>II </a:t>
            </a:r>
            <a:r>
              <a:rPr lang="en-US" i="1" u="sng" dirty="0" smtClean="0">
                <a:solidFill>
                  <a:srgbClr val="632523"/>
                </a:solidFill>
              </a:rPr>
              <a:t>– </a:t>
            </a:r>
            <a:r>
              <a:rPr lang="en-US" b="1" i="1" u="sng" dirty="0" smtClean="0">
                <a:solidFill>
                  <a:srgbClr val="632523"/>
                </a:solidFill>
              </a:rPr>
              <a:t>Procedure of setting the scope and content of the study on environmental impact assessment </a:t>
            </a:r>
            <a:r>
              <a:rPr lang="en-US" b="1" dirty="0">
                <a:solidFill>
                  <a:srgbClr val="632523"/>
                </a:solidFill>
              </a:rPr>
              <a:t> </a:t>
            </a:r>
            <a:endParaRPr lang="en-US" b="1" dirty="0" smtClean="0">
              <a:solidFill>
                <a:srgbClr val="632523"/>
              </a:solidFill>
            </a:endParaRPr>
          </a:p>
          <a:p>
            <a:pPr marL="444500" lvl="1" indent="-266700" algn="just">
              <a:spcAft>
                <a:spcPts val="600"/>
              </a:spcAft>
              <a:tabLst>
                <a:tab pos="2959100" algn="l"/>
              </a:tabLst>
            </a:pPr>
            <a:r>
              <a:rPr lang="en-US" sz="1600" b="1" dirty="0" smtClean="0">
                <a:solidFill>
                  <a:srgbClr val="632523"/>
                </a:solidFill>
                <a:latin typeface="Cambria" pitchFamily="18" charset="0"/>
              </a:rPr>
              <a:t> </a:t>
            </a:r>
            <a:r>
              <a:rPr lang="en-US" sz="1600" b="1" dirty="0" smtClean="0">
                <a:solidFill>
                  <a:srgbClr val="632523"/>
                </a:solidFill>
                <a:latin typeface="Cambria" pitchFamily="18" charset="0"/>
              </a:rPr>
              <a:t>     </a:t>
            </a:r>
            <a:r>
              <a:rPr lang="en-US" sz="1600" b="1" dirty="0" smtClean="0">
                <a:solidFill>
                  <a:srgbClr val="632523"/>
                </a:solidFill>
                <a:latin typeface="Cambria" pitchFamily="18" charset="0"/>
              </a:rPr>
              <a:t>Rulebook </a:t>
            </a:r>
            <a:r>
              <a:rPr lang="en-US" sz="1600" b="1" dirty="0" smtClean="0">
                <a:solidFill>
                  <a:srgbClr val="632523"/>
                </a:solidFill>
                <a:latin typeface="Cambria" pitchFamily="18" charset="0"/>
              </a:rPr>
              <a:t>on the content of documents to be submitted with the application to set the scope and content of the study on environmental impact assessment (</a:t>
            </a:r>
            <a:r>
              <a:rPr lang="en-US" sz="1600" dirty="0" smtClean="0">
                <a:solidFill>
                  <a:srgbClr val="632523"/>
                </a:solidFill>
                <a:latin typeface="Cambria" pitchFamily="18" charset="0"/>
              </a:rPr>
              <a:t>Official Gazette of Montenegro 14/07</a:t>
            </a:r>
            <a:r>
              <a:rPr lang="en-US" sz="1600" dirty="0" smtClean="0">
                <a:solidFill>
                  <a:srgbClr val="632523"/>
                </a:solidFill>
                <a:latin typeface="Cambria" pitchFamily="18" charset="0"/>
              </a:rPr>
              <a:t>)</a:t>
            </a:r>
            <a:endParaRPr lang="en-US" dirty="0">
              <a:solidFill>
                <a:srgbClr val="632523"/>
              </a:solidFill>
            </a:endParaRPr>
          </a:p>
          <a:p>
            <a:pPr marL="0" lvl="1" algn="just">
              <a:spcAft>
                <a:spcPts val="600"/>
              </a:spcAft>
              <a:buFont typeface="Wingdings" pitchFamily="2" charset="2"/>
              <a:buChar char="Ø"/>
              <a:tabLst>
                <a:tab pos="2959100" algn="l"/>
              </a:tabLst>
            </a:pPr>
            <a:r>
              <a:rPr lang="en-US" sz="2000" b="1" i="1" u="sng" dirty="0" smtClean="0">
                <a:solidFill>
                  <a:srgbClr val="632523"/>
                </a:solidFill>
              </a:rPr>
              <a:t>Phase III </a:t>
            </a:r>
            <a:r>
              <a:rPr lang="en-US" i="1" u="sng" dirty="0" smtClean="0">
                <a:solidFill>
                  <a:srgbClr val="632523"/>
                </a:solidFill>
              </a:rPr>
              <a:t>– </a:t>
            </a:r>
            <a:r>
              <a:rPr lang="en-US" b="1" i="1" u="sng" dirty="0" smtClean="0">
                <a:solidFill>
                  <a:srgbClr val="632523"/>
                </a:solidFill>
              </a:rPr>
              <a:t>Approval procedure for the study on environmental impact assessment </a:t>
            </a:r>
            <a:r>
              <a:rPr lang="en-US" b="1" dirty="0">
                <a:solidFill>
                  <a:srgbClr val="632523"/>
                </a:solidFill>
              </a:rPr>
              <a:t> </a:t>
            </a:r>
            <a:endParaRPr lang="en-US" b="1" dirty="0" smtClean="0">
              <a:solidFill>
                <a:srgbClr val="632523"/>
              </a:solidFill>
            </a:endParaRPr>
          </a:p>
          <a:p>
            <a:pPr marL="457200" lvl="2" algn="just">
              <a:spcAft>
                <a:spcPts val="600"/>
              </a:spcAft>
              <a:tabLst>
                <a:tab pos="2959100" algn="l"/>
              </a:tabLst>
            </a:pPr>
            <a:r>
              <a:rPr lang="en-US" sz="1600" b="1" dirty="0" smtClean="0">
                <a:solidFill>
                  <a:srgbClr val="632523"/>
                </a:solidFill>
                <a:latin typeface="Cambria" pitchFamily="18" charset="0"/>
              </a:rPr>
              <a:t>Rulebook </a:t>
            </a:r>
            <a:r>
              <a:rPr lang="en-US" sz="1600" b="1" dirty="0" smtClean="0">
                <a:solidFill>
                  <a:srgbClr val="632523"/>
                </a:solidFill>
                <a:latin typeface="Cambria" pitchFamily="18" charset="0"/>
              </a:rPr>
              <a:t>on contents of the study on environmental impact assessment (</a:t>
            </a:r>
            <a:r>
              <a:rPr lang="en-US" sz="1600" dirty="0" smtClean="0">
                <a:solidFill>
                  <a:srgbClr val="632523"/>
                </a:solidFill>
                <a:latin typeface="Cambria" pitchFamily="18" charset="0"/>
              </a:rPr>
              <a:t>Official Gazette of Montenegro </a:t>
            </a:r>
            <a:r>
              <a:rPr lang="en-US" sz="1600" dirty="0">
                <a:solidFill>
                  <a:srgbClr val="632523"/>
                </a:solidFill>
                <a:latin typeface="Cambria" pitchFamily="18" charset="0"/>
              </a:rPr>
              <a:t>14/07)</a:t>
            </a:r>
            <a:r>
              <a:rPr lang="en-US" sz="1600" dirty="0"/>
              <a:t> </a:t>
            </a:r>
          </a:p>
        </p:txBody>
      </p:sp>
      <p:sp>
        <p:nvSpPr>
          <p:cNvPr id="2" name="Rectangle 1"/>
          <p:cNvSpPr/>
          <p:nvPr/>
        </p:nvSpPr>
        <p:spPr>
          <a:xfrm>
            <a:off x="228600" y="1143000"/>
            <a:ext cx="8656638" cy="1261884"/>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just">
              <a:buFont typeface="Wingdings" pitchFamily="2" charset="2"/>
              <a:buChar char="§"/>
              <a:defRPr/>
            </a:pPr>
            <a:r>
              <a:rPr lang="en-US" sz="2000" dirty="0" smtClean="0">
                <a:solidFill>
                  <a:srgbClr val="632523"/>
                </a:solidFill>
                <a:latin typeface="Cambria" pitchFamily="18" charset="0"/>
              </a:rPr>
              <a:t>  Intensive </a:t>
            </a:r>
            <a:r>
              <a:rPr lang="en-US" sz="2000" dirty="0" smtClean="0">
                <a:solidFill>
                  <a:srgbClr val="632523"/>
                </a:solidFill>
                <a:latin typeface="Cambria" pitchFamily="18" charset="0"/>
              </a:rPr>
              <a:t>farming of fish and bivalve </a:t>
            </a:r>
            <a:r>
              <a:rPr lang="en-US" sz="2000" dirty="0" err="1" smtClean="0">
                <a:solidFill>
                  <a:srgbClr val="632523"/>
                </a:solidFill>
                <a:latin typeface="Cambria" pitchFamily="18" charset="0"/>
              </a:rPr>
              <a:t>molluscs</a:t>
            </a:r>
            <a:r>
              <a:rPr lang="en-US" sz="2000" dirty="0" smtClean="0">
                <a:solidFill>
                  <a:srgbClr val="632523"/>
                </a:solidFill>
                <a:latin typeface="Cambria" pitchFamily="18" charset="0"/>
              </a:rPr>
              <a:t> belongs to projects for which environmental impact assessments may be required</a:t>
            </a:r>
            <a:r>
              <a:rPr lang="sl-SI" sz="2000" dirty="0" smtClean="0">
                <a:solidFill>
                  <a:srgbClr val="632523"/>
                </a:solidFill>
                <a:latin typeface="Cambria" pitchFamily="18" charset="0"/>
              </a:rPr>
              <a:t> </a:t>
            </a:r>
            <a:endParaRPr lang="en-US" sz="2000" dirty="0" smtClean="0">
              <a:solidFill>
                <a:srgbClr val="632523"/>
              </a:solidFill>
              <a:latin typeface="Cambria" pitchFamily="18" charset="0"/>
            </a:endParaRPr>
          </a:p>
          <a:p>
            <a:pPr algn="just">
              <a:defRPr/>
            </a:pPr>
            <a:r>
              <a:rPr lang="en-US" b="1" dirty="0" smtClean="0">
                <a:solidFill>
                  <a:srgbClr val="632523"/>
                </a:solidFill>
                <a:latin typeface="Cambria" pitchFamily="18" charset="0"/>
              </a:rPr>
              <a:t>– </a:t>
            </a:r>
            <a:r>
              <a:rPr lang="en-US" b="1" dirty="0" smtClean="0">
                <a:solidFill>
                  <a:srgbClr val="632523"/>
                </a:solidFill>
                <a:latin typeface="Cambria" pitchFamily="18" charset="0"/>
              </a:rPr>
              <a:t>Decree on projects for which environmental impact assessment is developed </a:t>
            </a:r>
            <a:r>
              <a:rPr lang="en-US" dirty="0" smtClean="0">
                <a:solidFill>
                  <a:srgbClr val="632523"/>
                </a:solidFill>
                <a:latin typeface="Cambria" pitchFamily="18" charset="0"/>
              </a:rPr>
              <a:t>(Official Gazette of the Republic of Montenegro</a:t>
            </a:r>
            <a:r>
              <a:rPr lang="sl-SI" dirty="0" smtClean="0">
                <a:solidFill>
                  <a:srgbClr val="632523"/>
                </a:solidFill>
                <a:latin typeface="Cambria" pitchFamily="18" charset="0"/>
              </a:rPr>
              <a:t> </a:t>
            </a:r>
            <a:r>
              <a:rPr lang="sl-SI" dirty="0">
                <a:solidFill>
                  <a:srgbClr val="632523"/>
                </a:solidFill>
                <a:latin typeface="Cambria" pitchFamily="18" charset="0"/>
              </a:rPr>
              <a:t>20/07)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536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5365"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5366" name="Group 20"/>
          <p:cNvGrpSpPr>
            <a:grpSpLocks/>
          </p:cNvGrpSpPr>
          <p:nvPr/>
        </p:nvGrpSpPr>
        <p:grpSpPr bwMode="auto">
          <a:xfrm>
            <a:off x="0" y="0"/>
            <a:ext cx="5097463" cy="552450"/>
            <a:chOff x="0" y="0"/>
            <a:chExt cx="5097463" cy="552450"/>
          </a:xfrm>
        </p:grpSpPr>
        <p:pic>
          <p:nvPicPr>
            <p:cNvPr id="1537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5368" name="Rectangle 1"/>
          <p:cNvSpPr>
            <a:spLocks noChangeArrowheads="1"/>
          </p:cNvSpPr>
          <p:nvPr/>
        </p:nvSpPr>
        <p:spPr bwMode="auto">
          <a:xfrm>
            <a:off x="177800" y="1230313"/>
            <a:ext cx="8732838" cy="5093702"/>
          </a:xfrm>
          <a:prstGeom prst="rect">
            <a:avLst/>
          </a:prstGeom>
          <a:noFill/>
          <a:ln w="9525">
            <a:noFill/>
            <a:miter lim="800000"/>
            <a:headEnd/>
            <a:tailEnd/>
          </a:ln>
        </p:spPr>
        <p:txBody>
          <a:bodyPr>
            <a:spAutoFit/>
          </a:bodyPr>
          <a:lstStyle/>
          <a:p>
            <a:pPr marL="342900" indent="-342900">
              <a:buFont typeface="Wingdings" pitchFamily="2" charset="2"/>
              <a:buChar char="§"/>
            </a:pPr>
            <a:r>
              <a:rPr lang="en-US" sz="2200" b="1" dirty="0" smtClean="0">
                <a:solidFill>
                  <a:srgbClr val="632523"/>
                </a:solidFill>
                <a:latin typeface="Cambria" pitchFamily="18" charset="0"/>
              </a:rPr>
              <a:t>Informing the public and stakeholders</a:t>
            </a:r>
            <a:endParaRPr lang="en-US" sz="2200" b="1" dirty="0">
              <a:solidFill>
                <a:srgbClr val="632523"/>
              </a:solidFill>
              <a:latin typeface="Cambria" pitchFamily="18" charset="0"/>
            </a:endParaRPr>
          </a:p>
          <a:p>
            <a:pPr lvl="1" algn="just"/>
            <a:r>
              <a:rPr lang="en-US" sz="2000" dirty="0" smtClean="0">
                <a:solidFill>
                  <a:srgbClr val="632523"/>
                </a:solidFill>
                <a:latin typeface="Cambria" pitchFamily="18" charset="0"/>
              </a:rPr>
              <a:t>Of all applications submitted and decisions made with regard to environmental impact assessment.</a:t>
            </a:r>
            <a:r>
              <a:rPr lang="en-US" sz="2000" dirty="0">
                <a:solidFill>
                  <a:srgbClr val="632523"/>
                </a:solidFill>
                <a:latin typeface="Cambria" pitchFamily="18" charset="0"/>
              </a:rPr>
              <a:t> </a:t>
            </a:r>
          </a:p>
          <a:p>
            <a:pPr lvl="1">
              <a:spcBef>
                <a:spcPts val="600"/>
              </a:spcBef>
              <a:buFont typeface="Wingdings" pitchFamily="2" charset="2"/>
              <a:buChar char="Ø"/>
            </a:pPr>
            <a:r>
              <a:rPr lang="en-US" sz="2000" dirty="0">
                <a:solidFill>
                  <a:srgbClr val="632523"/>
                </a:solidFill>
                <a:latin typeface="Cambria" pitchFamily="18" charset="0"/>
              </a:rPr>
              <a:t> </a:t>
            </a:r>
            <a:r>
              <a:rPr lang="en-US" dirty="0" smtClean="0">
                <a:solidFill>
                  <a:srgbClr val="632523"/>
                </a:solidFill>
                <a:latin typeface="Cambria" pitchFamily="18" charset="0"/>
              </a:rPr>
              <a:t>Opinions on all three phases </a:t>
            </a:r>
            <a:endParaRPr lang="en-US" dirty="0">
              <a:solidFill>
                <a:srgbClr val="632523"/>
              </a:solidFill>
              <a:latin typeface="Cambria" pitchFamily="18" charset="0"/>
            </a:endParaRPr>
          </a:p>
          <a:p>
            <a:pPr marL="342900" indent="-342900"/>
            <a:endParaRPr lang="en-US" sz="2000" dirty="0">
              <a:solidFill>
                <a:srgbClr val="632523"/>
              </a:solidFill>
              <a:latin typeface="Cambria" pitchFamily="18" charset="0"/>
            </a:endParaRPr>
          </a:p>
          <a:p>
            <a:pPr marL="342900" indent="-342900">
              <a:buFont typeface="Wingdings" pitchFamily="2" charset="2"/>
              <a:buChar char="§"/>
            </a:pPr>
            <a:r>
              <a:rPr lang="en-US" sz="2200" b="1" dirty="0" smtClean="0">
                <a:solidFill>
                  <a:srgbClr val="632523"/>
                </a:solidFill>
                <a:latin typeface="Cambria" pitchFamily="18" charset="0"/>
              </a:rPr>
              <a:t>Notifications of </a:t>
            </a:r>
            <a:r>
              <a:rPr lang="en-US" sz="2200" b="1" dirty="0" err="1" smtClean="0">
                <a:solidFill>
                  <a:srgbClr val="632523"/>
                </a:solidFill>
                <a:latin typeface="Cambria" pitchFamily="18" charset="0"/>
              </a:rPr>
              <a:t>transboundary</a:t>
            </a:r>
            <a:r>
              <a:rPr lang="en-US" sz="2200" b="1" dirty="0" smtClean="0">
                <a:solidFill>
                  <a:srgbClr val="632523"/>
                </a:solidFill>
                <a:latin typeface="Cambria" pitchFamily="18" charset="0"/>
              </a:rPr>
              <a:t> effects</a:t>
            </a:r>
            <a:endParaRPr lang="en-US" sz="2200" b="1" dirty="0">
              <a:solidFill>
                <a:srgbClr val="632523"/>
              </a:solidFill>
              <a:latin typeface="Cambria" pitchFamily="18" charset="0"/>
            </a:endParaRPr>
          </a:p>
          <a:p>
            <a:pPr lvl="1" algn="just">
              <a:spcBef>
                <a:spcPts val="600"/>
              </a:spcBef>
            </a:pPr>
            <a:r>
              <a:rPr lang="en-US" sz="2000" dirty="0" smtClean="0">
                <a:solidFill>
                  <a:srgbClr val="632523"/>
                </a:solidFill>
                <a:latin typeface="Cambria" pitchFamily="18" charset="0"/>
              </a:rPr>
              <a:t>If a project/design can have significant effect on the environment of another country, the following notifications are presented:</a:t>
            </a:r>
            <a:endParaRPr lang="en-US" sz="2000" dirty="0">
              <a:solidFill>
                <a:srgbClr val="632523"/>
              </a:solidFill>
              <a:latin typeface="Cambria" pitchFamily="18" charset="0"/>
            </a:endParaRPr>
          </a:p>
          <a:p>
            <a:pPr lvl="2" algn="just">
              <a:spcAft>
                <a:spcPts val="600"/>
              </a:spcAft>
              <a:buFont typeface="Wingdings" pitchFamily="2" charset="2"/>
              <a:buChar char="Ø"/>
            </a:pPr>
            <a:r>
              <a:rPr lang="en-US" sz="1600" dirty="0" smtClean="0">
                <a:solidFill>
                  <a:srgbClr val="632523"/>
                </a:solidFill>
                <a:latin typeface="Cambria" pitchFamily="18" charset="0"/>
              </a:rPr>
              <a:t>On the project/design, together with the data available on its possible impacts;</a:t>
            </a:r>
            <a:endParaRPr lang="en-US" sz="1600" dirty="0">
              <a:solidFill>
                <a:srgbClr val="632523"/>
              </a:solidFill>
              <a:latin typeface="Cambria" pitchFamily="18" charset="0"/>
            </a:endParaRPr>
          </a:p>
          <a:p>
            <a:pPr lvl="2" algn="just">
              <a:spcAft>
                <a:spcPts val="600"/>
              </a:spcAft>
              <a:buFont typeface="Wingdings" pitchFamily="2" charset="2"/>
              <a:buChar char="Ø"/>
            </a:pPr>
            <a:r>
              <a:rPr lang="en-US" sz="1600" dirty="0" smtClean="0">
                <a:solidFill>
                  <a:srgbClr val="632523"/>
                </a:solidFill>
                <a:latin typeface="Cambria" pitchFamily="18" charset="0"/>
              </a:rPr>
              <a:t>On the nature of the decision that may be adopted;</a:t>
            </a:r>
            <a:endParaRPr lang="en-US" sz="1600" dirty="0">
              <a:solidFill>
                <a:srgbClr val="632523"/>
              </a:solidFill>
              <a:latin typeface="Cambria" pitchFamily="18" charset="0"/>
            </a:endParaRPr>
          </a:p>
          <a:p>
            <a:pPr lvl="2" algn="just">
              <a:spcAft>
                <a:spcPts val="600"/>
              </a:spcAft>
              <a:buFont typeface="Wingdings" pitchFamily="2" charset="2"/>
              <a:buChar char="Ø"/>
            </a:pPr>
            <a:r>
              <a:rPr lang="en-US" sz="1600" dirty="0" smtClean="0">
                <a:solidFill>
                  <a:srgbClr val="632523"/>
                </a:solidFill>
                <a:latin typeface="Cambria" pitchFamily="18" charset="0"/>
              </a:rPr>
              <a:t>Deadline within which another country may present its intention to participate in the impact assessment procedure</a:t>
            </a:r>
            <a:r>
              <a:rPr lang="en-US" sz="1600" dirty="0" smtClean="0">
                <a:latin typeface="Cambria" pitchFamily="18" charset="0"/>
              </a:rPr>
              <a:t>.</a:t>
            </a:r>
            <a:endParaRPr lang="en-US" sz="1100" b="1" dirty="0">
              <a:solidFill>
                <a:srgbClr val="632523"/>
              </a:solidFill>
              <a:latin typeface="Cambria" pitchFamily="18" charset="0"/>
            </a:endParaRPr>
          </a:p>
          <a:p>
            <a:pPr marL="342900" indent="-342900">
              <a:spcBef>
                <a:spcPts val="600"/>
              </a:spcBef>
              <a:buFont typeface="Wingdings" pitchFamily="2" charset="2"/>
              <a:buChar char="§"/>
            </a:pPr>
            <a:r>
              <a:rPr lang="pt-BR" sz="2200" b="1" dirty="0" smtClean="0">
                <a:solidFill>
                  <a:srgbClr val="632523"/>
                </a:solidFill>
                <a:latin typeface="Cambria" pitchFamily="18" charset="0"/>
              </a:rPr>
              <a:t>Obligation of keeping the records and setting up of a database</a:t>
            </a:r>
            <a:endParaRPr lang="en-US" sz="2200" b="1" dirty="0">
              <a:solidFill>
                <a:srgbClr val="632523"/>
              </a:solidFill>
              <a:latin typeface="Cambria" pitchFamily="18" charset="0"/>
            </a:endParaRPr>
          </a:p>
          <a:p>
            <a:pPr marL="342900" indent="-342900">
              <a:spcBef>
                <a:spcPts val="600"/>
              </a:spcBef>
            </a:pPr>
            <a:r>
              <a:rPr lang="en-US" sz="2000" dirty="0">
                <a:solidFill>
                  <a:srgbClr val="632523"/>
                </a:solidFill>
                <a:latin typeface="Cambria" pitchFamily="18" charset="0"/>
              </a:rPr>
              <a:t>      </a:t>
            </a:r>
            <a:r>
              <a:rPr lang="en-US" sz="2000" dirty="0" smtClean="0">
                <a:solidFill>
                  <a:srgbClr val="632523"/>
                </a:solidFill>
                <a:latin typeface="Cambria" pitchFamily="18" charset="0"/>
              </a:rPr>
              <a:t>records on procedures and decisions on approval or rejection of the application for approval to the study </a:t>
            </a:r>
            <a:r>
              <a:rPr lang="en-US" sz="2000" dirty="0">
                <a:solidFill>
                  <a:srgbClr val="632523"/>
                </a:solidFill>
                <a:latin typeface="Cambria" pitchFamily="18" charset="0"/>
              </a:rPr>
              <a:t>– </a:t>
            </a:r>
            <a:r>
              <a:rPr lang="en-US" sz="2000" b="1" dirty="0" smtClean="0">
                <a:solidFill>
                  <a:srgbClr val="632523"/>
                </a:solidFill>
                <a:latin typeface="Cambria" pitchFamily="18" charset="0"/>
              </a:rPr>
              <a:t>public book</a:t>
            </a:r>
            <a:endParaRPr lang="en-US" sz="2000" b="1" dirty="0">
              <a:solidFill>
                <a:srgbClr val="632523"/>
              </a:solidFill>
              <a:latin typeface="Cambria" pitchFamily="18" charset="0"/>
            </a:endParaRPr>
          </a:p>
        </p:txBody>
      </p:sp>
      <p:sp>
        <p:nvSpPr>
          <p:cNvPr id="19" name="Rectangle 18"/>
          <p:cNvSpPr/>
          <p:nvPr/>
        </p:nvSpPr>
        <p:spPr>
          <a:xfrm>
            <a:off x="12700" y="538163"/>
            <a:ext cx="9144000" cy="52322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a:t>
            </a:r>
            <a:r>
              <a:rPr lang="en-GB" sz="2800" b="1" dirty="0" smtClean="0">
                <a:solidFill>
                  <a:schemeClr val="accent2">
                    <a:lumMod val="50000"/>
                  </a:schemeClr>
                </a:solidFill>
                <a:latin typeface="Cambria" pitchFamily="18" charset="0"/>
              </a:rPr>
              <a:t>Environmental Impact Assessment</a:t>
            </a:r>
            <a:endParaRPr lang="sr-Latn-CS" sz="2800" b="1" dirty="0">
              <a:solidFill>
                <a:schemeClr val="accent2">
                  <a:lumMod val="50000"/>
                </a:schemeClr>
              </a:solidFill>
              <a:latin typeface="Cambria" pitchFamily="18" charset="0"/>
            </a:endParaRPr>
          </a:p>
        </p:txBody>
      </p:sp>
      <p:cxnSp>
        <p:nvCxnSpPr>
          <p:cNvPr id="5" name="Straight Connector 4"/>
          <p:cNvCxnSpPr/>
          <p:nvPr/>
        </p:nvCxnSpPr>
        <p:spPr>
          <a:xfrm>
            <a:off x="254000" y="2743200"/>
            <a:ext cx="8580438" cy="0"/>
          </a:xfrm>
          <a:prstGeom prst="line">
            <a:avLst/>
          </a:prstGeom>
          <a:ln w="15875">
            <a:solidFill>
              <a:srgbClr val="632523"/>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77800" y="5105400"/>
            <a:ext cx="8656638" cy="0"/>
          </a:xfrm>
          <a:prstGeom prst="line">
            <a:avLst/>
          </a:prstGeom>
          <a:ln w="15875">
            <a:solidFill>
              <a:srgbClr val="632523"/>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28638"/>
            <a:ext cx="9144000" cy="5238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a:t>
            </a:r>
            <a:r>
              <a:rPr lang="en-GB" sz="2800" b="1" dirty="0" smtClean="0">
                <a:solidFill>
                  <a:schemeClr val="accent2">
                    <a:lumMod val="50000"/>
                  </a:schemeClr>
                </a:solidFill>
                <a:latin typeface="Cambria" pitchFamily="18" charset="0"/>
              </a:rPr>
              <a:t>Farmed Species</a:t>
            </a:r>
            <a:endParaRPr lang="sr-Latn-CS" sz="2800" b="1" dirty="0">
              <a:solidFill>
                <a:schemeClr val="accent2">
                  <a:lumMod val="50000"/>
                </a:schemeClr>
              </a:solidFill>
              <a:latin typeface="Cambria" pitchFamily="18" charset="0"/>
            </a:endParaRPr>
          </a:p>
        </p:txBody>
      </p:sp>
      <p:grpSp>
        <p:nvGrpSpPr>
          <p:cNvPr id="1638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6390"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6391" name="Group 20"/>
          <p:cNvGrpSpPr>
            <a:grpSpLocks/>
          </p:cNvGrpSpPr>
          <p:nvPr/>
        </p:nvGrpSpPr>
        <p:grpSpPr bwMode="auto">
          <a:xfrm>
            <a:off x="0" y="0"/>
            <a:ext cx="5097463" cy="552450"/>
            <a:chOff x="0" y="0"/>
            <a:chExt cx="5097463" cy="552450"/>
          </a:xfrm>
        </p:grpSpPr>
        <p:pic>
          <p:nvPicPr>
            <p:cNvPr id="1639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7" name="Rectangle 16"/>
          <p:cNvSpPr/>
          <p:nvPr/>
        </p:nvSpPr>
        <p:spPr>
          <a:xfrm>
            <a:off x="207963" y="1447800"/>
            <a:ext cx="3449637" cy="1754188"/>
          </a:xfrm>
          <a:prstGeom prst="rect">
            <a:avLst/>
          </a:prstGeom>
        </p:spPr>
        <p:txBody>
          <a:bodyPr>
            <a:spAutoFit/>
          </a:bodyPr>
          <a:lstStyle/>
          <a:p>
            <a:pPr indent="-182880" fontAlgn="auto">
              <a:buClr>
                <a:srgbClr val="632523"/>
              </a:buClr>
              <a:buFont typeface="Wingdings" pitchFamily="2" charset="2"/>
              <a:buChar char="Ø"/>
              <a:defRPr/>
            </a:pPr>
            <a:r>
              <a:rPr lang="sr-Latn-ME" i="1" dirty="0">
                <a:solidFill>
                  <a:srgbClr val="632523"/>
                </a:solidFill>
                <a:latin typeface="Cambria" pitchFamily="18" charset="0"/>
              </a:rPr>
              <a:t> </a:t>
            </a:r>
            <a:r>
              <a:rPr lang="en-GB" i="1" dirty="0">
                <a:solidFill>
                  <a:srgbClr val="632523"/>
                </a:solidFill>
                <a:latin typeface="Cambria" pitchFamily="18" charset="0"/>
              </a:rPr>
              <a:t>Rainbow trout</a:t>
            </a:r>
            <a:endParaRPr lang="en-US" dirty="0">
              <a:solidFill>
                <a:srgbClr val="632523"/>
              </a:solidFill>
              <a:latin typeface="Cambria" pitchFamily="18" charset="0"/>
            </a:endParaRPr>
          </a:p>
          <a:p>
            <a:pPr indent="-182880" fontAlgn="auto">
              <a:buClr>
                <a:srgbClr val="632523"/>
              </a:buClr>
              <a:buFont typeface="Wingdings" pitchFamily="2" charset="2"/>
              <a:buChar char="Ø"/>
              <a:defRPr/>
            </a:pPr>
            <a:r>
              <a:rPr lang="sr-Latn-ME" i="1" dirty="0">
                <a:solidFill>
                  <a:srgbClr val="632523"/>
                </a:solidFill>
                <a:latin typeface="Cambria" pitchFamily="18" charset="0"/>
              </a:rPr>
              <a:t> </a:t>
            </a:r>
            <a:r>
              <a:rPr lang="en-US" i="1" dirty="0">
                <a:solidFill>
                  <a:srgbClr val="632523"/>
                </a:solidFill>
                <a:latin typeface="Cambria" pitchFamily="18" charset="0"/>
              </a:rPr>
              <a:t>Mediterranean mussel</a:t>
            </a:r>
          </a:p>
          <a:p>
            <a:pPr indent="-182880" fontAlgn="auto">
              <a:buClr>
                <a:srgbClr val="632523"/>
              </a:buClr>
              <a:buFont typeface="Wingdings" pitchFamily="2" charset="2"/>
              <a:buChar char="Ø"/>
              <a:defRPr/>
            </a:pPr>
            <a:r>
              <a:rPr lang="sr-Latn-ME" i="1" dirty="0">
                <a:solidFill>
                  <a:srgbClr val="632523"/>
                </a:solidFill>
                <a:latin typeface="Cambria" pitchFamily="18" charset="0"/>
              </a:rPr>
              <a:t> </a:t>
            </a:r>
            <a:r>
              <a:rPr lang="en-US" i="1" dirty="0">
                <a:solidFill>
                  <a:srgbClr val="632523"/>
                </a:solidFill>
                <a:latin typeface="Cambria" pitchFamily="18" charset="0"/>
              </a:rPr>
              <a:t>European flat oyster</a:t>
            </a:r>
          </a:p>
          <a:p>
            <a:pPr indent="-182880" fontAlgn="auto">
              <a:buClr>
                <a:srgbClr val="632523"/>
              </a:buClr>
              <a:buFont typeface="Wingdings" pitchFamily="2" charset="2"/>
              <a:buChar char="Ø"/>
              <a:defRPr/>
            </a:pPr>
            <a:r>
              <a:rPr lang="sr-Latn-ME" i="1" dirty="0">
                <a:solidFill>
                  <a:srgbClr val="632523"/>
                </a:solidFill>
                <a:latin typeface="Cambria" pitchFamily="18" charset="0"/>
              </a:rPr>
              <a:t> </a:t>
            </a:r>
            <a:r>
              <a:rPr lang="en-US" i="1" dirty="0">
                <a:solidFill>
                  <a:srgbClr val="632523"/>
                </a:solidFill>
                <a:latin typeface="Cambria" pitchFamily="18" charset="0"/>
              </a:rPr>
              <a:t>Gilthead </a:t>
            </a:r>
            <a:r>
              <a:rPr lang="en-US" i="1" dirty="0" err="1">
                <a:solidFill>
                  <a:srgbClr val="632523"/>
                </a:solidFill>
                <a:latin typeface="Cambria" pitchFamily="18" charset="0"/>
              </a:rPr>
              <a:t>seabream</a:t>
            </a:r>
            <a:r>
              <a:rPr lang="en-US" i="1" dirty="0">
                <a:solidFill>
                  <a:srgbClr val="632523"/>
                </a:solidFill>
                <a:latin typeface="Cambria" pitchFamily="18" charset="0"/>
              </a:rPr>
              <a:t>,</a:t>
            </a:r>
            <a:endParaRPr lang="sr-Latn-ME" i="1" dirty="0">
              <a:solidFill>
                <a:srgbClr val="632523"/>
              </a:solidFill>
              <a:latin typeface="Cambria" pitchFamily="18" charset="0"/>
            </a:endParaRPr>
          </a:p>
          <a:p>
            <a:pPr indent="-182880" fontAlgn="auto">
              <a:buClr>
                <a:srgbClr val="632523"/>
              </a:buClr>
              <a:buFont typeface="Wingdings" pitchFamily="2" charset="2"/>
              <a:buChar char="Ø"/>
              <a:defRPr/>
            </a:pPr>
            <a:r>
              <a:rPr lang="sr-Latn-ME" i="1" dirty="0">
                <a:solidFill>
                  <a:srgbClr val="632523"/>
                </a:solidFill>
                <a:latin typeface="Cambria" pitchFamily="18" charset="0"/>
              </a:rPr>
              <a:t> </a:t>
            </a:r>
            <a:r>
              <a:rPr lang="en-US" i="1" dirty="0">
                <a:solidFill>
                  <a:srgbClr val="632523"/>
                </a:solidFill>
                <a:latin typeface="Cambria" pitchFamily="18" charset="0"/>
              </a:rPr>
              <a:t>European </a:t>
            </a:r>
            <a:r>
              <a:rPr lang="en-US" i="1" dirty="0" err="1">
                <a:solidFill>
                  <a:srgbClr val="632523"/>
                </a:solidFill>
                <a:latin typeface="Cambria" pitchFamily="18" charset="0"/>
              </a:rPr>
              <a:t>seabass</a:t>
            </a:r>
            <a:endParaRPr lang="en-US" dirty="0">
              <a:solidFill>
                <a:srgbClr val="632523"/>
              </a:solidFill>
              <a:latin typeface="Cambria" pitchFamily="18" charset="0"/>
            </a:endParaRPr>
          </a:p>
          <a:p>
            <a:pPr marL="46672" fontAlgn="auto">
              <a:buClr>
                <a:schemeClr val="accent6">
                  <a:lumMod val="75000"/>
                </a:schemeClr>
              </a:buClr>
              <a:defRPr/>
            </a:pPr>
            <a:endParaRPr lang="sr-Latn-ME" dirty="0">
              <a:solidFill>
                <a:srgbClr val="632523"/>
              </a:solidFill>
              <a:latin typeface="Cambria" pitchFamily="18" charset="0"/>
            </a:endParaRPr>
          </a:p>
        </p:txBody>
      </p:sp>
      <p:pic>
        <p:nvPicPr>
          <p:cNvPr id="18" name="Picture 17" descr="CG MAPA.jpg"/>
          <p:cNvPicPr>
            <a:picLocks noChangeAspect="1"/>
          </p:cNvPicPr>
          <p:nvPr/>
        </p:nvPicPr>
        <p:blipFill>
          <a:blip r:embed="rId4" cstate="print"/>
          <a:stretch>
            <a:fillRect/>
          </a:stretch>
        </p:blipFill>
        <p:spPr bwMode="auto">
          <a:xfrm>
            <a:off x="3048000" y="1239838"/>
            <a:ext cx="5930900" cy="4981575"/>
          </a:xfrm>
          <a:prstGeom prst="rect">
            <a:avLst/>
          </a:prstGeom>
          <a:ln>
            <a:noFill/>
          </a:ln>
          <a:effectLst>
            <a:outerShdw blurRad="292100" dist="139700" dir="2700000" algn="tl" rotWithShape="0">
              <a:srgbClr val="333333">
                <a:alpha val="65000"/>
              </a:srgbClr>
            </a:outerShdw>
          </a:effectLs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25400" y="552450"/>
            <a:ext cx="9144000" cy="5238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rgbClr val="632523"/>
                </a:solidFill>
                <a:latin typeface="Cambria" pitchFamily="18" charset="0"/>
              </a:rPr>
              <a:t> </a:t>
            </a:r>
            <a:r>
              <a:rPr lang="en-US" sz="2800" dirty="0">
                <a:solidFill>
                  <a:srgbClr val="632523"/>
                </a:solidFill>
                <a:latin typeface="Cambria" pitchFamily="18" charset="0"/>
              </a:rPr>
              <a:t>  </a:t>
            </a:r>
            <a:r>
              <a:rPr lang="en-US" sz="2800" b="1" dirty="0">
                <a:solidFill>
                  <a:srgbClr val="632523"/>
                </a:solidFill>
                <a:latin typeface="Cambria" pitchFamily="18" charset="0"/>
              </a:rPr>
              <a:t> </a:t>
            </a:r>
            <a:r>
              <a:rPr lang="en-GB" sz="2800" b="1" dirty="0" smtClean="0">
                <a:solidFill>
                  <a:srgbClr val="632523"/>
                </a:solidFill>
                <a:latin typeface="Cambria" pitchFamily="18" charset="0"/>
              </a:rPr>
              <a:t>Aquaculture Sector</a:t>
            </a:r>
            <a:endParaRPr lang="sr-Latn-CS" sz="2800" b="1" dirty="0">
              <a:solidFill>
                <a:srgbClr val="632523"/>
              </a:solidFill>
              <a:latin typeface="Cambria" pitchFamily="18" charset="0"/>
            </a:endParaRPr>
          </a:p>
        </p:txBody>
      </p:sp>
      <p:grpSp>
        <p:nvGrpSpPr>
          <p:cNvPr id="1741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7414"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7415" name="Group 20"/>
          <p:cNvGrpSpPr>
            <a:grpSpLocks/>
          </p:cNvGrpSpPr>
          <p:nvPr/>
        </p:nvGrpSpPr>
        <p:grpSpPr bwMode="auto">
          <a:xfrm>
            <a:off x="0" y="0"/>
            <a:ext cx="5097463" cy="552450"/>
            <a:chOff x="0" y="0"/>
            <a:chExt cx="5097463" cy="552450"/>
          </a:xfrm>
        </p:grpSpPr>
        <p:pic>
          <p:nvPicPr>
            <p:cNvPr id="1742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7" name="Rectangle 16"/>
          <p:cNvSpPr/>
          <p:nvPr/>
        </p:nvSpPr>
        <p:spPr>
          <a:xfrm>
            <a:off x="-25400" y="1343025"/>
            <a:ext cx="8763000" cy="4124206"/>
          </a:xfrm>
          <a:prstGeom prst="rect">
            <a:avLst/>
          </a:prstGeom>
        </p:spPr>
        <p:txBody>
          <a:bodyPr>
            <a:spAutoFit/>
          </a:bodyPr>
          <a:lstStyle/>
          <a:p>
            <a:pPr marL="46672" fontAlgn="auto">
              <a:buClr>
                <a:srgbClr val="632523"/>
              </a:buClr>
              <a:defRPr/>
            </a:pPr>
            <a:r>
              <a:rPr lang="sr-Latn-ME" sz="2400" b="1" dirty="0">
                <a:solidFill>
                  <a:srgbClr val="632523"/>
                </a:solidFill>
                <a:latin typeface="Cambria" pitchFamily="18" charset="0"/>
              </a:rPr>
              <a:t> </a:t>
            </a:r>
            <a:r>
              <a:rPr lang="en-GB" sz="2400" b="1" u="sng" dirty="0" smtClean="0">
                <a:solidFill>
                  <a:srgbClr val="632523"/>
                </a:solidFill>
                <a:latin typeface="Cambria" pitchFamily="18" charset="0"/>
              </a:rPr>
              <a:t>Freshwater Aquaculture</a:t>
            </a:r>
            <a:r>
              <a:rPr lang="en-US" sz="2400" b="1" u="sng" dirty="0" smtClean="0">
                <a:solidFill>
                  <a:srgbClr val="632523"/>
                </a:solidFill>
                <a:latin typeface="Cambria" pitchFamily="18" charset="0"/>
              </a:rPr>
              <a:t> </a:t>
            </a:r>
            <a:endParaRPr lang="sr-Latn-ME" sz="2400" u="sng" dirty="0">
              <a:solidFill>
                <a:srgbClr val="632523"/>
              </a:solidFill>
              <a:latin typeface="Cambria" pitchFamily="18" charset="0"/>
            </a:endParaRPr>
          </a:p>
          <a:p>
            <a:pPr marL="46672" fontAlgn="auto">
              <a:buClr>
                <a:srgbClr val="632523"/>
              </a:buClr>
              <a:buFont typeface="Wingdings" pitchFamily="2" charset="2"/>
              <a:buChar char="Ø"/>
              <a:defRPr/>
            </a:pPr>
            <a:endParaRPr lang="sr-Latn-ME" sz="2000" dirty="0">
              <a:solidFill>
                <a:srgbClr val="632523"/>
              </a:solidFill>
              <a:latin typeface="Cambria" pitchFamily="18" charset="0"/>
            </a:endParaRPr>
          </a:p>
          <a:p>
            <a:pPr marL="846772" lvl="1" indent="-342900" fontAlgn="auto">
              <a:spcBef>
                <a:spcPts val="1200"/>
              </a:spcBef>
              <a:buClr>
                <a:srgbClr val="632523"/>
              </a:buClr>
              <a:buFont typeface="Wingdings" pitchFamily="2" charset="2"/>
              <a:buChar char="§"/>
              <a:defRPr/>
            </a:pPr>
            <a:r>
              <a:rPr lang="en-GB" sz="2200" dirty="0" smtClean="0">
                <a:solidFill>
                  <a:srgbClr val="632523"/>
                </a:solidFill>
                <a:latin typeface="Cambria" pitchFamily="18" charset="0"/>
              </a:rPr>
              <a:t>Present in </a:t>
            </a:r>
            <a:r>
              <a:rPr lang="sr-Latn-ME" sz="2200" b="1" dirty="0" smtClean="0">
                <a:solidFill>
                  <a:srgbClr val="632523"/>
                </a:solidFill>
                <a:latin typeface="Cambria" pitchFamily="18" charset="0"/>
              </a:rPr>
              <a:t>central</a:t>
            </a:r>
            <a:r>
              <a:rPr lang="en-GB" sz="2200" b="1" dirty="0" smtClean="0">
                <a:solidFill>
                  <a:srgbClr val="632523"/>
                </a:solidFill>
                <a:latin typeface="Cambria" pitchFamily="18" charset="0"/>
              </a:rPr>
              <a:t> and northern parts of Montenegro</a:t>
            </a:r>
            <a:endParaRPr lang="sr-Latn-ME" sz="2200" b="1" dirty="0">
              <a:solidFill>
                <a:srgbClr val="632523"/>
              </a:solidFill>
              <a:latin typeface="Cambria" pitchFamily="18" charset="0"/>
            </a:endParaRPr>
          </a:p>
          <a:p>
            <a:pPr marL="846772" lvl="1" indent="-342900" fontAlgn="auto">
              <a:spcBef>
                <a:spcPts val="600"/>
              </a:spcBef>
              <a:buClr>
                <a:srgbClr val="632523"/>
              </a:buClr>
              <a:buFont typeface="Wingdings" pitchFamily="2" charset="2"/>
              <a:buChar char="§"/>
              <a:defRPr/>
            </a:pPr>
            <a:r>
              <a:rPr lang="sr-Latn-ME" sz="2200" dirty="0">
                <a:solidFill>
                  <a:srgbClr val="632523"/>
                </a:solidFill>
                <a:latin typeface="Cambria" pitchFamily="18" charset="0"/>
              </a:rPr>
              <a:t>26 </a:t>
            </a:r>
            <a:r>
              <a:rPr lang="en-GB" sz="2200" dirty="0" smtClean="0">
                <a:solidFill>
                  <a:srgbClr val="632523"/>
                </a:solidFill>
                <a:latin typeface="Cambria" pitchFamily="18" charset="0"/>
              </a:rPr>
              <a:t>rainbow trout farms</a:t>
            </a:r>
            <a:endParaRPr lang="sr-Latn-ME" sz="2200" dirty="0">
              <a:solidFill>
                <a:srgbClr val="632523"/>
              </a:solidFill>
              <a:latin typeface="Cambria" pitchFamily="18" charset="0"/>
            </a:endParaRPr>
          </a:p>
          <a:p>
            <a:pPr marL="503872" lvl="1" fontAlgn="auto">
              <a:spcBef>
                <a:spcPts val="600"/>
              </a:spcBef>
              <a:buClr>
                <a:schemeClr val="accent6">
                  <a:lumMod val="75000"/>
                </a:schemeClr>
              </a:buClr>
              <a:defRPr/>
            </a:pPr>
            <a:r>
              <a:rPr lang="sr-Latn-ME" sz="2000" dirty="0">
                <a:solidFill>
                  <a:srgbClr val="632523"/>
                </a:solidFill>
                <a:latin typeface="Cambria" pitchFamily="18" charset="0"/>
              </a:rPr>
              <a:t>                                   </a:t>
            </a:r>
            <a:r>
              <a:rPr lang="sr-Latn-ME" sz="2000" b="1" dirty="0">
                <a:solidFill>
                  <a:srgbClr val="632523"/>
                </a:solidFill>
                <a:latin typeface="Cambria" pitchFamily="18" charset="0"/>
              </a:rPr>
              <a:t>(</a:t>
            </a:r>
            <a:r>
              <a:rPr lang="sr-Latn-ME" sz="2000" b="1" i="1" dirty="0">
                <a:solidFill>
                  <a:srgbClr val="632523"/>
                </a:solidFill>
                <a:latin typeface="Cambria" pitchFamily="18" charset="0"/>
              </a:rPr>
              <a:t>Oncorhynchus mykiss</a:t>
            </a:r>
            <a:r>
              <a:rPr lang="sr-Latn-ME" sz="2000" b="1" dirty="0">
                <a:solidFill>
                  <a:srgbClr val="632523"/>
                </a:solidFill>
                <a:latin typeface="Cambria" pitchFamily="18" charset="0"/>
              </a:rPr>
              <a:t>)</a:t>
            </a:r>
          </a:p>
          <a:p>
            <a:pPr marL="846772" lvl="1" indent="-342900" fontAlgn="auto">
              <a:spcBef>
                <a:spcPts val="1200"/>
              </a:spcBef>
              <a:buClr>
                <a:srgbClr val="632523"/>
              </a:buClr>
              <a:buFont typeface="Wingdings" pitchFamily="2" charset="2"/>
              <a:buChar char="§"/>
              <a:defRPr/>
            </a:pPr>
            <a:r>
              <a:rPr lang="en-US" sz="2200" b="1" dirty="0" smtClean="0">
                <a:solidFill>
                  <a:srgbClr val="632523"/>
                </a:solidFill>
                <a:latin typeface="Cambria" pitchFamily="18" charset="0"/>
              </a:rPr>
              <a:t>Farming method</a:t>
            </a:r>
            <a:r>
              <a:rPr lang="sr-Latn-ME" sz="2200" b="1" dirty="0" smtClean="0">
                <a:solidFill>
                  <a:srgbClr val="632523"/>
                </a:solidFill>
                <a:latin typeface="Cambria" pitchFamily="18" charset="0"/>
              </a:rPr>
              <a:t>: </a:t>
            </a:r>
            <a:endParaRPr lang="sr-Latn-ME" sz="2200" b="1" dirty="0">
              <a:solidFill>
                <a:srgbClr val="632523"/>
              </a:solidFill>
              <a:latin typeface="Cambria" pitchFamily="18" charset="0"/>
            </a:endParaRPr>
          </a:p>
          <a:p>
            <a:pPr marL="503872" lvl="1" fontAlgn="auto">
              <a:buClr>
                <a:srgbClr val="632523"/>
              </a:buClr>
              <a:defRPr/>
            </a:pPr>
            <a:endParaRPr lang="sr-Latn-ME" sz="2200" b="1" dirty="0">
              <a:solidFill>
                <a:srgbClr val="632523"/>
              </a:solidFill>
              <a:latin typeface="Cambria" pitchFamily="18" charset="0"/>
            </a:endParaRPr>
          </a:p>
          <a:p>
            <a:pPr marL="1303972" lvl="2" indent="-342900" fontAlgn="auto">
              <a:spcBef>
                <a:spcPts val="1200"/>
              </a:spcBef>
              <a:buClr>
                <a:srgbClr val="632523"/>
              </a:buClr>
              <a:buFont typeface="Arial" pitchFamily="34" charset="0"/>
              <a:buChar char="•"/>
              <a:defRPr/>
            </a:pPr>
            <a:r>
              <a:rPr lang="en-US" dirty="0">
                <a:solidFill>
                  <a:srgbClr val="632523"/>
                </a:solidFill>
                <a:latin typeface="Cambria" pitchFamily="18" charset="0"/>
              </a:rPr>
              <a:t>23 </a:t>
            </a:r>
            <a:r>
              <a:rPr lang="sr-Latn-ME" dirty="0" smtClean="0">
                <a:solidFill>
                  <a:srgbClr val="632523"/>
                </a:solidFill>
                <a:latin typeface="Cambria" pitchFamily="18" charset="0"/>
              </a:rPr>
              <a:t>farm</a:t>
            </a:r>
            <a:r>
              <a:rPr lang="en-GB" dirty="0" smtClean="0">
                <a:solidFill>
                  <a:srgbClr val="632523"/>
                </a:solidFill>
                <a:latin typeface="Cambria" pitchFamily="18" charset="0"/>
              </a:rPr>
              <a:t>s use</a:t>
            </a:r>
            <a:r>
              <a:rPr lang="sr-Latn-ME" dirty="0" smtClean="0">
                <a:solidFill>
                  <a:srgbClr val="632523"/>
                </a:solidFill>
                <a:latin typeface="Cambria" pitchFamily="18" charset="0"/>
              </a:rPr>
              <a:t> </a:t>
            </a:r>
            <a:r>
              <a:rPr lang="en-GB" b="1" dirty="0" smtClean="0">
                <a:solidFill>
                  <a:srgbClr val="632523"/>
                </a:solidFill>
                <a:latin typeface="Cambria" pitchFamily="18" charset="0"/>
              </a:rPr>
              <a:t>water from watercourses</a:t>
            </a:r>
            <a:r>
              <a:rPr lang="sr-Latn-ME" dirty="0" smtClean="0">
                <a:solidFill>
                  <a:srgbClr val="632523"/>
                </a:solidFill>
                <a:latin typeface="Cambria" pitchFamily="18" charset="0"/>
              </a:rPr>
              <a:t>,</a:t>
            </a:r>
            <a:endParaRPr lang="sr-Latn-ME" dirty="0">
              <a:solidFill>
                <a:srgbClr val="632523"/>
              </a:solidFill>
              <a:latin typeface="Cambria" pitchFamily="18" charset="0"/>
            </a:endParaRPr>
          </a:p>
          <a:p>
            <a:pPr marL="1246822" lvl="2" indent="-285750" fontAlgn="auto">
              <a:spcBef>
                <a:spcPts val="1200"/>
              </a:spcBef>
              <a:buClr>
                <a:srgbClr val="632523"/>
              </a:buClr>
              <a:buFont typeface="Arial" pitchFamily="34" charset="0"/>
              <a:buChar char="•"/>
              <a:defRPr/>
            </a:pPr>
            <a:r>
              <a:rPr lang="sr-Latn-ME" dirty="0">
                <a:solidFill>
                  <a:srgbClr val="632523"/>
                </a:solidFill>
                <a:latin typeface="Cambria" pitchFamily="18" charset="0"/>
              </a:rPr>
              <a:t>  3 </a:t>
            </a:r>
            <a:r>
              <a:rPr lang="sr-Latn-ME" dirty="0" smtClean="0">
                <a:solidFill>
                  <a:srgbClr val="632523"/>
                </a:solidFill>
                <a:latin typeface="Cambria" pitchFamily="18" charset="0"/>
              </a:rPr>
              <a:t>farm</a:t>
            </a:r>
            <a:r>
              <a:rPr lang="en-GB" dirty="0" smtClean="0">
                <a:solidFill>
                  <a:srgbClr val="632523"/>
                </a:solidFill>
                <a:latin typeface="Cambria" pitchFamily="18" charset="0"/>
              </a:rPr>
              <a:t>s on lakes apply </a:t>
            </a:r>
            <a:r>
              <a:rPr lang="en-GB" b="1" dirty="0" smtClean="0">
                <a:solidFill>
                  <a:srgbClr val="632523"/>
                </a:solidFill>
                <a:latin typeface="Cambria" pitchFamily="18" charset="0"/>
              </a:rPr>
              <a:t>cage farming method</a:t>
            </a:r>
            <a:r>
              <a:rPr lang="sr-Latn-ME" dirty="0" smtClean="0">
                <a:solidFill>
                  <a:srgbClr val="632523"/>
                </a:solidFill>
                <a:latin typeface="Cambria" pitchFamily="18" charset="0"/>
              </a:rPr>
              <a:t>.</a:t>
            </a:r>
            <a:endParaRPr lang="sr-Latn-ME" dirty="0">
              <a:solidFill>
                <a:srgbClr val="632523"/>
              </a:solidFill>
              <a:latin typeface="Cambria" pitchFamily="18" charset="0"/>
            </a:endParaRPr>
          </a:p>
          <a:p>
            <a:pPr marL="846772" lvl="1" indent="-342900" fontAlgn="auto">
              <a:buClr>
                <a:srgbClr val="632523"/>
              </a:buClr>
              <a:buFont typeface="Wingdings" pitchFamily="2" charset="2"/>
              <a:buChar char="§"/>
              <a:defRPr/>
            </a:pPr>
            <a:endParaRPr lang="sr-Latn-ME" sz="2400" dirty="0">
              <a:solidFill>
                <a:srgbClr val="632523"/>
              </a:solidFill>
              <a:latin typeface="Cambria" pitchFamily="18" charset="0"/>
            </a:endParaRPr>
          </a:p>
        </p:txBody>
      </p:sp>
      <p:pic>
        <p:nvPicPr>
          <p:cNvPr id="18" name="Picture 7" descr="C:\Users\milena.krasic\Desktop\radionica u CG\slike ribnjaka\PC220297.JPG"/>
          <p:cNvPicPr>
            <a:picLocks noChangeAspect="1" noChangeArrowheads="1"/>
          </p:cNvPicPr>
          <p:nvPr/>
        </p:nvPicPr>
        <p:blipFill>
          <a:blip r:embed="rId4" cstate="print"/>
          <a:srcRect/>
          <a:stretch>
            <a:fillRect/>
          </a:stretch>
        </p:blipFill>
        <p:spPr bwMode="auto">
          <a:xfrm>
            <a:off x="6427788" y="2570163"/>
            <a:ext cx="2368550" cy="1776412"/>
          </a:xfrm>
          <a:prstGeom prst="rect">
            <a:avLst/>
          </a:prstGeom>
          <a:ln>
            <a:noFill/>
          </a:ln>
          <a:effectLst>
            <a:outerShdw blurRad="292100" dist="139700" dir="2700000" algn="tl" rotWithShape="0">
              <a:srgbClr val="333333">
                <a:alpha val="65000"/>
              </a:srgbClr>
            </a:outerShdw>
          </a:effectLst>
        </p:spPr>
      </p:pic>
      <p:cxnSp>
        <p:nvCxnSpPr>
          <p:cNvPr id="20" name="Straight Arrow Connector 19"/>
          <p:cNvCxnSpPr/>
          <p:nvPr/>
        </p:nvCxnSpPr>
        <p:spPr>
          <a:xfrm flipV="1">
            <a:off x="5499100" y="4187825"/>
            <a:ext cx="909638" cy="317500"/>
          </a:xfrm>
          <a:prstGeom prst="straightConnector1">
            <a:avLst/>
          </a:prstGeom>
          <a:ln w="15875">
            <a:solidFill>
              <a:srgbClr val="632523"/>
            </a:solidFill>
            <a:tailEnd type="arrow"/>
          </a:ln>
        </p:spPr>
        <p:style>
          <a:lnRef idx="1">
            <a:schemeClr val="accent1"/>
          </a:lnRef>
          <a:fillRef idx="0">
            <a:schemeClr val="accent1"/>
          </a:fillRef>
          <a:effectRef idx="0">
            <a:schemeClr val="accent1"/>
          </a:effectRef>
          <a:fontRef idx="minor">
            <a:schemeClr val="tx1"/>
          </a:fontRef>
        </p:style>
      </p:cxnSp>
      <p:pic>
        <p:nvPicPr>
          <p:cNvPr id="31" name="Picture 6" descr="C:\Users\milena.krasic\Desktop\radionica u CG\slike ribnjaka\PB260019.JPG"/>
          <p:cNvPicPr>
            <a:picLocks noChangeAspect="1" noChangeArrowheads="1"/>
          </p:cNvPicPr>
          <p:nvPr/>
        </p:nvPicPr>
        <p:blipFill>
          <a:blip r:embed="rId5" cstate="print"/>
          <a:srcRect/>
          <a:stretch>
            <a:fillRect/>
          </a:stretch>
        </p:blipFill>
        <p:spPr bwMode="auto">
          <a:xfrm>
            <a:off x="6408738" y="4451350"/>
            <a:ext cx="2406650" cy="1804988"/>
          </a:xfrm>
          <a:prstGeom prst="rect">
            <a:avLst/>
          </a:prstGeom>
          <a:ln>
            <a:noFill/>
          </a:ln>
          <a:effectLst>
            <a:outerShdw blurRad="292100" dist="139700" dir="2700000" algn="tl" rotWithShape="0">
              <a:srgbClr val="333333">
                <a:alpha val="65000"/>
              </a:srgbClr>
            </a:outerShdw>
          </a:effectLst>
        </p:spPr>
      </p:pic>
      <p:cxnSp>
        <p:nvCxnSpPr>
          <p:cNvPr id="32" name="Straight Arrow Connector 31"/>
          <p:cNvCxnSpPr/>
          <p:nvPr/>
        </p:nvCxnSpPr>
        <p:spPr>
          <a:xfrm>
            <a:off x="5475288" y="5029200"/>
            <a:ext cx="909637" cy="325438"/>
          </a:xfrm>
          <a:prstGeom prst="straightConnector1">
            <a:avLst/>
          </a:prstGeom>
          <a:ln w="15875">
            <a:solidFill>
              <a:srgbClr val="632523"/>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0" y="533400"/>
            <a:ext cx="9144000" cy="5238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 </a:t>
            </a:r>
            <a:r>
              <a:rPr lang="en-US" sz="2800" dirty="0">
                <a:solidFill>
                  <a:schemeClr val="accent2">
                    <a:lumMod val="50000"/>
                  </a:schemeClr>
                </a:solidFill>
                <a:latin typeface="Cambria" pitchFamily="18" charset="0"/>
              </a:rPr>
              <a:t>  </a:t>
            </a:r>
            <a:r>
              <a:rPr lang="en-US" sz="2800" b="1" dirty="0">
                <a:solidFill>
                  <a:schemeClr val="accent2">
                    <a:lumMod val="50000"/>
                  </a:schemeClr>
                </a:solidFill>
                <a:latin typeface="Cambria" pitchFamily="18" charset="0"/>
              </a:rPr>
              <a:t> </a:t>
            </a:r>
            <a:r>
              <a:rPr lang="en-GB" sz="2800" b="1" dirty="0" smtClean="0">
                <a:solidFill>
                  <a:schemeClr val="accent2">
                    <a:lumMod val="50000"/>
                  </a:schemeClr>
                </a:solidFill>
                <a:latin typeface="Cambria" pitchFamily="18" charset="0"/>
              </a:rPr>
              <a:t>Aquaculture Sector</a:t>
            </a:r>
            <a:endParaRPr lang="sr-Latn-CS" sz="2800" b="1" dirty="0">
              <a:solidFill>
                <a:schemeClr val="accent2">
                  <a:lumMod val="50000"/>
                </a:schemeClr>
              </a:solidFill>
              <a:latin typeface="Cambria" pitchFamily="18" charset="0"/>
            </a:endParaRPr>
          </a:p>
        </p:txBody>
      </p:sp>
      <p:grpSp>
        <p:nvGrpSpPr>
          <p:cNvPr id="1843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8438"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8439" name="Group 20"/>
          <p:cNvGrpSpPr>
            <a:grpSpLocks/>
          </p:cNvGrpSpPr>
          <p:nvPr/>
        </p:nvGrpSpPr>
        <p:grpSpPr bwMode="auto">
          <a:xfrm>
            <a:off x="0" y="0"/>
            <a:ext cx="5097463" cy="552450"/>
            <a:chOff x="0" y="0"/>
            <a:chExt cx="5097463" cy="552450"/>
          </a:xfrm>
        </p:grpSpPr>
        <p:pic>
          <p:nvPicPr>
            <p:cNvPr id="1844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a:solidFill>
                  <a:srgbClr val="660033"/>
                </a:solidFill>
              </a:rPr>
              <a:t>Fisheries</a:t>
            </a:r>
          </a:p>
        </p:txBody>
      </p:sp>
      <p:sp>
        <p:nvSpPr>
          <p:cNvPr id="17" name="Rectangle 16"/>
          <p:cNvSpPr/>
          <p:nvPr/>
        </p:nvSpPr>
        <p:spPr>
          <a:xfrm>
            <a:off x="207963" y="1343025"/>
            <a:ext cx="8529637" cy="4832350"/>
          </a:xfrm>
          <a:prstGeom prst="rect">
            <a:avLst/>
          </a:prstGeom>
        </p:spPr>
        <p:txBody>
          <a:bodyPr>
            <a:spAutoFit/>
          </a:bodyPr>
          <a:lstStyle/>
          <a:p>
            <a:pPr marL="46672" fontAlgn="auto">
              <a:buClr>
                <a:srgbClr val="632523"/>
              </a:buClr>
              <a:defRPr/>
            </a:pPr>
            <a:r>
              <a:rPr lang="sr-Latn-ME" sz="2400" b="1" u="sng" dirty="0" smtClean="0">
                <a:solidFill>
                  <a:srgbClr val="632523"/>
                </a:solidFill>
                <a:latin typeface="Cambria" pitchFamily="18" charset="0"/>
              </a:rPr>
              <a:t>Mari</a:t>
            </a:r>
            <a:r>
              <a:rPr lang="en-GB" sz="2400" b="1" u="sng" dirty="0" smtClean="0">
                <a:solidFill>
                  <a:srgbClr val="632523"/>
                </a:solidFill>
                <a:latin typeface="Cambria" pitchFamily="18" charset="0"/>
              </a:rPr>
              <a:t>c</a:t>
            </a:r>
            <a:r>
              <a:rPr lang="sr-Latn-ME" sz="2400" b="1" u="sng" dirty="0" smtClean="0">
                <a:solidFill>
                  <a:srgbClr val="632523"/>
                </a:solidFill>
                <a:latin typeface="Cambria" pitchFamily="18" charset="0"/>
              </a:rPr>
              <a:t>ultur</a:t>
            </a:r>
            <a:r>
              <a:rPr lang="en-GB" sz="2400" b="1" u="sng" dirty="0" smtClean="0">
                <a:solidFill>
                  <a:srgbClr val="632523"/>
                </a:solidFill>
                <a:latin typeface="Cambria" pitchFamily="18" charset="0"/>
              </a:rPr>
              <a:t>e</a:t>
            </a:r>
            <a:endParaRPr lang="sr-Latn-ME" sz="2400" b="1" u="sng" dirty="0">
              <a:solidFill>
                <a:srgbClr val="632523"/>
              </a:solidFill>
              <a:latin typeface="Cambria" pitchFamily="18" charset="0"/>
            </a:endParaRPr>
          </a:p>
          <a:p>
            <a:pPr marL="46672" fontAlgn="auto">
              <a:buClr>
                <a:schemeClr val="accent6">
                  <a:lumMod val="75000"/>
                </a:schemeClr>
              </a:buClr>
              <a:defRPr/>
            </a:pPr>
            <a:endParaRPr lang="sr-Latn-ME" sz="2400" dirty="0">
              <a:solidFill>
                <a:srgbClr val="632523"/>
              </a:solidFill>
              <a:latin typeface="Cambria" pitchFamily="18" charset="0"/>
            </a:endParaRPr>
          </a:p>
          <a:p>
            <a:pPr marL="389572" indent="-342900" fontAlgn="auto">
              <a:buClr>
                <a:srgbClr val="632523"/>
              </a:buClr>
              <a:buFont typeface="Wingdings" pitchFamily="2" charset="2"/>
              <a:buChar char="§"/>
              <a:defRPr/>
            </a:pPr>
            <a:r>
              <a:rPr lang="sr-Latn-ME" sz="2000" dirty="0">
                <a:solidFill>
                  <a:srgbClr val="632523"/>
                </a:solidFill>
                <a:latin typeface="Cambria" pitchFamily="18" charset="0"/>
              </a:rPr>
              <a:t>16 </a:t>
            </a:r>
            <a:r>
              <a:rPr lang="en-GB" sz="2000" dirty="0" smtClean="0">
                <a:solidFill>
                  <a:srgbClr val="632523"/>
                </a:solidFill>
                <a:latin typeface="Cambria" pitchFamily="18" charset="0"/>
              </a:rPr>
              <a:t>farms of Mediterranean mussel </a:t>
            </a:r>
            <a:r>
              <a:rPr lang="sr-Latn-ME" sz="2000" dirty="0" smtClean="0">
                <a:solidFill>
                  <a:srgbClr val="632523"/>
                </a:solidFill>
                <a:latin typeface="Cambria" pitchFamily="18" charset="0"/>
              </a:rPr>
              <a:t> </a:t>
            </a:r>
            <a:endParaRPr lang="sr-Latn-ME" sz="2000" dirty="0">
              <a:solidFill>
                <a:srgbClr val="632523"/>
              </a:solidFill>
              <a:latin typeface="Cambria" pitchFamily="18" charset="0"/>
            </a:endParaRPr>
          </a:p>
          <a:p>
            <a:pPr marL="389572" indent="-342900" fontAlgn="auto">
              <a:buClr>
                <a:srgbClr val="632523"/>
              </a:buClr>
              <a:defRPr/>
            </a:pPr>
            <a:r>
              <a:rPr lang="sr-Latn-ME" sz="2000" dirty="0">
                <a:solidFill>
                  <a:srgbClr val="632523"/>
                </a:solidFill>
                <a:latin typeface="Cambria" pitchFamily="18" charset="0"/>
              </a:rPr>
              <a:t>        </a:t>
            </a:r>
            <a:r>
              <a:rPr lang="en-US" sz="2000" b="1" dirty="0">
                <a:solidFill>
                  <a:srgbClr val="632523"/>
                </a:solidFill>
                <a:latin typeface="Cambria" pitchFamily="18" charset="0"/>
              </a:rPr>
              <a:t>(</a:t>
            </a:r>
            <a:r>
              <a:rPr lang="en-US" sz="2000" b="1" i="1" dirty="0" err="1">
                <a:solidFill>
                  <a:srgbClr val="632523"/>
                </a:solidFill>
                <a:latin typeface="Cambria" pitchFamily="18" charset="0"/>
              </a:rPr>
              <a:t>Mytilus</a:t>
            </a:r>
            <a:r>
              <a:rPr lang="en-US" sz="2000" b="1" i="1" dirty="0">
                <a:solidFill>
                  <a:srgbClr val="632523"/>
                </a:solidFill>
                <a:latin typeface="Cambria" pitchFamily="18" charset="0"/>
              </a:rPr>
              <a:t> </a:t>
            </a:r>
            <a:r>
              <a:rPr lang="en-US" sz="2000" b="1" i="1" dirty="0" err="1">
                <a:solidFill>
                  <a:srgbClr val="632523"/>
                </a:solidFill>
                <a:latin typeface="Cambria" pitchFamily="18" charset="0"/>
              </a:rPr>
              <a:t>galloprovincialis</a:t>
            </a:r>
            <a:r>
              <a:rPr lang="en-US" sz="2000" b="1" dirty="0">
                <a:solidFill>
                  <a:srgbClr val="632523"/>
                </a:solidFill>
                <a:latin typeface="Cambria" pitchFamily="18" charset="0"/>
              </a:rPr>
              <a:t>)</a:t>
            </a:r>
            <a:endParaRPr lang="sr-Latn-ME" sz="2000" dirty="0">
              <a:solidFill>
                <a:srgbClr val="632523"/>
              </a:solidFill>
              <a:latin typeface="Cambria" pitchFamily="18" charset="0"/>
            </a:endParaRPr>
          </a:p>
          <a:p>
            <a:pPr marL="846772" lvl="1" indent="-342900" fontAlgn="auto">
              <a:buClr>
                <a:srgbClr val="632523"/>
              </a:buClr>
              <a:buFont typeface="Arial" pitchFamily="34" charset="0"/>
              <a:buChar char="•"/>
              <a:defRPr/>
            </a:pPr>
            <a:r>
              <a:rPr lang="en-GB" sz="2000" dirty="0" smtClean="0">
                <a:solidFill>
                  <a:srgbClr val="632523"/>
                </a:solidFill>
                <a:latin typeface="Cambria" pitchFamily="18" charset="0"/>
              </a:rPr>
              <a:t>use the rope </a:t>
            </a:r>
            <a:r>
              <a:rPr lang="en-GB" sz="2000" dirty="0" smtClean="0">
                <a:solidFill>
                  <a:srgbClr val="632523"/>
                </a:solidFill>
                <a:latin typeface="Cambria" pitchFamily="18" charset="0"/>
              </a:rPr>
              <a:t>farming method</a:t>
            </a:r>
            <a:r>
              <a:rPr lang="en-US" sz="2000" dirty="0" smtClean="0">
                <a:solidFill>
                  <a:srgbClr val="632523"/>
                </a:solidFill>
                <a:latin typeface="Cambria" pitchFamily="18" charset="0"/>
              </a:rPr>
              <a:t>.</a:t>
            </a:r>
            <a:r>
              <a:rPr lang="en-US" sz="2000" dirty="0">
                <a:solidFill>
                  <a:srgbClr val="632523"/>
                </a:solidFill>
                <a:latin typeface="Cambria" pitchFamily="18" charset="0"/>
              </a:rPr>
              <a:t> </a:t>
            </a:r>
            <a:endParaRPr lang="sr-Latn-ME" sz="2000" dirty="0">
              <a:solidFill>
                <a:srgbClr val="632523"/>
              </a:solidFill>
              <a:latin typeface="Cambria" pitchFamily="18" charset="0"/>
            </a:endParaRPr>
          </a:p>
          <a:p>
            <a:pPr marL="389572" indent="-342900" fontAlgn="auto">
              <a:buClr>
                <a:srgbClr val="632523"/>
              </a:buClr>
              <a:defRPr/>
            </a:pPr>
            <a:endParaRPr lang="sr-Latn-ME" sz="2000" dirty="0">
              <a:solidFill>
                <a:srgbClr val="632523"/>
              </a:solidFill>
              <a:latin typeface="Cambria" pitchFamily="18" charset="0"/>
            </a:endParaRPr>
          </a:p>
          <a:p>
            <a:pPr marL="389572" indent="-342900" fontAlgn="auto">
              <a:buClr>
                <a:srgbClr val="632523"/>
              </a:buClr>
              <a:defRPr/>
            </a:pPr>
            <a:endParaRPr lang="sr-Latn-ME" sz="2000" dirty="0">
              <a:solidFill>
                <a:srgbClr val="632523"/>
              </a:solidFill>
              <a:latin typeface="Cambria" pitchFamily="18" charset="0"/>
            </a:endParaRPr>
          </a:p>
          <a:p>
            <a:pPr marL="389572" indent="-342900" fontAlgn="auto">
              <a:buClr>
                <a:srgbClr val="632523"/>
              </a:buClr>
              <a:buFont typeface="Wingdings" pitchFamily="2" charset="2"/>
              <a:buChar char="§"/>
              <a:defRPr/>
            </a:pPr>
            <a:r>
              <a:rPr lang="sr-Latn-ME" sz="2000" dirty="0">
                <a:solidFill>
                  <a:srgbClr val="632523"/>
                </a:solidFill>
                <a:latin typeface="Cambria" pitchFamily="18" charset="0"/>
              </a:rPr>
              <a:t>1 </a:t>
            </a:r>
            <a:r>
              <a:rPr lang="en-US" sz="2000" dirty="0" smtClean="0">
                <a:solidFill>
                  <a:srgbClr val="632523"/>
                </a:solidFill>
                <a:latin typeface="Cambria" pitchFamily="18" charset="0"/>
              </a:rPr>
              <a:t>European flat oyster</a:t>
            </a:r>
            <a:r>
              <a:rPr lang="en-GB" sz="2000" dirty="0" smtClean="0">
                <a:solidFill>
                  <a:srgbClr val="632523"/>
                </a:solidFill>
                <a:latin typeface="Cambria" pitchFamily="18" charset="0"/>
              </a:rPr>
              <a:t> </a:t>
            </a:r>
            <a:r>
              <a:rPr lang="en-GB" sz="2000" dirty="0" smtClean="0">
                <a:solidFill>
                  <a:srgbClr val="632523"/>
                </a:solidFill>
                <a:latin typeface="Cambria" pitchFamily="18" charset="0"/>
              </a:rPr>
              <a:t>farm</a:t>
            </a:r>
            <a:r>
              <a:rPr lang="sr-Latn-ME" sz="2000" dirty="0" smtClean="0">
                <a:solidFill>
                  <a:srgbClr val="632523"/>
                </a:solidFill>
                <a:latin typeface="Cambria" pitchFamily="18" charset="0"/>
              </a:rPr>
              <a:t> </a:t>
            </a:r>
            <a:r>
              <a:rPr lang="en-US" sz="2000" dirty="0">
                <a:solidFill>
                  <a:srgbClr val="632523"/>
                </a:solidFill>
                <a:latin typeface="Cambria" pitchFamily="18" charset="0"/>
              </a:rPr>
              <a:t>(</a:t>
            </a:r>
            <a:r>
              <a:rPr lang="en-US" sz="2000" b="1" i="1" dirty="0" err="1">
                <a:solidFill>
                  <a:srgbClr val="632523"/>
                </a:solidFill>
                <a:latin typeface="Cambria" pitchFamily="18" charset="0"/>
              </a:rPr>
              <a:t>Ostrea</a:t>
            </a:r>
            <a:r>
              <a:rPr lang="en-US" sz="2000" b="1" i="1" dirty="0">
                <a:solidFill>
                  <a:srgbClr val="632523"/>
                </a:solidFill>
                <a:latin typeface="Cambria" pitchFamily="18" charset="0"/>
              </a:rPr>
              <a:t> </a:t>
            </a:r>
            <a:r>
              <a:rPr lang="en-US" sz="2000" b="1" i="1" dirty="0" err="1">
                <a:solidFill>
                  <a:srgbClr val="632523"/>
                </a:solidFill>
                <a:latin typeface="Cambria" pitchFamily="18" charset="0"/>
              </a:rPr>
              <a:t>edulis</a:t>
            </a:r>
            <a:r>
              <a:rPr lang="sr-Latn-ME" sz="2000" i="1" dirty="0">
                <a:solidFill>
                  <a:srgbClr val="632523"/>
                </a:solidFill>
                <a:latin typeface="Cambria" pitchFamily="18" charset="0"/>
              </a:rPr>
              <a:t>)</a:t>
            </a:r>
          </a:p>
          <a:p>
            <a:pPr marL="389572" indent="-342900" fontAlgn="auto">
              <a:buClr>
                <a:srgbClr val="632523"/>
              </a:buClr>
              <a:buFont typeface="Wingdings" pitchFamily="2" charset="2"/>
              <a:buChar char="§"/>
              <a:defRPr/>
            </a:pPr>
            <a:endParaRPr lang="sr-Latn-ME" sz="2000" i="1" dirty="0">
              <a:solidFill>
                <a:srgbClr val="632523"/>
              </a:solidFill>
              <a:latin typeface="Cambria" pitchFamily="18" charset="0"/>
            </a:endParaRPr>
          </a:p>
          <a:p>
            <a:pPr marL="389572" indent="-342900" fontAlgn="auto">
              <a:buClr>
                <a:srgbClr val="632523"/>
              </a:buClr>
              <a:buFont typeface="Wingdings" pitchFamily="2" charset="2"/>
              <a:buChar char="§"/>
              <a:defRPr/>
            </a:pPr>
            <a:endParaRPr lang="sr-Latn-ME" sz="2000" i="1" dirty="0">
              <a:solidFill>
                <a:srgbClr val="632523"/>
              </a:solidFill>
              <a:latin typeface="Cambria" pitchFamily="18" charset="0"/>
            </a:endParaRPr>
          </a:p>
          <a:p>
            <a:pPr marL="389572" indent="-342900" fontAlgn="auto">
              <a:buClr>
                <a:srgbClr val="632523"/>
              </a:buClr>
              <a:buFont typeface="Wingdings" pitchFamily="2" charset="2"/>
              <a:buChar char="§"/>
              <a:defRPr/>
            </a:pPr>
            <a:endParaRPr lang="sr-Latn-ME" sz="2000" dirty="0">
              <a:solidFill>
                <a:srgbClr val="632523"/>
              </a:solidFill>
              <a:latin typeface="Cambria" pitchFamily="18" charset="0"/>
            </a:endParaRPr>
          </a:p>
          <a:p>
            <a:pPr marL="389572" indent="-342900" fontAlgn="auto">
              <a:buClr>
                <a:srgbClr val="632523"/>
              </a:buClr>
              <a:buFont typeface="Wingdings" pitchFamily="2" charset="2"/>
              <a:buChar char="§"/>
              <a:defRPr/>
            </a:pPr>
            <a:endParaRPr lang="sr-Latn-ME" sz="2000" dirty="0">
              <a:solidFill>
                <a:srgbClr val="632523"/>
              </a:solidFill>
              <a:latin typeface="Cambria" pitchFamily="18" charset="0"/>
            </a:endParaRPr>
          </a:p>
          <a:p>
            <a:pPr marL="389572" indent="-342900" fontAlgn="auto">
              <a:buClr>
                <a:srgbClr val="632523"/>
              </a:buClr>
              <a:buFont typeface="Wingdings" pitchFamily="2" charset="2"/>
              <a:buChar char="§"/>
              <a:defRPr/>
            </a:pPr>
            <a:r>
              <a:rPr lang="sr-Latn-ME" sz="2000" dirty="0">
                <a:solidFill>
                  <a:srgbClr val="632523"/>
                </a:solidFill>
                <a:latin typeface="Cambria" pitchFamily="18" charset="0"/>
              </a:rPr>
              <a:t>2 </a:t>
            </a:r>
            <a:r>
              <a:rPr lang="en-GB" sz="2000" dirty="0" smtClean="0">
                <a:solidFill>
                  <a:srgbClr val="632523"/>
                </a:solidFill>
                <a:latin typeface="Cambria" pitchFamily="18" charset="0"/>
              </a:rPr>
              <a:t>farms of sea-bream</a:t>
            </a:r>
            <a:r>
              <a:rPr lang="sr-Latn-ME" sz="2000" dirty="0" smtClean="0">
                <a:solidFill>
                  <a:srgbClr val="632523"/>
                </a:solidFill>
                <a:latin typeface="Cambria" pitchFamily="18" charset="0"/>
              </a:rPr>
              <a:t> </a:t>
            </a:r>
            <a:r>
              <a:rPr lang="sr-Latn-ME" sz="2000" dirty="0">
                <a:solidFill>
                  <a:srgbClr val="632523"/>
                </a:solidFill>
                <a:latin typeface="Cambria" pitchFamily="18" charset="0"/>
              </a:rPr>
              <a:t>(</a:t>
            </a:r>
            <a:r>
              <a:rPr lang="sr-Latn-ME" sz="2000" b="1" i="1" dirty="0">
                <a:solidFill>
                  <a:srgbClr val="632523"/>
                </a:solidFill>
                <a:latin typeface="Cambria" pitchFamily="18" charset="0"/>
              </a:rPr>
              <a:t>Sparus aurata</a:t>
            </a:r>
            <a:r>
              <a:rPr lang="sr-Latn-ME" sz="2000" dirty="0">
                <a:solidFill>
                  <a:srgbClr val="632523"/>
                </a:solidFill>
                <a:latin typeface="Cambria" pitchFamily="18" charset="0"/>
              </a:rPr>
              <a:t>) </a:t>
            </a:r>
          </a:p>
          <a:p>
            <a:pPr marL="389572" indent="-342900" fontAlgn="auto">
              <a:buClr>
                <a:srgbClr val="632523"/>
              </a:buClr>
              <a:defRPr/>
            </a:pPr>
            <a:r>
              <a:rPr lang="sr-Latn-ME" sz="2000" dirty="0">
                <a:solidFill>
                  <a:srgbClr val="632523"/>
                </a:solidFill>
                <a:latin typeface="Cambria" pitchFamily="18" charset="0"/>
              </a:rPr>
              <a:t>       </a:t>
            </a:r>
            <a:r>
              <a:rPr lang="en-GB" sz="2000" dirty="0" smtClean="0">
                <a:solidFill>
                  <a:srgbClr val="632523"/>
                </a:solidFill>
                <a:latin typeface="Cambria" pitchFamily="18" charset="0"/>
              </a:rPr>
              <a:t>and sea-bass</a:t>
            </a:r>
            <a:r>
              <a:rPr lang="sr-Latn-ME" sz="2000" dirty="0" smtClean="0">
                <a:solidFill>
                  <a:srgbClr val="632523"/>
                </a:solidFill>
                <a:latin typeface="Cambria" pitchFamily="18" charset="0"/>
              </a:rPr>
              <a:t> </a:t>
            </a:r>
            <a:r>
              <a:rPr lang="sr-Latn-ME" sz="2000" i="1" dirty="0">
                <a:solidFill>
                  <a:srgbClr val="632523"/>
                </a:solidFill>
                <a:latin typeface="Cambria" pitchFamily="18" charset="0"/>
              </a:rPr>
              <a:t>(</a:t>
            </a:r>
            <a:r>
              <a:rPr lang="sr-Latn-ME" sz="2000" b="1" i="1" dirty="0">
                <a:solidFill>
                  <a:srgbClr val="632523"/>
                </a:solidFill>
                <a:latin typeface="Cambria" pitchFamily="18" charset="0"/>
              </a:rPr>
              <a:t>Dicentrarchus labrax</a:t>
            </a:r>
            <a:r>
              <a:rPr lang="sr-Latn-ME" sz="2000" i="1" dirty="0">
                <a:solidFill>
                  <a:srgbClr val="632523"/>
                </a:solidFill>
                <a:latin typeface="Cambria" pitchFamily="18" charset="0"/>
              </a:rPr>
              <a:t>)</a:t>
            </a:r>
            <a:r>
              <a:rPr lang="sr-Latn-ME" sz="2000" dirty="0">
                <a:solidFill>
                  <a:srgbClr val="632523"/>
                </a:solidFill>
                <a:latin typeface="Cambria" pitchFamily="18" charset="0"/>
              </a:rPr>
              <a:t> </a:t>
            </a:r>
          </a:p>
          <a:p>
            <a:pPr marL="846772" lvl="1" indent="-342900" fontAlgn="auto">
              <a:buClr>
                <a:srgbClr val="632523"/>
              </a:buClr>
              <a:buFont typeface="Arial" pitchFamily="34" charset="0"/>
              <a:buChar char="•"/>
              <a:defRPr/>
            </a:pPr>
            <a:r>
              <a:rPr lang="en-GB" sz="2000" dirty="0" smtClean="0">
                <a:solidFill>
                  <a:srgbClr val="632523"/>
                </a:solidFill>
                <a:latin typeface="Cambria" pitchFamily="18" charset="0"/>
              </a:rPr>
              <a:t>Use cage farming method</a:t>
            </a:r>
            <a:endParaRPr lang="sr-Latn-ME" sz="2000" dirty="0">
              <a:solidFill>
                <a:srgbClr val="632523"/>
              </a:solidFill>
              <a:latin typeface="Cambria" pitchFamily="18" charset="0"/>
            </a:endParaRPr>
          </a:p>
        </p:txBody>
      </p:sp>
      <p:pic>
        <p:nvPicPr>
          <p:cNvPr id="19" name="Picture 5" descr="Pogled na park"/>
          <p:cNvPicPr>
            <a:picLocks noChangeAspect="1" noChangeArrowheads="1"/>
          </p:cNvPicPr>
          <p:nvPr/>
        </p:nvPicPr>
        <p:blipFill>
          <a:blip r:embed="rId4" cstate="print"/>
          <a:stretch>
            <a:fillRect/>
          </a:stretch>
        </p:blipFill>
        <p:spPr>
          <a:xfrm>
            <a:off x="5410200" y="1143000"/>
            <a:ext cx="1755775" cy="2133600"/>
          </a:xfrm>
          <a:prstGeom prst="rect">
            <a:avLst/>
          </a:prstGeom>
          <a:ln>
            <a:noFill/>
          </a:ln>
          <a:effectLst>
            <a:outerShdw blurRad="292100" dist="139700" dir="2700000" algn="tl" rotWithShape="0">
              <a:srgbClr val="333333">
                <a:alpha val="65000"/>
              </a:srgbClr>
            </a:outerShdw>
          </a:effectLst>
        </p:spPr>
      </p:pic>
      <p:pic>
        <p:nvPicPr>
          <p:cNvPr id="20" name="Picture 19" descr="Vlahovic 2"/>
          <p:cNvPicPr>
            <a:picLocks noChangeAspect="1" noChangeArrowheads="1"/>
          </p:cNvPicPr>
          <p:nvPr/>
        </p:nvPicPr>
        <p:blipFill>
          <a:blip r:embed="rId5" cstate="print"/>
          <a:stretch>
            <a:fillRect/>
          </a:stretch>
        </p:blipFill>
        <p:spPr bwMode="auto">
          <a:xfrm>
            <a:off x="6551612" y="3048000"/>
            <a:ext cx="2592388" cy="1557338"/>
          </a:xfrm>
          <a:prstGeom prst="rect">
            <a:avLst/>
          </a:prstGeom>
          <a:ln>
            <a:noFill/>
          </a:ln>
          <a:effectLst>
            <a:outerShdw blurRad="292100" dist="139700" dir="2700000" algn="tl" rotWithShape="0">
              <a:srgbClr val="333333">
                <a:alpha val="65000"/>
              </a:srgbClr>
            </a:outerShdw>
          </a:effectLst>
        </p:spPr>
      </p:pic>
      <p:cxnSp>
        <p:nvCxnSpPr>
          <p:cNvPr id="36" name="Straight Arrow Connector 35"/>
          <p:cNvCxnSpPr/>
          <p:nvPr/>
        </p:nvCxnSpPr>
        <p:spPr>
          <a:xfrm>
            <a:off x="4572000" y="5480050"/>
            <a:ext cx="838200" cy="0"/>
          </a:xfrm>
          <a:prstGeom prst="straightConnector1">
            <a:avLst/>
          </a:prstGeom>
          <a:ln w="19050">
            <a:solidFill>
              <a:srgbClr val="632523"/>
            </a:solidFill>
            <a:tailEnd type="arrow"/>
          </a:ln>
        </p:spPr>
        <p:style>
          <a:lnRef idx="1">
            <a:schemeClr val="accent1"/>
          </a:lnRef>
          <a:fillRef idx="0">
            <a:schemeClr val="accent1"/>
          </a:fillRef>
          <a:effectRef idx="0">
            <a:schemeClr val="accent1"/>
          </a:effectRef>
          <a:fontRef idx="minor">
            <a:schemeClr val="tx1"/>
          </a:fontRef>
        </p:style>
      </p:cxnSp>
      <p:pic>
        <p:nvPicPr>
          <p:cNvPr id="33796" name="Picture 4" descr="J:\RADIONICA KOTOR\DSC05519.JPG"/>
          <p:cNvPicPr>
            <a:picLocks noChangeAspect="1" noChangeArrowheads="1"/>
          </p:cNvPicPr>
          <p:nvPr/>
        </p:nvPicPr>
        <p:blipFill>
          <a:blip r:embed="rId6" cstate="print"/>
          <a:srcRect/>
          <a:stretch>
            <a:fillRect/>
          </a:stretch>
        </p:blipFill>
        <p:spPr bwMode="auto">
          <a:xfrm>
            <a:off x="5943600" y="4572000"/>
            <a:ext cx="2362200" cy="1771650"/>
          </a:xfrm>
          <a:prstGeom prst="rect">
            <a:avLst/>
          </a:prstGeom>
          <a:ln>
            <a:noFill/>
          </a:ln>
          <a:effectLst>
            <a:outerShdw blurRad="292100" dist="139700" dir="2700000" algn="tl" rotWithShape="0">
              <a:srgbClr val="333333">
                <a:alpha val="65000"/>
              </a:srgbClr>
            </a:outerShdw>
          </a:effectLst>
        </p:spPr>
      </p:pic>
      <p:cxnSp>
        <p:nvCxnSpPr>
          <p:cNvPr id="31" name="Straight Arrow Connector 30"/>
          <p:cNvCxnSpPr/>
          <p:nvPr/>
        </p:nvCxnSpPr>
        <p:spPr>
          <a:xfrm>
            <a:off x="5486400" y="3810000"/>
            <a:ext cx="838200" cy="0"/>
          </a:xfrm>
          <a:prstGeom prst="straightConnector1">
            <a:avLst/>
          </a:prstGeom>
          <a:ln w="19050">
            <a:solidFill>
              <a:srgbClr val="632523"/>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457700" y="2590800"/>
            <a:ext cx="838200" cy="0"/>
          </a:xfrm>
          <a:prstGeom prst="straightConnector1">
            <a:avLst/>
          </a:prstGeom>
          <a:ln w="19050">
            <a:solidFill>
              <a:srgbClr val="632523"/>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946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9461" name="Rectangle 2"/>
          <p:cNvSpPr>
            <a:spLocks noChangeArrowheads="1"/>
          </p:cNvSpPr>
          <p:nvPr/>
        </p:nvSpPr>
        <p:spPr bwMode="auto">
          <a:xfrm>
            <a:off x="1219200" y="2895600"/>
            <a:ext cx="7620000" cy="1477963"/>
          </a:xfrm>
          <a:prstGeom prst="rect">
            <a:avLst/>
          </a:prstGeom>
          <a:noFill/>
          <a:ln w="9525">
            <a:noFill/>
            <a:miter lim="800000"/>
            <a:headEnd/>
            <a:tailEnd/>
          </a:ln>
        </p:spPr>
        <p:txBody>
          <a:bodyPr>
            <a:spAutoFit/>
          </a:bodyPr>
          <a:lstStyle/>
          <a:p>
            <a:pPr marL="285750" indent="-285750"/>
            <a:endParaRPr lang="sr-Latn-CS" b="1">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p:txBody>
      </p:sp>
      <p:sp>
        <p:nvSpPr>
          <p:cNvPr id="32779" name="Rectangle 17"/>
          <p:cNvSpPr>
            <a:spLocks noChangeArrowheads="1"/>
          </p:cNvSpPr>
          <p:nvPr/>
        </p:nvSpPr>
        <p:spPr bwMode="auto">
          <a:xfrm>
            <a:off x="762000" y="2286000"/>
            <a:ext cx="7696200" cy="1938992"/>
          </a:xfrm>
          <a:prstGeom prst="rect">
            <a:avLst/>
          </a:prstGeom>
          <a:noFill/>
          <a:ln w="9525">
            <a:noFill/>
            <a:miter lim="800000"/>
            <a:headEnd/>
            <a:tailEnd/>
          </a:ln>
        </p:spPr>
        <p:txBody>
          <a:bodyPr>
            <a:spAutoFit/>
          </a:bodyPr>
          <a:lstStyle/>
          <a:p>
            <a:pPr>
              <a:buClr>
                <a:srgbClr val="632523"/>
              </a:buClr>
              <a:buFont typeface="Wingdings" pitchFamily="2" charset="2"/>
              <a:buChar char="§"/>
              <a:defRPr/>
            </a:pPr>
            <a:r>
              <a:rPr lang="sr-Latn-CS" sz="2400" b="1" dirty="0">
                <a:solidFill>
                  <a:schemeClr val="accent2">
                    <a:lumMod val="75000"/>
                  </a:schemeClr>
                </a:solidFill>
              </a:rPr>
              <a:t> </a:t>
            </a:r>
            <a:r>
              <a:rPr lang="sr-Latn-CS" sz="2400" b="1" dirty="0">
                <a:solidFill>
                  <a:srgbClr val="632523"/>
                </a:solidFill>
                <a:latin typeface="Cambria" pitchFamily="18" charset="0"/>
              </a:rPr>
              <a:t>Until the EU accession Montenegro will adopt rules</a:t>
            </a:r>
          </a:p>
          <a:p>
            <a:pPr algn="just">
              <a:defRPr/>
            </a:pPr>
            <a:r>
              <a:rPr lang="fr-BE" sz="2400" b="1" dirty="0" err="1">
                <a:solidFill>
                  <a:srgbClr val="632523"/>
                </a:solidFill>
                <a:latin typeface="Cambria" pitchFamily="18" charset="0"/>
              </a:rPr>
              <a:t>concerning</a:t>
            </a:r>
            <a:r>
              <a:rPr lang="fr-BE" sz="2400" b="1" dirty="0">
                <a:solidFill>
                  <a:srgbClr val="632523"/>
                </a:solidFill>
                <a:latin typeface="Cambria" pitchFamily="18" charset="0"/>
              </a:rPr>
              <a:t> </a:t>
            </a:r>
            <a:r>
              <a:rPr lang="fr-BE" sz="2400" b="1" dirty="0" smtClean="0">
                <a:solidFill>
                  <a:srgbClr val="632523"/>
                </a:solidFill>
                <a:latin typeface="Cambria" pitchFamily="18" charset="0"/>
              </a:rPr>
              <a:t>the use </a:t>
            </a:r>
            <a:r>
              <a:rPr lang="fr-BE" sz="2400" b="1" dirty="0">
                <a:solidFill>
                  <a:srgbClr val="632523"/>
                </a:solidFill>
                <a:latin typeface="Cambria" pitchFamily="18" charset="0"/>
              </a:rPr>
              <a:t>of </a:t>
            </a:r>
            <a:r>
              <a:rPr lang="fr-BE" sz="2400" b="1" dirty="0" err="1">
                <a:solidFill>
                  <a:srgbClr val="632523"/>
                </a:solidFill>
                <a:latin typeface="Cambria" pitchFamily="18" charset="0"/>
              </a:rPr>
              <a:t>alien</a:t>
            </a:r>
            <a:r>
              <a:rPr lang="fr-BE" sz="2400" b="1" dirty="0">
                <a:solidFill>
                  <a:srgbClr val="632523"/>
                </a:solidFill>
                <a:latin typeface="Cambria" pitchFamily="18" charset="0"/>
              </a:rPr>
              <a:t> and </a:t>
            </a:r>
            <a:r>
              <a:rPr lang="fr-BE" sz="2400" b="1" dirty="0" err="1">
                <a:solidFill>
                  <a:srgbClr val="632523"/>
                </a:solidFill>
                <a:latin typeface="Cambria" pitchFamily="18" charset="0"/>
              </a:rPr>
              <a:t>locally</a:t>
            </a:r>
            <a:r>
              <a:rPr lang="fr-BE" sz="2400" b="1" dirty="0">
                <a:solidFill>
                  <a:srgbClr val="632523"/>
                </a:solidFill>
                <a:latin typeface="Cambria" pitchFamily="18" charset="0"/>
              </a:rPr>
              <a:t> absent </a:t>
            </a:r>
            <a:r>
              <a:rPr lang="fr-BE" sz="2400" b="1" dirty="0" err="1">
                <a:solidFill>
                  <a:srgbClr val="632523"/>
                </a:solidFill>
                <a:latin typeface="Cambria" pitchFamily="18" charset="0"/>
              </a:rPr>
              <a:t>species</a:t>
            </a:r>
            <a:r>
              <a:rPr lang="fr-BE" sz="2400" b="1" dirty="0">
                <a:solidFill>
                  <a:srgbClr val="632523"/>
                </a:solidFill>
                <a:latin typeface="Cambria" pitchFamily="18" charset="0"/>
              </a:rPr>
              <a:t> in aquaculture </a:t>
            </a:r>
            <a:r>
              <a:rPr lang="sr-Latn-CS" sz="2400" b="1" dirty="0">
                <a:solidFill>
                  <a:srgbClr val="632523"/>
                </a:solidFill>
                <a:latin typeface="Cambria" pitchFamily="18" charset="0"/>
              </a:rPr>
              <a:t>as </a:t>
            </a:r>
            <a:r>
              <a:rPr lang="en-GB" sz="2400" b="1" dirty="0" smtClean="0">
                <a:solidFill>
                  <a:srgbClr val="632523"/>
                </a:solidFill>
                <a:latin typeface="Cambria" pitchFamily="18" charset="0"/>
              </a:rPr>
              <a:t>laid down by</a:t>
            </a:r>
            <a:r>
              <a:rPr lang="sr-Latn-CS" sz="2400" b="1" dirty="0" smtClean="0">
                <a:solidFill>
                  <a:srgbClr val="632523"/>
                </a:solidFill>
                <a:latin typeface="Cambria" pitchFamily="18" charset="0"/>
              </a:rPr>
              <a:t> </a:t>
            </a:r>
            <a:r>
              <a:rPr lang="sr-Latn-CS" sz="2400" b="1" dirty="0">
                <a:solidFill>
                  <a:srgbClr val="632523"/>
                </a:solidFill>
                <a:latin typeface="Cambria" pitchFamily="18" charset="0"/>
              </a:rPr>
              <a:t>the</a:t>
            </a:r>
            <a:r>
              <a:rPr lang="en-US" sz="2400" b="1" dirty="0">
                <a:solidFill>
                  <a:srgbClr val="632523"/>
                </a:solidFill>
                <a:latin typeface="Cambria" pitchFamily="18" charset="0"/>
              </a:rPr>
              <a:t> </a:t>
            </a:r>
            <a:r>
              <a:rPr lang="sr-Latn-CS" sz="2400" b="1" dirty="0">
                <a:solidFill>
                  <a:srgbClr val="632523"/>
                </a:solidFill>
                <a:latin typeface="Cambria" pitchFamily="18" charset="0"/>
              </a:rPr>
              <a:t>Common </a:t>
            </a:r>
            <a:r>
              <a:rPr lang="en-US" sz="2400" b="1" smtClean="0">
                <a:solidFill>
                  <a:srgbClr val="632523"/>
                </a:solidFill>
                <a:latin typeface="Cambria" pitchFamily="18" charset="0"/>
              </a:rPr>
              <a:t>Fisheries </a:t>
            </a:r>
            <a:r>
              <a:rPr lang="sr-Latn-CS" sz="2400" b="1" dirty="0">
                <a:solidFill>
                  <a:srgbClr val="632523"/>
                </a:solidFill>
                <a:latin typeface="Cambria" pitchFamily="18" charset="0"/>
              </a:rPr>
              <a:t>Policy</a:t>
            </a:r>
            <a:endParaRPr lang="en-US" sz="2400" b="1" dirty="0">
              <a:solidFill>
                <a:srgbClr val="632523"/>
              </a:solidFill>
              <a:latin typeface="Cambria" pitchFamily="18" charset="0"/>
            </a:endParaRPr>
          </a:p>
          <a:p>
            <a:pPr>
              <a:defRPr/>
            </a:pPr>
            <a:endParaRPr lang="en-US" sz="2400" b="1" dirty="0">
              <a:solidFill>
                <a:srgbClr val="632523"/>
              </a:solidFill>
              <a:latin typeface="Cambria" pitchFamily="18" charset="0"/>
            </a:endParaRPr>
          </a:p>
        </p:txBody>
      </p:sp>
      <p:pic>
        <p:nvPicPr>
          <p:cNvPr id="19463"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19464" name="Group 18"/>
          <p:cNvGrpSpPr>
            <a:grpSpLocks/>
          </p:cNvGrpSpPr>
          <p:nvPr/>
        </p:nvGrpSpPr>
        <p:grpSpPr bwMode="auto">
          <a:xfrm>
            <a:off x="0" y="0"/>
            <a:ext cx="5097463" cy="552450"/>
            <a:chOff x="0" y="0"/>
            <a:chExt cx="5097463" cy="552450"/>
          </a:xfrm>
        </p:grpSpPr>
        <p:pic>
          <p:nvPicPr>
            <p:cNvPr id="1946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2" name="Rectangle 21"/>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a:t>
            </a:r>
          </a:p>
          <a:p>
            <a:pPr>
              <a:defRPr/>
            </a:pPr>
            <a:r>
              <a:rPr lang="en-US" sz="1100" b="1" dirty="0" err="1">
                <a:solidFill>
                  <a:srgbClr val="660033"/>
                </a:solidFill>
              </a:rPr>
              <a:t>Fisherie</a:t>
            </a:r>
            <a:r>
              <a:rPr lang="sr-Latn-ME" sz="1100" b="1" dirty="0">
                <a:solidFill>
                  <a:srgbClr val="660033"/>
                </a:solidFill>
              </a:rPr>
              <a:t>s</a:t>
            </a:r>
            <a:endParaRPr lang="en-US" sz="1100" b="1" dirty="0">
              <a:solidFill>
                <a:srgbClr val="660033"/>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048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7433</TotalTime>
  <Words>1541</Words>
  <Application>Microsoft Office PowerPoint</Application>
  <PresentationFormat>On-screen Show (4:3)</PresentationFormat>
  <Paragraphs>236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milena.krasic</cp:lastModifiedBy>
  <cp:revision>868</cp:revision>
  <cp:lastPrinted>2012-11-14T20:57:02Z</cp:lastPrinted>
  <dcterms:created xsi:type="dcterms:W3CDTF">2012-04-18T16:21:57Z</dcterms:created>
  <dcterms:modified xsi:type="dcterms:W3CDTF">2013-05-29T09:41:35Z</dcterms:modified>
</cp:coreProperties>
</file>