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97" r:id="rId2"/>
    <p:sldId id="413" r:id="rId3"/>
    <p:sldId id="487" r:id="rId4"/>
    <p:sldId id="360" r:id="rId5"/>
    <p:sldId id="498" r:id="rId6"/>
    <p:sldId id="499" r:id="rId7"/>
    <p:sldId id="472" r:id="rId8"/>
    <p:sldId id="473" r:id="rId9"/>
    <p:sldId id="474" r:id="rId10"/>
    <p:sldId id="500" r:id="rId11"/>
    <p:sldId id="501" r:id="rId12"/>
    <p:sldId id="477" r:id="rId13"/>
    <p:sldId id="478" r:id="rId14"/>
    <p:sldId id="493" r:id="rId15"/>
    <p:sldId id="481" r:id="rId16"/>
    <p:sldId id="482" r:id="rId17"/>
    <p:sldId id="503" r:id="rId18"/>
    <p:sldId id="504" r:id="rId19"/>
    <p:sldId id="505" r:id="rId20"/>
    <p:sldId id="506" r:id="rId21"/>
    <p:sldId id="507" r:id="rId22"/>
    <p:sldId id="508" r:id="rId23"/>
    <p:sldId id="496" r:id="rId24"/>
    <p:sldId id="479" r:id="rId25"/>
    <p:sldId id="494" r:id="rId26"/>
    <p:sldId id="490" r:id="rId27"/>
    <p:sldId id="265" r:id="rId28"/>
  </p:sldIdLst>
  <p:sldSz cx="9144000" cy="6858000" type="screen4x3"/>
  <p:notesSz cx="6797675" cy="987425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a"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32523"/>
    <a:srgbClr val="C00000"/>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00" autoAdjust="0"/>
    <p:restoredTop sz="81166" autoAdjust="0"/>
  </p:normalViewPr>
  <p:slideViewPr>
    <p:cSldViewPr>
      <p:cViewPr>
        <p:scale>
          <a:sx n="110" d="100"/>
          <a:sy n="110" d="100"/>
        </p:scale>
        <p:origin x="-936" y="7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590E16-029F-4430-95F0-0E2ED1C40817}" type="doc">
      <dgm:prSet loTypeId="urn:microsoft.com/office/officeart/2005/8/layout/cycle7" loCatId="cycle" qsTypeId="urn:microsoft.com/office/officeart/2005/8/quickstyle/3d2" qsCatId="3D" csTypeId="urn:microsoft.com/office/officeart/2005/8/colors/accent1_2#1" csCatId="accent1" phldr="1"/>
      <dgm:spPr/>
    </dgm:pt>
    <dgm:pt modelId="{B782C923-27BB-43EF-8B58-E632A82F5416}">
      <dgm:prSet phldrT="[Text]"/>
      <dgm:spPr/>
      <dgm:t>
        <a:bodyPr/>
        <a:lstStyle/>
        <a:p>
          <a:r>
            <a:rPr lang="en-US" dirty="0" smtClean="0"/>
            <a:t>64.75%</a:t>
          </a:r>
          <a:endParaRPr lang="en-US" dirty="0"/>
        </a:p>
      </dgm:t>
    </dgm:pt>
    <dgm:pt modelId="{D21F0B7E-0E79-4F3D-B858-245D0E886642}" type="parTrans" cxnId="{6A1AE08A-B511-4551-8C67-9DEC46D764C8}">
      <dgm:prSet/>
      <dgm:spPr/>
      <dgm:t>
        <a:bodyPr/>
        <a:lstStyle/>
        <a:p>
          <a:endParaRPr lang="en-US"/>
        </a:p>
      </dgm:t>
    </dgm:pt>
    <dgm:pt modelId="{3EEC8CDF-E3F5-4606-9884-B5891F07522D}" type="sibTrans" cxnId="{6A1AE08A-B511-4551-8C67-9DEC46D764C8}">
      <dgm:prSet/>
      <dgm:spPr/>
      <dgm:t>
        <a:bodyPr/>
        <a:lstStyle/>
        <a:p>
          <a:endParaRPr lang="en-US"/>
        </a:p>
      </dgm:t>
    </dgm:pt>
    <dgm:pt modelId="{1BEB822F-FD4B-4571-9207-3EBD42633F62}">
      <dgm:prSet phldrT="[Text]"/>
      <dgm:spPr/>
      <dgm:t>
        <a:bodyPr/>
        <a:lstStyle/>
        <a:p>
          <a:r>
            <a:rPr lang="en-US" dirty="0" smtClean="0"/>
            <a:t>8.20%</a:t>
          </a:r>
          <a:endParaRPr lang="en-US" dirty="0"/>
        </a:p>
      </dgm:t>
    </dgm:pt>
    <dgm:pt modelId="{187E0D1F-AB8E-4235-9FA7-0D8EBAD2D22F}" type="parTrans" cxnId="{1598F6BF-1535-46C3-9E06-C724D76ABB5C}">
      <dgm:prSet/>
      <dgm:spPr/>
      <dgm:t>
        <a:bodyPr/>
        <a:lstStyle/>
        <a:p>
          <a:endParaRPr lang="en-US"/>
        </a:p>
      </dgm:t>
    </dgm:pt>
    <dgm:pt modelId="{7AE04787-BE1E-4293-A0E5-AAD855DD139D}" type="sibTrans" cxnId="{1598F6BF-1535-46C3-9E06-C724D76ABB5C}">
      <dgm:prSet/>
      <dgm:spPr/>
      <dgm:t>
        <a:bodyPr/>
        <a:lstStyle/>
        <a:p>
          <a:endParaRPr lang="en-US"/>
        </a:p>
      </dgm:t>
    </dgm:pt>
    <dgm:pt modelId="{18D117DE-E689-435F-89D3-A41208A69A94}">
      <dgm:prSet phldrT="[Text]"/>
      <dgm:spPr/>
      <dgm:t>
        <a:bodyPr/>
        <a:lstStyle/>
        <a:p>
          <a:r>
            <a:rPr lang="en-US" dirty="0" smtClean="0"/>
            <a:t>27.05%</a:t>
          </a:r>
          <a:endParaRPr lang="en-US" dirty="0"/>
        </a:p>
      </dgm:t>
    </dgm:pt>
    <dgm:pt modelId="{D87A22D9-9945-439B-A247-55286B2281F5}" type="parTrans" cxnId="{B4D7EBAF-02BF-4BDB-BEFF-C7E85B996FBE}">
      <dgm:prSet/>
      <dgm:spPr/>
      <dgm:t>
        <a:bodyPr/>
        <a:lstStyle/>
        <a:p>
          <a:endParaRPr lang="en-US"/>
        </a:p>
      </dgm:t>
    </dgm:pt>
    <dgm:pt modelId="{F7A4E882-F200-40E4-9041-7073DC53A6EE}" type="sibTrans" cxnId="{B4D7EBAF-02BF-4BDB-BEFF-C7E85B996FBE}">
      <dgm:prSet/>
      <dgm:spPr/>
      <dgm:t>
        <a:bodyPr/>
        <a:lstStyle/>
        <a:p>
          <a:endParaRPr lang="en-US"/>
        </a:p>
      </dgm:t>
    </dgm:pt>
    <dgm:pt modelId="{C0881E1E-67B6-4BDF-B055-3BF9E15501B5}" type="pres">
      <dgm:prSet presAssocID="{C7590E16-029F-4430-95F0-0E2ED1C40817}" presName="Name0" presStyleCnt="0">
        <dgm:presLayoutVars>
          <dgm:dir/>
          <dgm:resizeHandles val="exact"/>
        </dgm:presLayoutVars>
      </dgm:prSet>
      <dgm:spPr/>
    </dgm:pt>
    <dgm:pt modelId="{ACC5F316-4F13-43F4-B9A5-50A38D4A4212}" type="pres">
      <dgm:prSet presAssocID="{B782C923-27BB-43EF-8B58-E632A82F5416}" presName="node" presStyleLbl="node1" presStyleIdx="0" presStyleCnt="3">
        <dgm:presLayoutVars>
          <dgm:bulletEnabled val="1"/>
        </dgm:presLayoutVars>
      </dgm:prSet>
      <dgm:spPr/>
      <dgm:t>
        <a:bodyPr/>
        <a:lstStyle/>
        <a:p>
          <a:endParaRPr lang="sr-Latn-CS"/>
        </a:p>
      </dgm:t>
    </dgm:pt>
    <dgm:pt modelId="{8C1B4ED3-ACE7-41AB-B9FF-08B1B1F51C72}" type="pres">
      <dgm:prSet presAssocID="{3EEC8CDF-E3F5-4606-9884-B5891F07522D}" presName="sibTrans" presStyleLbl="sibTrans2D1" presStyleIdx="0" presStyleCnt="3"/>
      <dgm:spPr/>
      <dgm:t>
        <a:bodyPr/>
        <a:lstStyle/>
        <a:p>
          <a:endParaRPr lang="sr-Latn-CS"/>
        </a:p>
      </dgm:t>
    </dgm:pt>
    <dgm:pt modelId="{268863A2-0474-4773-8D95-2388D564E4A9}" type="pres">
      <dgm:prSet presAssocID="{3EEC8CDF-E3F5-4606-9884-B5891F07522D}" presName="connectorText" presStyleLbl="sibTrans2D1" presStyleIdx="0" presStyleCnt="3"/>
      <dgm:spPr/>
      <dgm:t>
        <a:bodyPr/>
        <a:lstStyle/>
        <a:p>
          <a:endParaRPr lang="sr-Latn-CS"/>
        </a:p>
      </dgm:t>
    </dgm:pt>
    <dgm:pt modelId="{064DD0E8-D21F-4D58-8ADC-4291ABE7B11F}" type="pres">
      <dgm:prSet presAssocID="{1BEB822F-FD4B-4571-9207-3EBD42633F62}" presName="node" presStyleLbl="node1" presStyleIdx="1" presStyleCnt="3">
        <dgm:presLayoutVars>
          <dgm:bulletEnabled val="1"/>
        </dgm:presLayoutVars>
      </dgm:prSet>
      <dgm:spPr/>
      <dgm:t>
        <a:bodyPr/>
        <a:lstStyle/>
        <a:p>
          <a:endParaRPr lang="sr-Latn-CS"/>
        </a:p>
      </dgm:t>
    </dgm:pt>
    <dgm:pt modelId="{FA1F2928-916B-4EFC-B76B-C0C89DC3160C}" type="pres">
      <dgm:prSet presAssocID="{7AE04787-BE1E-4293-A0E5-AAD855DD139D}" presName="sibTrans" presStyleLbl="sibTrans2D1" presStyleIdx="1" presStyleCnt="3"/>
      <dgm:spPr/>
      <dgm:t>
        <a:bodyPr/>
        <a:lstStyle/>
        <a:p>
          <a:endParaRPr lang="sr-Latn-CS"/>
        </a:p>
      </dgm:t>
    </dgm:pt>
    <dgm:pt modelId="{39120E45-3218-4549-B66E-0B0E32263DDB}" type="pres">
      <dgm:prSet presAssocID="{7AE04787-BE1E-4293-A0E5-AAD855DD139D}" presName="connectorText" presStyleLbl="sibTrans2D1" presStyleIdx="1" presStyleCnt="3"/>
      <dgm:spPr/>
      <dgm:t>
        <a:bodyPr/>
        <a:lstStyle/>
        <a:p>
          <a:endParaRPr lang="sr-Latn-CS"/>
        </a:p>
      </dgm:t>
    </dgm:pt>
    <dgm:pt modelId="{677AC82B-87E1-4C88-B292-EE36EC1F886D}" type="pres">
      <dgm:prSet presAssocID="{18D117DE-E689-435F-89D3-A41208A69A94}" presName="node" presStyleLbl="node1" presStyleIdx="2" presStyleCnt="3">
        <dgm:presLayoutVars>
          <dgm:bulletEnabled val="1"/>
        </dgm:presLayoutVars>
      </dgm:prSet>
      <dgm:spPr/>
      <dgm:t>
        <a:bodyPr/>
        <a:lstStyle/>
        <a:p>
          <a:endParaRPr lang="sr-Latn-CS"/>
        </a:p>
      </dgm:t>
    </dgm:pt>
    <dgm:pt modelId="{53F04C07-6BEB-4CE6-8AED-6A9D1FB407D4}" type="pres">
      <dgm:prSet presAssocID="{F7A4E882-F200-40E4-9041-7073DC53A6EE}" presName="sibTrans" presStyleLbl="sibTrans2D1" presStyleIdx="2" presStyleCnt="3"/>
      <dgm:spPr/>
      <dgm:t>
        <a:bodyPr/>
        <a:lstStyle/>
        <a:p>
          <a:endParaRPr lang="sr-Latn-CS"/>
        </a:p>
      </dgm:t>
    </dgm:pt>
    <dgm:pt modelId="{D04DA9C8-2596-4D4C-AAD5-17F8A0FE2767}" type="pres">
      <dgm:prSet presAssocID="{F7A4E882-F200-40E4-9041-7073DC53A6EE}" presName="connectorText" presStyleLbl="sibTrans2D1" presStyleIdx="2" presStyleCnt="3"/>
      <dgm:spPr/>
      <dgm:t>
        <a:bodyPr/>
        <a:lstStyle/>
        <a:p>
          <a:endParaRPr lang="sr-Latn-CS"/>
        </a:p>
      </dgm:t>
    </dgm:pt>
  </dgm:ptLst>
  <dgm:cxnLst>
    <dgm:cxn modelId="{94FF3940-7B86-4C3E-8894-88D526100F3E}" type="presOf" srcId="{B782C923-27BB-43EF-8B58-E632A82F5416}" destId="{ACC5F316-4F13-43F4-B9A5-50A38D4A4212}" srcOrd="0" destOrd="0" presId="urn:microsoft.com/office/officeart/2005/8/layout/cycle7"/>
    <dgm:cxn modelId="{EA0D7F0C-F26E-49B4-8C14-37ECF40EF176}" type="presOf" srcId="{7AE04787-BE1E-4293-A0E5-AAD855DD139D}" destId="{39120E45-3218-4549-B66E-0B0E32263DDB}" srcOrd="1" destOrd="0" presId="urn:microsoft.com/office/officeart/2005/8/layout/cycle7"/>
    <dgm:cxn modelId="{1598F6BF-1535-46C3-9E06-C724D76ABB5C}" srcId="{C7590E16-029F-4430-95F0-0E2ED1C40817}" destId="{1BEB822F-FD4B-4571-9207-3EBD42633F62}" srcOrd="1" destOrd="0" parTransId="{187E0D1F-AB8E-4235-9FA7-0D8EBAD2D22F}" sibTransId="{7AE04787-BE1E-4293-A0E5-AAD855DD139D}"/>
    <dgm:cxn modelId="{B23BE242-2148-4F93-A0DB-EA274170AE83}" type="presOf" srcId="{F7A4E882-F200-40E4-9041-7073DC53A6EE}" destId="{D04DA9C8-2596-4D4C-AAD5-17F8A0FE2767}" srcOrd="1" destOrd="0" presId="urn:microsoft.com/office/officeart/2005/8/layout/cycle7"/>
    <dgm:cxn modelId="{6A1AE08A-B511-4551-8C67-9DEC46D764C8}" srcId="{C7590E16-029F-4430-95F0-0E2ED1C40817}" destId="{B782C923-27BB-43EF-8B58-E632A82F5416}" srcOrd="0" destOrd="0" parTransId="{D21F0B7E-0E79-4F3D-B858-245D0E886642}" sibTransId="{3EEC8CDF-E3F5-4606-9884-B5891F07522D}"/>
    <dgm:cxn modelId="{8371A961-9BBA-4866-9EB2-37449E552E0B}" type="presOf" srcId="{3EEC8CDF-E3F5-4606-9884-B5891F07522D}" destId="{268863A2-0474-4773-8D95-2388D564E4A9}" srcOrd="1" destOrd="0" presId="urn:microsoft.com/office/officeart/2005/8/layout/cycle7"/>
    <dgm:cxn modelId="{6B077560-7340-4325-9130-71A98D4FFB74}" type="presOf" srcId="{18D117DE-E689-435F-89D3-A41208A69A94}" destId="{677AC82B-87E1-4C88-B292-EE36EC1F886D}" srcOrd="0" destOrd="0" presId="urn:microsoft.com/office/officeart/2005/8/layout/cycle7"/>
    <dgm:cxn modelId="{B4D7EBAF-02BF-4BDB-BEFF-C7E85B996FBE}" srcId="{C7590E16-029F-4430-95F0-0E2ED1C40817}" destId="{18D117DE-E689-435F-89D3-A41208A69A94}" srcOrd="2" destOrd="0" parTransId="{D87A22D9-9945-439B-A247-55286B2281F5}" sibTransId="{F7A4E882-F200-40E4-9041-7073DC53A6EE}"/>
    <dgm:cxn modelId="{5AC3E5D3-52F5-4164-B87D-98BA2440FD4E}" type="presOf" srcId="{1BEB822F-FD4B-4571-9207-3EBD42633F62}" destId="{064DD0E8-D21F-4D58-8ADC-4291ABE7B11F}" srcOrd="0" destOrd="0" presId="urn:microsoft.com/office/officeart/2005/8/layout/cycle7"/>
    <dgm:cxn modelId="{429A3963-74A4-4313-A51A-BAD27D3A4735}" type="presOf" srcId="{F7A4E882-F200-40E4-9041-7073DC53A6EE}" destId="{53F04C07-6BEB-4CE6-8AED-6A9D1FB407D4}" srcOrd="0" destOrd="0" presId="urn:microsoft.com/office/officeart/2005/8/layout/cycle7"/>
    <dgm:cxn modelId="{A01BBC4D-A6C1-4C3A-91EA-2CCE7BB04E2B}" type="presOf" srcId="{3EEC8CDF-E3F5-4606-9884-B5891F07522D}" destId="{8C1B4ED3-ACE7-41AB-B9FF-08B1B1F51C72}" srcOrd="0" destOrd="0" presId="urn:microsoft.com/office/officeart/2005/8/layout/cycle7"/>
    <dgm:cxn modelId="{E61EED50-8838-4032-9FD9-426188FC3F56}" type="presOf" srcId="{C7590E16-029F-4430-95F0-0E2ED1C40817}" destId="{C0881E1E-67B6-4BDF-B055-3BF9E15501B5}" srcOrd="0" destOrd="0" presId="urn:microsoft.com/office/officeart/2005/8/layout/cycle7"/>
    <dgm:cxn modelId="{DAB16BD8-DC4B-4EA7-AE7D-F01F7FD9D316}" type="presOf" srcId="{7AE04787-BE1E-4293-A0E5-AAD855DD139D}" destId="{FA1F2928-916B-4EFC-B76B-C0C89DC3160C}" srcOrd="0" destOrd="0" presId="urn:microsoft.com/office/officeart/2005/8/layout/cycle7"/>
    <dgm:cxn modelId="{F6F312C1-35A3-4CA4-A221-D73BD850A882}" type="presParOf" srcId="{C0881E1E-67B6-4BDF-B055-3BF9E15501B5}" destId="{ACC5F316-4F13-43F4-B9A5-50A38D4A4212}" srcOrd="0" destOrd="0" presId="urn:microsoft.com/office/officeart/2005/8/layout/cycle7"/>
    <dgm:cxn modelId="{BED461DE-8638-4744-AE7E-E2EEDC4D833D}" type="presParOf" srcId="{C0881E1E-67B6-4BDF-B055-3BF9E15501B5}" destId="{8C1B4ED3-ACE7-41AB-B9FF-08B1B1F51C72}" srcOrd="1" destOrd="0" presId="urn:microsoft.com/office/officeart/2005/8/layout/cycle7"/>
    <dgm:cxn modelId="{CFB20C67-182F-4AAC-B460-D2055A08869C}" type="presParOf" srcId="{8C1B4ED3-ACE7-41AB-B9FF-08B1B1F51C72}" destId="{268863A2-0474-4773-8D95-2388D564E4A9}" srcOrd="0" destOrd="0" presId="urn:microsoft.com/office/officeart/2005/8/layout/cycle7"/>
    <dgm:cxn modelId="{2201A25E-278D-4214-B4D1-34AF035F406D}" type="presParOf" srcId="{C0881E1E-67B6-4BDF-B055-3BF9E15501B5}" destId="{064DD0E8-D21F-4D58-8ADC-4291ABE7B11F}" srcOrd="2" destOrd="0" presId="urn:microsoft.com/office/officeart/2005/8/layout/cycle7"/>
    <dgm:cxn modelId="{2FE38185-8230-4DA2-838E-CB9011C5F2CA}" type="presParOf" srcId="{C0881E1E-67B6-4BDF-B055-3BF9E15501B5}" destId="{FA1F2928-916B-4EFC-B76B-C0C89DC3160C}" srcOrd="3" destOrd="0" presId="urn:microsoft.com/office/officeart/2005/8/layout/cycle7"/>
    <dgm:cxn modelId="{CC3B5B28-D6C5-4C98-BF4B-220E30E90802}" type="presParOf" srcId="{FA1F2928-916B-4EFC-B76B-C0C89DC3160C}" destId="{39120E45-3218-4549-B66E-0B0E32263DDB}" srcOrd="0" destOrd="0" presId="urn:microsoft.com/office/officeart/2005/8/layout/cycle7"/>
    <dgm:cxn modelId="{81D4687F-520B-4A58-8D43-75939FF1AE38}" type="presParOf" srcId="{C0881E1E-67B6-4BDF-B055-3BF9E15501B5}" destId="{677AC82B-87E1-4C88-B292-EE36EC1F886D}" srcOrd="4" destOrd="0" presId="urn:microsoft.com/office/officeart/2005/8/layout/cycle7"/>
    <dgm:cxn modelId="{6D2C865D-F81C-4F00-8249-ABE8E0261921}" type="presParOf" srcId="{C0881E1E-67B6-4BDF-B055-3BF9E15501B5}" destId="{53F04C07-6BEB-4CE6-8AED-6A9D1FB407D4}" srcOrd="5" destOrd="0" presId="urn:microsoft.com/office/officeart/2005/8/layout/cycle7"/>
    <dgm:cxn modelId="{4DBC5914-EC1B-41BE-AD4F-7F62C617ED71}" type="presParOf" srcId="{53F04C07-6BEB-4CE6-8AED-6A9D1FB407D4}" destId="{D04DA9C8-2596-4D4C-AAD5-17F8A0FE2767}" srcOrd="0" destOrd="0" presId="urn:microsoft.com/office/officeart/2005/8/layout/cycle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5F316-4F13-43F4-B9A5-50A38D4A4212}">
      <dsp:nvSpPr>
        <dsp:cNvPr id="0" name=""/>
        <dsp:cNvSpPr/>
      </dsp:nvSpPr>
      <dsp:spPr>
        <a:xfrm>
          <a:off x="1351061" y="580"/>
          <a:ext cx="1184076" cy="59203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64.75%</a:t>
          </a:r>
          <a:endParaRPr lang="en-US" sz="2500" kern="1200" dirty="0"/>
        </a:p>
      </dsp:txBody>
      <dsp:txXfrm>
        <a:off x="1368401" y="17920"/>
        <a:ext cx="1149396" cy="557358"/>
      </dsp:txXfrm>
    </dsp:sp>
    <dsp:sp modelId="{8C1B4ED3-ACE7-41AB-B9FF-08B1B1F51C72}">
      <dsp:nvSpPr>
        <dsp:cNvPr id="0" name=""/>
        <dsp:cNvSpPr/>
      </dsp:nvSpPr>
      <dsp:spPr>
        <a:xfrm rot="3600000">
          <a:off x="2123528" y="1039393"/>
          <a:ext cx="616481" cy="207213"/>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2185692" y="1080836"/>
        <a:ext cx="492153" cy="124327"/>
      </dsp:txXfrm>
    </dsp:sp>
    <dsp:sp modelId="{064DD0E8-D21F-4D58-8ADC-4291ABE7B11F}">
      <dsp:nvSpPr>
        <dsp:cNvPr id="0" name=""/>
        <dsp:cNvSpPr/>
      </dsp:nvSpPr>
      <dsp:spPr>
        <a:xfrm>
          <a:off x="2328400" y="1693381"/>
          <a:ext cx="1184076" cy="59203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8.20%</a:t>
          </a:r>
          <a:endParaRPr lang="en-US" sz="2500" kern="1200" dirty="0"/>
        </a:p>
      </dsp:txBody>
      <dsp:txXfrm>
        <a:off x="2345740" y="1710721"/>
        <a:ext cx="1149396" cy="557358"/>
      </dsp:txXfrm>
    </dsp:sp>
    <dsp:sp modelId="{FA1F2928-916B-4EFC-B76B-C0C89DC3160C}">
      <dsp:nvSpPr>
        <dsp:cNvPr id="0" name=""/>
        <dsp:cNvSpPr/>
      </dsp:nvSpPr>
      <dsp:spPr>
        <a:xfrm rot="10800000">
          <a:off x="1634859" y="1885793"/>
          <a:ext cx="616481" cy="207213"/>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1697023" y="1927236"/>
        <a:ext cx="492153" cy="124327"/>
      </dsp:txXfrm>
    </dsp:sp>
    <dsp:sp modelId="{677AC82B-87E1-4C88-B292-EE36EC1F886D}">
      <dsp:nvSpPr>
        <dsp:cNvPr id="0" name=""/>
        <dsp:cNvSpPr/>
      </dsp:nvSpPr>
      <dsp:spPr>
        <a:xfrm>
          <a:off x="373722" y="1693381"/>
          <a:ext cx="1184076" cy="59203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27.05%</a:t>
          </a:r>
          <a:endParaRPr lang="en-US" sz="2500" kern="1200" dirty="0"/>
        </a:p>
      </dsp:txBody>
      <dsp:txXfrm>
        <a:off x="391062" y="1710721"/>
        <a:ext cx="1149396" cy="557358"/>
      </dsp:txXfrm>
    </dsp:sp>
    <dsp:sp modelId="{53F04C07-6BEB-4CE6-8AED-6A9D1FB407D4}">
      <dsp:nvSpPr>
        <dsp:cNvPr id="0" name=""/>
        <dsp:cNvSpPr/>
      </dsp:nvSpPr>
      <dsp:spPr>
        <a:xfrm rot="18000000">
          <a:off x="1146189" y="1039393"/>
          <a:ext cx="616481" cy="207213"/>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1208353" y="1080836"/>
        <a:ext cx="492153" cy="124327"/>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0874" tIns="45438" rIns="90874" bIns="45438"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49688" y="0"/>
            <a:ext cx="2946400" cy="493713"/>
          </a:xfrm>
          <a:prstGeom prst="rect">
            <a:avLst/>
          </a:prstGeom>
        </p:spPr>
        <p:txBody>
          <a:bodyPr vert="horz" lIns="90874" tIns="45438" rIns="90874" bIns="45438" rtlCol="0"/>
          <a:lstStyle>
            <a:lvl1pPr algn="r">
              <a:defRPr sz="1200">
                <a:latin typeface="Arial" charset="0"/>
              </a:defRPr>
            </a:lvl1pPr>
          </a:lstStyle>
          <a:p>
            <a:pPr>
              <a:defRPr/>
            </a:pPr>
            <a:fld id="{96241498-CCA0-499D-9B22-E8666E9397BA}" type="datetimeFigureOut">
              <a:rPr lang="en-US"/>
              <a:pPr>
                <a:defRPr/>
              </a:pPr>
              <a:t>5/28/2013</a:t>
            </a:fld>
            <a:endParaRPr lang="en-US"/>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0874" tIns="45438" rIns="90874" bIns="45438" rtlCol="0" anchor="ctr"/>
          <a:lstStyle/>
          <a:p>
            <a:pPr lvl="0"/>
            <a:endParaRPr lang="en-US" noProof="0" smtClean="0"/>
          </a:p>
        </p:txBody>
      </p:sp>
      <p:sp>
        <p:nvSpPr>
          <p:cNvPr id="5" name="Notes Placeholder 4"/>
          <p:cNvSpPr>
            <a:spLocks noGrp="1"/>
          </p:cNvSpPr>
          <p:nvPr>
            <p:ph type="body" sz="quarter" idx="3"/>
          </p:nvPr>
        </p:nvSpPr>
        <p:spPr>
          <a:xfrm>
            <a:off x="679450" y="4689475"/>
            <a:ext cx="5438775" cy="4443413"/>
          </a:xfrm>
          <a:prstGeom prst="rect">
            <a:avLst/>
          </a:prstGeom>
        </p:spPr>
        <p:txBody>
          <a:bodyPr vert="horz" lIns="90874" tIns="45438" rIns="90874" bIns="454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950"/>
            <a:ext cx="2946400" cy="493713"/>
          </a:xfrm>
          <a:prstGeom prst="rect">
            <a:avLst/>
          </a:prstGeom>
        </p:spPr>
        <p:txBody>
          <a:bodyPr vert="horz" lIns="90874" tIns="45438" rIns="90874" bIns="45438"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0874" tIns="45438" rIns="90874" bIns="45438" rtlCol="0" anchor="b"/>
          <a:lstStyle>
            <a:lvl1pPr algn="r">
              <a:defRPr sz="1200">
                <a:latin typeface="Arial" charset="0"/>
              </a:defRPr>
            </a:lvl1pPr>
          </a:lstStyle>
          <a:p>
            <a:pPr>
              <a:defRPr/>
            </a:pPr>
            <a:fld id="{60E8DB94-ADE6-49C0-9181-1592DC35A734}" type="slidenum">
              <a:rPr lang="en-US"/>
              <a:pPr>
                <a:defRPr/>
              </a:pPr>
              <a:t>‹#›</a:t>
            </a:fld>
            <a:endParaRPr lang="en-US"/>
          </a:p>
        </p:txBody>
      </p:sp>
    </p:spTree>
    <p:extLst>
      <p:ext uri="{BB962C8B-B14F-4D97-AF65-F5344CB8AC3E}">
        <p14:creationId xmlns:p14="http://schemas.microsoft.com/office/powerpoint/2010/main" val="3403632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EC7F104-CB51-441C-B705-07FF7BAE4DEA}"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A51815-3F80-4FDF-9188-0BB15341BC44}" type="slidenum">
              <a:rPr lang="en-US"/>
              <a:pPr>
                <a:defRPr/>
              </a:pPr>
              <a:t>‹#›</a:t>
            </a:fld>
            <a:endParaRPr lang="en-US"/>
          </a:p>
        </p:txBody>
      </p:sp>
    </p:spTree>
    <p:extLst>
      <p:ext uri="{BB962C8B-B14F-4D97-AF65-F5344CB8AC3E}">
        <p14:creationId xmlns:p14="http://schemas.microsoft.com/office/powerpoint/2010/main" val="3318920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A535B84-DBE5-4E30-8A0C-B1032A09AD61}"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29B718-45B9-41DA-ABD4-146E0A99D7A6}" type="slidenum">
              <a:rPr lang="en-US"/>
              <a:pPr>
                <a:defRPr/>
              </a:pPr>
              <a:t>‹#›</a:t>
            </a:fld>
            <a:endParaRPr lang="en-US"/>
          </a:p>
        </p:txBody>
      </p:sp>
    </p:spTree>
    <p:extLst>
      <p:ext uri="{BB962C8B-B14F-4D97-AF65-F5344CB8AC3E}">
        <p14:creationId xmlns:p14="http://schemas.microsoft.com/office/powerpoint/2010/main" val="2456756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044D5B7-6218-4456-BA09-60AE90255717}"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0D341F-6A76-4CC1-A1C6-36B79E549F1A}" type="slidenum">
              <a:rPr lang="en-US"/>
              <a:pPr>
                <a:defRPr/>
              </a:pPr>
              <a:t>‹#›</a:t>
            </a:fld>
            <a:endParaRPr lang="en-US"/>
          </a:p>
        </p:txBody>
      </p:sp>
    </p:spTree>
    <p:extLst>
      <p:ext uri="{BB962C8B-B14F-4D97-AF65-F5344CB8AC3E}">
        <p14:creationId xmlns:p14="http://schemas.microsoft.com/office/powerpoint/2010/main" val="1382413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840C073-44D2-4583-9C70-3B8C9E2D15C5}" type="datetimeFigureOut">
              <a:rPr lang="en-US"/>
              <a:pPr>
                <a:defRPr/>
              </a:pPr>
              <a:t>5/28/2013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B6CB2BC-33B8-4CBF-A77E-4CE06EB000F4}" type="slidenum">
              <a:rPr lang="en-US"/>
              <a:pPr>
                <a:defRPr/>
              </a:pPr>
              <a:t>‹#›</a:t>
            </a:fld>
            <a:endParaRPr lang="en-US"/>
          </a:p>
        </p:txBody>
      </p:sp>
    </p:spTree>
    <p:extLst>
      <p:ext uri="{BB962C8B-B14F-4D97-AF65-F5344CB8AC3E}">
        <p14:creationId xmlns:p14="http://schemas.microsoft.com/office/powerpoint/2010/main" val="4087656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987D13D-0328-4571-8B31-8064BE0BFA03}" type="datetimeFigureOut">
              <a:rPr lang="en-US"/>
              <a:pPr>
                <a:defRPr/>
              </a:pPr>
              <a:t>5/28/2013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341EE4F-89FD-4518-883D-4175736BC6BA}" type="slidenum">
              <a:rPr lang="en-US"/>
              <a:pPr>
                <a:defRPr/>
              </a:pPr>
              <a:t>‹#›</a:t>
            </a:fld>
            <a:endParaRPr lang="en-US"/>
          </a:p>
        </p:txBody>
      </p:sp>
    </p:spTree>
    <p:extLst>
      <p:ext uri="{BB962C8B-B14F-4D97-AF65-F5344CB8AC3E}">
        <p14:creationId xmlns:p14="http://schemas.microsoft.com/office/powerpoint/2010/main" val="1867623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DCCAE60-DF92-4258-8DC3-08C6FC1A5013}" type="datetimeFigureOut">
              <a:rPr lang="en-US"/>
              <a:pPr>
                <a:defRPr/>
              </a:pPr>
              <a:t>5/28/2013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92534D2-63C1-42C0-9EF2-FFE87F5FC3D3}" type="slidenum">
              <a:rPr lang="en-US"/>
              <a:pPr>
                <a:defRPr/>
              </a:pPr>
              <a:t>‹#›</a:t>
            </a:fld>
            <a:endParaRPr lang="en-US"/>
          </a:p>
        </p:txBody>
      </p:sp>
    </p:spTree>
    <p:extLst>
      <p:ext uri="{BB962C8B-B14F-4D97-AF65-F5344CB8AC3E}">
        <p14:creationId xmlns:p14="http://schemas.microsoft.com/office/powerpoint/2010/main" val="140841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DDF49D9-82E6-4542-ABB3-31E1BC682215}" type="datetimeFigureOut">
              <a:rPr lang="en-US"/>
              <a:pPr>
                <a:defRPr/>
              </a:pPr>
              <a:t>5/28/2013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80F4B52-BFE2-4FB6-A854-A680A4B1557C}" type="slidenum">
              <a:rPr lang="en-US"/>
              <a:pPr>
                <a:defRPr/>
              </a:pPr>
              <a:t>‹#›</a:t>
            </a:fld>
            <a:endParaRPr lang="en-US"/>
          </a:p>
        </p:txBody>
      </p:sp>
    </p:spTree>
    <p:extLst>
      <p:ext uri="{BB962C8B-B14F-4D97-AF65-F5344CB8AC3E}">
        <p14:creationId xmlns:p14="http://schemas.microsoft.com/office/powerpoint/2010/main" val="2732373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2F822B6-4599-4A92-AD5A-E5A5B350B875}" type="datetimeFigureOut">
              <a:rPr lang="en-US"/>
              <a:pPr>
                <a:defRPr/>
              </a:pPr>
              <a:t>5/28/2013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D5258AC-3E2E-44F2-BF7E-0B29BAA542DB}" type="slidenum">
              <a:rPr lang="en-US"/>
              <a:pPr>
                <a:defRPr/>
              </a:pPr>
              <a:t>‹#›</a:t>
            </a:fld>
            <a:endParaRPr lang="en-US"/>
          </a:p>
        </p:txBody>
      </p:sp>
    </p:spTree>
    <p:extLst>
      <p:ext uri="{BB962C8B-B14F-4D97-AF65-F5344CB8AC3E}">
        <p14:creationId xmlns:p14="http://schemas.microsoft.com/office/powerpoint/2010/main" val="1379310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CFA2CE8-6367-4C8D-9755-C83A76976FD4}" type="datetimeFigureOut">
              <a:rPr lang="en-US"/>
              <a:pPr>
                <a:defRPr/>
              </a:pPr>
              <a:t>5/28/2013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B80E7C-DC6C-435E-8DFE-8F044E4C4B94}" type="slidenum">
              <a:rPr lang="en-US"/>
              <a:pPr>
                <a:defRPr/>
              </a:pPr>
              <a:t>‹#›</a:t>
            </a:fld>
            <a:endParaRPr lang="en-US"/>
          </a:p>
        </p:txBody>
      </p:sp>
    </p:spTree>
    <p:extLst>
      <p:ext uri="{BB962C8B-B14F-4D97-AF65-F5344CB8AC3E}">
        <p14:creationId xmlns:p14="http://schemas.microsoft.com/office/powerpoint/2010/main" val="403677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930C60C-5C10-4C61-B81C-F46701792FE7}"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6CE91F-ED0D-455D-B90B-9AE5A27435AF}" type="slidenum">
              <a:rPr lang="en-US"/>
              <a:pPr>
                <a:defRPr/>
              </a:pPr>
              <a:t>‹#›</a:t>
            </a:fld>
            <a:endParaRPr lang="en-US"/>
          </a:p>
        </p:txBody>
      </p:sp>
    </p:spTree>
    <p:extLst>
      <p:ext uri="{BB962C8B-B14F-4D97-AF65-F5344CB8AC3E}">
        <p14:creationId xmlns:p14="http://schemas.microsoft.com/office/powerpoint/2010/main" val="129826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68A60A-E6CA-4FFB-BC26-894504A1EAD5}" type="datetimeFigureOut">
              <a:rPr lang="en-US"/>
              <a:pPr>
                <a:defRPr/>
              </a:pPr>
              <a:t>5/28/2013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6FA7E3-B153-4548-8DF5-F00B12336A46}" type="slidenum">
              <a:rPr lang="en-US"/>
              <a:pPr>
                <a:defRPr/>
              </a:pPr>
              <a:t>‹#›</a:t>
            </a:fld>
            <a:endParaRPr lang="en-US"/>
          </a:p>
        </p:txBody>
      </p:sp>
    </p:spTree>
    <p:extLst>
      <p:ext uri="{BB962C8B-B14F-4D97-AF65-F5344CB8AC3E}">
        <p14:creationId xmlns:p14="http://schemas.microsoft.com/office/powerpoint/2010/main" val="1501215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E7F0B7B-FFED-4398-9426-8441BCEFBF3C}" type="datetimeFigureOut">
              <a:rPr lang="en-US"/>
              <a:pPr>
                <a:defRPr/>
              </a:pPr>
              <a:t>5/28/2013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252D2E0-D402-40F7-8BC5-58C82F1718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1.wmf"/><Relationship Id="rId7" Type="http://schemas.openxmlformats.org/officeDocument/2006/relationships/image" Target="../media/image8.wmf"/><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jpeg"/><Relationship Id="rId7"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19.gif"/><Relationship Id="rId4" Type="http://schemas.openxmlformats.org/officeDocument/2006/relationships/image" Target="../media/image1.wmf"/><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wmf"/><Relationship Id="rId7" Type="http://schemas.openxmlformats.org/officeDocument/2006/relationships/diagramQuickStyle" Target="../diagrams/quickStyle1.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22.wmf"/><Relationship Id="rId5" Type="http://schemas.openxmlformats.org/officeDocument/2006/relationships/diagramData" Target="../diagrams/data1.xml"/><Relationship Id="rId10" Type="http://schemas.openxmlformats.org/officeDocument/2006/relationships/image" Target="../media/image21.wmf"/><Relationship Id="rId4" Type="http://schemas.openxmlformats.org/officeDocument/2006/relationships/image" Target="../media/image20.pn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wmf"/><Relationship Id="rId7" Type="http://schemas.openxmlformats.org/officeDocument/2006/relationships/image" Target="../media/image46.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5.wmf"/><Relationship Id="rId5" Type="http://schemas.openxmlformats.org/officeDocument/2006/relationships/image" Target="../media/image44.jpeg"/><Relationship Id="rId4" Type="http://schemas.openxmlformats.org/officeDocument/2006/relationships/image" Target="../media/image43.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40" name="Text Box 3"/>
          <p:cNvSpPr txBox="1">
            <a:spLocks noChangeArrowheads="1"/>
          </p:cNvSpPr>
          <p:nvPr/>
        </p:nvSpPr>
        <p:spPr bwMode="auto">
          <a:xfrm>
            <a:off x="304800" y="1676400"/>
            <a:ext cx="8458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sr-Latn-CS" sz="1600">
                <a:solidFill>
                  <a:schemeClr val="bg1"/>
                </a:solidFill>
                <a:latin typeface="Cambria" pitchFamily="18" charset="0"/>
              </a:rPr>
              <a:t> M O N T E N E G R O </a:t>
            </a:r>
          </a:p>
          <a:p>
            <a:pPr algn="ctr"/>
            <a:r>
              <a:rPr lang="en-GB" sz="1600">
                <a:solidFill>
                  <a:schemeClr val="bg1"/>
                </a:solidFill>
                <a:latin typeface="Cambria" pitchFamily="18" charset="0"/>
              </a:rPr>
              <a:t>Negotiating Team for the Accession of </a:t>
            </a:r>
            <a:r>
              <a:rPr lang="sr-Latn-CS" sz="1600">
                <a:solidFill>
                  <a:schemeClr val="bg1"/>
                </a:solidFill>
                <a:latin typeface="Cambria" pitchFamily="18" charset="0"/>
              </a:rPr>
              <a:t>Montenegro </a:t>
            </a:r>
            <a:r>
              <a:rPr lang="en-GB" sz="1600">
                <a:solidFill>
                  <a:schemeClr val="bg1"/>
                </a:solidFill>
                <a:latin typeface="Cambria" pitchFamily="18" charset="0"/>
              </a:rPr>
              <a:t>to the European Union</a:t>
            </a:r>
            <a:br>
              <a:rPr lang="en-GB" sz="1600">
                <a:solidFill>
                  <a:schemeClr val="bg1"/>
                </a:solidFill>
                <a:latin typeface="Cambria" pitchFamily="18" charset="0"/>
              </a:rPr>
            </a:br>
            <a:r>
              <a:rPr lang="en-GB" sz="1600">
                <a:solidFill>
                  <a:schemeClr val="bg1"/>
                </a:solidFill>
                <a:latin typeface="Cambria" pitchFamily="18" charset="0"/>
              </a:rPr>
              <a:t> Working Group for Chapter </a:t>
            </a:r>
            <a:r>
              <a:rPr lang="hr-BA" sz="1600">
                <a:solidFill>
                  <a:schemeClr val="bg1"/>
                </a:solidFill>
                <a:latin typeface="Cambria" pitchFamily="18" charset="0"/>
              </a:rPr>
              <a:t>1</a:t>
            </a:r>
            <a:r>
              <a:rPr lang="en-US" sz="1600">
                <a:solidFill>
                  <a:schemeClr val="bg1"/>
                </a:solidFill>
                <a:latin typeface="Cambria" pitchFamily="18" charset="0"/>
              </a:rPr>
              <a:t>3</a:t>
            </a:r>
            <a:r>
              <a:rPr lang="hr-BA" sz="1600">
                <a:solidFill>
                  <a:schemeClr val="bg1"/>
                </a:solidFill>
                <a:latin typeface="Cambria" pitchFamily="18" charset="0"/>
              </a:rPr>
              <a:t> – </a:t>
            </a:r>
            <a:r>
              <a:rPr lang="en-US" sz="1600">
                <a:solidFill>
                  <a:schemeClr val="bg1"/>
                </a:solidFill>
                <a:latin typeface="Cambria" pitchFamily="18" charset="0"/>
              </a:rPr>
              <a:t>Fisheries</a:t>
            </a:r>
            <a:endParaRPr lang="hr-BA" sz="1600">
              <a:solidFill>
                <a:schemeClr val="bg1"/>
              </a:solidFill>
              <a:latin typeface="Cambria" pitchFamily="18" charset="0"/>
            </a:endParaRPr>
          </a:p>
          <a:p>
            <a:pPr algn="ctr"/>
            <a:endParaRPr lang="hr-BA" sz="160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4342" name="Rectangle 3"/>
          <p:cNvSpPr>
            <a:spLocks noChangeArrowheads="1"/>
          </p:cNvSpPr>
          <p:nvPr/>
        </p:nvSpPr>
        <p:spPr bwMode="auto">
          <a:xfrm>
            <a:off x="0" y="304800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sr-Latn-CS" sz="3600" i="1">
              <a:solidFill>
                <a:schemeClr val="bg1"/>
              </a:solidFill>
              <a:latin typeface="Cambria" pitchFamily="18" charset="0"/>
            </a:endParaRPr>
          </a:p>
          <a:p>
            <a:pPr algn="ctr"/>
            <a:r>
              <a:rPr lang="en-GB" sz="3600" b="1">
                <a:solidFill>
                  <a:schemeClr val="bg1"/>
                </a:solidFill>
                <a:latin typeface="Cambria" pitchFamily="18" charset="0"/>
              </a:rPr>
              <a:t>Vessel characteristics and fleet management</a:t>
            </a:r>
            <a:endParaRPr lang="sr-Latn-CS" sz="3600" i="1">
              <a:solidFill>
                <a:schemeClr val="bg1"/>
              </a:solidFill>
              <a:latin typeface="Cambria" pitchFamily="18" charset="0"/>
            </a:endParaRPr>
          </a:p>
          <a:p>
            <a:pPr algn="ctr"/>
            <a:endParaRPr lang="hr-HR" sz="3600" i="1">
              <a:solidFill>
                <a:schemeClr val="bg1"/>
              </a:solidFill>
              <a:latin typeface="Cambria" pitchFamily="18" charset="0"/>
            </a:endParaRPr>
          </a:p>
        </p:txBody>
      </p:sp>
      <p:sp>
        <p:nvSpPr>
          <p:cNvPr id="13" name="Rectangle 12"/>
          <p:cNvSpPr/>
          <p:nvPr/>
        </p:nvSpPr>
        <p:spPr>
          <a:xfrm>
            <a:off x="3414713" y="6326188"/>
            <a:ext cx="2644775" cy="366712"/>
          </a:xfrm>
          <a:prstGeom prst="rect">
            <a:avLst/>
          </a:prstGeom>
        </p:spPr>
        <p:txBody>
          <a:bodyPr wrap="none" anchor="ctr">
            <a:spAutoFit/>
          </a:bodyPr>
          <a:lstStyle/>
          <a:p>
            <a:pPr algn="ctr"/>
            <a:r>
              <a:rPr lang="en-US" b="1">
                <a:solidFill>
                  <a:schemeClr val="bg1"/>
                </a:solidFill>
                <a:latin typeface="Cambria" pitchFamily="18" charset="0"/>
              </a:rPr>
              <a:t>Brussels, 5</a:t>
            </a:r>
            <a:r>
              <a:rPr lang="sr-Latn-CS" b="1">
                <a:solidFill>
                  <a:schemeClr val="bg1"/>
                </a:solidFill>
                <a:latin typeface="Cambria" pitchFamily="18" charset="0"/>
              </a:rPr>
              <a:t>-</a:t>
            </a:r>
            <a:r>
              <a:rPr lang="en-US" b="1">
                <a:solidFill>
                  <a:schemeClr val="bg1"/>
                </a:solidFill>
                <a:latin typeface="Cambria" pitchFamily="18" charset="0"/>
              </a:rPr>
              <a:t>6 June</a:t>
            </a:r>
            <a:r>
              <a:rPr lang="sr-Latn-CS" b="1">
                <a:solidFill>
                  <a:schemeClr val="bg1"/>
                </a:solidFill>
                <a:latin typeface="Cambria" pitchFamily="18" charset="0"/>
              </a:rPr>
              <a:t> 201</a:t>
            </a:r>
            <a:r>
              <a:rPr lang="en-US" b="1">
                <a:solidFill>
                  <a:schemeClr val="bg1"/>
                </a:solidFill>
                <a:latin typeface="Cambria" pitchFamily="18" charset="0"/>
              </a:rPr>
              <a:t>3</a:t>
            </a:r>
            <a:endParaRPr lang="en-US">
              <a:solidFill>
                <a:schemeClr val="bg1"/>
              </a:solidFill>
              <a:latin typeface="Calibri" pitchFamily="34" charset="0"/>
            </a:endParaRPr>
          </a:p>
        </p:txBody>
      </p:sp>
      <p:grpSp>
        <p:nvGrpSpPr>
          <p:cNvPr id="14344"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4345"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410200"/>
            <a:ext cx="17716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TextBox 14"/>
          <p:cNvSpPr txBox="1">
            <a:spLocks noChangeArrowheads="1"/>
          </p:cNvSpPr>
          <p:nvPr/>
        </p:nvSpPr>
        <p:spPr bwMode="auto">
          <a:xfrm>
            <a:off x="2514600" y="5257800"/>
            <a:ext cx="4191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sz="2000" b="1">
                <a:solidFill>
                  <a:schemeClr val="bg1"/>
                </a:solidFill>
                <a:latin typeface="Cambria" pitchFamily="18" charset="0"/>
              </a:rPr>
              <a:t>Deniz FRLJUCKIC</a:t>
            </a:r>
            <a:r>
              <a:rPr lang="sr-Latn-CS" sz="2000" b="1">
                <a:solidFill>
                  <a:schemeClr val="bg1"/>
                </a:solidFill>
                <a:latin typeface="Cambria" pitchFamily="18" charset="0"/>
              </a:rPr>
              <a:t> </a:t>
            </a:r>
          </a:p>
          <a:p>
            <a:pPr algn="ctr"/>
            <a:r>
              <a:rPr lang="en-US" sz="2000" b="1">
                <a:solidFill>
                  <a:schemeClr val="bg1"/>
                </a:solidFill>
                <a:latin typeface="Cambria" pitchFamily="18" charset="0"/>
              </a:rPr>
              <a:t>d</a:t>
            </a:r>
            <a:r>
              <a:rPr lang="sr-Latn-CS" sz="2000" b="1">
                <a:solidFill>
                  <a:schemeClr val="bg1"/>
                </a:solidFill>
                <a:latin typeface="Cambria" pitchFamily="18" charset="0"/>
              </a:rPr>
              <a:t>eni</a:t>
            </a:r>
            <a:r>
              <a:rPr lang="en-US" sz="2000" b="1">
                <a:solidFill>
                  <a:schemeClr val="bg1"/>
                </a:solidFill>
                <a:latin typeface="Cambria" pitchFamily="18" charset="0"/>
              </a:rPr>
              <a:t>z</a:t>
            </a:r>
            <a:r>
              <a:rPr lang="sr-Latn-CS" sz="2000" b="1">
                <a:solidFill>
                  <a:schemeClr val="bg1"/>
                </a:solidFill>
                <a:latin typeface="Cambria" pitchFamily="18" charset="0"/>
              </a:rPr>
              <a:t>.</a:t>
            </a:r>
            <a:r>
              <a:rPr lang="en-US" sz="2000" b="1">
                <a:solidFill>
                  <a:schemeClr val="bg1"/>
                </a:solidFill>
                <a:latin typeface="Cambria" pitchFamily="18" charset="0"/>
              </a:rPr>
              <a:t>frljuckic</a:t>
            </a:r>
            <a:r>
              <a:rPr lang="sr-Latn-CS" sz="2000" b="1">
                <a:solidFill>
                  <a:schemeClr val="bg1"/>
                </a:solidFill>
                <a:latin typeface="Cambria" pitchFamily="18" charset="0"/>
              </a:rPr>
              <a:t>@mpr.gov.me</a:t>
            </a:r>
            <a:endParaRPr lang="en-US" sz="200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 Box 121"/>
          <p:cNvSpPr txBox="1">
            <a:spLocks noChangeArrowheads="1"/>
          </p:cNvSpPr>
          <p:nvPr/>
        </p:nvSpPr>
        <p:spPr bwMode="auto">
          <a:xfrm>
            <a:off x="152400" y="1295400"/>
            <a:ext cx="8839200" cy="5105400"/>
          </a:xfrm>
          <a:prstGeom prst="rect">
            <a:avLst/>
          </a:prstGeom>
          <a:noFill/>
          <a:ln w="9525" algn="ctr">
            <a:noFill/>
            <a:miter lim="800000"/>
            <a:headEnd/>
            <a:tailEnd/>
          </a:ln>
          <a:effectLst/>
        </p:spPr>
        <p:txBody>
          <a:bodyPr/>
          <a:lstStyle/>
          <a:p>
            <a:pPr algn="ctr">
              <a:defRPr/>
            </a:pPr>
            <a:r>
              <a:rPr lang="en-GB" sz="2400" b="1" u="sng" dirty="0">
                <a:effectLst>
                  <a:outerShdw blurRad="38100" dist="38100" dir="2700000" algn="tl">
                    <a:srgbClr val="000000">
                      <a:alpha val="43137"/>
                    </a:srgbClr>
                  </a:outerShdw>
                </a:effectLst>
                <a:latin typeface="Arial" pitchFamily="34" charset="0"/>
                <a:cs typeface="Arial" pitchFamily="34" charset="0"/>
              </a:rPr>
              <a:t>2004R0026 - 20061214</a:t>
            </a:r>
            <a:endParaRPr lang="en-GB" b="1" u="sng" dirty="0">
              <a:effectLst>
                <a:outerShdw blurRad="38100" dist="38100" dir="2700000" algn="tl">
                  <a:srgbClr val="000000">
                    <a:alpha val="43137"/>
                  </a:srgbClr>
                </a:outerShdw>
              </a:effectLst>
              <a:latin typeface="Arial" pitchFamily="34" charset="0"/>
              <a:cs typeface="Arial" pitchFamily="34" charset="0"/>
            </a:endParaRPr>
          </a:p>
          <a:p>
            <a:pPr algn="ctr">
              <a:defRPr/>
            </a:pPr>
            <a:r>
              <a:rPr lang="en-GB" sz="1600" b="1" dirty="0">
                <a:effectLst>
                  <a:outerShdw blurRad="38100" dist="38100" dir="2700000" algn="tl">
                    <a:srgbClr val="000000">
                      <a:alpha val="43137"/>
                    </a:srgbClr>
                  </a:outerShdw>
                </a:effectLst>
                <a:latin typeface="Arial" pitchFamily="34" charset="0"/>
                <a:cs typeface="Arial" pitchFamily="34" charset="0"/>
              </a:rPr>
              <a:t/>
            </a:r>
            <a:br>
              <a:rPr lang="en-GB" sz="1600" b="1" dirty="0">
                <a:effectLst>
                  <a:outerShdw blurRad="38100" dist="38100" dir="2700000" algn="tl">
                    <a:srgbClr val="000000">
                      <a:alpha val="43137"/>
                    </a:srgbClr>
                  </a:outerShdw>
                </a:effectLst>
                <a:latin typeface="Arial" pitchFamily="34" charset="0"/>
                <a:cs typeface="Arial" pitchFamily="34" charset="0"/>
              </a:rPr>
            </a:br>
            <a:r>
              <a:rPr lang="en-US" dirty="0">
                <a:effectLst>
                  <a:outerShdw blurRad="38100" dist="38100" dir="2700000" algn="tl">
                    <a:srgbClr val="000000">
                      <a:alpha val="43137"/>
                    </a:srgbClr>
                  </a:outerShdw>
                </a:effectLst>
                <a:latin typeface="Arial" pitchFamily="34" charset="0"/>
                <a:cs typeface="Arial" pitchFamily="34" charset="0"/>
              </a:rPr>
              <a:t>Commission Regulation (EC) No 26/2004 of 30 December 2003 on the Community fishing fleet register</a:t>
            </a:r>
            <a:r>
              <a:rPr lang="en-GB" sz="1600" dirty="0">
                <a:effectLst>
                  <a:outerShdw blurRad="38100" dist="38100" dir="2700000" algn="tl">
                    <a:srgbClr val="000000">
                      <a:alpha val="43137"/>
                    </a:srgbClr>
                  </a:outerShdw>
                </a:effectLst>
                <a:latin typeface="Arial" pitchFamily="34" charset="0"/>
                <a:cs typeface="Arial" pitchFamily="34" charset="0"/>
              </a:rPr>
              <a:t/>
            </a:r>
            <a:br>
              <a:rPr lang="en-GB" sz="1600" dirty="0">
                <a:effectLst>
                  <a:outerShdw blurRad="38100" dist="38100" dir="2700000" algn="tl">
                    <a:srgbClr val="000000">
                      <a:alpha val="43137"/>
                    </a:srgbClr>
                  </a:outerShdw>
                </a:effectLst>
                <a:latin typeface="Arial" pitchFamily="34" charset="0"/>
                <a:cs typeface="Arial" pitchFamily="34" charset="0"/>
              </a:rPr>
            </a:br>
            <a:endParaRPr lang="en-US" sz="1600" dirty="0">
              <a:effectLst>
                <a:outerShdw blurRad="38100" dist="38100" dir="2700000" algn="tl">
                  <a:srgbClr val="000000">
                    <a:alpha val="43137"/>
                  </a:srgbClr>
                </a:outerShdw>
              </a:effectLst>
              <a:latin typeface="Arial" pitchFamily="34" charset="0"/>
              <a:cs typeface="Arial" pitchFamily="34" charset="0"/>
            </a:endParaRPr>
          </a:p>
          <a:p>
            <a:pPr algn="ctr">
              <a:defRPr/>
            </a:pPr>
            <a:r>
              <a:rPr lang="en-GB" sz="2800" b="1" u="sng" dirty="0">
                <a:effectLst>
                  <a:outerShdw blurRad="38100" dist="38100" dir="2700000" algn="tl">
                    <a:srgbClr val="000000">
                      <a:alpha val="43137"/>
                    </a:srgbClr>
                  </a:outerShdw>
                </a:effectLst>
                <a:latin typeface="Arial" pitchFamily="34" charset="0"/>
                <a:cs typeface="Arial" pitchFamily="34" charset="0"/>
              </a:rPr>
              <a:t>32009R1224 </a:t>
            </a:r>
          </a:p>
          <a:p>
            <a:pPr algn="ctr">
              <a:defRPr/>
            </a:pPr>
            <a:r>
              <a:rPr lang="en-GB" sz="1600" b="1" u="sng" dirty="0">
                <a:effectLst>
                  <a:outerShdw blurRad="38100" dist="38100" dir="2700000" algn="tl">
                    <a:srgbClr val="000000">
                      <a:alpha val="43137"/>
                    </a:srgbClr>
                  </a:outerShdw>
                </a:effectLst>
                <a:latin typeface="Arial" pitchFamily="34" charset="0"/>
                <a:cs typeface="Arial" pitchFamily="34" charset="0"/>
              </a:rPr>
              <a:t> </a:t>
            </a:r>
          </a:p>
          <a:p>
            <a:pPr algn="ctr">
              <a:defRPr/>
            </a:pPr>
            <a:r>
              <a:rPr lang="en-US" dirty="0">
                <a:effectLst>
                  <a:outerShdw blurRad="38100" dist="38100" dir="2700000" algn="tl">
                    <a:srgbClr val="000000">
                      <a:alpha val="43137"/>
                    </a:srgbClr>
                  </a:outerShdw>
                </a:effectLst>
                <a:latin typeface="Arial" pitchFamily="34" charset="0"/>
                <a:cs typeface="Arial" pitchFamily="34" charset="0"/>
              </a:rPr>
              <a:t>laying down detailed rules for the implementation of Council Regulation (EC) No 1224/2009 establishing a Community control system for ensuring compliance with the rules of the Common Fisheries Policy</a:t>
            </a:r>
            <a:r>
              <a:rPr lang="en-GB" dirty="0">
                <a:effectLst>
                  <a:outerShdw blurRad="38100" dist="38100" dir="2700000" algn="tl">
                    <a:srgbClr val="000000">
                      <a:alpha val="43137"/>
                    </a:srgbClr>
                  </a:outerShdw>
                </a:effectLst>
                <a:latin typeface="Arial" pitchFamily="34" charset="0"/>
                <a:cs typeface="Arial" pitchFamily="34" charset="0"/>
              </a:rPr>
              <a:t/>
            </a:r>
            <a:br>
              <a:rPr lang="en-GB" dirty="0">
                <a:effectLst>
                  <a:outerShdw blurRad="38100" dist="38100" dir="2700000" algn="tl">
                    <a:srgbClr val="000000">
                      <a:alpha val="43137"/>
                    </a:srgbClr>
                  </a:outerShdw>
                </a:effectLst>
                <a:latin typeface="Arial" pitchFamily="34" charset="0"/>
                <a:cs typeface="Arial" pitchFamily="34" charset="0"/>
              </a:rPr>
            </a:br>
            <a:r>
              <a:rPr lang="en-GB" sz="1600" dirty="0">
                <a:effectLst>
                  <a:outerShdw blurRad="38100" dist="38100" dir="2700000" algn="tl">
                    <a:srgbClr val="000000">
                      <a:alpha val="43137"/>
                    </a:srgbClr>
                  </a:outerShdw>
                </a:effectLst>
                <a:latin typeface="Arial" pitchFamily="34" charset="0"/>
                <a:cs typeface="Arial" pitchFamily="34" charset="0"/>
              </a:rPr>
              <a:t/>
            </a:r>
            <a:br>
              <a:rPr lang="en-GB" sz="1600" dirty="0">
                <a:effectLst>
                  <a:outerShdw blurRad="38100" dist="38100" dir="2700000" algn="tl">
                    <a:srgbClr val="000000">
                      <a:alpha val="43137"/>
                    </a:srgbClr>
                  </a:outerShdw>
                </a:effectLst>
                <a:latin typeface="Arial" pitchFamily="34" charset="0"/>
                <a:cs typeface="Arial" pitchFamily="34" charset="0"/>
              </a:rPr>
            </a:br>
            <a:r>
              <a:rPr lang="en-GB" sz="2800" b="1" u="sng" dirty="0">
                <a:effectLst>
                  <a:outerShdw blurRad="38100" dist="38100" dir="2700000" algn="tl">
                    <a:srgbClr val="000000">
                      <a:alpha val="43137"/>
                    </a:srgbClr>
                  </a:outerShdw>
                </a:effectLst>
                <a:latin typeface="Arial" pitchFamily="34" charset="0"/>
                <a:cs typeface="Arial" pitchFamily="34" charset="0"/>
              </a:rPr>
              <a:t>32011R0404 </a:t>
            </a:r>
          </a:p>
          <a:p>
            <a:pPr algn="ctr">
              <a:defRPr/>
            </a:pPr>
            <a:r>
              <a:rPr lang="en-GB" sz="1600" dirty="0">
                <a:effectLst>
                  <a:outerShdw blurRad="38100" dist="38100" dir="2700000" algn="tl">
                    <a:srgbClr val="000000">
                      <a:alpha val="43137"/>
                    </a:srgbClr>
                  </a:outerShdw>
                </a:effectLst>
                <a:latin typeface="Arial" pitchFamily="34" charset="0"/>
                <a:cs typeface="Arial" pitchFamily="34" charset="0"/>
              </a:rPr>
              <a:t/>
            </a:r>
            <a:br>
              <a:rPr lang="en-GB" sz="1600" dirty="0">
                <a:effectLst>
                  <a:outerShdw blurRad="38100" dist="38100" dir="2700000" algn="tl">
                    <a:srgbClr val="000000">
                      <a:alpha val="43137"/>
                    </a:srgbClr>
                  </a:outerShdw>
                </a:effectLst>
                <a:latin typeface="Arial" pitchFamily="34" charset="0"/>
                <a:cs typeface="Arial" pitchFamily="34" charset="0"/>
              </a:rPr>
            </a:br>
            <a:r>
              <a:rPr lang="en-US" dirty="0">
                <a:effectLst>
                  <a:outerShdw blurRad="38100" dist="38100" dir="2700000" algn="tl">
                    <a:srgbClr val="000000">
                      <a:alpha val="43137"/>
                    </a:srgbClr>
                  </a:outerShdw>
                </a:effectLst>
                <a:latin typeface="Arial" pitchFamily="34" charset="0"/>
                <a:cs typeface="Arial" pitchFamily="34" charset="0"/>
              </a:rPr>
              <a:t>Commission Implementing Regulation (EU) No 404/2011 of 8 April 2011 laying down detailed rules for the implementation of Council Regulation (EC) No 1224/2009 establishing a Community control system for ensuring compliance with the rules of the Common Fisheries Policy</a:t>
            </a:r>
            <a:r>
              <a:rPr lang="en-GB" sz="1600" dirty="0">
                <a:effectLst>
                  <a:outerShdw blurRad="38100" dist="38100" dir="2700000" algn="tl">
                    <a:srgbClr val="000000">
                      <a:alpha val="43137"/>
                    </a:srgbClr>
                  </a:outerShdw>
                </a:effectLst>
                <a:latin typeface="Arial" pitchFamily="34" charset="0"/>
                <a:cs typeface="Arial" pitchFamily="34" charset="0"/>
              </a:rPr>
              <a:t/>
            </a:r>
            <a:br>
              <a:rPr lang="en-GB" sz="1600" dirty="0">
                <a:effectLst>
                  <a:outerShdw blurRad="38100" dist="38100" dir="2700000" algn="tl">
                    <a:srgbClr val="000000">
                      <a:alpha val="43137"/>
                    </a:srgbClr>
                  </a:outerShdw>
                </a:effectLst>
                <a:latin typeface="Arial" pitchFamily="34" charset="0"/>
                <a:cs typeface="Arial" pitchFamily="34" charset="0"/>
              </a:rPr>
            </a:br>
            <a:r>
              <a:rPr lang="en-GB" sz="1600" dirty="0">
                <a:effectLst>
                  <a:outerShdw blurRad="38100" dist="38100" dir="2700000" algn="tl">
                    <a:srgbClr val="000000">
                      <a:alpha val="43137"/>
                    </a:srgbClr>
                  </a:outerShdw>
                </a:effectLst>
                <a:latin typeface="Arial" pitchFamily="34" charset="0"/>
                <a:cs typeface="Arial" pitchFamily="34" charset="0"/>
              </a:rPr>
              <a:t/>
            </a:r>
            <a:br>
              <a:rPr lang="en-GB" sz="1600" dirty="0">
                <a:effectLst>
                  <a:outerShdw blurRad="38100" dist="38100" dir="2700000" algn="tl">
                    <a:srgbClr val="000000">
                      <a:alpha val="43137"/>
                    </a:srgbClr>
                  </a:outerShdw>
                </a:effectLst>
                <a:latin typeface="Arial" pitchFamily="34" charset="0"/>
                <a:cs typeface="Arial" pitchFamily="34" charset="0"/>
              </a:rPr>
            </a:br>
            <a:endParaRPr lang="en-US" sz="1600" b="1" dirty="0">
              <a:solidFill>
                <a:srgbClr val="000099"/>
              </a:solidFill>
              <a:effectLst>
                <a:outerShdw blurRad="38100" dist="38100" dir="2700000" algn="tl">
                  <a:srgbClr val="000000">
                    <a:alpha val="43137"/>
                  </a:srgbClr>
                </a:outerShdw>
              </a:effectLst>
              <a:latin typeface="Arial" pitchFamily="34" charset="0"/>
              <a:cs typeface="Arial" pitchFamily="34" charset="0"/>
            </a:endParaRPr>
          </a:p>
          <a:p>
            <a:pPr marL="814388" indent="-450850" algn="ctr" fontAlgn="auto">
              <a:spcBef>
                <a:spcPts val="0"/>
              </a:spcBef>
              <a:spcAft>
                <a:spcPct val="40000"/>
              </a:spcAft>
              <a:buClr>
                <a:srgbClr val="FF0000"/>
              </a:buClr>
              <a:buFont typeface="Wingdings" pitchFamily="2" charset="2"/>
              <a:buNone/>
              <a:defRPr/>
            </a:pPr>
            <a:endParaRPr lang="en-US" sz="1600" b="1" dirty="0">
              <a:effectLst>
                <a:outerShdw blurRad="38100" dist="38100" dir="2700000" algn="tl">
                  <a:srgbClr val="000000">
                    <a:alpha val="43137"/>
                  </a:srgbClr>
                </a:outerShdw>
              </a:effectLst>
              <a:latin typeface="Arial" pitchFamily="34" charset="0"/>
              <a:cs typeface="Arial" pitchFamily="34" charset="0"/>
            </a:endParaRPr>
          </a:p>
        </p:txBody>
      </p:sp>
      <p:sp>
        <p:nvSpPr>
          <p:cNvPr id="14" name="Rectangle 13"/>
          <p:cNvSpPr/>
          <p:nvPr/>
        </p:nvSpPr>
        <p:spPr>
          <a:xfrm>
            <a:off x="0" y="609600"/>
            <a:ext cx="9144000" cy="53340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sr-Latn-CS" sz="2800" b="1" dirty="0">
                <a:solidFill>
                  <a:schemeClr val="bg1"/>
                </a:solidFill>
                <a:latin typeface="Cambria" pitchFamily="18" charset="0"/>
              </a:rPr>
              <a:t>Relevant Aquis of EU</a:t>
            </a:r>
          </a:p>
        </p:txBody>
      </p:sp>
      <p:grpSp>
        <p:nvGrpSpPr>
          <p:cNvPr id="1536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5368"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9" name="Group 19"/>
          <p:cNvGrpSpPr>
            <a:grpSpLocks/>
          </p:cNvGrpSpPr>
          <p:nvPr/>
        </p:nvGrpSpPr>
        <p:grpSpPr bwMode="auto">
          <a:xfrm>
            <a:off x="0" y="0"/>
            <a:ext cx="5097463" cy="552450"/>
            <a:chOff x="0" y="0"/>
            <a:chExt cx="5097463" cy="552450"/>
          </a:xfrm>
        </p:grpSpPr>
        <p:pic>
          <p:nvPicPr>
            <p:cNvPr id="15371"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21" name="Rectangle 20"/>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6386" name="Group 13"/>
          <p:cNvGrpSpPr>
            <a:grpSpLocks/>
          </p:cNvGrpSpPr>
          <p:nvPr/>
        </p:nvGrpSpPr>
        <p:grpSpPr bwMode="auto">
          <a:xfrm>
            <a:off x="0" y="6400800"/>
            <a:ext cx="9144000" cy="457200"/>
            <a:chOff x="0" y="6400800"/>
            <a:chExt cx="9144000" cy="457200"/>
          </a:xfrm>
        </p:grpSpPr>
        <p:sp>
          <p:nvSpPr>
            <p:cNvPr id="15" name="Round Same Side Corner Rectangle 1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6418"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0" y="6429375"/>
              <a:ext cx="762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0" y="6400800"/>
              <a:ext cx="2667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C00000"/>
                  </a:solidFill>
                </a:rPr>
                <a:t>Chapter 13</a:t>
              </a:r>
              <a:endParaRPr lang="sr-Latn-CS" sz="1100" b="1" dirty="0">
                <a:solidFill>
                  <a:srgbClr val="C00000"/>
                </a:solidFill>
              </a:endParaRPr>
            </a:p>
            <a:p>
              <a:pPr>
                <a:defRPr/>
              </a:pPr>
              <a:r>
                <a:rPr lang="en-US" sz="1100" b="1" dirty="0">
                  <a:solidFill>
                    <a:srgbClr val="C00000"/>
                  </a:solidFill>
                </a:rPr>
                <a:t>Fishery</a:t>
              </a:r>
            </a:p>
          </p:txBody>
        </p:sp>
      </p:grpSp>
      <p:grpSp>
        <p:nvGrpSpPr>
          <p:cNvPr id="16387" name="Group 11"/>
          <p:cNvGrpSpPr>
            <a:grpSpLocks/>
          </p:cNvGrpSpPr>
          <p:nvPr/>
        </p:nvGrpSpPr>
        <p:grpSpPr bwMode="auto">
          <a:xfrm>
            <a:off x="0" y="0"/>
            <a:ext cx="4992688" cy="538163"/>
            <a:chOff x="0" y="0"/>
            <a:chExt cx="4992416" cy="538609"/>
          </a:xfrm>
        </p:grpSpPr>
        <p:pic>
          <p:nvPicPr>
            <p:cNvPr id="16415"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457175" y="0"/>
              <a:ext cx="4535241" cy="538609"/>
            </a:xfrm>
            <a:prstGeom prst="rect">
              <a:avLst/>
            </a:prstGeom>
          </p:spPr>
          <p:txBody>
            <a:bodyPr tIns="182880">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Montenegro</a:t>
              </a:r>
              <a:r>
                <a:rPr lang="sr-Latn-CS" sz="1000" b="1" dirty="0">
                  <a:solidFill>
                    <a:schemeClr val="bg1"/>
                  </a:solidFill>
                  <a:latin typeface="Cambria" pitchFamily="18" charset="0"/>
                </a:rPr>
                <a:t>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grpSp>
        <p:nvGrpSpPr>
          <p:cNvPr id="16388" name="Group 34"/>
          <p:cNvGrpSpPr>
            <a:grpSpLocks/>
          </p:cNvGrpSpPr>
          <p:nvPr/>
        </p:nvGrpSpPr>
        <p:grpSpPr bwMode="auto">
          <a:xfrm>
            <a:off x="7904163" y="-4763"/>
            <a:ext cx="1211262" cy="385763"/>
            <a:chOff x="7814716" y="-5258"/>
            <a:chExt cx="1210767" cy="460280"/>
          </a:xfrm>
        </p:grpSpPr>
        <p:sp>
          <p:nvSpPr>
            <p:cNvPr id="18" name="5-Point Star 17"/>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5" name="Rectangle 24"/>
          <p:cNvSpPr/>
          <p:nvPr/>
        </p:nvSpPr>
        <p:spPr>
          <a:xfrm>
            <a:off x="0" y="609600"/>
            <a:ext cx="9144000" cy="52322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x-none" sz="2800" b="1" dirty="0">
                <a:solidFill>
                  <a:schemeClr val="bg1"/>
                </a:solidFill>
                <a:latin typeface="Cambria" pitchFamily="18" charset="0"/>
              </a:rPr>
              <a:t>Montenegrin </a:t>
            </a:r>
            <a:r>
              <a:rPr lang="en-US" sz="2800" b="1" dirty="0">
                <a:solidFill>
                  <a:schemeClr val="bg1"/>
                </a:solidFill>
                <a:latin typeface="Cambria" pitchFamily="18" charset="0"/>
              </a:rPr>
              <a:t>Institutional </a:t>
            </a:r>
            <a:r>
              <a:rPr lang="sr-Latn-CS" sz="2800" b="1" dirty="0">
                <a:solidFill>
                  <a:schemeClr val="bg1"/>
                </a:solidFill>
                <a:latin typeface="Cambria" pitchFamily="18" charset="0"/>
              </a:rPr>
              <a:t>Framework</a:t>
            </a:r>
          </a:p>
        </p:txBody>
      </p:sp>
      <p:grpSp>
        <p:nvGrpSpPr>
          <p:cNvPr id="16392" name="Group 35"/>
          <p:cNvGrpSpPr>
            <a:grpSpLocks/>
          </p:cNvGrpSpPr>
          <p:nvPr/>
        </p:nvGrpSpPr>
        <p:grpSpPr bwMode="auto">
          <a:xfrm>
            <a:off x="3279775" y="1066800"/>
            <a:ext cx="2736850" cy="1685925"/>
            <a:chOff x="3279728" y="1219200"/>
            <a:chExt cx="2696150" cy="1722865"/>
          </a:xfrm>
        </p:grpSpPr>
        <p:pic>
          <p:nvPicPr>
            <p:cNvPr id="16407" name="Picture 17" descr="http://blogs.thenews.com.pk/blogs/wp-content/uploads/2012/06/instituti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1219200"/>
              <a:ext cx="11811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p:cNvSpPr txBox="1"/>
            <p:nvPr/>
          </p:nvSpPr>
          <p:spPr>
            <a:xfrm>
              <a:off x="3279728" y="2286662"/>
              <a:ext cx="2696150" cy="655403"/>
            </a:xfrm>
            <a:prstGeom prst="rect">
              <a:avLst/>
            </a:prstGeom>
            <a:noFill/>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b="1">
                  <a:solidFill>
                    <a:srgbClr val="00B0F0"/>
                  </a:solidFill>
                  <a:effectLst>
                    <a:outerShdw blurRad="38100" dist="38100" dir="2700000" algn="tl">
                      <a:srgbClr val="C0C0C0"/>
                    </a:outerShdw>
                  </a:effectLst>
                </a:rPr>
                <a:t>Ministry of Agriculture </a:t>
              </a:r>
            </a:p>
            <a:p>
              <a:pPr algn="ctr"/>
              <a:r>
                <a:rPr lang="en-US" b="1">
                  <a:solidFill>
                    <a:srgbClr val="00B0F0"/>
                  </a:solidFill>
                  <a:effectLst>
                    <a:outerShdw blurRad="38100" dist="38100" dir="2700000" algn="tl">
                      <a:srgbClr val="C0C0C0"/>
                    </a:outerShdw>
                  </a:effectLst>
                </a:rPr>
                <a:t>and Rural Development</a:t>
              </a:r>
            </a:p>
          </p:txBody>
        </p:sp>
      </p:grpSp>
      <p:sp>
        <p:nvSpPr>
          <p:cNvPr id="52" name="Circular Arrow 51"/>
          <p:cNvSpPr/>
          <p:nvPr/>
        </p:nvSpPr>
        <p:spPr>
          <a:xfrm>
            <a:off x="3733800" y="2895600"/>
            <a:ext cx="1981200" cy="1905000"/>
          </a:xfrm>
          <a:prstGeom prst="circular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chemeClr val="tx1"/>
              </a:solidFill>
            </a:endParaRPr>
          </a:p>
        </p:txBody>
      </p:sp>
      <p:sp>
        <p:nvSpPr>
          <p:cNvPr id="53" name="Circular Arrow 52"/>
          <p:cNvSpPr/>
          <p:nvPr/>
        </p:nvSpPr>
        <p:spPr>
          <a:xfrm rot="10800000">
            <a:off x="3733800" y="3048000"/>
            <a:ext cx="1981200" cy="1905000"/>
          </a:xfrm>
          <a:prstGeom prst="circular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chemeClr val="tx1"/>
              </a:solidFill>
            </a:endParaRPr>
          </a:p>
        </p:txBody>
      </p:sp>
      <p:pic>
        <p:nvPicPr>
          <p:cNvPr id="16399" name="Picture 2" descr="C:\Users\deniz.frljuckic\AppData\Local\Microsoft\Windows\Temporary Internet Files\Content.IE5\PFWKAQZL\MC90036638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0" y="4648200"/>
            <a:ext cx="1066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Picture 8" descr="C:\Users\deniz.frljuckic\AppData\Local\Microsoft\Windows\Temporary Internet Files\Content.IE5\UCUAQ3R7\MC900434391[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2971800"/>
            <a:ext cx="1295400"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1" name="Picture 9" descr="C:\Users\deniz.frljuckic\AppData\Local\Microsoft\Windows\Temporary Internet Files\Content.IE5\X4LC0F10\MC90032009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18138" y="4767263"/>
            <a:ext cx="1203325"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Rectangle 58"/>
          <p:cNvSpPr/>
          <p:nvPr/>
        </p:nvSpPr>
        <p:spPr>
          <a:xfrm>
            <a:off x="7315200" y="3276600"/>
            <a:ext cx="1828800" cy="915988"/>
          </a:xfrm>
          <a:prstGeom prst="rect">
            <a:avLst/>
          </a:prstGeom>
        </p:spPr>
        <p:txBody>
          <a:bodyPr>
            <a:spAutoFit/>
          </a:bodyPr>
          <a:lstStyle/>
          <a:p>
            <a:pPr algn="ctr"/>
            <a:r>
              <a:rPr lang="en-US" b="1">
                <a:solidFill>
                  <a:srgbClr val="00B0F0"/>
                </a:solidFill>
                <a:effectLst>
                  <a:outerShdw blurRad="38100" dist="38100" dir="2700000" algn="tl">
                    <a:srgbClr val="C0C0C0"/>
                  </a:outerShdw>
                </a:effectLst>
              </a:rPr>
              <a:t>Administration for Inspection Affairs</a:t>
            </a:r>
          </a:p>
        </p:txBody>
      </p:sp>
      <p:sp>
        <p:nvSpPr>
          <p:cNvPr id="60" name="Rectangle 59"/>
          <p:cNvSpPr/>
          <p:nvPr/>
        </p:nvSpPr>
        <p:spPr>
          <a:xfrm>
            <a:off x="7004050" y="5273675"/>
            <a:ext cx="1981200" cy="646113"/>
          </a:xfrm>
          <a:prstGeom prst="rect">
            <a:avLst/>
          </a:prstGeom>
        </p:spPr>
        <p:txBody>
          <a:bodyPr>
            <a:spAutoFit/>
          </a:bodyPr>
          <a:lstStyle/>
          <a:p>
            <a:pPr algn="ctr">
              <a:defRPr/>
            </a:pPr>
            <a:r>
              <a:rPr lang="en-US" b="1" dirty="0">
                <a:solidFill>
                  <a:srgbClr val="00B0F0"/>
                </a:solidFill>
                <a:effectLst>
                  <a:outerShdw blurRad="38100" dist="38100" dir="2700000" algn="tl">
                    <a:srgbClr val="000000">
                      <a:alpha val="43137"/>
                    </a:srgbClr>
                  </a:outerShdw>
                </a:effectLst>
              </a:rPr>
              <a:t>Maritime Border Police</a:t>
            </a:r>
          </a:p>
        </p:txBody>
      </p:sp>
      <p:sp>
        <p:nvSpPr>
          <p:cNvPr id="63" name="TextBox 62"/>
          <p:cNvSpPr txBox="1"/>
          <p:nvPr/>
        </p:nvSpPr>
        <p:spPr>
          <a:xfrm>
            <a:off x="152400" y="5410200"/>
            <a:ext cx="1905000" cy="646113"/>
          </a:xfrm>
          <a:prstGeom prst="rect">
            <a:avLst/>
          </a:prstGeom>
          <a:noFill/>
        </p:spPr>
        <p:txBody>
          <a:bodyPr>
            <a:spAutoFit/>
          </a:bodyPr>
          <a:lstStyle/>
          <a:p>
            <a:pPr algn="ctr">
              <a:defRPr/>
            </a:pPr>
            <a:r>
              <a:rPr lang="en-US" b="1" dirty="0">
                <a:solidFill>
                  <a:srgbClr val="00B0F0"/>
                </a:solidFill>
                <a:effectLst>
                  <a:outerShdw blurRad="38100" dist="38100" dir="2700000" algn="tl">
                    <a:srgbClr val="000000">
                      <a:alpha val="43137"/>
                    </a:srgbClr>
                  </a:outerShdw>
                </a:effectLst>
              </a:rPr>
              <a:t>Institute of Marine Biology</a:t>
            </a:r>
          </a:p>
        </p:txBody>
      </p:sp>
      <p:pic>
        <p:nvPicPr>
          <p:cNvPr id="16405" name="Picture 2" descr="C:\Users\deniz.frljuckic\AppData\Local\Microsoft\Windows\Temporary Internet Files\Content.IE5\PFWKAQZL\MC900157669[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8800" y="3048000"/>
            <a:ext cx="15144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Box 32"/>
          <p:cNvSpPr txBox="1"/>
          <p:nvPr/>
        </p:nvSpPr>
        <p:spPr>
          <a:xfrm>
            <a:off x="0" y="3200400"/>
            <a:ext cx="1905000" cy="369888"/>
          </a:xfrm>
          <a:prstGeom prst="rect">
            <a:avLst/>
          </a:prstGeom>
          <a:noFill/>
        </p:spPr>
        <p:txBody>
          <a:bodyPr>
            <a:spAutoFit/>
          </a:bodyPr>
          <a:lstStyle/>
          <a:p>
            <a:pPr algn="ctr">
              <a:defRPr/>
            </a:pPr>
            <a:r>
              <a:rPr lang="en-US" b="1" dirty="0">
                <a:solidFill>
                  <a:srgbClr val="00B0F0"/>
                </a:solidFill>
                <a:effectLst>
                  <a:outerShdw blurRad="38100" dist="38100" dir="2700000" algn="tl">
                    <a:srgbClr val="000000">
                      <a:alpha val="43137"/>
                    </a:srgbClr>
                  </a:outerShdw>
                </a:effectLst>
              </a:rPr>
              <a:t>Port Authority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00" name="Text Box 121"/>
          <p:cNvSpPr txBox="1">
            <a:spLocks noChangeArrowheads="1"/>
          </p:cNvSpPr>
          <p:nvPr/>
        </p:nvSpPr>
        <p:spPr bwMode="auto">
          <a:xfrm>
            <a:off x="0" y="1905000"/>
            <a:ext cx="9144000" cy="685800"/>
          </a:xfrm>
          <a:prstGeom prst="rect">
            <a:avLst/>
          </a:prstGeom>
          <a:noFill/>
          <a:ln w="9525" algn="ctr">
            <a:noFill/>
            <a:miter lim="800000"/>
            <a:headEnd/>
            <a:tailEnd/>
          </a:ln>
        </p:spPr>
        <p:txBody>
          <a:bodyPr/>
          <a:lstStyle/>
          <a:p>
            <a:pPr algn="ctr">
              <a:lnSpc>
                <a:spcPct val="80000"/>
              </a:lnSpc>
              <a:defRPr/>
            </a:pPr>
            <a:r>
              <a:rPr lang="en-US" sz="2800" b="1" dirty="0">
                <a:effectLst>
                  <a:outerShdw blurRad="38100" dist="38100" dir="2700000" algn="tl">
                    <a:srgbClr val="000000">
                      <a:alpha val="43137"/>
                    </a:srgbClr>
                  </a:outerShdw>
                </a:effectLst>
                <a:latin typeface="Cambria" pitchFamily="18" charset="0"/>
              </a:rPr>
              <a:t>Law on Marine Fisheries and Mari culture</a:t>
            </a:r>
          </a:p>
          <a:p>
            <a:pPr algn="ctr">
              <a:lnSpc>
                <a:spcPct val="80000"/>
              </a:lnSpc>
              <a:defRPr/>
            </a:pPr>
            <a:r>
              <a:rPr lang="en-US" sz="2000" i="1" dirty="0">
                <a:latin typeface="Cambria" pitchFamily="18" charset="0"/>
              </a:rPr>
              <a:t>(Official Gazette of Montenegro</a:t>
            </a:r>
            <a:r>
              <a:rPr lang="sr-Cyrl-CS" sz="2000" i="1" dirty="0">
                <a:latin typeface="Cambria" pitchFamily="18" charset="0"/>
              </a:rPr>
              <a:t> 56/09</a:t>
            </a:r>
            <a:r>
              <a:rPr lang="en-US" sz="2000" i="1" dirty="0">
                <a:latin typeface="Cambria" pitchFamily="18" charset="0"/>
              </a:rPr>
              <a:t>)</a:t>
            </a:r>
            <a:endParaRPr lang="en-US" sz="2000" b="1" dirty="0">
              <a:latin typeface="Cambria" pitchFamily="18" charset="0"/>
            </a:endParaRPr>
          </a:p>
          <a:p>
            <a:pPr algn="ctr">
              <a:lnSpc>
                <a:spcPct val="80000"/>
              </a:lnSpc>
              <a:defRPr/>
            </a:pPr>
            <a:endParaRPr lang="en-US" sz="2000" b="1" dirty="0">
              <a:latin typeface="Cambria" pitchFamily="18" charset="0"/>
            </a:endParaRPr>
          </a:p>
        </p:txBody>
      </p:sp>
      <p:sp>
        <p:nvSpPr>
          <p:cNvPr id="14" name="Rectangle 13"/>
          <p:cNvSpPr/>
          <p:nvPr/>
        </p:nvSpPr>
        <p:spPr>
          <a:xfrm>
            <a:off x="0" y="609600"/>
            <a:ext cx="9144000" cy="52322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fontAlgn="auto">
              <a:spcBef>
                <a:spcPts val="0"/>
              </a:spcBef>
              <a:spcAft>
                <a:spcPct val="40000"/>
              </a:spcAft>
              <a:buClr>
                <a:srgbClr val="FF0000"/>
              </a:buClr>
              <a:buFont typeface="Wingdings" pitchFamily="2" charset="2"/>
              <a:buNone/>
              <a:defRPr/>
            </a:pPr>
            <a:r>
              <a:rPr lang="en-US" sz="2800" b="1" dirty="0">
                <a:solidFill>
                  <a:schemeClr val="bg1"/>
                </a:solidFill>
                <a:latin typeface="Cambria" pitchFamily="18" charset="0"/>
              </a:rPr>
              <a:t>Montenegrin</a:t>
            </a:r>
            <a:r>
              <a:rPr lang="en-US" sz="2400" b="1" dirty="0">
                <a:solidFill>
                  <a:schemeClr val="bg1"/>
                </a:solidFill>
                <a:latin typeface="Cambria" pitchFamily="18" charset="0"/>
              </a:rPr>
              <a:t> </a:t>
            </a:r>
            <a:r>
              <a:rPr lang="sr-Latn-CS" sz="2800" b="1" dirty="0">
                <a:solidFill>
                  <a:schemeClr val="bg1"/>
                </a:solidFill>
                <a:latin typeface="Cambria" pitchFamily="18" charset="0"/>
              </a:rPr>
              <a:t>Legal Framework</a:t>
            </a:r>
            <a:endParaRPr lang="sr-Latn-CS" sz="2400" b="1" dirty="0">
              <a:solidFill>
                <a:schemeClr val="bg1"/>
              </a:solidFill>
              <a:latin typeface="Cambria" pitchFamily="18" charset="0"/>
            </a:endParaRPr>
          </a:p>
        </p:txBody>
      </p:sp>
      <p:grpSp>
        <p:nvGrpSpPr>
          <p:cNvPr id="1741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7416"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7" name="Group 20"/>
          <p:cNvGrpSpPr>
            <a:grpSpLocks/>
          </p:cNvGrpSpPr>
          <p:nvPr/>
        </p:nvGrpSpPr>
        <p:grpSpPr bwMode="auto">
          <a:xfrm>
            <a:off x="0" y="0"/>
            <a:ext cx="5097463" cy="552450"/>
            <a:chOff x="0" y="0"/>
            <a:chExt cx="5097463" cy="552450"/>
          </a:xfrm>
        </p:grpSpPr>
        <p:pic>
          <p:nvPicPr>
            <p:cNvPr id="17422"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18" name="Rectangle 17"/>
          <p:cNvSpPr/>
          <p:nvPr/>
        </p:nvSpPr>
        <p:spPr>
          <a:xfrm>
            <a:off x="0" y="3657600"/>
            <a:ext cx="9144000" cy="658813"/>
          </a:xfrm>
          <a:prstGeom prst="rect">
            <a:avLst/>
          </a:prstGeom>
        </p:spPr>
        <p:txBody>
          <a:bodyPr>
            <a:spAutoFit/>
          </a:bodyPr>
          <a:lstStyle/>
          <a:p>
            <a:pPr algn="ctr">
              <a:lnSpc>
                <a:spcPct val="80000"/>
              </a:lnSpc>
              <a:defRPr/>
            </a:pPr>
            <a:r>
              <a:rPr lang="sr-Cyrl-CS" sz="2800" b="1" dirty="0">
                <a:effectLst>
                  <a:outerShdw blurRad="38100" dist="38100" dir="2700000" algn="tl">
                    <a:srgbClr val="000000">
                      <a:alpha val="43137"/>
                    </a:srgbClr>
                  </a:outerShdw>
                </a:effectLst>
                <a:latin typeface="Cambria" pitchFamily="18" charset="0"/>
                <a:cs typeface="Arial" pitchFamily="34" charset="0"/>
              </a:rPr>
              <a:t>Law on Maritime and Inland Navigation </a:t>
            </a:r>
            <a:endParaRPr lang="en-US" sz="2800" b="1" dirty="0">
              <a:effectLst>
                <a:outerShdw blurRad="38100" dist="38100" dir="2700000" algn="tl">
                  <a:srgbClr val="000000">
                    <a:alpha val="43137"/>
                  </a:srgbClr>
                </a:outerShdw>
              </a:effectLst>
              <a:latin typeface="Cambria" pitchFamily="18" charset="0"/>
              <a:cs typeface="Arial" pitchFamily="34" charset="0"/>
            </a:endParaRPr>
          </a:p>
          <a:p>
            <a:pPr algn="ctr">
              <a:lnSpc>
                <a:spcPct val="80000"/>
              </a:lnSpc>
              <a:defRPr/>
            </a:pPr>
            <a:r>
              <a:rPr lang="en-US" i="1" dirty="0">
                <a:latin typeface="Cambria" pitchFamily="18" charset="0"/>
                <a:cs typeface="Arial" pitchFamily="34" charset="0"/>
              </a:rPr>
              <a:t>(</a:t>
            </a:r>
            <a:r>
              <a:rPr lang="sr-Cyrl-CS" i="1" dirty="0">
                <a:latin typeface="Cambria" pitchFamily="18" charset="0"/>
                <a:cs typeface="Arial" pitchFamily="34" charset="0"/>
              </a:rPr>
              <a:t>Official Gazette of SRJ 12/98, 44/99, 74/99, 73/2000</a:t>
            </a:r>
            <a:r>
              <a:rPr lang="en-US" i="1" dirty="0">
                <a:latin typeface="Cambria" pitchFamily="18" charset="0"/>
                <a:cs typeface="Arial" pitchFamily="34" charset="0"/>
              </a:rPr>
              <a:t>)</a:t>
            </a:r>
            <a:endParaRPr lang="sr-Cyrl-CS" i="1" dirty="0">
              <a:latin typeface="Cambria" pitchFamily="18" charset="0"/>
              <a:cs typeface="Arial" pitchFamily="34" charset="0"/>
            </a:endParaRPr>
          </a:p>
        </p:txBody>
      </p:sp>
      <p:sp>
        <p:nvSpPr>
          <p:cNvPr id="20" name="Rectangle 19"/>
          <p:cNvSpPr/>
          <p:nvPr/>
        </p:nvSpPr>
        <p:spPr>
          <a:xfrm>
            <a:off x="0" y="4343400"/>
            <a:ext cx="9144000" cy="904875"/>
          </a:xfrm>
          <a:prstGeom prst="rect">
            <a:avLst/>
          </a:prstGeom>
        </p:spPr>
        <p:txBody>
          <a:bodyPr>
            <a:spAutoFit/>
          </a:bodyPr>
          <a:lstStyle/>
          <a:p>
            <a:pPr algn="ctr">
              <a:lnSpc>
                <a:spcPct val="80000"/>
              </a:lnSpc>
              <a:defRPr/>
            </a:pPr>
            <a:r>
              <a:rPr lang="en-US" sz="2400" b="1" dirty="0">
                <a:effectLst>
                  <a:outerShdw blurRad="38100" dist="38100" dir="2700000" algn="tl">
                    <a:srgbClr val="000000">
                      <a:alpha val="43137"/>
                    </a:srgbClr>
                  </a:outerShdw>
                </a:effectLst>
                <a:latin typeface="Cambria" pitchFamily="18" charset="0"/>
              </a:rPr>
              <a:t>Secondary legislation</a:t>
            </a:r>
          </a:p>
          <a:p>
            <a:pPr algn="ctr">
              <a:lnSpc>
                <a:spcPct val="80000"/>
              </a:lnSpc>
              <a:defRPr/>
            </a:pPr>
            <a:r>
              <a:rPr lang="en-US" sz="2400" i="1" dirty="0">
                <a:effectLst>
                  <a:outerShdw blurRad="38100" dist="38100" dir="2700000" algn="tl">
                    <a:srgbClr val="000000">
                      <a:alpha val="43137"/>
                    </a:srgbClr>
                  </a:outerShdw>
                </a:effectLst>
                <a:latin typeface="Cambria" pitchFamily="18" charset="0"/>
                <a:cs typeface="Arial" pitchFamily="34" charset="0"/>
              </a:rPr>
              <a:t>D</a:t>
            </a:r>
            <a:r>
              <a:rPr lang="sr-Cyrl-CS" sz="2400" i="1" dirty="0">
                <a:effectLst>
                  <a:outerShdw blurRad="38100" dist="38100" dir="2700000" algn="tl">
                    <a:srgbClr val="000000">
                      <a:alpha val="43137"/>
                    </a:srgbClr>
                  </a:outerShdw>
                </a:effectLst>
                <a:latin typeface="Cambria" pitchFamily="18" charset="0"/>
                <a:cs typeface="Arial" pitchFamily="34" charset="0"/>
              </a:rPr>
              <a:t>ECREE ON BOATS</a:t>
            </a:r>
            <a:endParaRPr lang="en-US" sz="2400" b="1" dirty="0">
              <a:effectLst>
                <a:outerShdw blurRad="38100" dist="38100" dir="2700000" algn="tl">
                  <a:srgbClr val="000000">
                    <a:alpha val="43137"/>
                  </a:srgbClr>
                </a:outerShdw>
              </a:effectLst>
              <a:latin typeface="Cambria" pitchFamily="18" charset="0"/>
            </a:endParaRPr>
          </a:p>
          <a:p>
            <a:pPr algn="ctr">
              <a:lnSpc>
                <a:spcPct val="80000"/>
              </a:lnSpc>
              <a:defRPr/>
            </a:pPr>
            <a:r>
              <a:rPr lang="en-US" i="1" dirty="0">
                <a:latin typeface="Cambria" pitchFamily="18" charset="0"/>
              </a:rPr>
              <a:t>(</a:t>
            </a:r>
            <a:r>
              <a:rPr lang="sr-Cyrl-CS" i="1" dirty="0">
                <a:effectLst>
                  <a:outerShdw blurRad="38100" dist="38100" dir="2700000" algn="tl">
                    <a:srgbClr val="000000">
                      <a:alpha val="43137"/>
                    </a:srgbClr>
                  </a:outerShdw>
                </a:effectLst>
                <a:latin typeface="Cambria" pitchFamily="18" charset="0"/>
                <a:cs typeface="Arial" pitchFamily="34" charset="0"/>
              </a:rPr>
              <a:t>Official Gazette of Montenegro 51/04 and 44/09</a:t>
            </a:r>
            <a:r>
              <a:rPr lang="en-US" i="1" dirty="0">
                <a:latin typeface="Cambria" pitchFamily="18" charset="0"/>
              </a:rPr>
              <a:t>)</a:t>
            </a:r>
            <a:endParaRPr lang="hr-BA" i="1" dirty="0">
              <a:latin typeface="Cambria" pitchFamily="18" charset="0"/>
            </a:endParaRPr>
          </a:p>
        </p:txBody>
      </p:sp>
      <p:sp>
        <p:nvSpPr>
          <p:cNvPr id="21" name="Rectangle 20"/>
          <p:cNvSpPr/>
          <p:nvPr/>
        </p:nvSpPr>
        <p:spPr>
          <a:xfrm>
            <a:off x="0" y="2667000"/>
            <a:ext cx="9144000" cy="609600"/>
          </a:xfrm>
          <a:prstGeom prst="rect">
            <a:avLst/>
          </a:prstGeom>
        </p:spPr>
        <p:txBody>
          <a:bodyPr>
            <a:spAutoFit/>
          </a:bodyPr>
          <a:lstStyle/>
          <a:p>
            <a:pPr algn="ctr">
              <a:lnSpc>
                <a:spcPct val="80000"/>
              </a:lnSpc>
              <a:defRPr/>
            </a:pPr>
            <a:r>
              <a:rPr lang="en-US" sz="2400" b="1" dirty="0">
                <a:effectLst>
                  <a:outerShdw blurRad="38100" dist="38100" dir="2700000" algn="tl">
                    <a:srgbClr val="000000">
                      <a:alpha val="43137"/>
                    </a:srgbClr>
                  </a:outerShdw>
                </a:effectLst>
                <a:latin typeface="Cambria" pitchFamily="18" charset="0"/>
              </a:rPr>
              <a:t>Set of secondary legislation</a:t>
            </a:r>
          </a:p>
          <a:p>
            <a:pPr algn="ctr">
              <a:lnSpc>
                <a:spcPct val="80000"/>
              </a:lnSpc>
              <a:defRPr/>
            </a:pPr>
            <a:r>
              <a:rPr lang="en-US" i="1" dirty="0">
                <a:latin typeface="Cambria" pitchFamily="18" charset="0"/>
              </a:rPr>
              <a:t>(Official Gazette of Montenegro 8/11)</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843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705" name="Rectangle 1"/>
          <p:cNvSpPr>
            <a:spLocks noChangeArrowheads="1"/>
          </p:cNvSpPr>
          <p:nvPr/>
        </p:nvSpPr>
        <p:spPr bwMode="auto">
          <a:xfrm>
            <a:off x="0" y="609601"/>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US" sz="2800" b="1" dirty="0">
                <a:effectLst>
                  <a:outerShdw blurRad="38100" dist="38100" dir="2700000" algn="tl">
                    <a:srgbClr val="000000">
                      <a:alpha val="43137"/>
                    </a:srgbClr>
                  </a:outerShdw>
                </a:effectLst>
                <a:latin typeface="Arial" pitchFamily="34" charset="0"/>
                <a:cs typeface="Arial" pitchFamily="34" charset="0"/>
              </a:rPr>
              <a:t>Measuring Montenegrin vessels</a:t>
            </a:r>
          </a:p>
        </p:txBody>
      </p:sp>
      <p:pic>
        <p:nvPicPr>
          <p:cNvPr id="18439"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0" name="Group 18"/>
          <p:cNvGrpSpPr>
            <a:grpSpLocks/>
          </p:cNvGrpSpPr>
          <p:nvPr/>
        </p:nvGrpSpPr>
        <p:grpSpPr bwMode="auto">
          <a:xfrm>
            <a:off x="0" y="0"/>
            <a:ext cx="5097463" cy="552450"/>
            <a:chOff x="0" y="0"/>
            <a:chExt cx="5097463" cy="552450"/>
          </a:xfrm>
        </p:grpSpPr>
        <p:pic>
          <p:nvPicPr>
            <p:cNvPr id="18447"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18443" name="Picture 1"/>
          <p:cNvPicPr>
            <a:picLocks noChangeAspect="1" noChangeArrowheads="1"/>
          </p:cNvPicPr>
          <p:nvPr/>
        </p:nvPicPr>
        <p:blipFill>
          <a:blip r:embed="rId4"/>
          <a:srcRect/>
          <a:stretch>
            <a:fillRect/>
          </a:stretch>
        </p:blipFill>
        <p:spPr bwMode="auto">
          <a:xfrm>
            <a:off x="5410200" y="3048000"/>
            <a:ext cx="3492500" cy="2743200"/>
          </a:xfrm>
          <a:prstGeom prst="rect">
            <a:avLst/>
          </a:prstGeom>
          <a:ln>
            <a:noFill/>
          </a:ln>
          <a:effectLst>
            <a:outerShdw blurRad="292100" dist="139700" dir="2700000" algn="tl" rotWithShape="0">
              <a:srgbClr val="333333">
                <a:alpha val="65000"/>
              </a:srgbClr>
            </a:outerShdw>
          </a:effectLst>
        </p:spPr>
      </p:pic>
      <p:sp>
        <p:nvSpPr>
          <p:cNvPr id="29" name="TextBox 28"/>
          <p:cNvSpPr txBox="1"/>
          <p:nvPr/>
        </p:nvSpPr>
        <p:spPr>
          <a:xfrm>
            <a:off x="152400" y="1219200"/>
            <a:ext cx="8839200" cy="641350"/>
          </a:xfrm>
          <a:prstGeom prst="rect">
            <a:avLst/>
          </a:prstGeom>
          <a:noFill/>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b="1">
                <a:effectLst>
                  <a:outerShdw blurRad="38100" dist="38100" dir="2700000" algn="tl">
                    <a:srgbClr val="C0C0C0"/>
                  </a:outerShdw>
                </a:effectLst>
                <a:cs typeface="Arial" charset="0"/>
              </a:rPr>
              <a:t>In accordance with the Law on Maritime</a:t>
            </a:r>
            <a:r>
              <a:rPr lang="sr-Cyrl-CS" b="1">
                <a:effectLst>
                  <a:outerShdw blurRad="38100" dist="38100" dir="2700000" algn="tl">
                    <a:srgbClr val="C0C0C0"/>
                  </a:outerShdw>
                </a:effectLst>
                <a:cs typeface="Arial" charset="0"/>
              </a:rPr>
              <a:t> and Inland Navigation</a:t>
            </a:r>
            <a:endParaRPr lang="en-US" b="1">
              <a:effectLst>
                <a:outerShdw blurRad="38100" dist="38100" dir="2700000" algn="tl">
                  <a:srgbClr val="C0C0C0"/>
                </a:outerShdw>
              </a:effectLst>
              <a:cs typeface="Arial" charset="0"/>
            </a:endParaRPr>
          </a:p>
          <a:p>
            <a:pPr algn="ctr"/>
            <a:r>
              <a:rPr lang="en-US" b="1">
                <a:effectLst>
                  <a:outerShdw blurRad="38100" dist="38100" dir="2700000" algn="tl">
                    <a:srgbClr val="C0C0C0"/>
                  </a:outerShdw>
                </a:effectLst>
                <a:cs typeface="Arial" charset="0"/>
              </a:rPr>
              <a:t>Port Authority is in charge of measuring of vessels </a:t>
            </a:r>
          </a:p>
        </p:txBody>
      </p:sp>
      <p:sp>
        <p:nvSpPr>
          <p:cNvPr id="31" name="Rectangle 30"/>
          <p:cNvSpPr/>
          <p:nvPr/>
        </p:nvSpPr>
        <p:spPr>
          <a:xfrm>
            <a:off x="0" y="2057400"/>
            <a:ext cx="9144000" cy="915988"/>
          </a:xfrm>
          <a:prstGeom prst="rect">
            <a:avLst/>
          </a:prstGeom>
        </p:spPr>
        <p:txBody>
          <a:bodyPr>
            <a:spAutoFit/>
          </a:bodyPr>
          <a:lstStyle/>
          <a:p>
            <a:pPr algn="ctr"/>
            <a:r>
              <a:rPr lang="en-US">
                <a:effectLst>
                  <a:outerShdw blurRad="38100" dist="38100" dir="2700000" algn="tl">
                    <a:srgbClr val="C0C0C0"/>
                  </a:outerShdw>
                </a:effectLst>
              </a:rPr>
              <a:t>Existing legal rules for tonnage measurement of merchant ships and boats do not define specific tonnage measurement method for fishing vessels and boats, or the power of their engines!</a:t>
            </a:r>
          </a:p>
        </p:txBody>
      </p:sp>
      <p:sp>
        <p:nvSpPr>
          <p:cNvPr id="32" name="Rectangle 31"/>
          <p:cNvSpPr/>
          <p:nvPr/>
        </p:nvSpPr>
        <p:spPr>
          <a:xfrm>
            <a:off x="0" y="2971800"/>
            <a:ext cx="5257800" cy="646113"/>
          </a:xfrm>
          <a:prstGeom prst="rect">
            <a:avLst/>
          </a:prstGeom>
        </p:spPr>
        <p:txBody>
          <a:bodyPr>
            <a:spAutoFit/>
          </a:bodyPr>
          <a:lstStyle/>
          <a:p>
            <a:pPr algn="ctr">
              <a:defRPr/>
            </a:pPr>
            <a:r>
              <a:rPr lang="en-US" b="1" dirty="0">
                <a:solidFill>
                  <a:srgbClr val="FF0000"/>
                </a:solidFill>
                <a:effectLst>
                  <a:outerShdw blurRad="38100" dist="38100" dir="2700000" algn="tl">
                    <a:srgbClr val="000000">
                      <a:alpha val="43137"/>
                    </a:srgbClr>
                  </a:outerShdw>
                </a:effectLst>
              </a:rPr>
              <a:t>The preparation of the draft Law on the Safety of Maritime Navigation</a:t>
            </a:r>
          </a:p>
        </p:txBody>
      </p:sp>
      <p:sp>
        <p:nvSpPr>
          <p:cNvPr id="33" name="Rectangle 32"/>
          <p:cNvSpPr/>
          <p:nvPr/>
        </p:nvSpPr>
        <p:spPr>
          <a:xfrm>
            <a:off x="0" y="3733800"/>
            <a:ext cx="5334000" cy="2563813"/>
          </a:xfrm>
          <a:prstGeom prst="rect">
            <a:avLst/>
          </a:prstGeom>
        </p:spPr>
        <p:txBody>
          <a:bodyPr>
            <a:spAutoFit/>
          </a:bodyPr>
          <a:lstStyle/>
          <a:p>
            <a:pPr algn="ctr"/>
            <a:r>
              <a:rPr lang="en-US">
                <a:effectLst>
                  <a:outerShdw blurRad="38100" dist="38100" dir="2700000" algn="tl">
                    <a:srgbClr val="C0C0C0"/>
                  </a:outerShdw>
                </a:effectLst>
              </a:rPr>
              <a:t>Entering in force of the new Law on Maritime Safety will provide the legal basis for adoption of by-laws. One of these by-laws will be the technical rules for tonnage measurement of fishing vessels, or the existing technical rules for merchant ships and boats will be amended. It will describe in detail the method of determining the gross tonnage (GT) and confirm or verify the engine power of fishing vessels.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9459"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705" name="Rectangle 1"/>
          <p:cNvSpPr>
            <a:spLocks noChangeArrowheads="1"/>
          </p:cNvSpPr>
          <p:nvPr/>
        </p:nvSpPr>
        <p:spPr bwMode="auto">
          <a:xfrm>
            <a:off x="0" y="609601"/>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Vessels characteristics</a:t>
            </a:r>
            <a:endParaRPr lang="sr-Latn-CS" sz="2800" b="1" dirty="0">
              <a:solidFill>
                <a:schemeClr val="accent2">
                  <a:lumMod val="50000"/>
                </a:schemeClr>
              </a:solidFill>
              <a:latin typeface="Cambria" pitchFamily="18" charset="0"/>
              <a:cs typeface="Arial" charset="0"/>
            </a:endParaRPr>
          </a:p>
        </p:txBody>
      </p:sp>
      <p:pic>
        <p:nvPicPr>
          <p:cNvPr id="19463"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4" name="Group 18"/>
          <p:cNvGrpSpPr>
            <a:grpSpLocks/>
          </p:cNvGrpSpPr>
          <p:nvPr/>
        </p:nvGrpSpPr>
        <p:grpSpPr bwMode="auto">
          <a:xfrm>
            <a:off x="0" y="0"/>
            <a:ext cx="5097463" cy="552450"/>
            <a:chOff x="0" y="0"/>
            <a:chExt cx="5097463" cy="552450"/>
          </a:xfrm>
        </p:grpSpPr>
        <p:pic>
          <p:nvPicPr>
            <p:cNvPr id="19477"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18" name="TextBox 17"/>
          <p:cNvSpPr txBox="1"/>
          <p:nvPr/>
        </p:nvSpPr>
        <p:spPr>
          <a:xfrm>
            <a:off x="0" y="1219200"/>
            <a:ext cx="9144000" cy="369888"/>
          </a:xfrm>
          <a:prstGeom prst="rect">
            <a:avLst/>
          </a:prstGeom>
          <a:noFill/>
        </p:spPr>
        <p:txBody>
          <a:bodyPr>
            <a:spAutoFit/>
          </a:bodyPr>
          <a:lstStyle/>
          <a:p>
            <a:pPr algn="ctr">
              <a:defRPr/>
            </a:pPr>
            <a:r>
              <a:rPr lang="en-US" b="1" dirty="0">
                <a:effectLst>
                  <a:outerShdw blurRad="38100" dist="38100" dir="2700000" algn="tl">
                    <a:srgbClr val="000000">
                      <a:alpha val="43137"/>
                    </a:srgbClr>
                  </a:outerShdw>
                </a:effectLst>
              </a:rPr>
              <a:t>Fishing gears technical Certificate </a:t>
            </a:r>
          </a:p>
        </p:txBody>
      </p:sp>
      <p:grpSp>
        <p:nvGrpSpPr>
          <p:cNvPr id="19467" name="Group 36"/>
          <p:cNvGrpSpPr>
            <a:grpSpLocks/>
          </p:cNvGrpSpPr>
          <p:nvPr/>
        </p:nvGrpSpPr>
        <p:grpSpPr bwMode="auto">
          <a:xfrm>
            <a:off x="4953000" y="1752600"/>
            <a:ext cx="4114800" cy="4419600"/>
            <a:chOff x="4953000" y="1752600"/>
            <a:chExt cx="4114800" cy="4419600"/>
          </a:xfrm>
        </p:grpSpPr>
        <p:sp>
          <p:nvSpPr>
            <p:cNvPr id="36" name="Vertical Scroll 35"/>
            <p:cNvSpPr/>
            <p:nvPr/>
          </p:nvSpPr>
          <p:spPr>
            <a:xfrm>
              <a:off x="4953000" y="1752600"/>
              <a:ext cx="4114800" cy="4419600"/>
            </a:xfrm>
            <a:prstGeom prst="verticalScroll">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9476" name="Picture 1" descr="C:\Users\deniz.frljuckic\Desktop\IBM Misljenje 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286000"/>
              <a:ext cx="2734584"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68" name="Picture 9" descr="http://www.nero.noaa.gov/protected/images/rfid-wor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343400"/>
            <a:ext cx="2057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11" descr="http://www.nmfs.noaa.gov/stories/2012/07/images/scientist_fishermen_working_cooperativel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057400"/>
            <a:ext cx="2057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70" name="Group 32"/>
          <p:cNvGrpSpPr>
            <a:grpSpLocks/>
          </p:cNvGrpSpPr>
          <p:nvPr/>
        </p:nvGrpSpPr>
        <p:grpSpPr bwMode="auto">
          <a:xfrm>
            <a:off x="381000" y="1752600"/>
            <a:ext cx="1181100" cy="1433513"/>
            <a:chOff x="381000" y="1752600"/>
            <a:chExt cx="1181100" cy="1432958"/>
          </a:xfrm>
        </p:grpSpPr>
        <p:pic>
          <p:nvPicPr>
            <p:cNvPr id="19473" name="Picture 17" descr="http://blogs.thenews.com.pk/blogs/wp-content/uploads/2012/06/institutio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1000" y="1752600"/>
              <a:ext cx="11811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31"/>
            <p:cNvSpPr txBox="1"/>
            <p:nvPr/>
          </p:nvSpPr>
          <p:spPr>
            <a:xfrm>
              <a:off x="533400" y="2818987"/>
              <a:ext cx="914400" cy="366571"/>
            </a:xfrm>
            <a:prstGeom prst="rect">
              <a:avLst/>
            </a:prstGeom>
            <a:noFill/>
          </p:spPr>
          <p:txBody>
            <a:bodyPr>
              <a:spAutoFit/>
            </a:bodyPr>
            <a:lstStyle/>
            <a:p>
              <a:pPr algn="ctr">
                <a:defRPr/>
              </a:pPr>
              <a:r>
                <a:rPr lang="sr-Cyrl-CS" b="1" u="sng">
                  <a:solidFill>
                    <a:srgbClr val="00B0F0"/>
                  </a:solidFill>
                  <a:effectLst>
                    <a:outerShdw blurRad="38100" dist="38100" dir="2700000" algn="tl">
                      <a:srgbClr val="C0C0C0"/>
                    </a:outerShdw>
                  </a:effectLst>
                </a:rPr>
                <a:t>IMB</a:t>
              </a:r>
              <a:r>
                <a:rPr lang="sr-Latn-CS" b="1" u="sng">
                  <a:solidFill>
                    <a:srgbClr val="00B0F0"/>
                  </a:solidFill>
                  <a:effectLst>
                    <a:outerShdw blurRad="38100" dist="38100" dir="2700000" algn="tl">
                      <a:srgbClr val="C0C0C0"/>
                    </a:outerShdw>
                  </a:effectLst>
                </a:rPr>
                <a:t>K</a:t>
              </a:r>
              <a:endParaRPr lang="en-US" b="1" u="sng">
                <a:solidFill>
                  <a:srgbClr val="00B0F0"/>
                </a:solidFill>
                <a:effectLst>
                  <a:outerShdw blurRad="38100" dist="38100" dir="2700000" algn="tl">
                    <a:srgbClr val="C0C0C0"/>
                  </a:outerShdw>
                </a:effectLst>
              </a:endParaRPr>
            </a:p>
          </p:txBody>
        </p:sp>
      </p:grpSp>
      <p:sp>
        <p:nvSpPr>
          <p:cNvPr id="35" name="Bent-Up Arrow 34"/>
          <p:cNvSpPr/>
          <p:nvPr/>
        </p:nvSpPr>
        <p:spPr>
          <a:xfrm rot="5400000">
            <a:off x="609600" y="3505200"/>
            <a:ext cx="1219200" cy="609600"/>
          </a:xfrm>
          <a:prstGeom prst="bentUpArrow">
            <a:avLst>
              <a:gd name="adj1" fmla="val 16667"/>
              <a:gd name="adj2" fmla="val 25000"/>
              <a:gd name="adj3" fmla="val 25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Chevron 37"/>
          <p:cNvSpPr/>
          <p:nvPr/>
        </p:nvSpPr>
        <p:spPr>
          <a:xfrm>
            <a:off x="3886200" y="3657600"/>
            <a:ext cx="1524000" cy="914400"/>
          </a:xfrm>
          <a:prstGeom prst="chevron">
            <a:avLst>
              <a:gd name="adj" fmla="val 68519"/>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5" descr="http://3.bp.blogspot.com/-uqGcw3FMAvc/TcmYJMIovXI/AAAAAAAAAMg/vee6ySYP12k/s1600/newspaper_bw.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3352800"/>
            <a:ext cx="62706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Curved Down Arrow 35"/>
          <p:cNvSpPr/>
          <p:nvPr/>
        </p:nvSpPr>
        <p:spPr>
          <a:xfrm>
            <a:off x="3810000" y="1828800"/>
            <a:ext cx="3505200" cy="9906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048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0486" name="Picture 18" descr="EU MN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7" name="Group 18"/>
          <p:cNvGrpSpPr>
            <a:grpSpLocks/>
          </p:cNvGrpSpPr>
          <p:nvPr/>
        </p:nvGrpSpPr>
        <p:grpSpPr bwMode="auto">
          <a:xfrm>
            <a:off x="0" y="0"/>
            <a:ext cx="5097463" cy="552450"/>
            <a:chOff x="0" y="0"/>
            <a:chExt cx="5097463" cy="552450"/>
          </a:xfrm>
        </p:grpSpPr>
        <p:pic>
          <p:nvPicPr>
            <p:cNvPr id="20506" name="Picture 4" descr="C:\Documents and Settings\alen.nikezic\Desktop\MUPIJU-Stari komp\Press clipping\montenegro grb.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20489" name="Picture 2" descr="http://www.demenageurs-bretons.fr/images/aide_memoi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895600"/>
            <a:ext cx="1828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urved Up Arrow 32"/>
          <p:cNvSpPr/>
          <p:nvPr/>
        </p:nvSpPr>
        <p:spPr>
          <a:xfrm>
            <a:off x="1371600" y="3886200"/>
            <a:ext cx="2819400" cy="9144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2049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2895600"/>
            <a:ext cx="33797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36" descr="dozvola.bmp"/>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5029200"/>
            <a:ext cx="344805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Bent Arrow 38"/>
          <p:cNvSpPr/>
          <p:nvPr/>
        </p:nvSpPr>
        <p:spPr>
          <a:xfrm rot="10800000">
            <a:off x="5486400" y="5638800"/>
            <a:ext cx="1981200" cy="3810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Permit for commercial fishing</a:t>
            </a:r>
            <a:endParaRPr lang="sr-Latn-CS" sz="2800" b="1" dirty="0">
              <a:solidFill>
                <a:srgbClr val="632523"/>
              </a:solidFill>
              <a:latin typeface="Cambria" pitchFamily="18" charset="0"/>
              <a:cs typeface="Arial" charset="0"/>
            </a:endParaRPr>
          </a:p>
        </p:txBody>
      </p:sp>
      <p:grpSp>
        <p:nvGrpSpPr>
          <p:cNvPr id="20497" name="Group 40"/>
          <p:cNvGrpSpPr>
            <a:grpSpLocks/>
          </p:cNvGrpSpPr>
          <p:nvPr/>
        </p:nvGrpSpPr>
        <p:grpSpPr bwMode="auto">
          <a:xfrm>
            <a:off x="0" y="1143000"/>
            <a:ext cx="1181100" cy="1436688"/>
            <a:chOff x="381000" y="1752600"/>
            <a:chExt cx="1181100" cy="1436132"/>
          </a:xfrm>
        </p:grpSpPr>
        <p:pic>
          <p:nvPicPr>
            <p:cNvPr id="20504" name="Picture 17" descr="http://blogs.thenews.com.pk/blogs/wp-content/uploads/2012/06/instituti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 y="1752600"/>
              <a:ext cx="11811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42"/>
            <p:cNvSpPr txBox="1"/>
            <p:nvPr/>
          </p:nvSpPr>
          <p:spPr>
            <a:xfrm>
              <a:off x="533400" y="2818987"/>
              <a:ext cx="914400" cy="369745"/>
            </a:xfrm>
            <a:prstGeom prst="rect">
              <a:avLst/>
            </a:prstGeom>
            <a:noFill/>
          </p:spPr>
          <p:txBody>
            <a:bodyPr>
              <a:spAutoFit/>
            </a:bodyPr>
            <a:lstStyle/>
            <a:p>
              <a:pPr algn="ctr">
                <a:defRPr/>
              </a:pPr>
              <a:r>
                <a:rPr lang="sr-Cyrl-CS" b="1" u="sng" dirty="0">
                  <a:solidFill>
                    <a:srgbClr val="00B0F0"/>
                  </a:solidFill>
                  <a:effectLst>
                    <a:outerShdw blurRad="38100" dist="38100" dir="2700000" algn="tl">
                      <a:srgbClr val="000000">
                        <a:alpha val="43137"/>
                      </a:srgbClr>
                    </a:outerShdw>
                  </a:effectLst>
                </a:rPr>
                <a:t>M</a:t>
              </a:r>
              <a:r>
                <a:rPr lang="en-US" b="1" u="sng" dirty="0">
                  <a:solidFill>
                    <a:srgbClr val="00B0F0"/>
                  </a:solidFill>
                  <a:effectLst>
                    <a:outerShdw blurRad="38100" dist="38100" dir="2700000" algn="tl">
                      <a:srgbClr val="000000">
                        <a:alpha val="43137"/>
                      </a:srgbClr>
                    </a:outerShdw>
                  </a:effectLst>
                </a:rPr>
                <a:t>A</a:t>
              </a:r>
              <a:r>
                <a:rPr lang="sr-Cyrl-CS" b="1" u="sng" dirty="0">
                  <a:solidFill>
                    <a:srgbClr val="00B0F0"/>
                  </a:solidFill>
                  <a:effectLst>
                    <a:outerShdw blurRad="38100" dist="38100" dir="2700000" algn="tl">
                      <a:srgbClr val="000000">
                        <a:alpha val="43137"/>
                      </a:srgbClr>
                    </a:outerShdw>
                  </a:effectLst>
                </a:rPr>
                <a:t>RD</a:t>
              </a:r>
              <a:endParaRPr lang="en-US" b="1" u="sng" dirty="0">
                <a:solidFill>
                  <a:srgbClr val="00B0F0"/>
                </a:solidFill>
                <a:effectLst>
                  <a:outerShdw blurRad="38100" dist="38100" dir="2700000" algn="tl">
                    <a:srgbClr val="000000">
                      <a:alpha val="43137"/>
                    </a:srgbClr>
                  </a:outerShdw>
                </a:effectLst>
              </a:endParaRPr>
            </a:p>
          </p:txBody>
        </p:sp>
      </p:grpSp>
      <p:sp>
        <p:nvSpPr>
          <p:cNvPr id="45" name="Rounded Rectangle 44"/>
          <p:cNvSpPr/>
          <p:nvPr/>
        </p:nvSpPr>
        <p:spPr>
          <a:xfrm>
            <a:off x="609600" y="2971800"/>
            <a:ext cx="1905000" cy="838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499" name="Picture 3" descr="http://www.thekonsultant.com/images/websit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3048000"/>
            <a:ext cx="12033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Bent Arrow 47"/>
          <p:cNvSpPr/>
          <p:nvPr/>
        </p:nvSpPr>
        <p:spPr>
          <a:xfrm rot="5400000">
            <a:off x="800100" y="2095500"/>
            <a:ext cx="1066800" cy="533400"/>
          </a:xfrm>
          <a:prstGeom prst="bentArrow">
            <a:avLst>
              <a:gd name="adj1" fmla="val 23413"/>
              <a:gd name="adj2" fmla="val 25000"/>
              <a:gd name="adj3" fmla="val 25000"/>
              <a:gd name="adj4" fmla="val 4533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20501" name="Picture 4" descr="C:\Users\deniz.frljuckic\AppData\Local\Microsoft\Windows\Temporary Internet Files\Content.IE5\P4JFE5IW\MM900283642[1].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flipH="1">
            <a:off x="152400" y="5014913"/>
            <a:ext cx="11430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ight Arrow 48"/>
          <p:cNvSpPr/>
          <p:nvPr/>
        </p:nvSpPr>
        <p:spPr>
          <a:xfrm rot="10800000">
            <a:off x="1371600" y="5638800"/>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1447800" y="1143000"/>
            <a:ext cx="7543800" cy="830263"/>
          </a:xfrm>
          <a:prstGeom prst="rect">
            <a:avLst/>
          </a:prstGeom>
        </p:spPr>
        <p:txBody>
          <a:bodyPr>
            <a:spAutoFit/>
          </a:bodyPr>
          <a:lstStyle/>
          <a:p>
            <a:pPr algn="just">
              <a:defRPr/>
            </a:pPr>
            <a:r>
              <a:rPr lang="en-US" sz="1600" dirty="0">
                <a:effectLst>
                  <a:outerShdw blurRad="38100" dist="38100" dir="2700000" algn="tl">
                    <a:srgbClr val="000000">
                      <a:alpha val="43137"/>
                    </a:srgbClr>
                  </a:outerShdw>
                </a:effectLst>
              </a:rPr>
              <a:t>The permit for commercial fishing shall be issued by the administration authority based on a public advertisement published in at least one printed media distributed throughout Montenegro.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1507"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21508"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9" name="Group 18"/>
          <p:cNvGrpSpPr>
            <a:grpSpLocks/>
          </p:cNvGrpSpPr>
          <p:nvPr/>
        </p:nvGrpSpPr>
        <p:grpSpPr bwMode="auto">
          <a:xfrm>
            <a:off x="0" y="0"/>
            <a:ext cx="5097463" cy="552450"/>
            <a:chOff x="0" y="0"/>
            <a:chExt cx="5097463" cy="552450"/>
          </a:xfrm>
        </p:grpSpPr>
        <p:pic>
          <p:nvPicPr>
            <p:cNvPr id="21522"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19"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Vessel Registration Administrative procedures</a:t>
            </a:r>
            <a:endParaRPr lang="sr-Latn-CS" sz="2800" b="1" dirty="0">
              <a:solidFill>
                <a:schemeClr val="accent2">
                  <a:lumMod val="50000"/>
                </a:schemeClr>
              </a:solidFill>
              <a:latin typeface="Cambria" pitchFamily="18" charset="0"/>
              <a:cs typeface="Arial" charset="0"/>
            </a:endParaRPr>
          </a:p>
        </p:txBody>
      </p:sp>
      <p:sp>
        <p:nvSpPr>
          <p:cNvPr id="35" name="Rectangle 34"/>
          <p:cNvSpPr/>
          <p:nvPr/>
        </p:nvSpPr>
        <p:spPr>
          <a:xfrm>
            <a:off x="152400" y="1447800"/>
            <a:ext cx="4572000" cy="727075"/>
          </a:xfrm>
          <a:prstGeom prst="rect">
            <a:avLst/>
          </a:prstGeom>
        </p:spPr>
        <p:txBody>
          <a:bodyPr>
            <a:spAutoFit/>
          </a:bodyPr>
          <a:lstStyle/>
          <a:p>
            <a:pPr marL="14288" indent="-14288" algn="ctr">
              <a:spcAft>
                <a:spcPct val="40000"/>
              </a:spcAft>
              <a:buClr>
                <a:srgbClr val="FF0000"/>
              </a:buClr>
              <a:defRPr/>
            </a:pPr>
            <a:r>
              <a:rPr lang="en-US" b="1" u="sng" dirty="0">
                <a:solidFill>
                  <a:srgbClr val="00B050"/>
                </a:solidFill>
                <a:effectLst>
                  <a:outerShdw blurRad="38100" dist="38100" dir="2700000" algn="tl">
                    <a:srgbClr val="000000">
                      <a:alpha val="43137"/>
                    </a:srgbClr>
                  </a:outerShdw>
                </a:effectLst>
                <a:latin typeface="Arial" pitchFamily="34" charset="0"/>
                <a:cs typeface="Arial" pitchFamily="34" charset="0"/>
              </a:rPr>
              <a:t>Existing vessel registration</a:t>
            </a:r>
            <a:r>
              <a:rPr lang="sr-Cyrl-CS" b="1" u="sng" dirty="0">
                <a:solidFill>
                  <a:srgbClr val="00B050"/>
                </a:solidFill>
                <a:effectLst>
                  <a:outerShdw blurRad="38100" dist="38100" dir="2700000" algn="tl">
                    <a:srgbClr val="000000">
                      <a:alpha val="43137"/>
                    </a:srgbClr>
                  </a:outerShdw>
                </a:effectLst>
                <a:latin typeface="Arial" pitchFamily="34" charset="0"/>
                <a:cs typeface="Arial" pitchFamily="34" charset="0"/>
              </a:rPr>
              <a:t> limit:</a:t>
            </a:r>
          </a:p>
          <a:p>
            <a:pPr marL="14288" indent="-14288" algn="ctr">
              <a:spcAft>
                <a:spcPct val="40000"/>
              </a:spcAft>
              <a:buClr>
                <a:srgbClr val="FF0000"/>
              </a:buClr>
              <a:defRPr/>
            </a:pPr>
            <a:r>
              <a:rPr lang="sr-Cyrl-CS" sz="1600" b="1" dirty="0">
                <a:effectLst>
                  <a:outerShdw blurRad="38100" dist="38100" dir="2700000" algn="tl">
                    <a:srgbClr val="000000">
                      <a:alpha val="43137"/>
                    </a:srgbClr>
                  </a:outerShdw>
                </a:effectLst>
                <a:latin typeface="Arial" pitchFamily="34" charset="0"/>
                <a:cs typeface="Arial" pitchFamily="34" charset="0"/>
              </a:rPr>
              <a:t>is in accordance with the sugestion of IMB</a:t>
            </a:r>
            <a:endParaRPr lang="en-US" sz="1600" b="1" dirty="0">
              <a:effectLst>
                <a:outerShdw blurRad="38100" dist="38100" dir="2700000" algn="tl">
                  <a:srgbClr val="000000">
                    <a:alpha val="43137"/>
                  </a:srgbClr>
                </a:outerShdw>
              </a:effectLst>
              <a:latin typeface="Arial" pitchFamily="34" charset="0"/>
              <a:cs typeface="Arial" pitchFamily="34" charset="0"/>
            </a:endParaRPr>
          </a:p>
        </p:txBody>
      </p:sp>
      <p:sp>
        <p:nvSpPr>
          <p:cNvPr id="21515" name="Rectangle 35"/>
          <p:cNvSpPr>
            <a:spLocks noChangeArrowheads="1"/>
          </p:cNvSpPr>
          <p:nvPr/>
        </p:nvSpPr>
        <p:spPr bwMode="auto">
          <a:xfrm>
            <a:off x="234950" y="2743200"/>
            <a:ext cx="4495800" cy="1454150"/>
          </a:xfrm>
          <a:prstGeom prst="rect">
            <a:avLst/>
          </a:prstGeom>
          <a:noFill/>
          <a:ln w="9525">
            <a:noFill/>
            <a:miter lim="800000"/>
            <a:headEnd/>
            <a:tailEnd/>
          </a:ln>
        </p:spPr>
        <p:txBody>
          <a:bodyPr>
            <a:spAutoFit/>
          </a:bodyPr>
          <a:lstStyle/>
          <a:p>
            <a:pPr marL="14288" indent="-14288" algn="ctr">
              <a:spcAft>
                <a:spcPct val="40000"/>
              </a:spcAft>
              <a:buClr>
                <a:srgbClr val="FF0000"/>
              </a:buClr>
            </a:pPr>
            <a:r>
              <a:rPr lang="en-US" b="1">
                <a:solidFill>
                  <a:srgbClr val="FF0000"/>
                </a:solidFill>
                <a:effectLst>
                  <a:outerShdw blurRad="38100" dist="38100" dir="2700000" algn="tl">
                    <a:srgbClr val="C0C0C0"/>
                  </a:outerShdw>
                </a:effectLst>
                <a:cs typeface="Arial" charset="0"/>
              </a:rPr>
              <a:t>New construction</a:t>
            </a:r>
            <a:r>
              <a:rPr lang="sr-Cyrl-CS" b="1">
                <a:solidFill>
                  <a:srgbClr val="FF0000"/>
                </a:solidFill>
                <a:effectLst>
                  <a:outerShdw blurRad="38100" dist="38100" dir="2700000" algn="tl">
                    <a:srgbClr val="C0C0C0"/>
                  </a:outerShdw>
                </a:effectLst>
                <a:cs typeface="Arial" charset="0"/>
              </a:rPr>
              <a:t>: </a:t>
            </a:r>
          </a:p>
          <a:p>
            <a:pPr marL="14288" indent="-14288" algn="ctr">
              <a:spcAft>
                <a:spcPct val="40000"/>
              </a:spcAft>
              <a:buClr>
                <a:srgbClr val="FF0000"/>
              </a:buClr>
            </a:pPr>
            <a:r>
              <a:rPr lang="sr-Latn-CS" sz="1600" b="1">
                <a:effectLst>
                  <a:outerShdw blurRad="38100" dist="38100" dir="2700000" algn="tl">
                    <a:srgbClr val="C0C0C0"/>
                  </a:outerShdw>
                </a:effectLst>
                <a:cs typeface="Arial" charset="0"/>
              </a:rPr>
              <a:t>The construction of new fishing vessels is allowed for now. After </a:t>
            </a:r>
            <a:r>
              <a:rPr lang="en-US" sz="1600" b="1">
                <a:effectLst>
                  <a:outerShdw blurRad="38100" dist="38100" dir="2700000" algn="tl">
                    <a:srgbClr val="C0C0C0"/>
                  </a:outerShdw>
                </a:effectLst>
                <a:cs typeface="Arial" charset="0"/>
              </a:rPr>
              <a:t>completion of the </a:t>
            </a:r>
            <a:r>
              <a:rPr lang="sr-Latn-CS" sz="1600" b="1">
                <a:effectLst>
                  <a:outerShdw blurRad="38100" dist="38100" dir="2700000" algn="tl">
                    <a:srgbClr val="C0C0C0"/>
                  </a:outerShdw>
                </a:effectLst>
                <a:cs typeface="Arial" charset="0"/>
              </a:rPr>
              <a:t>final census we will establish strict control of the GT increas</a:t>
            </a:r>
            <a:r>
              <a:rPr lang="en-US" sz="1600" b="1">
                <a:effectLst>
                  <a:outerShdw blurRad="38100" dist="38100" dir="2700000" algn="tl">
                    <a:srgbClr val="C0C0C0"/>
                  </a:outerShdw>
                </a:effectLst>
                <a:cs typeface="Arial" charset="0"/>
              </a:rPr>
              <a:t>e</a:t>
            </a:r>
            <a:endParaRPr lang="sr-Cyrl-CS" sz="1600" b="1">
              <a:effectLst>
                <a:outerShdw blurRad="38100" dist="38100" dir="2700000" algn="tl">
                  <a:srgbClr val="C0C0C0"/>
                </a:outerShdw>
              </a:effectLst>
              <a:cs typeface="Arial" charset="0"/>
            </a:endParaRPr>
          </a:p>
        </p:txBody>
      </p:sp>
      <p:cxnSp>
        <p:nvCxnSpPr>
          <p:cNvPr id="38" name="Straight Connector 37"/>
          <p:cNvCxnSpPr/>
          <p:nvPr/>
        </p:nvCxnSpPr>
        <p:spPr>
          <a:xfrm>
            <a:off x="4876800" y="1600200"/>
            <a:ext cx="0" cy="2819400"/>
          </a:xfrm>
          <a:prstGeom prst="line">
            <a:avLst/>
          </a:prstGeom>
          <a:ln/>
        </p:spPr>
        <p:style>
          <a:lnRef idx="3">
            <a:schemeClr val="dk1"/>
          </a:lnRef>
          <a:fillRef idx="0">
            <a:schemeClr val="dk1"/>
          </a:fillRef>
          <a:effectRef idx="2">
            <a:schemeClr val="dk1"/>
          </a:effectRef>
          <a:fontRef idx="minor">
            <a:schemeClr val="tx1"/>
          </a:fontRef>
        </p:style>
      </p:cxnSp>
      <p:cxnSp>
        <p:nvCxnSpPr>
          <p:cNvPr id="40" name="Straight Connector 39"/>
          <p:cNvCxnSpPr/>
          <p:nvPr/>
        </p:nvCxnSpPr>
        <p:spPr>
          <a:xfrm>
            <a:off x="173038" y="2438400"/>
            <a:ext cx="4724400" cy="0"/>
          </a:xfrm>
          <a:prstGeom prst="line">
            <a:avLst/>
          </a:prstGeom>
        </p:spPr>
        <p:style>
          <a:lnRef idx="3">
            <a:schemeClr val="dk1"/>
          </a:lnRef>
          <a:fillRef idx="0">
            <a:schemeClr val="dk1"/>
          </a:fillRef>
          <a:effectRef idx="2">
            <a:schemeClr val="dk1"/>
          </a:effectRef>
          <a:fontRef idx="minor">
            <a:schemeClr val="tx1"/>
          </a:fontRef>
        </p:style>
      </p:cxnSp>
      <p:sp>
        <p:nvSpPr>
          <p:cNvPr id="21518" name="Rectangle 40"/>
          <p:cNvSpPr>
            <a:spLocks noChangeArrowheads="1"/>
          </p:cNvSpPr>
          <p:nvPr/>
        </p:nvSpPr>
        <p:spPr bwMode="auto">
          <a:xfrm>
            <a:off x="4948238" y="1576388"/>
            <a:ext cx="4038600" cy="2628900"/>
          </a:xfrm>
          <a:prstGeom prst="rect">
            <a:avLst/>
          </a:prstGeom>
          <a:noFill/>
          <a:ln w="9525">
            <a:noFill/>
            <a:miter lim="800000"/>
            <a:headEnd/>
            <a:tailEnd/>
          </a:ln>
        </p:spPr>
        <p:txBody>
          <a:bodyPr>
            <a:spAutoFit/>
          </a:bodyPr>
          <a:lstStyle/>
          <a:p>
            <a:pPr marL="14288" indent="-14288" algn="ctr">
              <a:spcAft>
                <a:spcPct val="40000"/>
              </a:spcAft>
              <a:buClr>
                <a:srgbClr val="FF0000"/>
              </a:buClr>
            </a:pPr>
            <a:r>
              <a:rPr lang="en-US" b="1">
                <a:solidFill>
                  <a:srgbClr val="FF0000"/>
                </a:solidFill>
                <a:effectLst>
                  <a:outerShdw blurRad="38100" dist="38100" dir="2700000" algn="tl">
                    <a:srgbClr val="C0C0C0"/>
                  </a:outerShdw>
                </a:effectLst>
                <a:cs typeface="Arial" charset="0"/>
              </a:rPr>
              <a:t>Engine modification</a:t>
            </a:r>
            <a:r>
              <a:rPr lang="sr-Cyrl-CS" b="1">
                <a:solidFill>
                  <a:srgbClr val="FF0000"/>
                </a:solidFill>
                <a:effectLst>
                  <a:outerShdw blurRad="38100" dist="38100" dir="2700000" algn="tl">
                    <a:srgbClr val="C0C0C0"/>
                  </a:outerShdw>
                </a:effectLst>
                <a:cs typeface="Arial" charset="0"/>
              </a:rPr>
              <a:t>:</a:t>
            </a:r>
          </a:p>
          <a:p>
            <a:pPr marL="14288" indent="-14288" algn="ctr">
              <a:spcAft>
                <a:spcPct val="40000"/>
              </a:spcAft>
              <a:buClr>
                <a:srgbClr val="FF0000"/>
              </a:buClr>
            </a:pPr>
            <a:r>
              <a:rPr lang="sr-Latn-CS" sz="1600" b="1">
                <a:effectLst>
                  <a:outerShdw blurRad="38100" dist="38100" dir="2700000" algn="tl">
                    <a:srgbClr val="C0C0C0"/>
                  </a:outerShdw>
                </a:effectLst>
                <a:cs typeface="Arial" charset="0"/>
              </a:rPr>
              <a:t>The modification of engine in fishing vessels is allowed for now.</a:t>
            </a:r>
          </a:p>
          <a:p>
            <a:pPr marL="14288" indent="-14288" algn="ctr">
              <a:spcAft>
                <a:spcPct val="40000"/>
              </a:spcAft>
              <a:buClr>
                <a:srgbClr val="FF0000"/>
              </a:buClr>
            </a:pPr>
            <a:r>
              <a:rPr lang="sr-Latn-CS" sz="1600" b="1">
                <a:effectLst>
                  <a:outerShdw blurRad="38100" dist="38100" dir="2700000" algn="tl">
                    <a:srgbClr val="C0C0C0"/>
                  </a:outerShdw>
                </a:effectLst>
                <a:cs typeface="Arial" charset="0"/>
              </a:rPr>
              <a:t>But after </a:t>
            </a:r>
            <a:r>
              <a:rPr lang="en-US" sz="1600" b="1">
                <a:effectLst>
                  <a:outerShdw blurRad="38100" dist="38100" dir="2700000" algn="tl">
                    <a:srgbClr val="C0C0C0"/>
                  </a:outerShdw>
                </a:effectLst>
                <a:cs typeface="Arial" charset="0"/>
              </a:rPr>
              <a:t>completion of </a:t>
            </a:r>
            <a:r>
              <a:rPr lang="sr-Latn-CS" sz="1600" b="1">
                <a:effectLst>
                  <a:outerShdw blurRad="38100" dist="38100" dir="2700000" algn="tl">
                    <a:srgbClr val="C0C0C0"/>
                  </a:outerShdw>
                </a:effectLst>
                <a:cs typeface="Arial" charset="0"/>
              </a:rPr>
              <a:t>the final census we will establish strict control of the </a:t>
            </a:r>
            <a:r>
              <a:rPr lang="en-US" sz="1600" b="1">
                <a:effectLst>
                  <a:outerShdw blurRad="38100" dist="38100" dir="2700000" algn="tl">
                    <a:srgbClr val="C0C0C0"/>
                  </a:outerShdw>
                </a:effectLst>
                <a:cs typeface="Arial" charset="0"/>
              </a:rPr>
              <a:t>engine </a:t>
            </a:r>
            <a:r>
              <a:rPr lang="sr-Latn-CS" sz="1600" b="1">
                <a:effectLst>
                  <a:outerShdw blurRad="38100" dist="38100" dir="2700000" algn="tl">
                    <a:srgbClr val="C0C0C0"/>
                  </a:outerShdw>
                </a:effectLst>
                <a:cs typeface="Arial" charset="0"/>
              </a:rPr>
              <a:t>power increa</a:t>
            </a:r>
            <a:r>
              <a:rPr lang="en-US" sz="1600" b="1">
                <a:effectLst>
                  <a:outerShdw blurRad="38100" dist="38100" dir="2700000" algn="tl">
                    <a:srgbClr val="C0C0C0"/>
                  </a:outerShdw>
                </a:effectLst>
                <a:cs typeface="Arial" charset="0"/>
              </a:rPr>
              <a:t>se</a:t>
            </a:r>
            <a:r>
              <a:rPr lang="sr-Latn-CS" sz="1600" b="1">
                <a:effectLst>
                  <a:outerShdw blurRad="38100" dist="38100" dir="2700000" algn="tl">
                    <a:srgbClr val="C0C0C0"/>
                  </a:outerShdw>
                </a:effectLst>
                <a:cs typeface="Arial" charset="0"/>
              </a:rPr>
              <a:t>.</a:t>
            </a:r>
          </a:p>
          <a:p>
            <a:pPr marL="14288" indent="-14288" algn="ctr">
              <a:spcAft>
                <a:spcPct val="40000"/>
              </a:spcAft>
              <a:buClr>
                <a:srgbClr val="FF0000"/>
              </a:buClr>
            </a:pPr>
            <a:r>
              <a:rPr lang="sr-Latn-CS" sz="1600" b="1">
                <a:effectLst>
                  <a:outerShdw blurRad="38100" dist="38100" dir="2700000" algn="tl">
                    <a:srgbClr val="C0C0C0"/>
                  </a:outerShdw>
                </a:effectLst>
                <a:cs typeface="Arial" charset="0"/>
              </a:rPr>
              <a:t>Any change on </a:t>
            </a:r>
            <a:r>
              <a:rPr lang="en-US" sz="1600" b="1">
                <a:effectLst>
                  <a:outerShdw blurRad="38100" dist="38100" dir="2700000" algn="tl">
                    <a:srgbClr val="C0C0C0"/>
                  </a:outerShdw>
                </a:effectLst>
                <a:cs typeface="Arial" charset="0"/>
              </a:rPr>
              <a:t>a </a:t>
            </a:r>
            <a:r>
              <a:rPr lang="sr-Latn-CS" sz="1600" b="1">
                <a:effectLst>
                  <a:outerShdw blurRad="38100" dist="38100" dir="2700000" algn="tl">
                    <a:srgbClr val="C0C0C0"/>
                  </a:outerShdw>
                </a:effectLst>
                <a:cs typeface="Arial" charset="0"/>
              </a:rPr>
              <a:t>fishing vessel must be reported to the Port Authority and MARD</a:t>
            </a:r>
            <a:endParaRPr lang="en-US" sz="1600" b="1">
              <a:effectLst>
                <a:outerShdw blurRad="38100" dist="38100" dir="2700000" algn="tl">
                  <a:srgbClr val="C0C0C0"/>
                </a:outerShdw>
              </a:effectLst>
              <a:cs typeface="Arial" charset="0"/>
            </a:endParaRPr>
          </a:p>
        </p:txBody>
      </p:sp>
      <p:cxnSp>
        <p:nvCxnSpPr>
          <p:cNvPr id="42" name="Straight Connector 41"/>
          <p:cNvCxnSpPr/>
          <p:nvPr/>
        </p:nvCxnSpPr>
        <p:spPr>
          <a:xfrm>
            <a:off x="152400" y="4419600"/>
            <a:ext cx="4724400" cy="0"/>
          </a:xfrm>
          <a:prstGeom prst="line">
            <a:avLst/>
          </a:prstGeom>
        </p:spPr>
        <p:style>
          <a:lnRef idx="3">
            <a:schemeClr val="dk1"/>
          </a:lnRef>
          <a:fillRef idx="0">
            <a:schemeClr val="dk1"/>
          </a:fillRef>
          <a:effectRef idx="2">
            <a:schemeClr val="dk1"/>
          </a:effectRef>
          <a:fontRef idx="minor">
            <a:schemeClr val="tx1"/>
          </a:fontRef>
        </p:style>
      </p:cxnSp>
      <p:sp>
        <p:nvSpPr>
          <p:cNvPr id="21520" name="Rectangle 44"/>
          <p:cNvSpPr>
            <a:spLocks noChangeArrowheads="1"/>
          </p:cNvSpPr>
          <p:nvPr/>
        </p:nvSpPr>
        <p:spPr bwMode="auto">
          <a:xfrm>
            <a:off x="173038" y="4800600"/>
            <a:ext cx="8534400" cy="1308100"/>
          </a:xfrm>
          <a:prstGeom prst="rect">
            <a:avLst/>
          </a:prstGeom>
          <a:noFill/>
          <a:ln w="9525">
            <a:noFill/>
            <a:miter lim="800000"/>
            <a:headEnd/>
            <a:tailEnd/>
          </a:ln>
        </p:spPr>
        <p:txBody>
          <a:bodyPr>
            <a:spAutoFit/>
          </a:bodyPr>
          <a:lstStyle/>
          <a:p>
            <a:pPr marL="14288" indent="-14288" algn="ctr">
              <a:spcAft>
                <a:spcPct val="40000"/>
              </a:spcAft>
              <a:buClr>
                <a:srgbClr val="FF0000"/>
              </a:buClr>
            </a:pPr>
            <a:r>
              <a:rPr lang="en-US" b="1">
                <a:solidFill>
                  <a:srgbClr val="FF0000"/>
                </a:solidFill>
                <a:effectLst>
                  <a:outerShdw blurRad="38100" dist="38100" dir="2700000" algn="tl">
                    <a:srgbClr val="C0C0C0"/>
                  </a:outerShdw>
                </a:effectLst>
                <a:cs typeface="Arial" charset="0"/>
              </a:rPr>
              <a:t>Increase GT for safety reasons</a:t>
            </a:r>
            <a:r>
              <a:rPr lang="sr-Cyrl-CS" b="1">
                <a:solidFill>
                  <a:srgbClr val="FF0000"/>
                </a:solidFill>
                <a:effectLst>
                  <a:outerShdw blurRad="38100" dist="38100" dir="2700000" algn="tl">
                    <a:srgbClr val="C0C0C0"/>
                  </a:outerShdw>
                </a:effectLst>
                <a:cs typeface="Arial" charset="0"/>
              </a:rPr>
              <a:t>: </a:t>
            </a:r>
            <a:endParaRPr lang="sr-Latn-CS" b="1">
              <a:solidFill>
                <a:srgbClr val="FF0000"/>
              </a:solidFill>
              <a:effectLst>
                <a:outerShdw blurRad="38100" dist="38100" dir="2700000" algn="tl">
                  <a:srgbClr val="C0C0C0"/>
                </a:outerShdw>
              </a:effectLst>
              <a:cs typeface="Arial" charset="0"/>
            </a:endParaRPr>
          </a:p>
          <a:p>
            <a:pPr marL="14288" indent="-14288" algn="ctr">
              <a:spcAft>
                <a:spcPct val="40000"/>
              </a:spcAft>
              <a:buClr>
                <a:srgbClr val="FF0000"/>
              </a:buClr>
            </a:pPr>
            <a:r>
              <a:rPr lang="sr-Latn-CS" sz="1600" b="1">
                <a:effectLst>
                  <a:outerShdw blurRad="38100" dist="38100" dir="2700000" algn="tl">
                    <a:srgbClr val="C0C0C0"/>
                  </a:outerShdw>
                </a:effectLst>
                <a:cs typeface="Arial" charset="0"/>
              </a:rPr>
              <a:t>I</a:t>
            </a:r>
            <a:r>
              <a:rPr lang="en-US" sz="1600" b="1">
                <a:effectLst>
                  <a:outerShdw blurRad="38100" dist="38100" dir="2700000" algn="tl">
                    <a:srgbClr val="C0C0C0"/>
                  </a:outerShdw>
                </a:effectLst>
                <a:cs typeface="Arial" charset="0"/>
              </a:rPr>
              <a:t>ncrease the GT for safety reasons is permitted until the completion of the final census</a:t>
            </a:r>
            <a:r>
              <a:rPr lang="sr-Latn-CS" sz="1600" b="1">
                <a:effectLst>
                  <a:outerShdw blurRad="38100" dist="38100" dir="2700000" algn="tl">
                    <a:srgbClr val="C0C0C0"/>
                  </a:outerShdw>
                </a:effectLst>
                <a:cs typeface="Arial" charset="0"/>
              </a:rPr>
              <a:t>.</a:t>
            </a:r>
          </a:p>
          <a:p>
            <a:pPr marL="14288" indent="-14288" algn="ctr">
              <a:spcAft>
                <a:spcPct val="40000"/>
              </a:spcAft>
              <a:buClr>
                <a:srgbClr val="FF0000"/>
              </a:buClr>
            </a:pPr>
            <a:r>
              <a:rPr lang="sr-Latn-CS" sz="1600" b="1">
                <a:effectLst>
                  <a:outerShdw blurRad="38100" dist="38100" dir="2700000" algn="tl">
                    <a:srgbClr val="C0C0C0"/>
                  </a:outerShdw>
                </a:effectLst>
                <a:cs typeface="Arial" charset="0"/>
              </a:rPr>
              <a:t>All modifications in fishing vessels must be reported to the Port Authority and MARD</a:t>
            </a:r>
            <a:endParaRPr lang="en-US" sz="1600" b="1">
              <a:effectLst>
                <a:outerShdw blurRad="38100" dist="38100" dir="2700000" algn="tl">
                  <a:srgbClr val="C0C0C0"/>
                </a:outerShdw>
              </a:effectLst>
              <a:cs typeface="Arial" charset="0"/>
            </a:endParaRPr>
          </a:p>
        </p:txBody>
      </p:sp>
      <p:cxnSp>
        <p:nvCxnSpPr>
          <p:cNvPr id="29" name="Straight Connector 28"/>
          <p:cNvCxnSpPr/>
          <p:nvPr/>
        </p:nvCxnSpPr>
        <p:spPr>
          <a:xfrm>
            <a:off x="4876800" y="4165600"/>
            <a:ext cx="4110038"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2531"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705" name="Rectangle 1"/>
          <p:cNvSpPr>
            <a:spLocks noChangeArrowheads="1"/>
          </p:cNvSpPr>
          <p:nvPr/>
        </p:nvSpPr>
        <p:spPr bwMode="auto">
          <a:xfrm>
            <a:off x="76200" y="4622800"/>
            <a:ext cx="9023350" cy="1584325"/>
          </a:xfrm>
          <a:prstGeom prst="rect">
            <a:avLst/>
          </a:prstGeom>
          <a:noFill/>
          <a:ln w="9525">
            <a:noFill/>
            <a:miter lim="800000"/>
            <a:headEnd/>
            <a:tailEnd/>
          </a:ln>
        </p:spPr>
        <p:txBody>
          <a:bodyPr>
            <a:spAutoFit/>
          </a:bodyPr>
          <a:lstStyle/>
          <a:p>
            <a:pPr marL="14288" indent="-14288" algn="ctr">
              <a:spcAft>
                <a:spcPct val="40000"/>
              </a:spcAft>
              <a:buClr>
                <a:srgbClr val="FF0000"/>
              </a:buClr>
            </a:pPr>
            <a:r>
              <a:rPr lang="en-US" sz="1600" b="1" dirty="0">
                <a:solidFill>
                  <a:srgbClr val="FF0000"/>
                </a:solidFill>
                <a:effectLst>
                  <a:outerShdw blurRad="38100" dist="38100" dir="2700000" algn="tl">
                    <a:srgbClr val="C0C0C0"/>
                  </a:outerShdw>
                </a:effectLst>
                <a:cs typeface="Arial" charset="0"/>
              </a:rPr>
              <a:t>Vessel Import/ export</a:t>
            </a:r>
            <a:r>
              <a:rPr lang="sr-Cyrl-CS" sz="1600" b="1" dirty="0">
                <a:solidFill>
                  <a:srgbClr val="FF0000"/>
                </a:solidFill>
                <a:effectLst>
                  <a:outerShdw blurRad="38100" dist="38100" dir="2700000" algn="tl">
                    <a:srgbClr val="C0C0C0"/>
                  </a:outerShdw>
                </a:effectLst>
                <a:cs typeface="Arial" charset="0"/>
              </a:rPr>
              <a:t>:</a:t>
            </a:r>
          </a:p>
          <a:p>
            <a:pPr marL="14288" indent="-14288" algn="ctr">
              <a:spcAft>
                <a:spcPct val="40000"/>
              </a:spcAft>
              <a:buClr>
                <a:srgbClr val="FF0000"/>
              </a:buClr>
            </a:pPr>
            <a:r>
              <a:rPr lang="en-US" sz="1400" b="1" dirty="0">
                <a:effectLst>
                  <a:outerShdw blurRad="38100" dist="38100" dir="2700000" algn="tl">
                    <a:srgbClr val="C0C0C0"/>
                  </a:outerShdw>
                </a:effectLst>
                <a:cs typeface="Arial" charset="0"/>
              </a:rPr>
              <a:t>In case of import of the fishing vessel and in order to meet the requirements for registration of that  fishing vessel in the Montenegrin register of fishing vessels, the applicant shall submit the deletion from register of the country from which the vessel is imported.</a:t>
            </a:r>
          </a:p>
          <a:p>
            <a:pPr marL="14288" indent="-14288" algn="ctr"/>
            <a:r>
              <a:rPr lang="en-US" sz="1400" b="1" dirty="0">
                <a:effectLst>
                  <a:outerShdw blurRad="38100" dist="38100" dir="2700000" algn="tl">
                    <a:srgbClr val="C0C0C0"/>
                  </a:outerShdw>
                </a:effectLst>
                <a:cs typeface="Arial" charset="0"/>
              </a:rPr>
              <a:t>In the case of exports, at the request of the owner of the fishing vessel, </a:t>
            </a:r>
            <a:r>
              <a:rPr lang="en-US" sz="1400" b="1" dirty="0" err="1">
                <a:effectLst>
                  <a:outerShdw blurRad="38100" dist="38100" dir="2700000" algn="tl">
                    <a:srgbClr val="C0C0C0"/>
                  </a:outerShdw>
                </a:effectLst>
                <a:cs typeface="Arial" charset="0"/>
              </a:rPr>
              <a:t>MARD</a:t>
            </a:r>
            <a:r>
              <a:rPr lang="en-US" sz="1400" b="1" dirty="0">
                <a:effectLst>
                  <a:outerShdw blurRad="38100" dist="38100" dir="2700000" algn="tl">
                    <a:srgbClr val="C0C0C0"/>
                  </a:outerShdw>
                </a:effectLst>
                <a:cs typeface="Arial" charset="0"/>
              </a:rPr>
              <a:t> will delete the fishing vessel from the register of fishing vessels and issue the proof of deletion.</a:t>
            </a:r>
          </a:p>
        </p:txBody>
      </p:sp>
      <p:pic>
        <p:nvPicPr>
          <p:cNvPr id="22533"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4" name="Group 18"/>
          <p:cNvGrpSpPr>
            <a:grpSpLocks/>
          </p:cNvGrpSpPr>
          <p:nvPr/>
        </p:nvGrpSpPr>
        <p:grpSpPr bwMode="auto">
          <a:xfrm>
            <a:off x="0" y="0"/>
            <a:ext cx="5097463" cy="552450"/>
            <a:chOff x="0" y="0"/>
            <a:chExt cx="5097463" cy="552450"/>
          </a:xfrm>
        </p:grpSpPr>
        <p:pic>
          <p:nvPicPr>
            <p:cNvPr id="22546"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19"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Vessel Registration Administrative procedures</a:t>
            </a:r>
            <a:endParaRPr lang="sr-Latn-CS" sz="2800" b="1" dirty="0">
              <a:solidFill>
                <a:schemeClr val="accent2">
                  <a:lumMod val="50000"/>
                </a:schemeClr>
              </a:solidFill>
              <a:latin typeface="Cambria" pitchFamily="18" charset="0"/>
              <a:cs typeface="Arial" charset="0"/>
            </a:endParaRPr>
          </a:p>
        </p:txBody>
      </p:sp>
      <p:sp>
        <p:nvSpPr>
          <p:cNvPr id="20" name="Rectangle 19"/>
          <p:cNvSpPr/>
          <p:nvPr/>
        </p:nvSpPr>
        <p:spPr>
          <a:xfrm>
            <a:off x="266700" y="1320800"/>
            <a:ext cx="4419600" cy="1298817"/>
          </a:xfrm>
          <a:prstGeom prst="rect">
            <a:avLst/>
          </a:prstGeom>
        </p:spPr>
        <p:txBody>
          <a:bodyPr>
            <a:spAutoFit/>
          </a:bodyPr>
          <a:lstStyle/>
          <a:p>
            <a:pPr marL="14288" indent="-14288" algn="ctr">
              <a:spcAft>
                <a:spcPct val="40000"/>
              </a:spcAft>
              <a:buClr>
                <a:srgbClr val="FF0000"/>
              </a:buClr>
            </a:pPr>
            <a:r>
              <a:rPr lang="en-US" sz="1600" b="1" dirty="0">
                <a:solidFill>
                  <a:srgbClr val="FF0000"/>
                </a:solidFill>
                <a:effectLst>
                  <a:outerShdw blurRad="38100" dist="38100" dir="2700000" algn="tl">
                    <a:srgbClr val="C0C0C0"/>
                  </a:outerShdw>
                </a:effectLst>
                <a:cs typeface="Arial" charset="0"/>
              </a:rPr>
              <a:t>Change of the owner and the Agent</a:t>
            </a:r>
            <a:r>
              <a:rPr lang="sr-Cyrl-CS" sz="1600" b="1" dirty="0">
                <a:solidFill>
                  <a:srgbClr val="FF0000"/>
                </a:solidFill>
                <a:effectLst>
                  <a:outerShdw blurRad="38100" dist="38100" dir="2700000" algn="tl">
                    <a:srgbClr val="C0C0C0"/>
                  </a:outerShdw>
                </a:effectLst>
                <a:cs typeface="Arial" charset="0"/>
              </a:rPr>
              <a:t>:</a:t>
            </a:r>
          </a:p>
          <a:p>
            <a:pPr marL="14288" indent="-14288" algn="ctr"/>
            <a:r>
              <a:rPr lang="en-US" sz="1400" b="1" dirty="0">
                <a:effectLst>
                  <a:outerShdw blurRad="38100" dist="38100" dir="2700000" algn="tl">
                    <a:srgbClr val="C0C0C0"/>
                  </a:outerShdw>
                </a:effectLst>
                <a:cs typeface="Arial" charset="0"/>
              </a:rPr>
              <a:t>The owner of the fishing vessel, or the holder of a commercial </a:t>
            </a:r>
            <a:r>
              <a:rPr lang="en-US" sz="1400" b="1" dirty="0" smtClean="0">
                <a:effectLst>
                  <a:outerShdw blurRad="38100" dist="38100" dir="2700000" algn="tl">
                    <a:srgbClr val="C0C0C0"/>
                  </a:outerShdw>
                </a:effectLst>
                <a:cs typeface="Arial" charset="0"/>
              </a:rPr>
              <a:t>fishing permit </a:t>
            </a:r>
            <a:r>
              <a:rPr lang="en-US" sz="1400" b="1" dirty="0">
                <a:effectLst>
                  <a:outerShdw blurRad="38100" dist="38100" dir="2700000" algn="tl">
                    <a:srgbClr val="C0C0C0"/>
                  </a:outerShdw>
                </a:effectLst>
                <a:cs typeface="Arial" charset="0"/>
              </a:rPr>
              <a:t>shall report to the </a:t>
            </a:r>
            <a:r>
              <a:rPr lang="en-US" sz="1400" b="1" dirty="0" err="1">
                <a:effectLst>
                  <a:outerShdw blurRad="38100" dist="38100" dir="2700000" algn="tl">
                    <a:srgbClr val="C0C0C0"/>
                  </a:outerShdw>
                </a:effectLst>
                <a:cs typeface="Arial" charset="0"/>
              </a:rPr>
              <a:t>MARD</a:t>
            </a:r>
            <a:r>
              <a:rPr lang="en-US" sz="1400" b="1" dirty="0">
                <a:effectLst>
                  <a:outerShdw blurRad="38100" dist="38100" dir="2700000" algn="tl">
                    <a:srgbClr val="C0C0C0"/>
                  </a:outerShdw>
                </a:effectLst>
                <a:cs typeface="Arial" charset="0"/>
              </a:rPr>
              <a:t> any change that takes place while the </a:t>
            </a:r>
            <a:r>
              <a:rPr lang="en-US" sz="1400" b="1" dirty="0" smtClean="0">
                <a:effectLst>
                  <a:outerShdw blurRad="38100" dist="38100" dir="2700000" algn="tl">
                    <a:srgbClr val="C0C0C0"/>
                  </a:outerShdw>
                </a:effectLst>
                <a:cs typeface="Arial" charset="0"/>
              </a:rPr>
              <a:t>permit </a:t>
            </a:r>
            <a:r>
              <a:rPr lang="en-US" sz="1400" b="1" dirty="0">
                <a:effectLst>
                  <a:outerShdw blurRad="38100" dist="38100" dir="2700000" algn="tl">
                    <a:srgbClr val="C0C0C0"/>
                  </a:outerShdw>
                </a:effectLst>
                <a:cs typeface="Arial" charset="0"/>
              </a:rPr>
              <a:t>for commercial fishing is valid.</a:t>
            </a:r>
          </a:p>
        </p:txBody>
      </p:sp>
      <p:sp>
        <p:nvSpPr>
          <p:cNvPr id="22540" name="Rectangle 21"/>
          <p:cNvSpPr>
            <a:spLocks noChangeArrowheads="1"/>
          </p:cNvSpPr>
          <p:nvPr/>
        </p:nvSpPr>
        <p:spPr bwMode="auto">
          <a:xfrm>
            <a:off x="4705350" y="1219200"/>
            <a:ext cx="4171950" cy="1514475"/>
          </a:xfrm>
          <a:prstGeom prst="rect">
            <a:avLst/>
          </a:prstGeom>
          <a:noFill/>
          <a:ln w="9525">
            <a:noFill/>
            <a:miter lim="800000"/>
            <a:headEnd/>
            <a:tailEnd/>
          </a:ln>
        </p:spPr>
        <p:txBody>
          <a:bodyPr>
            <a:spAutoFit/>
          </a:bodyPr>
          <a:lstStyle/>
          <a:p>
            <a:pPr marL="14288" indent="-14288" algn="ctr">
              <a:spcAft>
                <a:spcPct val="40000"/>
              </a:spcAft>
              <a:buClr>
                <a:srgbClr val="FF0000"/>
              </a:buClr>
              <a:defRPr/>
            </a:pPr>
            <a:r>
              <a:rPr lang="en-US" sz="1600" b="1" dirty="0">
                <a:solidFill>
                  <a:srgbClr val="FF0000"/>
                </a:solidFill>
                <a:effectLst>
                  <a:outerShdw blurRad="38100" dist="38100" dir="2700000" algn="tl">
                    <a:srgbClr val="000000">
                      <a:alpha val="43137"/>
                    </a:srgbClr>
                  </a:outerShdw>
                </a:effectLst>
                <a:latin typeface="Arial" pitchFamily="34" charset="0"/>
                <a:cs typeface="Arial" pitchFamily="34" charset="0"/>
              </a:rPr>
              <a:t>Vessel destruction</a:t>
            </a:r>
            <a:r>
              <a:rPr lang="sr-Cyrl-CS" sz="1600" b="1" dirty="0">
                <a:solidFill>
                  <a:srgbClr val="FF0000"/>
                </a:solidFill>
                <a:effectLst>
                  <a:outerShdw blurRad="38100" dist="38100" dir="2700000" algn="tl">
                    <a:srgbClr val="000000">
                      <a:alpha val="43137"/>
                    </a:srgbClr>
                  </a:outerShdw>
                </a:effectLst>
                <a:latin typeface="Arial" pitchFamily="34" charset="0"/>
                <a:cs typeface="Arial" pitchFamily="34" charset="0"/>
              </a:rPr>
              <a:t>:</a:t>
            </a:r>
          </a:p>
          <a:p>
            <a:pPr marL="14288" indent="-14288" algn="ctr">
              <a:spcAft>
                <a:spcPct val="40000"/>
              </a:spcAft>
              <a:buClr>
                <a:srgbClr val="FF0000"/>
              </a:buClr>
              <a:defRPr/>
            </a:pPr>
            <a:r>
              <a:rPr lang="en-US" sz="1400" b="1" dirty="0">
                <a:effectLst>
                  <a:outerShdw blurRad="38100" dist="38100" dir="2700000" algn="tl">
                    <a:srgbClr val="000000">
                      <a:alpha val="43137"/>
                    </a:srgbClr>
                  </a:outerShdw>
                </a:effectLst>
                <a:latin typeface="Arial" pitchFamily="34" charset="0"/>
                <a:cs typeface="Arial" pitchFamily="34" charset="0"/>
              </a:rPr>
              <a:t>The owner of the vessel, or the holder of a commercial </a:t>
            </a:r>
            <a:r>
              <a:rPr lang="en-US" sz="1400" b="1" dirty="0" smtClean="0">
                <a:effectLst>
                  <a:outerShdw blurRad="38100" dist="38100" dir="2700000" algn="tl">
                    <a:srgbClr val="000000">
                      <a:alpha val="43137"/>
                    </a:srgbClr>
                  </a:outerShdw>
                </a:effectLst>
                <a:latin typeface="Arial" pitchFamily="34" charset="0"/>
                <a:cs typeface="Arial" pitchFamily="34" charset="0"/>
              </a:rPr>
              <a:t>fishing permit</a:t>
            </a:r>
            <a:r>
              <a:rPr lang="sr-Latn-CS" sz="1400" b="1" dirty="0" smtClean="0">
                <a:effectLst>
                  <a:outerShdw blurRad="38100" dist="38100" dir="2700000" algn="tl">
                    <a:srgbClr val="000000">
                      <a:alpha val="43137"/>
                    </a:srgbClr>
                  </a:outerShdw>
                </a:effectLst>
                <a:latin typeface="Arial" pitchFamily="34" charset="0"/>
                <a:cs typeface="Arial" pitchFamily="34" charset="0"/>
              </a:rPr>
              <a:t> </a:t>
            </a:r>
            <a:r>
              <a:rPr lang="en-US" sz="1400" b="1" dirty="0">
                <a:effectLst>
                  <a:outerShdw blurRad="38100" dist="38100" dir="2700000" algn="tl">
                    <a:srgbClr val="000000">
                      <a:alpha val="43137"/>
                    </a:srgbClr>
                  </a:outerShdw>
                </a:effectLst>
                <a:latin typeface="Arial" pitchFamily="34" charset="0"/>
                <a:cs typeface="Arial" pitchFamily="34" charset="0"/>
              </a:rPr>
              <a:t>shall report</a:t>
            </a:r>
            <a:r>
              <a:rPr lang="sr-Latn-CS" sz="1400" b="1" dirty="0">
                <a:effectLst>
                  <a:outerShdw blurRad="38100" dist="38100" dir="2700000" algn="tl">
                    <a:srgbClr val="000000">
                      <a:alpha val="43137"/>
                    </a:srgbClr>
                  </a:outerShdw>
                </a:effectLst>
                <a:latin typeface="Arial" pitchFamily="34" charset="0"/>
                <a:cs typeface="Arial" pitchFamily="34" charset="0"/>
              </a:rPr>
              <a:t> to the</a:t>
            </a:r>
            <a:r>
              <a:rPr lang="en-US" sz="1400" b="1" dirty="0">
                <a:effectLst>
                  <a:outerShdw blurRad="38100" dist="38100" dir="2700000" algn="tl">
                    <a:srgbClr val="000000">
                      <a:alpha val="43137"/>
                    </a:srgbClr>
                  </a:outerShdw>
                </a:effectLst>
                <a:latin typeface="Arial" pitchFamily="34" charset="0"/>
                <a:cs typeface="Arial" pitchFamily="34" charset="0"/>
              </a:rPr>
              <a:t> MARD destruction of the</a:t>
            </a:r>
            <a:r>
              <a:rPr lang="sr-Latn-CS" sz="1400" b="1" dirty="0">
                <a:effectLst>
                  <a:outerShdw blurRad="38100" dist="38100" dir="2700000" algn="tl">
                    <a:srgbClr val="000000">
                      <a:alpha val="43137"/>
                    </a:srgbClr>
                  </a:outerShdw>
                </a:effectLst>
                <a:latin typeface="Arial" pitchFamily="34" charset="0"/>
                <a:cs typeface="Arial" pitchFamily="34" charset="0"/>
              </a:rPr>
              <a:t> fishing</a:t>
            </a:r>
            <a:r>
              <a:rPr lang="en-US" sz="1400" b="1" dirty="0">
                <a:effectLst>
                  <a:outerShdw blurRad="38100" dist="38100" dir="2700000" algn="tl">
                    <a:srgbClr val="000000">
                      <a:alpha val="43137"/>
                    </a:srgbClr>
                  </a:outerShdw>
                </a:effectLst>
                <a:latin typeface="Arial" pitchFamily="34" charset="0"/>
                <a:cs typeface="Arial" pitchFamily="34" charset="0"/>
              </a:rPr>
              <a:t> vessel in order to perform the deletion from the register of </a:t>
            </a:r>
            <a:r>
              <a:rPr lang="sr-Latn-CS" sz="1400" b="1" dirty="0">
                <a:effectLst>
                  <a:outerShdw blurRad="38100" dist="38100" dir="2700000" algn="tl">
                    <a:srgbClr val="000000">
                      <a:alpha val="43137"/>
                    </a:srgbClr>
                  </a:outerShdw>
                </a:effectLst>
                <a:latin typeface="Arial" pitchFamily="34" charset="0"/>
                <a:cs typeface="Arial" pitchFamily="34" charset="0"/>
              </a:rPr>
              <a:t> fishing </a:t>
            </a:r>
            <a:r>
              <a:rPr lang="en-US" sz="1400" b="1" dirty="0">
                <a:effectLst>
                  <a:outerShdw blurRad="38100" dist="38100" dir="2700000" algn="tl">
                    <a:srgbClr val="000000">
                      <a:alpha val="43137"/>
                    </a:srgbClr>
                  </a:outerShdw>
                </a:effectLst>
                <a:latin typeface="Arial" pitchFamily="34" charset="0"/>
                <a:cs typeface="Arial" pitchFamily="34" charset="0"/>
              </a:rPr>
              <a:t>vessels</a:t>
            </a:r>
            <a:r>
              <a:rPr lang="sr-Cyrl-CS" sz="1400" b="1" dirty="0">
                <a:effectLst>
                  <a:outerShdw blurRad="38100" dist="38100" dir="2700000" algn="tl">
                    <a:srgbClr val="000000">
                      <a:alpha val="43137"/>
                    </a:srgbClr>
                  </a:outerShdw>
                </a:effectLst>
                <a:latin typeface="Arial" pitchFamily="34" charset="0"/>
                <a:cs typeface="Arial" pitchFamily="34" charset="0"/>
              </a:rPr>
              <a:t>.</a:t>
            </a:r>
            <a:endParaRPr lang="en-US" sz="1400" b="1" dirty="0">
              <a:effectLst>
                <a:outerShdw blurRad="38100" dist="38100" dir="2700000" algn="tl">
                  <a:srgbClr val="000000">
                    <a:alpha val="43137"/>
                  </a:srgbClr>
                </a:outerShdw>
              </a:effectLst>
              <a:latin typeface="Arial" pitchFamily="34" charset="0"/>
              <a:cs typeface="Arial" pitchFamily="34" charset="0"/>
            </a:endParaRPr>
          </a:p>
        </p:txBody>
      </p:sp>
      <p:sp>
        <p:nvSpPr>
          <p:cNvPr id="22541" name="Rectangle 28"/>
          <p:cNvSpPr>
            <a:spLocks noChangeArrowheads="1"/>
          </p:cNvSpPr>
          <p:nvPr/>
        </p:nvSpPr>
        <p:spPr bwMode="auto">
          <a:xfrm>
            <a:off x="304800" y="3200400"/>
            <a:ext cx="4343400" cy="1073150"/>
          </a:xfrm>
          <a:prstGeom prst="rect">
            <a:avLst/>
          </a:prstGeom>
          <a:noFill/>
          <a:ln w="9525">
            <a:noFill/>
            <a:miter lim="800000"/>
            <a:headEnd/>
            <a:tailEnd/>
          </a:ln>
        </p:spPr>
        <p:txBody>
          <a:bodyPr>
            <a:spAutoFit/>
          </a:bodyPr>
          <a:lstStyle/>
          <a:p>
            <a:pPr marL="14288" indent="-14288" algn="ctr">
              <a:spcAft>
                <a:spcPct val="40000"/>
              </a:spcAft>
              <a:buClr>
                <a:srgbClr val="FF0000"/>
              </a:buClr>
            </a:pPr>
            <a:r>
              <a:rPr lang="en-US" sz="1600" b="1" dirty="0">
                <a:solidFill>
                  <a:srgbClr val="FF0000"/>
                </a:solidFill>
                <a:effectLst>
                  <a:outerShdw blurRad="38100" dist="38100" dir="2700000" algn="tl">
                    <a:srgbClr val="C0C0C0"/>
                  </a:outerShdw>
                </a:effectLst>
                <a:cs typeface="Arial" charset="0"/>
              </a:rPr>
              <a:t>Change of activity</a:t>
            </a:r>
            <a:r>
              <a:rPr lang="sr-Cyrl-CS" sz="1600" b="1" dirty="0">
                <a:solidFill>
                  <a:srgbClr val="FF0000"/>
                </a:solidFill>
                <a:effectLst>
                  <a:outerShdw blurRad="38100" dist="38100" dir="2700000" algn="tl">
                    <a:srgbClr val="C0C0C0"/>
                  </a:outerShdw>
                </a:effectLst>
                <a:cs typeface="Arial" charset="0"/>
              </a:rPr>
              <a:t>:</a:t>
            </a:r>
          </a:p>
          <a:p>
            <a:pPr marL="14288" indent="-14288" algn="ctr">
              <a:spcAft>
                <a:spcPct val="40000"/>
              </a:spcAft>
              <a:buClr>
                <a:srgbClr val="FF0000"/>
              </a:buClr>
            </a:pPr>
            <a:r>
              <a:rPr lang="sr-Latn-CS" sz="1400" b="1" dirty="0">
                <a:effectLst>
                  <a:outerShdw blurRad="38100" dist="38100" dir="2700000" algn="tl">
                    <a:srgbClr val="C0C0C0"/>
                  </a:outerShdw>
                </a:effectLst>
                <a:cs typeface="Arial" charset="0"/>
              </a:rPr>
              <a:t>Change of activity </a:t>
            </a:r>
            <a:r>
              <a:rPr lang="en-US" sz="1400" b="1" dirty="0">
                <a:effectLst>
                  <a:outerShdw blurRad="38100" dist="38100" dir="2700000" algn="tl">
                    <a:srgbClr val="C0C0C0"/>
                  </a:outerShdw>
                </a:effectLst>
                <a:cs typeface="Arial" charset="0"/>
              </a:rPr>
              <a:t>of a </a:t>
            </a:r>
            <a:r>
              <a:rPr lang="sr-Latn-CS" sz="1400" b="1" dirty="0">
                <a:effectLst>
                  <a:outerShdw blurRad="38100" dist="38100" dir="2700000" algn="tl">
                    <a:srgbClr val="C0C0C0"/>
                  </a:outerShdw>
                </a:effectLst>
                <a:cs typeface="Arial" charset="0"/>
              </a:rPr>
              <a:t>fishing vessel is allowed, and can be done at any time at the request of vessel o</a:t>
            </a:r>
            <a:r>
              <a:rPr lang="en-US" sz="1400" b="1" dirty="0">
                <a:effectLst>
                  <a:outerShdw blurRad="38100" dist="38100" dir="2700000" algn="tl">
                    <a:srgbClr val="C0C0C0"/>
                  </a:outerShdw>
                </a:effectLst>
                <a:cs typeface="Arial" charset="0"/>
              </a:rPr>
              <a:t>w</a:t>
            </a:r>
            <a:r>
              <a:rPr lang="sr-Latn-CS" sz="1400" b="1" dirty="0">
                <a:effectLst>
                  <a:outerShdw blurRad="38100" dist="38100" dir="2700000" algn="tl">
                    <a:srgbClr val="C0C0C0"/>
                  </a:outerShdw>
                </a:effectLst>
                <a:cs typeface="Arial" charset="0"/>
              </a:rPr>
              <a:t>ner or </a:t>
            </a:r>
            <a:r>
              <a:rPr lang="sr-Latn-CS" sz="1400" b="1" dirty="0" smtClean="0">
                <a:effectLst>
                  <a:outerShdw blurRad="38100" dist="38100" dir="2700000" algn="tl">
                    <a:srgbClr val="C0C0C0"/>
                  </a:outerShdw>
                </a:effectLst>
                <a:cs typeface="Arial" charset="0"/>
              </a:rPr>
              <a:t>permit </a:t>
            </a:r>
            <a:r>
              <a:rPr lang="sr-Latn-CS" sz="1400" b="1" dirty="0">
                <a:effectLst>
                  <a:outerShdw blurRad="38100" dist="38100" dir="2700000" algn="tl">
                    <a:srgbClr val="C0C0C0"/>
                  </a:outerShdw>
                </a:effectLst>
                <a:cs typeface="Arial" charset="0"/>
              </a:rPr>
              <a:t>holder.</a:t>
            </a:r>
            <a:endParaRPr lang="en-US" sz="1400" b="1" dirty="0">
              <a:effectLst>
                <a:outerShdw blurRad="38100" dist="38100" dir="2700000" algn="tl">
                  <a:srgbClr val="C0C0C0"/>
                </a:outerShdw>
              </a:effectLst>
              <a:cs typeface="Arial" charset="0"/>
            </a:endParaRPr>
          </a:p>
        </p:txBody>
      </p:sp>
      <p:sp>
        <p:nvSpPr>
          <p:cNvPr id="22542" name="Rectangle 29"/>
          <p:cNvSpPr>
            <a:spLocks noChangeArrowheads="1"/>
          </p:cNvSpPr>
          <p:nvPr/>
        </p:nvSpPr>
        <p:spPr bwMode="auto">
          <a:xfrm>
            <a:off x="4724400" y="2954338"/>
            <a:ext cx="4267200" cy="1514261"/>
          </a:xfrm>
          <a:prstGeom prst="rect">
            <a:avLst/>
          </a:prstGeom>
          <a:noFill/>
          <a:ln w="9525">
            <a:noFill/>
            <a:miter lim="800000"/>
            <a:headEnd/>
            <a:tailEnd/>
          </a:ln>
        </p:spPr>
        <p:txBody>
          <a:bodyPr>
            <a:spAutoFit/>
          </a:bodyPr>
          <a:lstStyle/>
          <a:p>
            <a:pPr marL="14288" indent="-14288" algn="ctr">
              <a:spcAft>
                <a:spcPct val="40000"/>
              </a:spcAft>
              <a:buClr>
                <a:srgbClr val="FF0000"/>
              </a:buClr>
            </a:pPr>
            <a:r>
              <a:rPr lang="en-US" sz="1600" b="1" dirty="0">
                <a:solidFill>
                  <a:srgbClr val="FF0000"/>
                </a:solidFill>
                <a:effectLst>
                  <a:outerShdw blurRad="38100" dist="38100" dir="2700000" algn="tl">
                    <a:srgbClr val="C0C0C0"/>
                  </a:outerShdw>
                </a:effectLst>
                <a:cs typeface="Arial" charset="0"/>
              </a:rPr>
              <a:t>Home port change</a:t>
            </a:r>
            <a:r>
              <a:rPr lang="sr-Cyrl-CS" sz="1600" b="1" dirty="0">
                <a:solidFill>
                  <a:srgbClr val="FF0000"/>
                </a:solidFill>
                <a:effectLst>
                  <a:outerShdw blurRad="38100" dist="38100" dir="2700000" algn="tl">
                    <a:srgbClr val="C0C0C0"/>
                  </a:outerShdw>
                </a:effectLst>
                <a:cs typeface="Arial" charset="0"/>
              </a:rPr>
              <a:t>:</a:t>
            </a:r>
            <a:endParaRPr lang="en-US" sz="1600" b="1" dirty="0">
              <a:solidFill>
                <a:srgbClr val="FF0000"/>
              </a:solidFill>
              <a:effectLst>
                <a:outerShdw blurRad="38100" dist="38100" dir="2700000" algn="tl">
                  <a:srgbClr val="C0C0C0"/>
                </a:outerShdw>
              </a:effectLst>
              <a:cs typeface="Arial" charset="0"/>
            </a:endParaRPr>
          </a:p>
          <a:p>
            <a:pPr marL="14288" indent="-14288" algn="ctr">
              <a:spcAft>
                <a:spcPct val="40000"/>
              </a:spcAft>
              <a:buClr>
                <a:srgbClr val="FF0000"/>
              </a:buClr>
            </a:pPr>
            <a:r>
              <a:rPr lang="sr-Latn-CS" sz="1400" b="1" dirty="0">
                <a:effectLst>
                  <a:outerShdw blurRad="38100" dist="38100" dir="2700000" algn="tl">
                    <a:srgbClr val="C0C0C0"/>
                  </a:outerShdw>
                </a:effectLst>
                <a:cs typeface="Arial" charset="0"/>
              </a:rPr>
              <a:t>In case of change of  the home port the vessel must be re-registred.  The owner of the vessel, or the holder of a commercial </a:t>
            </a:r>
            <a:r>
              <a:rPr lang="sr-Latn-CS" sz="1400" b="1" dirty="0" smtClean="0">
                <a:effectLst>
                  <a:outerShdw blurRad="38100" dist="38100" dir="2700000" algn="tl">
                    <a:srgbClr val="C0C0C0"/>
                  </a:outerShdw>
                </a:effectLst>
                <a:cs typeface="Arial" charset="0"/>
              </a:rPr>
              <a:t>fishing permit </a:t>
            </a:r>
            <a:r>
              <a:rPr lang="sr-Latn-CS" sz="1400" b="1" dirty="0">
                <a:effectLst>
                  <a:outerShdw blurRad="38100" dist="38100" dir="2700000" algn="tl">
                    <a:srgbClr val="C0C0C0"/>
                  </a:outerShdw>
                </a:effectLst>
                <a:cs typeface="Arial" charset="0"/>
              </a:rPr>
              <a:t>ha</a:t>
            </a:r>
            <a:r>
              <a:rPr lang="en-US" sz="1400" b="1" dirty="0">
                <a:effectLst>
                  <a:outerShdw blurRad="38100" dist="38100" dir="2700000" algn="tl">
                    <a:srgbClr val="C0C0C0"/>
                  </a:outerShdw>
                </a:effectLst>
                <a:cs typeface="Arial" charset="0"/>
              </a:rPr>
              <a:t>s</a:t>
            </a:r>
            <a:r>
              <a:rPr lang="sr-Latn-CS" sz="1400" b="1" dirty="0">
                <a:effectLst>
                  <a:outerShdw blurRad="38100" dist="38100" dir="2700000" algn="tl">
                    <a:srgbClr val="C0C0C0"/>
                  </a:outerShdw>
                </a:effectLst>
                <a:cs typeface="Arial" charset="0"/>
              </a:rPr>
              <a:t> to request </a:t>
            </a:r>
            <a:r>
              <a:rPr lang="en-US" sz="1400" b="1" dirty="0">
                <a:effectLst>
                  <a:outerShdw blurRad="38100" dist="38100" dir="2700000" algn="tl">
                    <a:srgbClr val="C0C0C0"/>
                  </a:outerShdw>
                </a:effectLst>
                <a:cs typeface="Arial" charset="0"/>
              </a:rPr>
              <a:t>the</a:t>
            </a:r>
            <a:r>
              <a:rPr lang="sr-Latn-CS" sz="1400" b="1" dirty="0">
                <a:effectLst>
                  <a:outerShdw blurRad="38100" dist="38100" dir="2700000" algn="tl">
                    <a:srgbClr val="C0C0C0"/>
                  </a:outerShdw>
                </a:effectLst>
                <a:cs typeface="Arial" charset="0"/>
              </a:rPr>
              <a:t> chang</a:t>
            </a:r>
            <a:r>
              <a:rPr lang="en-US" sz="1400" b="1" dirty="0">
                <a:effectLst>
                  <a:outerShdw blurRad="38100" dist="38100" dir="2700000" algn="tl">
                    <a:srgbClr val="C0C0C0"/>
                  </a:outerShdw>
                </a:effectLst>
                <a:cs typeface="Arial" charset="0"/>
              </a:rPr>
              <a:t>e of</a:t>
            </a:r>
            <a:r>
              <a:rPr lang="sr-Latn-CS" sz="1400" b="1" dirty="0">
                <a:effectLst>
                  <a:outerShdw blurRad="38100" dist="38100" dir="2700000" algn="tl">
                    <a:srgbClr val="C0C0C0"/>
                  </a:outerShdw>
                </a:effectLst>
                <a:cs typeface="Arial" charset="0"/>
              </a:rPr>
              <a:t> the home port in</a:t>
            </a:r>
            <a:r>
              <a:rPr lang="en-US" sz="1400" b="1" dirty="0">
                <a:effectLst>
                  <a:outerShdw blurRad="38100" dist="38100" dir="2700000" algn="tl">
                    <a:srgbClr val="C0C0C0"/>
                  </a:outerShdw>
                </a:effectLst>
                <a:cs typeface="Arial" charset="0"/>
              </a:rPr>
              <a:t> the</a:t>
            </a:r>
            <a:r>
              <a:rPr lang="sr-Latn-CS" sz="1400" b="1" dirty="0">
                <a:effectLst>
                  <a:outerShdw blurRad="38100" dist="38100" dir="2700000" algn="tl">
                    <a:srgbClr val="C0C0C0"/>
                  </a:outerShdw>
                </a:effectLst>
                <a:cs typeface="Arial" charset="0"/>
              </a:rPr>
              <a:t> register of fishing vessels </a:t>
            </a:r>
          </a:p>
        </p:txBody>
      </p:sp>
      <p:cxnSp>
        <p:nvCxnSpPr>
          <p:cNvPr id="32" name="Straight Connector 31"/>
          <p:cNvCxnSpPr/>
          <p:nvPr/>
        </p:nvCxnSpPr>
        <p:spPr>
          <a:xfrm flipH="1">
            <a:off x="4705350" y="1295400"/>
            <a:ext cx="19050" cy="3327400"/>
          </a:xfrm>
          <a:prstGeom prst="line">
            <a:avLst/>
          </a:prstGeom>
        </p:spPr>
        <p:style>
          <a:lnRef idx="3">
            <a:schemeClr val="dk1"/>
          </a:lnRef>
          <a:fillRef idx="0">
            <a:schemeClr val="dk1"/>
          </a:fillRef>
          <a:effectRef idx="2">
            <a:schemeClr val="dk1"/>
          </a:effectRef>
          <a:fontRef idx="minor">
            <a:schemeClr val="tx1"/>
          </a:fontRef>
        </p:style>
      </p:cxnSp>
      <p:cxnSp>
        <p:nvCxnSpPr>
          <p:cNvPr id="35" name="Straight Connector 34"/>
          <p:cNvCxnSpPr/>
          <p:nvPr/>
        </p:nvCxnSpPr>
        <p:spPr>
          <a:xfrm>
            <a:off x="228600" y="2914650"/>
            <a:ext cx="8610600" cy="0"/>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p:cNvCxnSpPr/>
          <p:nvPr/>
        </p:nvCxnSpPr>
        <p:spPr>
          <a:xfrm>
            <a:off x="304800" y="4622800"/>
            <a:ext cx="883920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355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705" name="Rectangle 1"/>
          <p:cNvSpPr>
            <a:spLocks noChangeArrowheads="1"/>
          </p:cNvSpPr>
          <p:nvPr/>
        </p:nvSpPr>
        <p:spPr bwMode="auto">
          <a:xfrm>
            <a:off x="0" y="609601"/>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US" sz="2800" b="1" dirty="0">
                <a:effectLst>
                  <a:outerShdw blurRad="38100" dist="38100" dir="2700000" algn="tl">
                    <a:srgbClr val="000000">
                      <a:alpha val="43137"/>
                    </a:srgbClr>
                  </a:outerShdw>
                </a:effectLst>
              </a:rPr>
              <a:t>Segmentation of Montenegrin fleet by the license in 2011 </a:t>
            </a:r>
          </a:p>
        </p:txBody>
      </p:sp>
      <p:pic>
        <p:nvPicPr>
          <p:cNvPr id="23559"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60" name="Group 18"/>
          <p:cNvGrpSpPr>
            <a:grpSpLocks/>
          </p:cNvGrpSpPr>
          <p:nvPr/>
        </p:nvGrpSpPr>
        <p:grpSpPr bwMode="auto">
          <a:xfrm>
            <a:off x="0" y="0"/>
            <a:ext cx="5097463" cy="552450"/>
            <a:chOff x="0" y="0"/>
            <a:chExt cx="5097463" cy="552450"/>
          </a:xfrm>
        </p:grpSpPr>
        <p:pic>
          <p:nvPicPr>
            <p:cNvPr id="23567"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10241" name="Picture 1"/>
          <p:cNvPicPr>
            <a:picLocks noChangeAspect="1" noChangeArrowheads="1"/>
          </p:cNvPicPr>
          <p:nvPr/>
        </p:nvPicPr>
        <p:blipFill>
          <a:blip r:embed="rId4" cstate="print"/>
          <a:srcRect/>
          <a:stretch>
            <a:fillRect/>
          </a:stretch>
        </p:blipFill>
        <p:spPr bwMode="auto">
          <a:xfrm>
            <a:off x="381000" y="4800600"/>
            <a:ext cx="2401229" cy="1447800"/>
          </a:xfrm>
          <a:prstGeom prst="rect">
            <a:avLst/>
          </a:prstGeom>
          <a:ln>
            <a:noFill/>
          </a:ln>
          <a:effectLst>
            <a:softEdge rad="112500"/>
          </a:effectLst>
        </p:spPr>
      </p:pic>
      <p:graphicFrame>
        <p:nvGraphicFramePr>
          <p:cNvPr id="31" name="Table 30"/>
          <p:cNvGraphicFramePr>
            <a:graphicFrameLocks noGrp="1"/>
          </p:cNvGraphicFramePr>
          <p:nvPr/>
        </p:nvGraphicFramePr>
        <p:xfrm>
          <a:off x="1981200" y="1219200"/>
          <a:ext cx="5623560" cy="1463040"/>
        </p:xfrm>
        <a:graphic>
          <a:graphicData uri="http://schemas.openxmlformats.org/drawingml/2006/table">
            <a:tbl>
              <a:tblPr>
                <a:tableStyleId>{3C2FFA5D-87B4-456A-9821-1D502468CF0F}</a:tableStyleId>
              </a:tblPr>
              <a:tblGrid>
                <a:gridCol w="1953895"/>
                <a:gridCol w="1716405"/>
                <a:gridCol w="1953260"/>
              </a:tblGrid>
              <a:tr h="0">
                <a:tc>
                  <a:txBody>
                    <a:bodyPr/>
                    <a:lstStyle/>
                    <a:p>
                      <a:pPr algn="ctr">
                        <a:spcAft>
                          <a:spcPts val="600"/>
                        </a:spcAft>
                      </a:pPr>
                      <a:r>
                        <a:rPr lang="en-GB" sz="1600" dirty="0"/>
                        <a:t>Large-scale commercial fishing</a:t>
                      </a:r>
                      <a:endParaRPr lang="en-US" sz="1600" dirty="0">
                        <a:latin typeface="Arial" pitchFamily="34" charset="0"/>
                        <a:ea typeface="Times New Roman"/>
                        <a:cs typeface="Arial" pitchFamily="34" charset="0"/>
                      </a:endParaRPr>
                    </a:p>
                  </a:txBody>
                  <a:tcPr marL="68580" marR="68580" marT="0" marB="0" anchor="ctr"/>
                </a:tc>
                <a:tc>
                  <a:txBody>
                    <a:bodyPr/>
                    <a:lstStyle/>
                    <a:p>
                      <a:pPr algn="ctr">
                        <a:spcAft>
                          <a:spcPts val="600"/>
                        </a:spcAft>
                      </a:pPr>
                      <a:r>
                        <a:rPr lang="en-GB" sz="1600" dirty="0"/>
                        <a:t>Small-scale commercial fishing</a:t>
                      </a:r>
                      <a:endParaRPr lang="en-US" sz="1600" dirty="0">
                        <a:latin typeface="Arial" pitchFamily="34" charset="0"/>
                        <a:ea typeface="Times New Roman"/>
                        <a:cs typeface="Arial" pitchFamily="34" charset="0"/>
                      </a:endParaRPr>
                    </a:p>
                  </a:txBody>
                  <a:tcPr marL="68580" marR="68580" marT="0" marB="0" anchor="ctr"/>
                </a:tc>
                <a:tc>
                  <a:txBody>
                    <a:bodyPr/>
                    <a:lstStyle/>
                    <a:p>
                      <a:pPr algn="ctr">
                        <a:spcAft>
                          <a:spcPts val="600"/>
                        </a:spcAft>
                      </a:pPr>
                      <a:r>
                        <a:rPr lang="en-GB" sz="1600" dirty="0"/>
                        <a:t>Small-scale commercial fishing for certain employed persons and pensioners</a:t>
                      </a:r>
                      <a:endParaRPr lang="en-US" sz="1600" dirty="0">
                        <a:latin typeface="Arial" pitchFamily="34" charset="0"/>
                        <a:ea typeface="Times New Roman"/>
                        <a:cs typeface="Arial" pitchFamily="34" charset="0"/>
                      </a:endParaRPr>
                    </a:p>
                  </a:txBody>
                  <a:tcPr marL="68580" marR="68580" marT="0" marB="0" anchor="ctr"/>
                </a:tc>
              </a:tr>
              <a:tr h="0">
                <a:tc>
                  <a:txBody>
                    <a:bodyPr/>
                    <a:lstStyle/>
                    <a:p>
                      <a:pPr algn="ctr">
                        <a:spcAft>
                          <a:spcPts val="600"/>
                        </a:spcAft>
                      </a:pPr>
                      <a:r>
                        <a:rPr lang="en-GB" sz="1600" b="1" dirty="0">
                          <a:effectLst>
                            <a:outerShdw blurRad="38100" dist="38100" dir="2700000" algn="tl">
                              <a:srgbClr val="000000">
                                <a:alpha val="43137"/>
                              </a:srgbClr>
                            </a:outerShdw>
                          </a:effectLst>
                        </a:rPr>
                        <a:t>27.05%</a:t>
                      </a:r>
                      <a:endParaRPr lang="en-US" sz="1600" b="1" dirty="0">
                        <a:effectLst>
                          <a:outerShdw blurRad="38100" dist="38100" dir="2700000" algn="tl">
                            <a:srgbClr val="000000">
                              <a:alpha val="43137"/>
                            </a:srgbClr>
                          </a:outerShdw>
                        </a:effectLst>
                        <a:latin typeface="Arial" pitchFamily="34" charset="0"/>
                        <a:ea typeface="Times New Roman"/>
                        <a:cs typeface="Arial" pitchFamily="34" charset="0"/>
                      </a:endParaRPr>
                    </a:p>
                  </a:txBody>
                  <a:tcPr marL="68580" marR="68580" marT="0" marB="0" anchor="ctr"/>
                </a:tc>
                <a:tc>
                  <a:txBody>
                    <a:bodyPr/>
                    <a:lstStyle/>
                    <a:p>
                      <a:pPr algn="ctr">
                        <a:spcAft>
                          <a:spcPts val="600"/>
                        </a:spcAft>
                      </a:pPr>
                      <a:r>
                        <a:rPr lang="en-GB" sz="1600" b="1" dirty="0">
                          <a:effectLst>
                            <a:outerShdw blurRad="38100" dist="38100" dir="2700000" algn="tl">
                              <a:srgbClr val="000000">
                                <a:alpha val="43137"/>
                              </a:srgbClr>
                            </a:outerShdw>
                          </a:effectLst>
                        </a:rPr>
                        <a:t>64.75%</a:t>
                      </a:r>
                      <a:endParaRPr lang="en-US" sz="1600" b="1" dirty="0">
                        <a:effectLst>
                          <a:outerShdw blurRad="38100" dist="38100" dir="2700000" algn="tl">
                            <a:srgbClr val="000000">
                              <a:alpha val="43137"/>
                            </a:srgbClr>
                          </a:outerShdw>
                        </a:effectLst>
                        <a:latin typeface="Arial" pitchFamily="34" charset="0"/>
                        <a:ea typeface="Times New Roman"/>
                        <a:cs typeface="Arial" pitchFamily="34" charset="0"/>
                      </a:endParaRPr>
                    </a:p>
                  </a:txBody>
                  <a:tcPr marL="68580" marR="68580" marT="0" marB="0" anchor="ctr"/>
                </a:tc>
                <a:tc>
                  <a:txBody>
                    <a:bodyPr/>
                    <a:lstStyle/>
                    <a:p>
                      <a:pPr algn="ctr">
                        <a:spcAft>
                          <a:spcPts val="600"/>
                        </a:spcAft>
                      </a:pPr>
                      <a:r>
                        <a:rPr lang="en-GB" sz="1600" b="1" dirty="0">
                          <a:effectLst>
                            <a:outerShdw blurRad="38100" dist="38100" dir="2700000" algn="tl">
                              <a:srgbClr val="000000">
                                <a:alpha val="43137"/>
                              </a:srgbClr>
                            </a:outerShdw>
                          </a:effectLst>
                        </a:rPr>
                        <a:t>8.20%</a:t>
                      </a:r>
                      <a:endParaRPr lang="en-US" sz="1600" b="1" dirty="0">
                        <a:effectLst>
                          <a:outerShdw blurRad="38100" dist="38100" dir="2700000" algn="tl">
                            <a:srgbClr val="000000">
                              <a:alpha val="43137"/>
                            </a:srgbClr>
                          </a:outerShdw>
                        </a:effectLst>
                        <a:latin typeface="Arial" pitchFamily="34" charset="0"/>
                        <a:ea typeface="Times New Roman"/>
                        <a:cs typeface="Arial" pitchFamily="34" charset="0"/>
                      </a:endParaRPr>
                    </a:p>
                  </a:txBody>
                  <a:tcPr marL="68580" marR="68580" marT="0" marB="0" anchor="ctr"/>
                </a:tc>
              </a:tr>
            </a:tbl>
          </a:graphicData>
        </a:graphic>
      </p:graphicFrame>
      <p:graphicFrame>
        <p:nvGraphicFramePr>
          <p:cNvPr id="32" name="Diagram 31"/>
          <p:cNvGraphicFramePr/>
          <p:nvPr/>
        </p:nvGraphicFramePr>
        <p:xfrm>
          <a:off x="2895600" y="3962400"/>
          <a:ext cx="3886200" cy="2286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076" name="Picture 4" descr="C:\Users\deniz.frljuckic\AppData\Local\Microsoft\Windows\Temporary Internet Files\Content.IE5\ELAK5O59\MC900157217[1].wmf"/>
          <p:cNvPicPr>
            <a:picLocks noChangeAspect="1" noChangeArrowheads="1"/>
          </p:cNvPicPr>
          <p:nvPr/>
        </p:nvPicPr>
        <p:blipFill>
          <a:blip r:embed="rId10" cstate="print"/>
          <a:srcRect/>
          <a:stretch>
            <a:fillRect/>
          </a:stretch>
        </p:blipFill>
        <p:spPr bwMode="auto">
          <a:xfrm>
            <a:off x="7010400" y="4267200"/>
            <a:ext cx="1295400" cy="1912717"/>
          </a:xfrm>
          <a:prstGeom prst="rect">
            <a:avLst/>
          </a:prstGeom>
          <a:ln>
            <a:noFill/>
          </a:ln>
          <a:effectLst>
            <a:softEdge rad="112500"/>
          </a:effectLst>
        </p:spPr>
      </p:pic>
      <p:pic>
        <p:nvPicPr>
          <p:cNvPr id="3077" name="Picture 5" descr="C:\Users\deniz.frljuckic\AppData\Local\Microsoft\Windows\Temporary Internet Files\Content.IE5\X4LC0F10\MC900183628[1].wmf"/>
          <p:cNvPicPr>
            <a:picLocks noChangeAspect="1" noChangeArrowheads="1"/>
          </p:cNvPicPr>
          <p:nvPr/>
        </p:nvPicPr>
        <p:blipFill>
          <a:blip r:embed="rId11" cstate="print"/>
          <a:srcRect/>
          <a:stretch>
            <a:fillRect/>
          </a:stretch>
        </p:blipFill>
        <p:spPr bwMode="auto">
          <a:xfrm>
            <a:off x="3962400" y="2819400"/>
            <a:ext cx="1821485" cy="114117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http://www.gfcm.org/figis/servlet/IRS?iid=11258"/>
          <p:cNvPicPr>
            <a:picLocks noChangeAspect="1" noChangeArrowheads="1"/>
          </p:cNvPicPr>
          <p:nvPr/>
        </p:nvPicPr>
        <p:blipFill>
          <a:blip r:embed="rId2" cstate="print"/>
          <a:srcRect/>
          <a:stretch>
            <a:fillRect/>
          </a:stretch>
        </p:blipFill>
        <p:spPr bwMode="auto">
          <a:xfrm>
            <a:off x="762000" y="4572000"/>
            <a:ext cx="2743200" cy="1741933"/>
          </a:xfrm>
          <a:prstGeom prst="rect">
            <a:avLst/>
          </a:prstGeom>
          <a:ln>
            <a:noFill/>
          </a:ln>
          <a:effectLst>
            <a:softEdge rad="112500"/>
          </a:effectLst>
        </p:spPr>
      </p:pic>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458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705" name="Rectangle 1"/>
          <p:cNvSpPr>
            <a:spLocks noChangeArrowheads="1"/>
          </p:cNvSpPr>
          <p:nvPr/>
        </p:nvSpPr>
        <p:spPr bwMode="auto">
          <a:xfrm>
            <a:off x="0" y="609601"/>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US" sz="2800" b="1" dirty="0">
                <a:effectLst>
                  <a:outerShdw blurRad="38100" dist="38100" dir="2700000" algn="tl">
                    <a:srgbClr val="000000">
                      <a:alpha val="43137"/>
                    </a:srgbClr>
                  </a:outerShdw>
                </a:effectLst>
              </a:rPr>
              <a:t>GFCM Segmentation of Montenegrin fleet</a:t>
            </a:r>
          </a:p>
        </p:txBody>
      </p:sp>
      <p:pic>
        <p:nvPicPr>
          <p:cNvPr id="24584" name="Picture 18" descr="EU MN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5" name="Group 18"/>
          <p:cNvGrpSpPr>
            <a:grpSpLocks/>
          </p:cNvGrpSpPr>
          <p:nvPr/>
        </p:nvGrpSpPr>
        <p:grpSpPr bwMode="auto">
          <a:xfrm>
            <a:off x="0" y="0"/>
            <a:ext cx="5097463" cy="552450"/>
            <a:chOff x="0" y="0"/>
            <a:chExt cx="5097463" cy="552450"/>
          </a:xfrm>
        </p:grpSpPr>
        <p:pic>
          <p:nvPicPr>
            <p:cNvPr id="24641" name="Picture 4" descr="C:\Documents and Settings\alen.nikezic\Desktop\MUPIJU-Stari komp\Press clipping\montenegro grb.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32" name="Rectangle 31"/>
          <p:cNvSpPr/>
          <p:nvPr/>
        </p:nvSpPr>
        <p:spPr>
          <a:xfrm>
            <a:off x="1295400" y="2057400"/>
            <a:ext cx="6248400" cy="2362200"/>
          </a:xfrm>
          <a:prstGeom prst="rect">
            <a:avLst/>
          </a:prstGeom>
          <a:noFill/>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a:p>
        </p:txBody>
      </p:sp>
      <p:pic>
        <p:nvPicPr>
          <p:cNvPr id="24588" name="Picture 1" descr="\\MPR-APLICATION\Fishery documents\2012\Logos\GFCM 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219200"/>
            <a:ext cx="11430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Table 28"/>
          <p:cNvGraphicFramePr>
            <a:graphicFrameLocks noGrp="1"/>
          </p:cNvGraphicFramePr>
          <p:nvPr/>
        </p:nvGraphicFramePr>
        <p:xfrm>
          <a:off x="5791200" y="4572000"/>
          <a:ext cx="2667000" cy="1622425"/>
        </p:xfrm>
        <a:graphic>
          <a:graphicData uri="http://schemas.openxmlformats.org/drawingml/2006/table">
            <a:tbl>
              <a:tblPr/>
              <a:tblGrid>
                <a:gridCol w="461289"/>
                <a:gridCol w="2205711"/>
              </a:tblGrid>
              <a:tr h="208745">
                <a:tc>
                  <a:txBody>
                    <a:bodyPr/>
                    <a:lstStyle/>
                    <a:p>
                      <a:pPr algn="ctr"/>
                      <a:r>
                        <a:rPr lang="en-US" sz="1000" b="1" dirty="0">
                          <a:solidFill>
                            <a:srgbClr val="FFFFFF"/>
                          </a:solidFill>
                        </a:rPr>
                        <a:t>1.1</a:t>
                      </a:r>
                      <a:endParaRPr lang="en-US" sz="1000" dirty="0"/>
                    </a:p>
                  </a:txBody>
                  <a:tcPr marL="18373" marR="18373" marT="18372" marB="18372" anchor="ctr">
                    <a:lnL>
                      <a:noFill/>
                    </a:lnL>
                    <a:lnR>
                      <a:noFill/>
                    </a:lnR>
                    <a:lnT>
                      <a:noFill/>
                    </a:lnT>
                    <a:lnB>
                      <a:noFill/>
                    </a:lnB>
                    <a:solidFill>
                      <a:srgbClr val="620A5E"/>
                    </a:solidFill>
                  </a:tcPr>
                </a:tc>
                <a:tc>
                  <a:txBody>
                    <a:bodyPr/>
                    <a:lstStyle/>
                    <a:p>
                      <a:pPr algn="l"/>
                      <a:r>
                        <a:rPr lang="en-US" sz="1000" dirty="0"/>
                        <a:t>Fleet and area variables</a:t>
                      </a:r>
                    </a:p>
                  </a:txBody>
                  <a:tcPr marL="18373" marR="18373" marT="18372" marB="18372" anchor="ctr">
                    <a:lnL>
                      <a:noFill/>
                    </a:lnL>
                    <a:lnR>
                      <a:noFill/>
                    </a:lnR>
                    <a:lnT>
                      <a:noFill/>
                    </a:lnT>
                    <a:lnB>
                      <a:noFill/>
                    </a:lnB>
                    <a:solidFill>
                      <a:srgbClr val="FFFFFF"/>
                    </a:solidFill>
                  </a:tcPr>
                </a:tc>
              </a:tr>
              <a:tr h="451062">
                <a:tc>
                  <a:txBody>
                    <a:bodyPr/>
                    <a:lstStyle/>
                    <a:p>
                      <a:pPr algn="ctr"/>
                      <a:r>
                        <a:rPr lang="en-US" sz="1000" b="1">
                          <a:solidFill>
                            <a:srgbClr val="FFFFFF"/>
                          </a:solidFill>
                        </a:rPr>
                        <a:t>1.2</a:t>
                      </a:r>
                      <a:endParaRPr lang="en-US" sz="1000"/>
                    </a:p>
                  </a:txBody>
                  <a:tcPr marL="18373" marR="18373" marT="18372" marB="18372" anchor="ctr">
                    <a:lnL>
                      <a:noFill/>
                    </a:lnL>
                    <a:lnR>
                      <a:noFill/>
                    </a:lnR>
                    <a:lnT>
                      <a:noFill/>
                    </a:lnT>
                    <a:lnB>
                      <a:noFill/>
                    </a:lnB>
                    <a:solidFill>
                      <a:srgbClr val="298B24"/>
                    </a:solidFill>
                  </a:tcPr>
                </a:tc>
                <a:tc>
                  <a:txBody>
                    <a:bodyPr/>
                    <a:lstStyle/>
                    <a:p>
                      <a:pPr algn="l"/>
                      <a:r>
                        <a:rPr lang="en-US" sz="1000" dirty="0"/>
                        <a:t>Main resource and activity components variables per Operational Units</a:t>
                      </a:r>
                    </a:p>
                  </a:txBody>
                  <a:tcPr marL="18373" marR="18373" marT="18372" marB="18372" anchor="ctr">
                    <a:lnL>
                      <a:noFill/>
                    </a:lnL>
                    <a:lnR>
                      <a:noFill/>
                    </a:lnR>
                    <a:lnT>
                      <a:noFill/>
                    </a:lnT>
                    <a:lnB>
                      <a:noFill/>
                    </a:lnB>
                    <a:solidFill>
                      <a:srgbClr val="FFFFFF"/>
                    </a:solidFill>
                  </a:tcPr>
                </a:tc>
              </a:tr>
              <a:tr h="208745">
                <a:tc>
                  <a:txBody>
                    <a:bodyPr/>
                    <a:lstStyle/>
                    <a:p>
                      <a:pPr algn="ctr"/>
                      <a:r>
                        <a:rPr lang="en-US" sz="1000" b="1" dirty="0">
                          <a:solidFill>
                            <a:srgbClr val="FFFFFF"/>
                          </a:solidFill>
                        </a:rPr>
                        <a:t>1.3</a:t>
                      </a:r>
                      <a:endParaRPr lang="en-US" sz="1000" dirty="0"/>
                    </a:p>
                  </a:txBody>
                  <a:tcPr marL="18373" marR="18373" marT="18372" marB="18372" anchor="ctr">
                    <a:lnL>
                      <a:noFill/>
                    </a:lnL>
                    <a:lnR>
                      <a:noFill/>
                    </a:lnR>
                    <a:lnT>
                      <a:noFill/>
                    </a:lnT>
                    <a:lnB>
                      <a:noFill/>
                    </a:lnB>
                    <a:solidFill>
                      <a:srgbClr val="F66539"/>
                    </a:solidFill>
                  </a:tcPr>
                </a:tc>
                <a:tc>
                  <a:txBody>
                    <a:bodyPr/>
                    <a:lstStyle/>
                    <a:p>
                      <a:pPr algn="l"/>
                      <a:r>
                        <a:rPr lang="en-US" sz="1000" dirty="0"/>
                        <a:t>Economic component variables</a:t>
                      </a:r>
                    </a:p>
                  </a:txBody>
                  <a:tcPr marL="18373" marR="18373" marT="18372" marB="18372" anchor="ctr">
                    <a:lnL>
                      <a:noFill/>
                    </a:lnL>
                    <a:lnR>
                      <a:noFill/>
                    </a:lnR>
                    <a:lnT>
                      <a:noFill/>
                    </a:lnT>
                    <a:lnB>
                      <a:noFill/>
                    </a:lnB>
                    <a:solidFill>
                      <a:srgbClr val="FFFFFF"/>
                    </a:solidFill>
                  </a:tcPr>
                </a:tc>
              </a:tr>
              <a:tr h="545128">
                <a:tc>
                  <a:txBody>
                    <a:bodyPr/>
                    <a:lstStyle/>
                    <a:p>
                      <a:pPr algn="ctr"/>
                      <a:r>
                        <a:rPr lang="en-US" sz="1000" b="1">
                          <a:solidFill>
                            <a:srgbClr val="FFFFFF"/>
                          </a:solidFill>
                        </a:rPr>
                        <a:t>1.4</a:t>
                      </a:r>
                      <a:endParaRPr lang="en-US" sz="1000"/>
                    </a:p>
                  </a:txBody>
                  <a:tcPr marL="18373" marR="18373" marT="18372" marB="18372" anchor="ctr">
                    <a:lnL>
                      <a:noFill/>
                    </a:lnL>
                    <a:lnR>
                      <a:noFill/>
                    </a:lnR>
                    <a:lnT>
                      <a:noFill/>
                    </a:lnT>
                    <a:lnB>
                      <a:noFill/>
                    </a:lnB>
                    <a:solidFill>
                      <a:srgbClr val="0059CE"/>
                    </a:solidFill>
                  </a:tcPr>
                </a:tc>
                <a:tc>
                  <a:txBody>
                    <a:bodyPr/>
                    <a:lstStyle/>
                    <a:p>
                      <a:pPr algn="l"/>
                      <a:r>
                        <a:rPr lang="en-US" sz="1000" dirty="0"/>
                        <a:t>Catch and effort variables (catch, effort, discard, </a:t>
                      </a:r>
                      <a:r>
                        <a:rPr lang="en-US" sz="1000" dirty="0" err="1"/>
                        <a:t>bycacth</a:t>
                      </a:r>
                      <a:r>
                        <a:rPr lang="en-US" sz="1000" dirty="0"/>
                        <a:t>)</a:t>
                      </a:r>
                      <a:br>
                        <a:rPr lang="en-US" sz="1000" dirty="0"/>
                      </a:br>
                      <a:endParaRPr lang="en-US" sz="1000" dirty="0"/>
                    </a:p>
                  </a:txBody>
                  <a:tcPr marL="18373" marR="18373" marT="18372" marB="18372" anchor="ctr">
                    <a:lnL>
                      <a:noFill/>
                    </a:lnL>
                    <a:lnR>
                      <a:noFill/>
                    </a:lnR>
                    <a:lnT>
                      <a:noFill/>
                    </a:lnT>
                    <a:lnB>
                      <a:noFill/>
                    </a:lnB>
                    <a:solidFill>
                      <a:srgbClr val="FFFFFF"/>
                    </a:solidFill>
                  </a:tcPr>
                </a:tc>
              </a:tr>
              <a:tr h="208745">
                <a:tc>
                  <a:txBody>
                    <a:bodyPr/>
                    <a:lstStyle/>
                    <a:p>
                      <a:pPr algn="ctr"/>
                      <a:r>
                        <a:rPr lang="en-US" sz="1000" b="1">
                          <a:solidFill>
                            <a:srgbClr val="FFFFFF"/>
                          </a:solidFill>
                        </a:rPr>
                        <a:t>1.5</a:t>
                      </a:r>
                      <a:endParaRPr lang="en-US" sz="1000"/>
                    </a:p>
                  </a:txBody>
                  <a:tcPr marL="18373" marR="18373" marT="18372" marB="18372" anchor="ctr">
                    <a:lnL>
                      <a:noFill/>
                    </a:lnL>
                    <a:lnR>
                      <a:noFill/>
                    </a:lnR>
                    <a:lnT>
                      <a:noFill/>
                    </a:lnT>
                    <a:lnB>
                      <a:noFill/>
                    </a:lnB>
                    <a:solidFill>
                      <a:srgbClr val="EA88DF"/>
                    </a:solidFill>
                  </a:tcPr>
                </a:tc>
                <a:tc>
                  <a:txBody>
                    <a:bodyPr/>
                    <a:lstStyle/>
                    <a:p>
                      <a:pPr algn="l"/>
                      <a:r>
                        <a:rPr lang="en-US" sz="1000" dirty="0"/>
                        <a:t>Provisional biological parameters</a:t>
                      </a:r>
                    </a:p>
                  </a:txBody>
                  <a:tcPr marL="18373" marR="18373" marT="18372" marB="18372" anchor="ctr">
                    <a:lnL>
                      <a:noFill/>
                    </a:lnL>
                    <a:lnR>
                      <a:noFill/>
                    </a:lnR>
                    <a:lnT>
                      <a:noFill/>
                    </a:lnT>
                    <a:lnB>
                      <a:noFill/>
                    </a:lnB>
                    <a:solidFill>
                      <a:srgbClr val="FFFFFF"/>
                    </a:solidFill>
                  </a:tcPr>
                </a:tc>
              </a:tr>
            </a:tbl>
          </a:graphicData>
        </a:graphic>
      </p:graphicFrame>
      <p:sp>
        <p:nvSpPr>
          <p:cNvPr id="30" name="Rectangle 29"/>
          <p:cNvSpPr/>
          <p:nvPr/>
        </p:nvSpPr>
        <p:spPr>
          <a:xfrm rot="16200000">
            <a:off x="4920456" y="5290344"/>
            <a:ext cx="1470025" cy="338138"/>
          </a:xfrm>
          <a:prstGeom prst="rect">
            <a:avLst/>
          </a:prstGeom>
        </p:spPr>
        <p:txBody>
          <a:bodyPr wrap="none">
            <a:spAutoFit/>
          </a:bodyPr>
          <a:lstStyle/>
          <a:p>
            <a:pPr>
              <a:defRPr/>
            </a:pPr>
            <a:r>
              <a:rPr lang="en-US" sz="1600" b="1" dirty="0">
                <a:effectLst>
                  <a:outerShdw blurRad="38100" dist="38100" dir="2700000" algn="tl">
                    <a:srgbClr val="000000">
                      <a:alpha val="43137"/>
                    </a:srgbClr>
                  </a:outerShdw>
                </a:effectLst>
              </a:rPr>
              <a:t>GFCM Task 1</a:t>
            </a:r>
          </a:p>
        </p:txBody>
      </p:sp>
      <p:graphicFrame>
        <p:nvGraphicFramePr>
          <p:cNvPr id="33" name="Table 32"/>
          <p:cNvGraphicFramePr>
            <a:graphicFrameLocks noGrp="1"/>
          </p:cNvGraphicFramePr>
          <p:nvPr/>
        </p:nvGraphicFramePr>
        <p:xfrm>
          <a:off x="1371600" y="2209800"/>
          <a:ext cx="6095997" cy="2109787"/>
        </p:xfrm>
        <a:graphic>
          <a:graphicData uri="http://schemas.openxmlformats.org/drawingml/2006/table">
            <a:tbl>
              <a:tblPr/>
              <a:tblGrid>
                <a:gridCol w="677333"/>
                <a:gridCol w="677333"/>
                <a:gridCol w="677333"/>
                <a:gridCol w="677333"/>
                <a:gridCol w="677333"/>
                <a:gridCol w="677333"/>
                <a:gridCol w="677333"/>
                <a:gridCol w="677333"/>
                <a:gridCol w="677333"/>
              </a:tblGrid>
              <a:tr h="617841">
                <a:tc gridSpan="3">
                  <a:txBody>
                    <a:bodyPr/>
                    <a:lstStyle/>
                    <a:p>
                      <a:pPr algn="ctr">
                        <a:spcAft>
                          <a:spcPts val="0"/>
                        </a:spcAft>
                      </a:pPr>
                      <a:r>
                        <a:rPr lang="en-GB" sz="1000" b="1" dirty="0">
                          <a:solidFill>
                            <a:srgbClr val="000000"/>
                          </a:solidFill>
                          <a:effectLst>
                            <a:outerShdw blurRad="38100" dist="38100" dir="2700000" algn="tl">
                              <a:srgbClr val="000000">
                                <a:alpha val="43137"/>
                              </a:srgbClr>
                            </a:outerShdw>
                          </a:effectLst>
                          <a:latin typeface="Arial" pitchFamily="34" charset="0"/>
                          <a:ea typeface="Times New Roman"/>
                          <a:cs typeface="Arial" pitchFamily="34" charset="0"/>
                        </a:rPr>
                        <a:t>Small scale coastal fishing with small gear</a:t>
                      </a:r>
                      <a:endParaRPr lang="en-US" sz="1100" dirty="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a:spcAft>
                          <a:spcPts val="0"/>
                        </a:spcAft>
                      </a:pPr>
                      <a:r>
                        <a:rPr lang="en-GB" sz="1000" b="1">
                          <a:solidFill>
                            <a:srgbClr val="000000"/>
                          </a:solidFill>
                          <a:effectLst>
                            <a:outerShdw blurRad="38100" dist="38100" dir="2700000" algn="tl">
                              <a:srgbClr val="000000">
                                <a:alpha val="43137"/>
                              </a:srgbClr>
                            </a:outerShdw>
                          </a:effectLst>
                          <a:latin typeface="Arial" pitchFamily="34" charset="0"/>
                          <a:ea typeface="Times New Roman"/>
                          <a:cs typeface="Arial" pitchFamily="34" charset="0"/>
                        </a:rPr>
                        <a:t>Fishing with bottom trawls</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a:spcAft>
                          <a:spcPts val="0"/>
                        </a:spcAft>
                      </a:pPr>
                      <a:r>
                        <a:rPr lang="en-GB" sz="1000" b="1">
                          <a:solidFill>
                            <a:srgbClr val="000000"/>
                          </a:solidFill>
                          <a:effectLst>
                            <a:outerShdw blurRad="38100" dist="38100" dir="2700000" algn="tl">
                              <a:srgbClr val="000000">
                                <a:alpha val="43137"/>
                              </a:srgbClr>
                            </a:outerShdw>
                          </a:effectLst>
                          <a:latin typeface="Arial" pitchFamily="34" charset="0"/>
                          <a:ea typeface="Times New Roman"/>
                          <a:cs typeface="Arial" pitchFamily="34" charset="0"/>
                        </a:rPr>
                        <a:t>Fishing with encircling nets and pelagic trawls for fishing of pelagic resources (small pelagic fish)</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endParaRPr lang="en-US"/>
                    </a:p>
                  </a:txBody>
                  <a:tcPr/>
                </a:tc>
              </a:tr>
              <a:tr h="772302">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Minor gear without engine  &lt; 6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Minor gear with engine  &lt; 6</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Minor gear  with engine  6-12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Trawl  6-12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Trawl   12-24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Trawl   &gt; 24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Purse seiners 6-12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Purse seiners  12-24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Polyvalent vessels &gt;12 m</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359822">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4.46%</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36.61%</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29.46%</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3.57%</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11.61%</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0.89%</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9.82%</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1.79%</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GB" sz="1000" b="1">
                          <a:effectLst>
                            <a:outerShdw blurRad="38100" dist="38100" dir="2700000" algn="tl">
                              <a:srgbClr val="000000">
                                <a:alpha val="43137"/>
                              </a:srgbClr>
                            </a:outerShdw>
                          </a:effectLst>
                          <a:latin typeface="Arial" pitchFamily="34" charset="0"/>
                          <a:ea typeface="Times New Roman"/>
                          <a:cs typeface="Arial" pitchFamily="34" charset="0"/>
                        </a:rPr>
                        <a:t>1.79%</a:t>
                      </a:r>
                      <a:endParaRPr lang="en-US" sz="110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359822">
                <a:tc gridSpan="3">
                  <a:txBody>
                    <a:bodyPr/>
                    <a:lstStyle/>
                    <a:p>
                      <a:pPr algn="ctr">
                        <a:spcAft>
                          <a:spcPts val="0"/>
                        </a:spcAft>
                      </a:pPr>
                      <a:r>
                        <a:rPr lang="en-GB" sz="1200" b="1" dirty="0">
                          <a:effectLst>
                            <a:outerShdw blurRad="38100" dist="38100" dir="2700000" algn="tl">
                              <a:srgbClr val="000000">
                                <a:alpha val="43137"/>
                              </a:srgbClr>
                            </a:outerShdw>
                          </a:effectLst>
                          <a:latin typeface="Arial" pitchFamily="34" charset="0"/>
                          <a:ea typeface="Times New Roman"/>
                          <a:cs typeface="Arial" pitchFamily="34" charset="0"/>
                        </a:rPr>
                        <a:t>70.54%</a:t>
                      </a:r>
                      <a:endParaRPr lang="en-US" sz="1600" dirty="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a:spcAft>
                          <a:spcPts val="0"/>
                        </a:spcAft>
                      </a:pPr>
                      <a:r>
                        <a:rPr lang="en-GB" sz="1200" b="1" dirty="0">
                          <a:effectLst>
                            <a:outerShdw blurRad="38100" dist="38100" dir="2700000" algn="tl">
                              <a:srgbClr val="000000">
                                <a:alpha val="43137"/>
                              </a:srgbClr>
                            </a:outerShdw>
                          </a:effectLst>
                          <a:latin typeface="Arial" pitchFamily="34" charset="0"/>
                          <a:ea typeface="Times New Roman"/>
                          <a:cs typeface="Arial" pitchFamily="34" charset="0"/>
                        </a:rPr>
                        <a:t>16.07%</a:t>
                      </a:r>
                      <a:endParaRPr lang="en-US" sz="1600" dirty="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a:spcAft>
                          <a:spcPts val="0"/>
                        </a:spcAft>
                      </a:pPr>
                      <a:r>
                        <a:rPr lang="en-GB" sz="1200" b="1" dirty="0">
                          <a:effectLst>
                            <a:outerShdw blurRad="38100" dist="38100" dir="2700000" algn="tl">
                              <a:srgbClr val="000000">
                                <a:alpha val="43137"/>
                              </a:srgbClr>
                            </a:outerShdw>
                          </a:effectLst>
                          <a:latin typeface="Arial" pitchFamily="34" charset="0"/>
                          <a:ea typeface="Times New Roman"/>
                          <a:cs typeface="Arial" pitchFamily="34" charset="0"/>
                        </a:rPr>
                        <a:t>13.39%</a:t>
                      </a:r>
                      <a:endParaRPr lang="en-US" sz="1600" dirty="0">
                        <a:effectLst>
                          <a:outerShdw blurRad="38100" dist="38100" dir="2700000" algn="tl">
                            <a:srgbClr val="000000">
                              <a:alpha val="43137"/>
                            </a:srgbClr>
                          </a:outerShdw>
                        </a:effectLst>
                        <a:latin typeface="Arial" pitchFamily="34" charset="0"/>
                        <a:ea typeface="Times New Roman"/>
                        <a:cs typeface="Arial" pitchFamily="34" charset="0"/>
                      </a:endParaRPr>
                    </a:p>
                  </a:txBody>
                  <a:tcPr marL="63177" marR="63177"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5603"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9705"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Fleet management</a:t>
            </a:r>
            <a:endParaRPr lang="sr-Latn-CS" sz="2800" b="1" dirty="0">
              <a:solidFill>
                <a:schemeClr val="accent2">
                  <a:lumMod val="50000"/>
                </a:schemeClr>
              </a:solidFill>
              <a:latin typeface="Cambria" pitchFamily="18" charset="0"/>
              <a:cs typeface="Arial" charset="0"/>
            </a:endParaRPr>
          </a:p>
        </p:txBody>
      </p:sp>
      <p:sp>
        <p:nvSpPr>
          <p:cNvPr id="25607" name="Rectangle 2"/>
          <p:cNvSpPr>
            <a:spLocks noChangeArrowheads="1"/>
          </p:cNvSpPr>
          <p:nvPr/>
        </p:nvSpPr>
        <p:spPr bwMode="auto">
          <a:xfrm>
            <a:off x="1219200" y="2895600"/>
            <a:ext cx="7620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endParaRPr lang="sr-Latn-CS" b="1">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p:txBody>
      </p:sp>
      <p:pic>
        <p:nvPicPr>
          <p:cNvPr id="25608"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9" name="Group 18"/>
          <p:cNvGrpSpPr>
            <a:grpSpLocks/>
          </p:cNvGrpSpPr>
          <p:nvPr/>
        </p:nvGrpSpPr>
        <p:grpSpPr bwMode="auto">
          <a:xfrm>
            <a:off x="0" y="0"/>
            <a:ext cx="5097463" cy="552450"/>
            <a:chOff x="0" y="0"/>
            <a:chExt cx="5097463" cy="552450"/>
          </a:xfrm>
        </p:grpSpPr>
        <p:pic>
          <p:nvPicPr>
            <p:cNvPr id="25621"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25611" name="Rectangle 18"/>
          <p:cNvSpPr>
            <a:spLocks noChangeArrowheads="1"/>
          </p:cNvSpPr>
          <p:nvPr/>
        </p:nvSpPr>
        <p:spPr bwMode="auto">
          <a:xfrm>
            <a:off x="0" y="1143000"/>
            <a:ext cx="9144000" cy="646113"/>
          </a:xfrm>
          <a:prstGeom prst="rect">
            <a:avLst/>
          </a:prstGeom>
          <a:noFill/>
          <a:ln w="9525">
            <a:noFill/>
            <a:miter lim="800000"/>
            <a:headEnd/>
            <a:tailEnd/>
          </a:ln>
        </p:spPr>
        <p:txBody>
          <a:bodyPr>
            <a:spAutoFit/>
          </a:bodyPr>
          <a:lstStyle/>
          <a:p>
            <a:pPr algn="ctr">
              <a:defRPr/>
            </a:pPr>
            <a:r>
              <a:rPr lang="en-US" dirty="0">
                <a:effectLst>
                  <a:outerShdw blurRad="38100" dist="38100" dir="2700000" algn="tl">
                    <a:srgbClr val="000000">
                      <a:alpha val="43137"/>
                    </a:srgbClr>
                  </a:outerShdw>
                </a:effectLst>
              </a:rPr>
              <a:t>Commission Regulation (EC) No 26/2004 of 30 December 2003 on the Community fishing fleet register</a:t>
            </a:r>
          </a:p>
        </p:txBody>
      </p:sp>
      <p:sp>
        <p:nvSpPr>
          <p:cNvPr id="25612" name="TextBox 19"/>
          <p:cNvSpPr txBox="1">
            <a:spLocks noChangeArrowheads="1"/>
          </p:cNvSpPr>
          <p:nvPr/>
        </p:nvSpPr>
        <p:spPr bwMode="auto">
          <a:xfrm>
            <a:off x="533400" y="1828800"/>
            <a:ext cx="8305800" cy="1477963"/>
          </a:xfrm>
          <a:prstGeom prst="rect">
            <a:avLst/>
          </a:prstGeom>
          <a:noFill/>
          <a:ln w="9525">
            <a:noFill/>
            <a:miter lim="800000"/>
            <a:headEnd/>
            <a:tailEnd/>
          </a:ln>
        </p:spPr>
        <p:txBody>
          <a:bodyPr>
            <a:spAutoFit/>
          </a:bodyPr>
          <a:lstStyle/>
          <a:p>
            <a:pPr>
              <a:defRPr/>
            </a:pPr>
            <a:r>
              <a:rPr lang="en-US" dirty="0">
                <a:effectLst>
                  <a:outerShdw blurRad="38100" dist="38100" dir="2700000" algn="tl">
                    <a:srgbClr val="000000">
                      <a:alpha val="43137"/>
                    </a:srgbClr>
                  </a:outerShdw>
                </a:effectLst>
              </a:rPr>
              <a:t>According </a:t>
            </a:r>
            <a:r>
              <a:rPr lang="en-US" dirty="0" smtClean="0">
                <a:effectLst>
                  <a:outerShdw blurRad="38100" dist="38100" dir="2700000" algn="tl">
                    <a:srgbClr val="000000">
                      <a:alpha val="43137"/>
                    </a:srgbClr>
                  </a:outerShdw>
                </a:effectLst>
              </a:rPr>
              <a:t>to this </a:t>
            </a:r>
            <a:r>
              <a:rPr lang="en-US" dirty="0" smtClean="0">
                <a:effectLst>
                  <a:outerShdw blurRad="38100" dist="38100" dir="2700000" algn="tl">
                    <a:srgbClr val="000000">
                      <a:alpha val="43137"/>
                    </a:srgbClr>
                  </a:outerShdw>
                </a:effectLst>
              </a:rPr>
              <a:t>R</a:t>
            </a:r>
            <a:r>
              <a:rPr lang="en-US" dirty="0" smtClean="0">
                <a:effectLst>
                  <a:outerShdw blurRad="38100" dist="38100" dir="2700000" algn="tl">
                    <a:srgbClr val="000000">
                      <a:alpha val="43137"/>
                    </a:srgbClr>
                  </a:outerShdw>
                </a:effectLst>
              </a:rPr>
              <a:t>egulation, </a:t>
            </a:r>
            <a:r>
              <a:rPr lang="en-US" dirty="0">
                <a:effectLst>
                  <a:outerShdw blurRad="38100" dist="38100" dir="2700000" algn="tl">
                    <a:srgbClr val="000000">
                      <a:alpha val="43137"/>
                    </a:srgbClr>
                  </a:outerShdw>
                </a:effectLst>
              </a:rPr>
              <a:t>an information system has been </a:t>
            </a:r>
            <a:r>
              <a:rPr lang="en-US" dirty="0" smtClean="0">
                <a:effectLst>
                  <a:outerShdw blurRad="38100" dist="38100" dir="2700000" algn="tl">
                    <a:srgbClr val="000000">
                      <a:alpha val="43137"/>
                    </a:srgbClr>
                  </a:outerShdw>
                </a:effectLst>
              </a:rPr>
              <a:t>set up with the following characteristics</a:t>
            </a:r>
            <a:r>
              <a:rPr lang="en-US" dirty="0">
                <a:effectLst>
                  <a:outerShdw blurRad="38100" dist="38100" dir="2700000" algn="tl">
                    <a:srgbClr val="000000">
                      <a:alpha val="43137"/>
                    </a:srgbClr>
                  </a:outerShdw>
                </a:effectLst>
              </a:rPr>
              <a:t>:</a:t>
            </a:r>
          </a:p>
          <a:p>
            <a:pPr>
              <a:defRPr/>
            </a:pPr>
            <a:endParaRPr lang="en-US" dirty="0">
              <a:effectLst>
                <a:outerShdw blurRad="38100" dist="38100" dir="2700000" algn="tl">
                  <a:srgbClr val="000000">
                    <a:alpha val="43137"/>
                  </a:srgbClr>
                </a:outerShdw>
              </a:effectLst>
            </a:endParaRPr>
          </a:p>
          <a:p>
            <a:pPr lvl="1">
              <a:buFont typeface="Wingdings" pitchFamily="2" charset="2"/>
              <a:buChar char="ü"/>
              <a:defRPr/>
            </a:pPr>
            <a:r>
              <a:rPr lang="en-US" dirty="0">
                <a:effectLst>
                  <a:outerShdw blurRad="38100" dist="38100" dir="2700000" algn="tl">
                    <a:srgbClr val="000000">
                      <a:alpha val="43137"/>
                    </a:srgbClr>
                  </a:outerShdw>
                </a:effectLst>
              </a:rPr>
              <a:t>Minimum information required by EU.</a:t>
            </a:r>
          </a:p>
          <a:p>
            <a:pPr lvl="1">
              <a:buFont typeface="Wingdings" pitchFamily="2" charset="2"/>
              <a:buChar char="ü"/>
              <a:defRPr/>
            </a:pPr>
            <a:r>
              <a:rPr lang="en-US" dirty="0">
                <a:effectLst>
                  <a:outerShdw blurRad="38100" dist="38100" dir="2700000" algn="tl">
                    <a:srgbClr val="000000">
                      <a:alpha val="43137"/>
                    </a:srgbClr>
                  </a:outerShdw>
                </a:effectLst>
              </a:rPr>
              <a:t>Event based system with historical data. </a:t>
            </a:r>
          </a:p>
        </p:txBody>
      </p:sp>
      <p:sp>
        <p:nvSpPr>
          <p:cNvPr id="25613" name="Text Box 17"/>
          <p:cNvSpPr txBox="1">
            <a:spLocks noChangeArrowheads="1"/>
          </p:cNvSpPr>
          <p:nvPr/>
        </p:nvSpPr>
        <p:spPr bwMode="auto">
          <a:xfrm>
            <a:off x="457200" y="3581400"/>
            <a:ext cx="3708400" cy="461963"/>
          </a:xfrm>
          <a:prstGeom prst="rect">
            <a:avLst/>
          </a:prstGeom>
          <a:noFill/>
          <a:ln w="9525">
            <a:noFill/>
            <a:miter lim="800000"/>
            <a:headEnd/>
            <a:tailEnd/>
          </a:ln>
        </p:spPr>
        <p:txBody>
          <a:bodyPr wrap="none">
            <a:spAutoFit/>
          </a:bodyPr>
          <a:lstStyle/>
          <a:p>
            <a:pPr>
              <a:defRPr/>
            </a:pPr>
            <a:r>
              <a:rPr lang="en-GB" sz="2400" b="1" dirty="0">
                <a:solidFill>
                  <a:srgbClr val="FF0000"/>
                </a:solidFill>
                <a:effectLst>
                  <a:outerShdw blurRad="38100" dist="38100" dir="2700000" algn="tl">
                    <a:srgbClr val="000000">
                      <a:alpha val="43137"/>
                    </a:srgbClr>
                  </a:outerShdw>
                </a:effectLst>
              </a:rPr>
              <a:t>Vessels to be registered</a:t>
            </a:r>
          </a:p>
        </p:txBody>
      </p:sp>
      <p:sp>
        <p:nvSpPr>
          <p:cNvPr id="25614" name="Text Box 18"/>
          <p:cNvSpPr txBox="1">
            <a:spLocks noChangeArrowheads="1"/>
          </p:cNvSpPr>
          <p:nvPr/>
        </p:nvSpPr>
        <p:spPr bwMode="auto">
          <a:xfrm>
            <a:off x="228600" y="4114800"/>
            <a:ext cx="4267200" cy="784225"/>
          </a:xfrm>
          <a:prstGeom prst="rect">
            <a:avLst/>
          </a:prstGeom>
          <a:noFill/>
          <a:ln w="9525">
            <a:noFill/>
            <a:miter lim="800000"/>
            <a:headEnd/>
            <a:tailEnd/>
          </a:ln>
        </p:spPr>
        <p:txBody>
          <a:bodyPr>
            <a:spAutoFit/>
          </a:bodyPr>
          <a:lstStyle/>
          <a:p>
            <a:pPr>
              <a:spcBef>
                <a:spcPct val="50000"/>
              </a:spcBef>
              <a:defRPr/>
            </a:pPr>
            <a:r>
              <a:rPr lang="en-GB" dirty="0">
                <a:effectLst>
                  <a:outerShdw blurRad="38100" dist="38100" dir="2700000" algn="tl">
                    <a:srgbClr val="000000">
                      <a:alpha val="43137"/>
                    </a:srgbClr>
                  </a:outerShdw>
                </a:effectLst>
              </a:rPr>
              <a:t>Marine Fishing vessels.</a:t>
            </a:r>
          </a:p>
          <a:p>
            <a:pPr>
              <a:spcBef>
                <a:spcPct val="50000"/>
              </a:spcBef>
              <a:defRPr/>
            </a:pPr>
            <a:r>
              <a:rPr lang="en-GB" dirty="0">
                <a:effectLst>
                  <a:outerShdw blurRad="38100" dist="38100" dir="2700000" algn="tl">
                    <a:srgbClr val="000000">
                      <a:alpha val="43137"/>
                    </a:srgbClr>
                  </a:outerShdw>
                </a:effectLst>
              </a:rPr>
              <a:t>Vessels used in </a:t>
            </a:r>
            <a:r>
              <a:rPr lang="en-GB" dirty="0" err="1">
                <a:effectLst>
                  <a:outerShdw blurRad="38100" dist="38100" dir="2700000" algn="tl">
                    <a:srgbClr val="000000">
                      <a:alpha val="43137"/>
                    </a:srgbClr>
                  </a:outerShdw>
                </a:effectLst>
              </a:rPr>
              <a:t>Mariculture</a:t>
            </a:r>
            <a:r>
              <a:rPr lang="en-GB" dirty="0">
                <a:effectLst>
                  <a:outerShdw blurRad="38100" dist="38100" dir="2700000" algn="tl">
                    <a:srgbClr val="000000">
                      <a:alpha val="43137"/>
                    </a:srgbClr>
                  </a:outerShdw>
                </a:effectLst>
              </a:rPr>
              <a:t> production</a:t>
            </a:r>
          </a:p>
        </p:txBody>
      </p:sp>
      <p:sp>
        <p:nvSpPr>
          <p:cNvPr id="25615" name="Text Box 8"/>
          <p:cNvSpPr txBox="1">
            <a:spLocks noChangeArrowheads="1"/>
          </p:cNvSpPr>
          <p:nvPr/>
        </p:nvSpPr>
        <p:spPr bwMode="auto">
          <a:xfrm>
            <a:off x="4800600" y="4114800"/>
            <a:ext cx="2808288" cy="2017713"/>
          </a:xfrm>
          <a:prstGeom prst="rect">
            <a:avLst/>
          </a:prstGeom>
          <a:noFill/>
          <a:ln w="9525">
            <a:noFill/>
            <a:miter lim="800000"/>
            <a:headEnd/>
            <a:tailEnd/>
          </a:ln>
        </p:spPr>
        <p:txBody>
          <a:bodyPr>
            <a:spAutoFit/>
          </a:bodyPr>
          <a:lstStyle/>
          <a:p>
            <a:pPr>
              <a:spcBef>
                <a:spcPct val="50000"/>
              </a:spcBef>
              <a:defRPr/>
            </a:pPr>
            <a:r>
              <a:rPr lang="en-GB" dirty="0">
                <a:effectLst>
                  <a:outerShdw blurRad="38100" dist="38100" dir="2700000" algn="tl">
                    <a:srgbClr val="000000">
                      <a:alpha val="43137"/>
                    </a:srgbClr>
                  </a:outerShdw>
                </a:effectLst>
              </a:rPr>
              <a:t>Vessel identification</a:t>
            </a:r>
          </a:p>
          <a:p>
            <a:pPr>
              <a:spcBef>
                <a:spcPct val="50000"/>
              </a:spcBef>
              <a:defRPr/>
            </a:pPr>
            <a:r>
              <a:rPr lang="en-GB" dirty="0">
                <a:effectLst>
                  <a:outerShdw blurRad="38100" dist="38100" dir="2700000" algn="tl">
                    <a:srgbClr val="000000">
                      <a:alpha val="43137"/>
                    </a:srgbClr>
                  </a:outerShdw>
                </a:effectLst>
              </a:rPr>
              <a:t>Technical Data.</a:t>
            </a:r>
          </a:p>
          <a:p>
            <a:pPr>
              <a:spcBef>
                <a:spcPct val="50000"/>
              </a:spcBef>
              <a:defRPr/>
            </a:pPr>
            <a:r>
              <a:rPr lang="en-GB" dirty="0">
                <a:effectLst>
                  <a:outerShdw blurRad="38100" dist="38100" dir="2700000" algn="tl">
                    <a:srgbClr val="000000">
                      <a:alpha val="43137"/>
                    </a:srgbClr>
                  </a:outerShdw>
                </a:effectLst>
              </a:rPr>
              <a:t>Owners identification.</a:t>
            </a:r>
          </a:p>
          <a:p>
            <a:pPr>
              <a:spcBef>
                <a:spcPct val="50000"/>
              </a:spcBef>
              <a:defRPr/>
            </a:pPr>
            <a:r>
              <a:rPr lang="en-GB" dirty="0">
                <a:effectLst>
                  <a:outerShdw blurRad="38100" dist="38100" dir="2700000" algn="tl">
                    <a:srgbClr val="000000">
                      <a:alpha val="43137"/>
                    </a:srgbClr>
                  </a:outerShdw>
                </a:effectLst>
              </a:rPr>
              <a:t>Administrative data.</a:t>
            </a:r>
          </a:p>
          <a:p>
            <a:pPr>
              <a:spcBef>
                <a:spcPct val="50000"/>
              </a:spcBef>
              <a:defRPr/>
            </a:pPr>
            <a:r>
              <a:rPr lang="en-GB" dirty="0">
                <a:effectLst>
                  <a:outerShdw blurRad="38100" dist="38100" dir="2700000" algn="tl">
                    <a:srgbClr val="000000">
                      <a:alpha val="43137"/>
                    </a:srgbClr>
                  </a:outerShdw>
                </a:effectLst>
              </a:rPr>
              <a:t>Vessel </a:t>
            </a:r>
            <a:r>
              <a:rPr lang="en-GB" dirty="0" smtClean="0">
                <a:effectLst>
                  <a:outerShdw blurRad="38100" dist="38100" dir="2700000" algn="tl">
                    <a:srgbClr val="000000">
                      <a:alpha val="43137"/>
                    </a:srgbClr>
                  </a:outerShdw>
                </a:effectLst>
              </a:rPr>
              <a:t>permit</a:t>
            </a:r>
            <a:endParaRPr lang="en-GB" dirty="0">
              <a:effectLst>
                <a:outerShdw blurRad="38100" dist="38100" dir="2700000" algn="tl">
                  <a:srgbClr val="000000">
                    <a:alpha val="43137"/>
                  </a:srgbClr>
                </a:outerShdw>
              </a:effectLst>
            </a:endParaRPr>
          </a:p>
        </p:txBody>
      </p:sp>
      <p:sp>
        <p:nvSpPr>
          <p:cNvPr id="25616" name="Text Box 14"/>
          <p:cNvSpPr txBox="1">
            <a:spLocks noChangeArrowheads="1"/>
          </p:cNvSpPr>
          <p:nvPr/>
        </p:nvSpPr>
        <p:spPr bwMode="auto">
          <a:xfrm>
            <a:off x="5410200" y="3581400"/>
            <a:ext cx="2660650" cy="461963"/>
          </a:xfrm>
          <a:prstGeom prst="rect">
            <a:avLst/>
          </a:prstGeom>
          <a:noFill/>
          <a:ln w="9525">
            <a:noFill/>
            <a:miter lim="800000"/>
            <a:headEnd/>
            <a:tailEnd/>
          </a:ln>
        </p:spPr>
        <p:txBody>
          <a:bodyPr wrap="none">
            <a:spAutoFit/>
          </a:bodyPr>
          <a:lstStyle/>
          <a:p>
            <a:pPr>
              <a:defRPr/>
            </a:pPr>
            <a:r>
              <a:rPr lang="en-GB" sz="2400" b="1" dirty="0">
                <a:solidFill>
                  <a:srgbClr val="FF0000"/>
                </a:solidFill>
                <a:effectLst>
                  <a:outerShdw blurRad="38100" dist="38100" dir="2700000" algn="tl">
                    <a:srgbClr val="000000">
                      <a:alpha val="43137"/>
                    </a:srgbClr>
                  </a:outerShdw>
                </a:effectLst>
              </a:rPr>
              <a:t>Main Information</a:t>
            </a:r>
          </a:p>
        </p:txBody>
      </p:sp>
      <p:pic>
        <p:nvPicPr>
          <p:cNvPr id="25617" name="Picture 22" descr="arbol_grande_bi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4191000"/>
            <a:ext cx="1590675"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8" name="Picture 24" descr="Macduff(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105400"/>
            <a:ext cx="1524000"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 name="Straight Connector 35"/>
          <p:cNvCxnSpPr/>
          <p:nvPr/>
        </p:nvCxnSpPr>
        <p:spPr>
          <a:xfrm>
            <a:off x="152400" y="3429000"/>
            <a:ext cx="88392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8" name="Straight Connector 37"/>
          <p:cNvCxnSpPr/>
          <p:nvPr/>
        </p:nvCxnSpPr>
        <p:spPr>
          <a:xfrm>
            <a:off x="4495800" y="3505200"/>
            <a:ext cx="0" cy="2743200"/>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6627"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Fleet management</a:t>
            </a:r>
            <a:endParaRPr lang="sr-Latn-CS" sz="2800" b="1" dirty="0">
              <a:solidFill>
                <a:schemeClr val="accent2">
                  <a:lumMod val="50000"/>
                </a:schemeClr>
              </a:solidFill>
              <a:latin typeface="Cambria" pitchFamily="18" charset="0"/>
              <a:cs typeface="Arial" charset="0"/>
            </a:endParaRPr>
          </a:p>
        </p:txBody>
      </p:sp>
      <p:sp>
        <p:nvSpPr>
          <p:cNvPr id="26631" name="Rectangle 2"/>
          <p:cNvSpPr>
            <a:spLocks noChangeArrowheads="1"/>
          </p:cNvSpPr>
          <p:nvPr/>
        </p:nvSpPr>
        <p:spPr bwMode="auto">
          <a:xfrm>
            <a:off x="1219200" y="2895600"/>
            <a:ext cx="7620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endParaRPr lang="sr-Latn-CS" b="1">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sr-Latn-C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a:p>
            <a:pPr marL="285750" indent="-285750">
              <a:buFontTx/>
              <a:buChar char="-"/>
            </a:pPr>
            <a:endParaRPr lang="en-US">
              <a:solidFill>
                <a:srgbClr val="632523"/>
              </a:solidFill>
              <a:latin typeface="Cambria" pitchFamily="18" charset="0"/>
            </a:endParaRPr>
          </a:p>
        </p:txBody>
      </p:sp>
      <p:pic>
        <p:nvPicPr>
          <p:cNvPr id="26632"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3" name="Group 18"/>
          <p:cNvGrpSpPr>
            <a:grpSpLocks/>
          </p:cNvGrpSpPr>
          <p:nvPr/>
        </p:nvGrpSpPr>
        <p:grpSpPr bwMode="auto">
          <a:xfrm>
            <a:off x="0" y="0"/>
            <a:ext cx="5097463" cy="552450"/>
            <a:chOff x="0" y="0"/>
            <a:chExt cx="5097463" cy="552450"/>
          </a:xfrm>
        </p:grpSpPr>
        <p:pic>
          <p:nvPicPr>
            <p:cNvPr id="26650"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26635" name="Text Box 11"/>
          <p:cNvSpPr txBox="1">
            <a:spLocks noChangeArrowheads="1"/>
          </p:cNvSpPr>
          <p:nvPr/>
        </p:nvSpPr>
        <p:spPr bwMode="auto">
          <a:xfrm>
            <a:off x="2743200" y="1143000"/>
            <a:ext cx="3587750" cy="461963"/>
          </a:xfrm>
          <a:prstGeom prst="rect">
            <a:avLst/>
          </a:prstGeom>
          <a:noFill/>
          <a:ln w="9525">
            <a:noFill/>
            <a:miter lim="800000"/>
            <a:headEnd/>
            <a:tailEnd/>
          </a:ln>
        </p:spPr>
        <p:txBody>
          <a:bodyPr wrap="none">
            <a:spAutoFit/>
          </a:bodyPr>
          <a:lstStyle/>
          <a:p>
            <a:pPr>
              <a:defRPr/>
            </a:pPr>
            <a:r>
              <a:rPr lang="en-GB" sz="2400" b="1" dirty="0">
                <a:effectLst>
                  <a:outerShdw blurRad="38100" dist="38100" dir="2700000" algn="tl">
                    <a:srgbClr val="000000">
                      <a:alpha val="43137"/>
                    </a:srgbClr>
                  </a:outerShdw>
                </a:effectLst>
              </a:rPr>
              <a:t>Events to be registered</a:t>
            </a:r>
          </a:p>
        </p:txBody>
      </p:sp>
      <p:sp>
        <p:nvSpPr>
          <p:cNvPr id="26636" name="Text Box 12"/>
          <p:cNvSpPr txBox="1">
            <a:spLocks noChangeArrowheads="1"/>
          </p:cNvSpPr>
          <p:nvPr/>
        </p:nvSpPr>
        <p:spPr bwMode="auto">
          <a:xfrm>
            <a:off x="228600" y="2209800"/>
            <a:ext cx="2808288" cy="2170113"/>
          </a:xfrm>
          <a:prstGeom prst="rect">
            <a:avLst/>
          </a:prstGeom>
          <a:noFill/>
          <a:ln w="9525">
            <a:noFill/>
            <a:miter lim="800000"/>
            <a:headEnd/>
            <a:tailEnd/>
          </a:ln>
        </p:spPr>
        <p:txBody>
          <a:bodyPr>
            <a:spAutoFit/>
          </a:bodyPr>
          <a:lstStyle/>
          <a:p>
            <a:pPr>
              <a:spcBef>
                <a:spcPct val="50000"/>
              </a:spcBef>
              <a:defRPr/>
            </a:pPr>
            <a:r>
              <a:rPr lang="en-GB" dirty="0">
                <a:effectLst>
                  <a:outerShdw blurRad="38100" dist="38100" dir="2700000" algn="tl">
                    <a:srgbClr val="000000">
                      <a:alpha val="43137"/>
                    </a:srgbClr>
                  </a:outerShdw>
                </a:effectLst>
              </a:rPr>
              <a:t>Census of Pre-existing fishing vessels.</a:t>
            </a:r>
          </a:p>
          <a:p>
            <a:pPr>
              <a:spcBef>
                <a:spcPct val="50000"/>
              </a:spcBef>
              <a:defRPr/>
            </a:pPr>
            <a:r>
              <a:rPr lang="en-GB" dirty="0">
                <a:effectLst>
                  <a:outerShdw blurRad="38100" dist="38100" dir="2700000" algn="tl">
                    <a:srgbClr val="000000">
                      <a:alpha val="43137"/>
                    </a:srgbClr>
                  </a:outerShdw>
                </a:effectLst>
              </a:rPr>
              <a:t>New construction.</a:t>
            </a:r>
          </a:p>
          <a:p>
            <a:pPr>
              <a:spcBef>
                <a:spcPct val="50000"/>
              </a:spcBef>
              <a:defRPr/>
            </a:pPr>
            <a:r>
              <a:rPr lang="en-GB" dirty="0">
                <a:effectLst>
                  <a:outerShdw blurRad="38100" dist="38100" dir="2700000" algn="tl">
                    <a:srgbClr val="000000">
                      <a:alpha val="43137"/>
                    </a:srgbClr>
                  </a:outerShdw>
                </a:effectLst>
              </a:rPr>
              <a:t>Change of activity.</a:t>
            </a:r>
          </a:p>
          <a:p>
            <a:pPr>
              <a:spcBef>
                <a:spcPct val="50000"/>
              </a:spcBef>
              <a:defRPr/>
            </a:pPr>
            <a:r>
              <a:rPr lang="en-GB" dirty="0">
                <a:effectLst>
                  <a:outerShdw blurRad="38100" dist="38100" dir="2700000" algn="tl">
                    <a:srgbClr val="000000">
                      <a:alpha val="43137"/>
                    </a:srgbClr>
                  </a:outerShdw>
                </a:effectLst>
              </a:rPr>
              <a:t>Intra-Community import or transfer.</a:t>
            </a:r>
          </a:p>
        </p:txBody>
      </p:sp>
      <p:sp>
        <p:nvSpPr>
          <p:cNvPr id="26637" name="Text Box 13"/>
          <p:cNvSpPr txBox="1">
            <a:spLocks noChangeArrowheads="1"/>
          </p:cNvSpPr>
          <p:nvPr/>
        </p:nvSpPr>
        <p:spPr bwMode="auto">
          <a:xfrm>
            <a:off x="228600" y="1752600"/>
            <a:ext cx="2835275" cy="461963"/>
          </a:xfrm>
          <a:prstGeom prst="rect">
            <a:avLst/>
          </a:prstGeom>
          <a:noFill/>
          <a:ln w="9525">
            <a:noFill/>
            <a:miter lim="800000"/>
            <a:headEnd/>
            <a:tailEnd/>
          </a:ln>
        </p:spPr>
        <p:txBody>
          <a:bodyPr wrap="none">
            <a:spAutoFit/>
          </a:bodyPr>
          <a:lstStyle/>
          <a:p>
            <a:pPr>
              <a:defRPr/>
            </a:pPr>
            <a:r>
              <a:rPr lang="en-GB" sz="2400" b="1" dirty="0">
                <a:effectLst>
                  <a:outerShdw blurRad="38100" dist="38100" dir="2700000" algn="tl">
                    <a:srgbClr val="000000">
                      <a:alpha val="43137"/>
                    </a:srgbClr>
                  </a:outerShdw>
                </a:effectLst>
              </a:rPr>
              <a:t>New fleet entrants</a:t>
            </a:r>
          </a:p>
        </p:txBody>
      </p:sp>
      <p:sp>
        <p:nvSpPr>
          <p:cNvPr id="26638" name="Text Box 14"/>
          <p:cNvSpPr txBox="1">
            <a:spLocks noChangeArrowheads="1"/>
          </p:cNvSpPr>
          <p:nvPr/>
        </p:nvSpPr>
        <p:spPr bwMode="auto">
          <a:xfrm>
            <a:off x="3505200" y="1752600"/>
            <a:ext cx="1922463" cy="461963"/>
          </a:xfrm>
          <a:prstGeom prst="rect">
            <a:avLst/>
          </a:prstGeom>
          <a:noFill/>
          <a:ln w="9525">
            <a:noFill/>
            <a:miter lim="800000"/>
            <a:headEnd/>
            <a:tailEnd/>
          </a:ln>
        </p:spPr>
        <p:txBody>
          <a:bodyPr wrap="none">
            <a:spAutoFit/>
          </a:bodyPr>
          <a:lstStyle/>
          <a:p>
            <a:pPr>
              <a:defRPr/>
            </a:pPr>
            <a:r>
              <a:rPr lang="en-GB" sz="2400" b="1" dirty="0">
                <a:effectLst>
                  <a:outerShdw blurRad="38100" dist="38100" dir="2700000" algn="tl">
                    <a:srgbClr val="000000">
                      <a:alpha val="43137"/>
                    </a:srgbClr>
                  </a:outerShdw>
                </a:effectLst>
              </a:rPr>
              <a:t>Within fleet </a:t>
            </a:r>
          </a:p>
        </p:txBody>
      </p:sp>
      <p:sp>
        <p:nvSpPr>
          <p:cNvPr id="34" name="Line 15"/>
          <p:cNvSpPr>
            <a:spLocks noChangeShapeType="1"/>
          </p:cNvSpPr>
          <p:nvPr/>
        </p:nvSpPr>
        <p:spPr bwMode="auto">
          <a:xfrm>
            <a:off x="3132138" y="2170113"/>
            <a:ext cx="0" cy="3095625"/>
          </a:xfrm>
          <a:prstGeom prst="line">
            <a:avLst/>
          </a:prstGeom>
          <a:ln>
            <a:headEnd/>
            <a:tailEn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35" name="Line 16"/>
          <p:cNvSpPr>
            <a:spLocks noChangeShapeType="1"/>
          </p:cNvSpPr>
          <p:nvPr/>
        </p:nvSpPr>
        <p:spPr bwMode="auto">
          <a:xfrm>
            <a:off x="6084888" y="2168525"/>
            <a:ext cx="0" cy="3095625"/>
          </a:xfrm>
          <a:prstGeom prst="line">
            <a:avLst/>
          </a:prstGeom>
          <a:ln>
            <a:headEnd/>
            <a:tailEn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26641" name="Text Box 17"/>
          <p:cNvSpPr txBox="1">
            <a:spLocks noChangeArrowheads="1"/>
          </p:cNvSpPr>
          <p:nvPr/>
        </p:nvSpPr>
        <p:spPr bwMode="auto">
          <a:xfrm>
            <a:off x="6172200" y="1752600"/>
            <a:ext cx="2868613" cy="461963"/>
          </a:xfrm>
          <a:prstGeom prst="rect">
            <a:avLst/>
          </a:prstGeom>
          <a:noFill/>
          <a:ln w="9525">
            <a:noFill/>
            <a:miter lim="800000"/>
            <a:headEnd/>
            <a:tailEnd/>
          </a:ln>
        </p:spPr>
        <p:txBody>
          <a:bodyPr wrap="none">
            <a:spAutoFit/>
          </a:bodyPr>
          <a:lstStyle/>
          <a:p>
            <a:pPr>
              <a:defRPr/>
            </a:pPr>
            <a:r>
              <a:rPr lang="en-GB" sz="2400" b="1" dirty="0">
                <a:effectLst>
                  <a:outerShdw blurRad="38100" dist="38100" dir="2700000" algn="tl">
                    <a:srgbClr val="000000">
                      <a:alpha val="43137"/>
                    </a:srgbClr>
                  </a:outerShdw>
                </a:effectLst>
              </a:rPr>
              <a:t>Exit from the fleet </a:t>
            </a:r>
          </a:p>
        </p:txBody>
      </p:sp>
      <p:sp>
        <p:nvSpPr>
          <p:cNvPr id="26642" name="Text Box 19"/>
          <p:cNvSpPr txBox="1">
            <a:spLocks noChangeArrowheads="1"/>
          </p:cNvSpPr>
          <p:nvPr/>
        </p:nvSpPr>
        <p:spPr bwMode="auto">
          <a:xfrm>
            <a:off x="6172200" y="2438400"/>
            <a:ext cx="2808288" cy="1466850"/>
          </a:xfrm>
          <a:prstGeom prst="rect">
            <a:avLst/>
          </a:prstGeom>
          <a:noFill/>
          <a:ln w="9525">
            <a:noFill/>
            <a:miter lim="800000"/>
            <a:headEnd/>
            <a:tailEnd/>
          </a:ln>
        </p:spPr>
        <p:txBody>
          <a:bodyPr>
            <a:spAutoFit/>
          </a:bodyPr>
          <a:lstStyle/>
          <a:p>
            <a:pPr>
              <a:spcBef>
                <a:spcPct val="50000"/>
              </a:spcBef>
              <a:defRPr/>
            </a:pPr>
            <a:r>
              <a:rPr lang="en-GB" dirty="0">
                <a:effectLst>
                  <a:outerShdw blurRad="38100" dist="38100" dir="2700000" algn="tl">
                    <a:srgbClr val="000000">
                      <a:alpha val="43137"/>
                    </a:srgbClr>
                  </a:outerShdw>
                </a:effectLst>
              </a:rPr>
              <a:t>Break-up, shipwreck.</a:t>
            </a:r>
          </a:p>
          <a:p>
            <a:pPr>
              <a:spcBef>
                <a:spcPct val="50000"/>
              </a:spcBef>
              <a:defRPr/>
            </a:pPr>
            <a:r>
              <a:rPr lang="en-GB" dirty="0">
                <a:effectLst>
                  <a:outerShdw blurRad="38100" dist="38100" dir="2700000" algn="tl">
                    <a:srgbClr val="000000">
                      <a:alpha val="43137"/>
                    </a:srgbClr>
                  </a:outerShdw>
                </a:effectLst>
              </a:rPr>
              <a:t>Change of activity.</a:t>
            </a:r>
          </a:p>
          <a:p>
            <a:pPr>
              <a:spcBef>
                <a:spcPct val="50000"/>
              </a:spcBef>
              <a:defRPr/>
            </a:pPr>
            <a:r>
              <a:rPr lang="en-GB" dirty="0">
                <a:effectLst>
                  <a:outerShdw blurRad="38100" dist="38100" dir="2700000" algn="tl">
                    <a:srgbClr val="000000">
                      <a:alpha val="43137"/>
                    </a:srgbClr>
                  </a:outerShdw>
                </a:effectLst>
              </a:rPr>
              <a:t>Intra-Community Export, transfer.</a:t>
            </a:r>
          </a:p>
        </p:txBody>
      </p:sp>
      <p:sp>
        <p:nvSpPr>
          <p:cNvPr id="26643" name="Text Box 20"/>
          <p:cNvSpPr txBox="1">
            <a:spLocks noChangeArrowheads="1"/>
          </p:cNvSpPr>
          <p:nvPr/>
        </p:nvSpPr>
        <p:spPr bwMode="auto">
          <a:xfrm>
            <a:off x="3276600" y="2743200"/>
            <a:ext cx="2590800" cy="923925"/>
          </a:xfrm>
          <a:prstGeom prst="rect">
            <a:avLst/>
          </a:prstGeom>
          <a:noFill/>
          <a:ln w="9525">
            <a:noFill/>
            <a:miter lim="800000"/>
            <a:headEnd/>
            <a:tailEnd/>
          </a:ln>
        </p:spPr>
        <p:txBody>
          <a:bodyPr>
            <a:spAutoFit/>
          </a:bodyPr>
          <a:lstStyle/>
          <a:p>
            <a:pPr>
              <a:spcBef>
                <a:spcPct val="50000"/>
              </a:spcBef>
              <a:defRPr/>
            </a:pPr>
            <a:r>
              <a:rPr lang="en-GB" dirty="0">
                <a:effectLst>
                  <a:outerShdw blurRad="38100" dist="38100" dir="2700000" algn="tl">
                    <a:srgbClr val="000000">
                      <a:alpha val="43137"/>
                    </a:srgbClr>
                  </a:outerShdw>
                </a:effectLst>
              </a:rPr>
              <a:t>Change of activity (just for fishing vessels and </a:t>
            </a:r>
            <a:r>
              <a:rPr lang="en-GB" dirty="0" err="1">
                <a:effectLst>
                  <a:outerShdw blurRad="38100" dist="38100" dir="2700000" algn="tl">
                    <a:srgbClr val="000000">
                      <a:alpha val="43137"/>
                    </a:srgbClr>
                  </a:outerShdw>
                </a:effectLst>
              </a:rPr>
              <a:t>mariculture</a:t>
            </a:r>
            <a:r>
              <a:rPr lang="en-GB" dirty="0">
                <a:effectLst>
                  <a:outerShdw blurRad="38100" dist="38100" dir="2700000" algn="tl">
                    <a:srgbClr val="000000">
                      <a:alpha val="43137"/>
                    </a:srgbClr>
                  </a:outerShdw>
                </a:effectLst>
              </a:rPr>
              <a:t> auxiliaries)</a:t>
            </a:r>
          </a:p>
        </p:txBody>
      </p:sp>
      <p:sp>
        <p:nvSpPr>
          <p:cNvPr id="26644" name="AutoShape 21"/>
          <p:cNvSpPr>
            <a:spLocks noChangeArrowheads="1"/>
          </p:cNvSpPr>
          <p:nvPr/>
        </p:nvSpPr>
        <p:spPr bwMode="auto">
          <a:xfrm>
            <a:off x="685800" y="4495800"/>
            <a:ext cx="1008063" cy="720725"/>
          </a:xfrm>
          <a:prstGeom prst="rightArrow">
            <a:avLst>
              <a:gd name="adj1" fmla="val 50000"/>
              <a:gd name="adj2" fmla="val 34967"/>
            </a:avLst>
          </a:prstGeom>
          <a:solidFill>
            <a:schemeClr val="accent1"/>
          </a:solidFill>
          <a:ln w="9525">
            <a:solidFill>
              <a:schemeClr val="tx1"/>
            </a:solidFill>
            <a:miter lim="800000"/>
            <a:headEnd/>
            <a:tailEnd/>
          </a:ln>
        </p:spPr>
        <p:txBody>
          <a:bodyPr wrap="none" anchor="ctr"/>
          <a:lstStyle/>
          <a:p>
            <a:endParaRPr lang="sr-Latn-CS"/>
          </a:p>
        </p:txBody>
      </p:sp>
      <p:sp>
        <p:nvSpPr>
          <p:cNvPr id="26645" name="AutoShape 22"/>
          <p:cNvSpPr>
            <a:spLocks noChangeArrowheads="1"/>
          </p:cNvSpPr>
          <p:nvPr/>
        </p:nvSpPr>
        <p:spPr bwMode="auto">
          <a:xfrm>
            <a:off x="6858000" y="4419600"/>
            <a:ext cx="1008063" cy="720725"/>
          </a:xfrm>
          <a:prstGeom prst="rightArrow">
            <a:avLst>
              <a:gd name="adj1" fmla="val 50000"/>
              <a:gd name="adj2" fmla="val 34967"/>
            </a:avLst>
          </a:prstGeom>
          <a:solidFill>
            <a:srgbClr val="FF0000"/>
          </a:solidFill>
          <a:ln w="9525">
            <a:solidFill>
              <a:schemeClr val="tx1"/>
            </a:solidFill>
            <a:miter lim="800000"/>
            <a:headEnd/>
            <a:tailEnd/>
          </a:ln>
        </p:spPr>
        <p:txBody>
          <a:bodyPr wrap="none" anchor="ctr"/>
          <a:lstStyle/>
          <a:p>
            <a:endParaRPr lang="sr-Latn-CS"/>
          </a:p>
        </p:txBody>
      </p:sp>
      <p:grpSp>
        <p:nvGrpSpPr>
          <p:cNvPr id="26646" name="Group 26"/>
          <p:cNvGrpSpPr>
            <a:grpSpLocks/>
          </p:cNvGrpSpPr>
          <p:nvPr/>
        </p:nvGrpSpPr>
        <p:grpSpPr bwMode="auto">
          <a:xfrm>
            <a:off x="3962400" y="4267200"/>
            <a:ext cx="1223963" cy="1296988"/>
            <a:chOff x="2381" y="3067"/>
            <a:chExt cx="771" cy="817"/>
          </a:xfrm>
        </p:grpSpPr>
        <p:sp>
          <p:nvSpPr>
            <p:cNvPr id="26648" name="AutoShape 23"/>
            <p:cNvSpPr>
              <a:spLocks noChangeArrowheads="1"/>
            </p:cNvSpPr>
            <p:nvPr/>
          </p:nvSpPr>
          <p:spPr bwMode="auto">
            <a:xfrm>
              <a:off x="2381" y="3067"/>
              <a:ext cx="771" cy="635"/>
            </a:xfrm>
            <a:custGeom>
              <a:avLst/>
              <a:gdLst>
                <a:gd name="T0" fmla="*/ 14 w 21600"/>
                <a:gd name="T1" fmla="*/ 0 h 21600"/>
                <a:gd name="T2" fmla="*/ 3 w 21600"/>
                <a:gd name="T3" fmla="*/ 9 h 21600"/>
                <a:gd name="T4" fmla="*/ 14 w 21600"/>
                <a:gd name="T5" fmla="*/ 5 h 21600"/>
                <a:gd name="T6" fmla="*/ 31 w 21600"/>
                <a:gd name="T7" fmla="*/ 9 h 21600"/>
                <a:gd name="T8" fmla="*/ 24 w 21600"/>
                <a:gd name="T9" fmla="*/ 14 h 21600"/>
                <a:gd name="T10" fmla="*/ 17 w 21600"/>
                <a:gd name="T11" fmla="*/ 9 h 21600"/>
                <a:gd name="T12" fmla="*/ 0 60000 65536"/>
                <a:gd name="T13" fmla="*/ 0 60000 65536"/>
                <a:gd name="T14" fmla="*/ 0 60000 65536"/>
                <a:gd name="T15" fmla="*/ 0 60000 65536"/>
                <a:gd name="T16" fmla="*/ 0 60000 65536"/>
                <a:gd name="T17" fmla="*/ 0 60000 65536"/>
                <a:gd name="T18" fmla="*/ 3166 w 21600"/>
                <a:gd name="T19" fmla="*/ 3163 h 21600"/>
                <a:gd name="T20" fmla="*/ 18434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en-GB"/>
            </a:p>
          </p:txBody>
        </p:sp>
        <p:sp>
          <p:nvSpPr>
            <p:cNvPr id="26649" name="AutoShape 25"/>
            <p:cNvSpPr>
              <a:spLocks noChangeArrowheads="1"/>
            </p:cNvSpPr>
            <p:nvPr/>
          </p:nvSpPr>
          <p:spPr bwMode="auto">
            <a:xfrm rot="10800000">
              <a:off x="2381" y="3249"/>
              <a:ext cx="771" cy="635"/>
            </a:xfrm>
            <a:custGeom>
              <a:avLst/>
              <a:gdLst>
                <a:gd name="T0" fmla="*/ 14 w 21600"/>
                <a:gd name="T1" fmla="*/ 0 h 21600"/>
                <a:gd name="T2" fmla="*/ 3 w 21600"/>
                <a:gd name="T3" fmla="*/ 9 h 21600"/>
                <a:gd name="T4" fmla="*/ 14 w 21600"/>
                <a:gd name="T5" fmla="*/ 5 h 21600"/>
                <a:gd name="T6" fmla="*/ 31 w 21600"/>
                <a:gd name="T7" fmla="*/ 9 h 21600"/>
                <a:gd name="T8" fmla="*/ 24 w 21600"/>
                <a:gd name="T9" fmla="*/ 14 h 21600"/>
                <a:gd name="T10" fmla="*/ 17 w 21600"/>
                <a:gd name="T11" fmla="*/ 9 h 21600"/>
                <a:gd name="T12" fmla="*/ 0 60000 65536"/>
                <a:gd name="T13" fmla="*/ 0 60000 65536"/>
                <a:gd name="T14" fmla="*/ 0 60000 65536"/>
                <a:gd name="T15" fmla="*/ 0 60000 65536"/>
                <a:gd name="T16" fmla="*/ 0 60000 65536"/>
                <a:gd name="T17" fmla="*/ 0 60000 65536"/>
                <a:gd name="T18" fmla="*/ 3166 w 21600"/>
                <a:gd name="T19" fmla="*/ 3163 h 21600"/>
                <a:gd name="T20" fmla="*/ 18434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grpSp>
      <p:sp>
        <p:nvSpPr>
          <p:cNvPr id="26647" name="Text Box 18"/>
          <p:cNvSpPr txBox="1">
            <a:spLocks noChangeArrowheads="1"/>
          </p:cNvSpPr>
          <p:nvPr/>
        </p:nvSpPr>
        <p:spPr bwMode="auto">
          <a:xfrm>
            <a:off x="3276600" y="2209800"/>
            <a:ext cx="2305050" cy="366713"/>
          </a:xfrm>
          <a:prstGeom prst="rect">
            <a:avLst/>
          </a:prstGeom>
          <a:noFill/>
          <a:ln w="9525">
            <a:noFill/>
            <a:miter lim="800000"/>
            <a:headEnd/>
            <a:tailEnd/>
          </a:ln>
        </p:spPr>
        <p:txBody>
          <a:bodyPr>
            <a:spAutoFit/>
          </a:bodyPr>
          <a:lstStyle/>
          <a:p>
            <a:pPr>
              <a:spcBef>
                <a:spcPct val="50000"/>
              </a:spcBef>
              <a:defRPr/>
            </a:pPr>
            <a:r>
              <a:rPr lang="en-GB" dirty="0">
                <a:effectLst>
                  <a:outerShdw blurRad="38100" dist="38100" dir="2700000" algn="tl">
                    <a:srgbClr val="000000">
                      <a:alpha val="43137"/>
                    </a:srgbClr>
                  </a:outerShdw>
                </a:effectLst>
              </a:rPr>
              <a:t>Modification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7651"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x-none" sz="2800" b="1" dirty="0">
                <a:latin typeface="Cambria" pitchFamily="18" charset="0"/>
              </a:rPr>
              <a:t>Fisheries Information System</a:t>
            </a:r>
            <a:endParaRPr lang="sr-Latn-CS" sz="2800" b="1" dirty="0">
              <a:solidFill>
                <a:schemeClr val="accent2">
                  <a:lumMod val="50000"/>
                </a:schemeClr>
              </a:solidFill>
              <a:latin typeface="Cambria" pitchFamily="18" charset="0"/>
              <a:cs typeface="Arial" charset="0"/>
            </a:endParaRPr>
          </a:p>
        </p:txBody>
      </p:sp>
      <p:pic>
        <p:nvPicPr>
          <p:cNvPr id="27655"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6" name="Group 18"/>
          <p:cNvGrpSpPr>
            <a:grpSpLocks/>
          </p:cNvGrpSpPr>
          <p:nvPr/>
        </p:nvGrpSpPr>
        <p:grpSpPr bwMode="auto">
          <a:xfrm>
            <a:off x="0" y="0"/>
            <a:ext cx="5097463" cy="552450"/>
            <a:chOff x="0" y="0"/>
            <a:chExt cx="5097463" cy="552450"/>
          </a:xfrm>
        </p:grpSpPr>
        <p:pic>
          <p:nvPicPr>
            <p:cNvPr id="27659"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276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219200"/>
            <a:ext cx="885348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8675"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Fisheries Information System</a:t>
            </a:r>
            <a:endParaRPr lang="sr-Latn-CS" sz="2800" b="1" dirty="0">
              <a:solidFill>
                <a:schemeClr val="accent2">
                  <a:lumMod val="50000"/>
                </a:schemeClr>
              </a:solidFill>
              <a:latin typeface="Cambria" pitchFamily="18" charset="0"/>
              <a:cs typeface="Arial" charset="0"/>
            </a:endParaRPr>
          </a:p>
        </p:txBody>
      </p:sp>
      <p:pic>
        <p:nvPicPr>
          <p:cNvPr id="28679"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80" name="Group 18"/>
          <p:cNvGrpSpPr>
            <a:grpSpLocks/>
          </p:cNvGrpSpPr>
          <p:nvPr/>
        </p:nvGrpSpPr>
        <p:grpSpPr bwMode="auto">
          <a:xfrm>
            <a:off x="0" y="0"/>
            <a:ext cx="5097463" cy="552450"/>
            <a:chOff x="0" y="0"/>
            <a:chExt cx="5097463" cy="552450"/>
          </a:xfrm>
        </p:grpSpPr>
        <p:pic>
          <p:nvPicPr>
            <p:cNvPr id="28684"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28682" name="Picture 20" descr="Untitled.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4000" y="1219200"/>
            <a:ext cx="858043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a:off x="533400" y="1752600"/>
            <a:ext cx="1219200" cy="1447800"/>
          </a:xfrm>
          <a:prstGeom prst="rect">
            <a:avLst/>
          </a:prstGeom>
          <a:noFill/>
          <a:ln>
            <a:solidFill>
              <a:srgbClr val="FF0000">
                <a:alpha val="48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9699"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Fleet Register</a:t>
            </a:r>
            <a:endParaRPr lang="sr-Latn-CS" sz="2800" b="1" dirty="0">
              <a:solidFill>
                <a:schemeClr val="accent2">
                  <a:lumMod val="50000"/>
                </a:schemeClr>
              </a:solidFill>
              <a:latin typeface="Cambria" pitchFamily="18" charset="0"/>
              <a:cs typeface="Arial" charset="0"/>
            </a:endParaRPr>
          </a:p>
        </p:txBody>
      </p:sp>
      <p:pic>
        <p:nvPicPr>
          <p:cNvPr id="29703"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4" name="Group 18"/>
          <p:cNvGrpSpPr>
            <a:grpSpLocks/>
          </p:cNvGrpSpPr>
          <p:nvPr/>
        </p:nvGrpSpPr>
        <p:grpSpPr bwMode="auto">
          <a:xfrm>
            <a:off x="0" y="0"/>
            <a:ext cx="5097463" cy="552450"/>
            <a:chOff x="0" y="0"/>
            <a:chExt cx="5097463" cy="552450"/>
          </a:xfrm>
        </p:grpSpPr>
        <p:pic>
          <p:nvPicPr>
            <p:cNvPr id="29718"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29706" name="Picture 20" descr="Untitled.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4000" y="1219200"/>
            <a:ext cx="858043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3"/>
          <p:cNvSpPr/>
          <p:nvPr/>
        </p:nvSpPr>
        <p:spPr>
          <a:xfrm>
            <a:off x="1752600" y="1219200"/>
            <a:ext cx="2209800" cy="1524000"/>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25" name="Rounded Rectangle 24"/>
          <p:cNvSpPr/>
          <p:nvPr/>
        </p:nvSpPr>
        <p:spPr>
          <a:xfrm>
            <a:off x="3962400" y="1220788"/>
            <a:ext cx="2209800" cy="1522412"/>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26" name="Rounded Rectangle 25"/>
          <p:cNvSpPr/>
          <p:nvPr/>
        </p:nvSpPr>
        <p:spPr>
          <a:xfrm>
            <a:off x="6162675" y="1222375"/>
            <a:ext cx="2671763" cy="1520825"/>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27" name="Rounded Rectangle 26"/>
          <p:cNvSpPr/>
          <p:nvPr/>
        </p:nvSpPr>
        <p:spPr>
          <a:xfrm>
            <a:off x="1752600" y="2743200"/>
            <a:ext cx="2209800" cy="1828800"/>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28" name="Rounded Rectangle 27"/>
          <p:cNvSpPr/>
          <p:nvPr/>
        </p:nvSpPr>
        <p:spPr>
          <a:xfrm>
            <a:off x="3967163" y="2716213"/>
            <a:ext cx="2209800" cy="1828800"/>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29" name="Rounded Rectangle 28"/>
          <p:cNvSpPr/>
          <p:nvPr/>
        </p:nvSpPr>
        <p:spPr>
          <a:xfrm>
            <a:off x="6176963" y="2716213"/>
            <a:ext cx="2657475" cy="1828800"/>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30" name="Rounded Rectangle 29"/>
          <p:cNvSpPr/>
          <p:nvPr/>
        </p:nvSpPr>
        <p:spPr>
          <a:xfrm>
            <a:off x="1752600" y="4572000"/>
            <a:ext cx="7081838" cy="381000"/>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31" name="Rounded Rectangle 30"/>
          <p:cNvSpPr/>
          <p:nvPr/>
        </p:nvSpPr>
        <p:spPr>
          <a:xfrm>
            <a:off x="1752600" y="4953000"/>
            <a:ext cx="7081838" cy="531813"/>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32" name="Rounded Rectangle 31"/>
          <p:cNvSpPr/>
          <p:nvPr/>
        </p:nvSpPr>
        <p:spPr>
          <a:xfrm>
            <a:off x="1758950" y="5505450"/>
            <a:ext cx="7080250" cy="742950"/>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33" name="Rounded Rectangle 32"/>
          <p:cNvSpPr/>
          <p:nvPr/>
        </p:nvSpPr>
        <p:spPr>
          <a:xfrm>
            <a:off x="254000" y="1982788"/>
            <a:ext cx="1422400" cy="2132012"/>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
        <p:nvSpPr>
          <p:cNvPr id="34" name="Rounded Rectangle 33"/>
          <p:cNvSpPr/>
          <p:nvPr/>
        </p:nvSpPr>
        <p:spPr>
          <a:xfrm>
            <a:off x="254000" y="5219700"/>
            <a:ext cx="1422400" cy="1027113"/>
          </a:xfrm>
          <a:prstGeom prst="roundRect">
            <a:avLst/>
          </a:prstGeom>
          <a:solidFill>
            <a:schemeClr val="bg1">
              <a:lumMod val="85000"/>
              <a:alpha val="3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x-non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down)">
                                      <p:cBhvr>
                                        <p:cTn id="22" dur="5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down)">
                                      <p:cBhvr>
                                        <p:cTn id="32" dur="500"/>
                                        <p:tgtEl>
                                          <p:spTgt spid="2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500"/>
                                        <p:tgtEl>
                                          <p:spTgt spid="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down)">
                                      <p:cBhvr>
                                        <p:cTn id="47" dur="500"/>
                                        <p:tgtEl>
                                          <p:spTgt spid="3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down)">
                                      <p:cBhvr>
                                        <p:cTn id="52" dur="500"/>
                                        <p:tgtEl>
                                          <p:spTgt spid="3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down)">
                                      <p:cBhvr>
                                        <p:cTn id="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0723"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Logbook </a:t>
            </a:r>
            <a:r>
              <a:rPr lang="sr-Cyrl-CS" sz="2800" b="1" dirty="0">
                <a:latin typeface="Cambria" pitchFamily="18" charset="0"/>
              </a:rPr>
              <a:t>for </a:t>
            </a:r>
            <a:r>
              <a:rPr lang="en-US" sz="2800" b="1" dirty="0">
                <a:latin typeface="Cambria" pitchFamily="18" charset="0"/>
              </a:rPr>
              <a:t>vessels over 10m LOA</a:t>
            </a:r>
            <a:endParaRPr lang="sr-Latn-CS" sz="2800" b="1" dirty="0">
              <a:solidFill>
                <a:schemeClr val="accent2">
                  <a:lumMod val="50000"/>
                </a:schemeClr>
              </a:solidFill>
              <a:latin typeface="Cambria" pitchFamily="18" charset="0"/>
              <a:cs typeface="Arial" charset="0"/>
            </a:endParaRPr>
          </a:p>
        </p:txBody>
      </p:sp>
      <p:pic>
        <p:nvPicPr>
          <p:cNvPr id="30727"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8" name="Group 18"/>
          <p:cNvGrpSpPr>
            <a:grpSpLocks/>
          </p:cNvGrpSpPr>
          <p:nvPr/>
        </p:nvGrpSpPr>
        <p:grpSpPr bwMode="auto">
          <a:xfrm>
            <a:off x="0" y="0"/>
            <a:ext cx="5097463" cy="552450"/>
            <a:chOff x="0" y="0"/>
            <a:chExt cx="5097463" cy="552450"/>
          </a:xfrm>
        </p:grpSpPr>
        <p:pic>
          <p:nvPicPr>
            <p:cNvPr id="30731"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4098" name="Picture 2"/>
          <p:cNvPicPr>
            <a:picLocks noChangeAspect="1" noChangeArrowheads="1"/>
          </p:cNvPicPr>
          <p:nvPr/>
        </p:nvPicPr>
        <p:blipFill>
          <a:blip r:embed="rId4"/>
          <a:srcRect/>
          <a:stretch>
            <a:fillRect/>
          </a:stretch>
        </p:blipFill>
        <p:spPr bwMode="auto">
          <a:xfrm>
            <a:off x="609600" y="1447800"/>
            <a:ext cx="8116888"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1747"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sr-Cyrl-CS" sz="2800" b="1" dirty="0">
                <a:latin typeface="Cambria" pitchFamily="18" charset="0"/>
              </a:rPr>
              <a:t>Monthly report for vesseles up to 10m LOA</a:t>
            </a:r>
            <a:endParaRPr lang="sr-Latn-CS" sz="2800" b="1" dirty="0">
              <a:solidFill>
                <a:schemeClr val="accent2">
                  <a:lumMod val="50000"/>
                </a:schemeClr>
              </a:solidFill>
              <a:latin typeface="Cambria" pitchFamily="18" charset="0"/>
              <a:cs typeface="Arial" charset="0"/>
            </a:endParaRPr>
          </a:p>
        </p:txBody>
      </p:sp>
      <p:pic>
        <p:nvPicPr>
          <p:cNvPr id="31751"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2" name="Group 18"/>
          <p:cNvGrpSpPr>
            <a:grpSpLocks/>
          </p:cNvGrpSpPr>
          <p:nvPr/>
        </p:nvGrpSpPr>
        <p:grpSpPr bwMode="auto">
          <a:xfrm>
            <a:off x="0" y="0"/>
            <a:ext cx="5097463" cy="552450"/>
            <a:chOff x="0" y="0"/>
            <a:chExt cx="5097463" cy="552450"/>
          </a:xfrm>
        </p:grpSpPr>
        <p:pic>
          <p:nvPicPr>
            <p:cNvPr id="31755"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4099" name="Picture 3"/>
          <p:cNvPicPr>
            <a:picLocks noChangeAspect="1" noChangeArrowheads="1"/>
          </p:cNvPicPr>
          <p:nvPr/>
        </p:nvPicPr>
        <p:blipFill>
          <a:blip r:embed="rId4"/>
          <a:srcRect/>
          <a:stretch>
            <a:fillRect/>
          </a:stretch>
        </p:blipFill>
        <p:spPr bwMode="auto">
          <a:xfrm>
            <a:off x="609600" y="1447800"/>
            <a:ext cx="813435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2771"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smtClean="0">
                <a:latin typeface="Cambria" pitchFamily="18" charset="0"/>
              </a:rPr>
              <a:t>Permits</a:t>
            </a:r>
            <a:endParaRPr lang="sr-Latn-CS" sz="2800" b="1" dirty="0">
              <a:solidFill>
                <a:schemeClr val="accent2">
                  <a:lumMod val="50000"/>
                </a:schemeClr>
              </a:solidFill>
              <a:latin typeface="Cambria" pitchFamily="18" charset="0"/>
              <a:cs typeface="Arial" charset="0"/>
            </a:endParaRPr>
          </a:p>
        </p:txBody>
      </p:sp>
      <p:pic>
        <p:nvPicPr>
          <p:cNvPr id="32775"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6" name="Group 18"/>
          <p:cNvGrpSpPr>
            <a:grpSpLocks/>
          </p:cNvGrpSpPr>
          <p:nvPr/>
        </p:nvGrpSpPr>
        <p:grpSpPr bwMode="auto">
          <a:xfrm>
            <a:off x="0" y="0"/>
            <a:ext cx="5097463" cy="552450"/>
            <a:chOff x="0" y="0"/>
            <a:chExt cx="5097463" cy="552450"/>
          </a:xfrm>
        </p:grpSpPr>
        <p:pic>
          <p:nvPicPr>
            <p:cNvPr id="32780"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6" name="Picture 5"/>
          <p:cNvPicPr>
            <a:picLocks noChangeAspect="1"/>
          </p:cNvPicPr>
          <p:nvPr/>
        </p:nvPicPr>
        <p:blipFill>
          <a:blip r:embed="rId4" cstate="print">
            <a:extLst/>
          </a:blip>
          <a:stretch>
            <a:fillRect/>
          </a:stretch>
        </p:blipFill>
        <p:spPr>
          <a:xfrm>
            <a:off x="1219200" y="1219200"/>
            <a:ext cx="6858000" cy="4914900"/>
          </a:xfrm>
          <a:prstGeom prst="rect">
            <a:avLst/>
          </a:prstGeom>
          <a:ln w="88900" cap="sq" cmpd="thickThin">
            <a:solidFill>
              <a:srgbClr val="000000"/>
            </a:solidFill>
            <a:prstDash val="solid"/>
            <a:miter lim="800000"/>
          </a:ln>
          <a:effectLst>
            <a:innerShdw blurRad="76200">
              <a:srgbClr val="000000"/>
            </a:innerShdw>
          </a:effectLst>
        </p:spPr>
      </p:pic>
      <p:pic>
        <p:nvPicPr>
          <p:cNvPr id="4100" name="Picture 4"/>
          <p:cNvPicPr>
            <a:picLocks noChangeAspect="1" noChangeArrowheads="1"/>
          </p:cNvPicPr>
          <p:nvPr/>
        </p:nvPicPr>
        <p:blipFill>
          <a:blip r:embed="rId5" cstate="print">
            <a:extLst/>
          </a:blip>
          <a:srcRect/>
          <a:stretch>
            <a:fillRect/>
          </a:stretch>
        </p:blipFill>
        <p:spPr bwMode="auto">
          <a:xfrm>
            <a:off x="533400" y="2057400"/>
            <a:ext cx="8123911" cy="3200400"/>
          </a:xfrm>
          <a:prstGeom prst="rect">
            <a:avLst/>
          </a:prstGeom>
          <a:ln w="88900" cap="sq" cmpd="thickThin">
            <a:solidFill>
              <a:srgbClr val="000000"/>
            </a:solidFill>
            <a:prstDash val="solid"/>
            <a:miter lim="800000"/>
          </a:ln>
          <a:effectLst>
            <a:innerShdw blurRad="76200">
              <a:srgbClr val="000000"/>
            </a:innerShdw>
          </a:effectLs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blinds(horizontal)">
                                      <p:cBhvr>
                                        <p:cTn id="7"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3795"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sr-Cyrl-CS" sz="2800" b="1" dirty="0">
                <a:latin typeface="Cambria" pitchFamily="18" charset="0"/>
              </a:rPr>
              <a:t>Common Alarm</a:t>
            </a:r>
            <a:endParaRPr lang="sr-Latn-CS" sz="2800" b="1" dirty="0">
              <a:solidFill>
                <a:schemeClr val="accent2">
                  <a:lumMod val="50000"/>
                </a:schemeClr>
              </a:solidFill>
              <a:latin typeface="Cambria" pitchFamily="18" charset="0"/>
              <a:cs typeface="Arial" charset="0"/>
            </a:endParaRPr>
          </a:p>
        </p:txBody>
      </p:sp>
      <p:pic>
        <p:nvPicPr>
          <p:cNvPr id="33799"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800" name="Group 18"/>
          <p:cNvGrpSpPr>
            <a:grpSpLocks/>
          </p:cNvGrpSpPr>
          <p:nvPr/>
        </p:nvGrpSpPr>
        <p:grpSpPr bwMode="auto">
          <a:xfrm>
            <a:off x="0" y="0"/>
            <a:ext cx="5097463" cy="552450"/>
            <a:chOff x="0" y="0"/>
            <a:chExt cx="5097463" cy="552450"/>
          </a:xfrm>
        </p:grpSpPr>
        <p:pic>
          <p:nvPicPr>
            <p:cNvPr id="33803"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4103" name="Picture 7"/>
          <p:cNvPicPr>
            <a:picLocks noChangeAspect="1" noChangeArrowheads="1"/>
          </p:cNvPicPr>
          <p:nvPr/>
        </p:nvPicPr>
        <p:blipFill>
          <a:blip r:embed="rId4" cstate="print"/>
          <a:srcRect/>
          <a:stretch>
            <a:fillRect/>
          </a:stretch>
        </p:blipFill>
        <p:spPr bwMode="auto">
          <a:xfrm>
            <a:off x="228600" y="1600200"/>
            <a:ext cx="8701088" cy="40386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4819"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sr-Cyrl-CS" sz="2800" b="1" dirty="0">
                <a:latin typeface="Cambria" pitchFamily="18" charset="0"/>
              </a:rPr>
              <a:t>Common User Management</a:t>
            </a:r>
            <a:endParaRPr lang="sr-Latn-CS" sz="2800" b="1" dirty="0">
              <a:solidFill>
                <a:schemeClr val="accent2">
                  <a:lumMod val="50000"/>
                </a:schemeClr>
              </a:solidFill>
              <a:latin typeface="Cambria" pitchFamily="18" charset="0"/>
              <a:cs typeface="Arial" charset="0"/>
            </a:endParaRPr>
          </a:p>
        </p:txBody>
      </p:sp>
      <p:pic>
        <p:nvPicPr>
          <p:cNvPr id="34823"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4" name="Group 18"/>
          <p:cNvGrpSpPr>
            <a:grpSpLocks/>
          </p:cNvGrpSpPr>
          <p:nvPr/>
        </p:nvGrpSpPr>
        <p:grpSpPr bwMode="auto">
          <a:xfrm>
            <a:off x="0" y="0"/>
            <a:ext cx="5097463" cy="552450"/>
            <a:chOff x="0" y="0"/>
            <a:chExt cx="5097463" cy="552450"/>
          </a:xfrm>
        </p:grpSpPr>
        <p:pic>
          <p:nvPicPr>
            <p:cNvPr id="34827"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4104" name="Picture 8"/>
          <p:cNvPicPr>
            <a:picLocks noChangeAspect="1" noChangeArrowheads="1"/>
          </p:cNvPicPr>
          <p:nvPr/>
        </p:nvPicPr>
        <p:blipFill>
          <a:blip r:embed="rId4" cstate="print">
            <a:extLst/>
          </a:blip>
          <a:srcRect/>
          <a:stretch>
            <a:fillRect/>
          </a:stretch>
        </p:blipFill>
        <p:spPr bwMode="auto">
          <a:xfrm>
            <a:off x="220280" y="1295400"/>
            <a:ext cx="8618920" cy="4876800"/>
          </a:xfrm>
          <a:prstGeom prst="rect">
            <a:avLst/>
          </a:prstGeom>
          <a:ln w="88900" cap="sq" cmpd="thickThin">
            <a:solidFill>
              <a:srgbClr val="000000"/>
            </a:solidFill>
            <a:prstDash val="solid"/>
            <a:miter lim="800000"/>
          </a:ln>
          <a:effectLst>
            <a:innerShdw blurRad="76200">
              <a:srgbClr val="000000"/>
            </a:innerShdw>
          </a:effectLs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5843"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sr-Cyrl-CS" sz="2800" b="1" dirty="0">
                <a:latin typeface="Cambria" pitchFamily="18" charset="0"/>
              </a:rPr>
              <a:t>Reporting - GFCM Task 1</a:t>
            </a:r>
            <a:endParaRPr lang="sr-Latn-CS" sz="2800" b="1" dirty="0">
              <a:solidFill>
                <a:schemeClr val="accent2">
                  <a:lumMod val="50000"/>
                </a:schemeClr>
              </a:solidFill>
              <a:latin typeface="Cambria" pitchFamily="18" charset="0"/>
              <a:cs typeface="Arial" charset="0"/>
            </a:endParaRPr>
          </a:p>
        </p:txBody>
      </p:sp>
      <p:pic>
        <p:nvPicPr>
          <p:cNvPr id="35847"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48" name="Group 18"/>
          <p:cNvGrpSpPr>
            <a:grpSpLocks/>
          </p:cNvGrpSpPr>
          <p:nvPr/>
        </p:nvGrpSpPr>
        <p:grpSpPr bwMode="auto">
          <a:xfrm>
            <a:off x="0" y="0"/>
            <a:ext cx="5097463" cy="552450"/>
            <a:chOff x="0" y="0"/>
            <a:chExt cx="5097463" cy="552450"/>
          </a:xfrm>
        </p:grpSpPr>
        <p:pic>
          <p:nvPicPr>
            <p:cNvPr id="35851"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15" name="Picture 14"/>
          <p:cNvPicPr>
            <a:picLocks noChangeAspect="1"/>
          </p:cNvPicPr>
          <p:nvPr/>
        </p:nvPicPr>
        <p:blipFill>
          <a:blip r:embed="rId4" cstate="print">
            <a:extLst/>
          </a:blip>
          <a:stretch>
            <a:fillRect/>
          </a:stretch>
        </p:blipFill>
        <p:spPr>
          <a:xfrm>
            <a:off x="228600" y="1295400"/>
            <a:ext cx="8686800" cy="4906915"/>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6867"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US" sz="2800" b="1" dirty="0">
                <a:latin typeface="Cambria" pitchFamily="18" charset="0"/>
              </a:rPr>
              <a:t>Vessel Monitoring System</a:t>
            </a:r>
            <a:endParaRPr lang="sr-Latn-CS" sz="2800" b="1" dirty="0">
              <a:solidFill>
                <a:schemeClr val="accent2">
                  <a:lumMod val="50000"/>
                </a:schemeClr>
              </a:solidFill>
              <a:latin typeface="Cambria" pitchFamily="18" charset="0"/>
              <a:cs typeface="Arial" charset="0"/>
            </a:endParaRPr>
          </a:p>
        </p:txBody>
      </p:sp>
      <p:pic>
        <p:nvPicPr>
          <p:cNvPr id="36871"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72" name="Group 18"/>
          <p:cNvGrpSpPr>
            <a:grpSpLocks/>
          </p:cNvGrpSpPr>
          <p:nvPr/>
        </p:nvGrpSpPr>
        <p:grpSpPr bwMode="auto">
          <a:xfrm>
            <a:off x="0" y="0"/>
            <a:ext cx="5097463" cy="552450"/>
            <a:chOff x="0" y="0"/>
            <a:chExt cx="5097463" cy="552450"/>
          </a:xfrm>
        </p:grpSpPr>
        <p:pic>
          <p:nvPicPr>
            <p:cNvPr id="36877"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pic>
        <p:nvPicPr>
          <p:cNvPr id="5122" name="Picture 2"/>
          <p:cNvPicPr>
            <a:picLocks noChangeAspect="1" noChangeArrowheads="1"/>
          </p:cNvPicPr>
          <p:nvPr/>
        </p:nvPicPr>
        <p:blipFill>
          <a:blip r:embed="rId4" cstate="print">
            <a:extLst/>
          </a:blip>
          <a:srcRect/>
          <a:stretch>
            <a:fillRect/>
          </a:stretch>
        </p:blipFill>
        <p:spPr bwMode="auto">
          <a:xfrm>
            <a:off x="512646" y="1447800"/>
            <a:ext cx="8159044" cy="4495800"/>
          </a:xfrm>
          <a:prstGeom prst="rect">
            <a:avLst/>
          </a:prstGeom>
          <a:ln>
            <a:noFill/>
          </a:ln>
          <a:effectLst>
            <a:softEdge rad="112500"/>
          </a:effectLst>
          <a:extLst/>
        </p:spPr>
      </p:pic>
      <p:pic>
        <p:nvPicPr>
          <p:cNvPr id="5123" name="Picture 3"/>
          <p:cNvPicPr>
            <a:picLocks noChangeAspect="1" noChangeArrowheads="1"/>
          </p:cNvPicPr>
          <p:nvPr/>
        </p:nvPicPr>
        <p:blipFill>
          <a:blip r:embed="rId5" cstate="print">
            <a:extLst/>
          </a:blip>
          <a:srcRect/>
          <a:stretch>
            <a:fillRect/>
          </a:stretch>
        </p:blipFill>
        <p:spPr bwMode="auto">
          <a:xfrm>
            <a:off x="385580" y="1177925"/>
            <a:ext cx="8523287" cy="5035550"/>
          </a:xfrm>
          <a:prstGeom prst="rect">
            <a:avLst/>
          </a:prstGeom>
          <a:ln>
            <a:noFill/>
          </a:ln>
          <a:effectLst>
            <a:softEdge rad="112500"/>
          </a:effectLst>
          <a:extLst/>
        </p:spPr>
      </p:pic>
      <p:pic>
        <p:nvPicPr>
          <p:cNvPr id="5124" name="Picture 4"/>
          <p:cNvPicPr>
            <a:picLocks noChangeAspect="1" noChangeArrowheads="1"/>
          </p:cNvPicPr>
          <p:nvPr/>
        </p:nvPicPr>
        <p:blipFill>
          <a:blip r:embed="rId6" cstate="print">
            <a:extLst/>
          </a:blip>
          <a:srcRect/>
          <a:stretch>
            <a:fillRect/>
          </a:stretch>
        </p:blipFill>
        <p:spPr bwMode="auto">
          <a:xfrm>
            <a:off x="879213" y="1335087"/>
            <a:ext cx="7677122" cy="4976929"/>
          </a:xfrm>
          <a:prstGeom prst="rect">
            <a:avLst/>
          </a:prstGeom>
          <a:ln>
            <a:noFill/>
          </a:ln>
          <a:effectLst>
            <a:softEdge rad="112500"/>
          </a:effectLs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circle(in)">
                                      <p:cBhvr>
                                        <p:cTn id="7" dur="2000"/>
                                        <p:tgtEl>
                                          <p:spTgt spid="51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circle(in)">
                                      <p:cBhvr>
                                        <p:cTn id="12"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7891"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lvl1pPr marL="14288" indent="-14288">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Aft>
                <a:spcPct val="40000"/>
              </a:spcAft>
              <a:buClr>
                <a:srgbClr val="FF0000"/>
              </a:buClr>
            </a:pPr>
            <a:r>
              <a:rPr lang="en-GB" sz="2800" b="1">
                <a:solidFill>
                  <a:schemeClr val="bg1"/>
                </a:solidFill>
                <a:latin typeface="Cambria" pitchFamily="18" charset="0"/>
              </a:rPr>
              <a:t>Challenges</a:t>
            </a:r>
            <a:endParaRPr lang="sr-Latn-CS" sz="2800" b="1">
              <a:solidFill>
                <a:srgbClr val="632523"/>
              </a:solidFill>
              <a:latin typeface="Cambria" pitchFamily="18" charset="0"/>
              <a:cs typeface="Arial" charset="0"/>
            </a:endParaRPr>
          </a:p>
        </p:txBody>
      </p:sp>
      <p:pic>
        <p:nvPicPr>
          <p:cNvPr id="37895"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6" name="Group 18"/>
          <p:cNvGrpSpPr>
            <a:grpSpLocks/>
          </p:cNvGrpSpPr>
          <p:nvPr/>
        </p:nvGrpSpPr>
        <p:grpSpPr bwMode="auto">
          <a:xfrm>
            <a:off x="0" y="0"/>
            <a:ext cx="5097463" cy="552450"/>
            <a:chOff x="0" y="0"/>
            <a:chExt cx="5097463" cy="552450"/>
          </a:xfrm>
        </p:grpSpPr>
        <p:pic>
          <p:nvPicPr>
            <p:cNvPr id="37909"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37898" name="Oval 10"/>
          <p:cNvSpPr>
            <a:spLocks noChangeArrowheads="1"/>
          </p:cNvSpPr>
          <p:nvPr/>
        </p:nvSpPr>
        <p:spPr bwMode="auto">
          <a:xfrm>
            <a:off x="3059113" y="2781300"/>
            <a:ext cx="3095625" cy="3095625"/>
          </a:xfrm>
          <a:prstGeom prst="ellipse">
            <a:avLst/>
          </a:prstGeom>
          <a:solidFill>
            <a:schemeClr val="accent1"/>
          </a:solidFill>
          <a:ln w="9525">
            <a:solidFill>
              <a:schemeClr val="tx1"/>
            </a:solidFill>
            <a:round/>
            <a:headEnd/>
            <a:tailEnd/>
          </a:ln>
        </p:spPr>
        <p:txBody>
          <a:bodyPr wrap="none" anchor="ctr"/>
          <a:lstStyle/>
          <a:p>
            <a:pPr algn="ctr"/>
            <a:endParaRPr lang="sr-Latn-CS"/>
          </a:p>
        </p:txBody>
      </p:sp>
      <p:sp>
        <p:nvSpPr>
          <p:cNvPr id="37899" name="Text Box 12"/>
          <p:cNvSpPr txBox="1">
            <a:spLocks noChangeArrowheads="1"/>
          </p:cNvSpPr>
          <p:nvPr/>
        </p:nvSpPr>
        <p:spPr bwMode="auto">
          <a:xfrm>
            <a:off x="3230563" y="4078288"/>
            <a:ext cx="2849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GB">
                <a:solidFill>
                  <a:schemeClr val="bg1"/>
                </a:solidFill>
              </a:rPr>
              <a:t>Total Tonnage established</a:t>
            </a:r>
          </a:p>
          <a:p>
            <a:pPr algn="ctr"/>
            <a:r>
              <a:rPr lang="en-GB">
                <a:solidFill>
                  <a:schemeClr val="bg1"/>
                </a:solidFill>
              </a:rPr>
              <a:t> 2000 GTs</a:t>
            </a:r>
          </a:p>
        </p:txBody>
      </p:sp>
      <p:sp>
        <p:nvSpPr>
          <p:cNvPr id="37900" name="Text Box 13"/>
          <p:cNvSpPr txBox="1">
            <a:spLocks noChangeArrowheads="1"/>
          </p:cNvSpPr>
          <p:nvPr/>
        </p:nvSpPr>
        <p:spPr bwMode="auto">
          <a:xfrm>
            <a:off x="3706813" y="3646488"/>
            <a:ext cx="1620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GB">
                <a:solidFill>
                  <a:schemeClr val="bg1"/>
                </a:solidFill>
              </a:rPr>
              <a:t>Fleet Register</a:t>
            </a:r>
          </a:p>
        </p:txBody>
      </p:sp>
      <p:sp>
        <p:nvSpPr>
          <p:cNvPr id="37901" name="AutoShape 14">
            <a:hlinkClick r:id="" action="ppaction://noaction" highlightClick="1"/>
          </p:cNvPr>
          <p:cNvSpPr>
            <a:spLocks noChangeArrowheads="1"/>
          </p:cNvSpPr>
          <p:nvPr/>
        </p:nvSpPr>
        <p:spPr bwMode="auto">
          <a:xfrm>
            <a:off x="609600" y="3644900"/>
            <a:ext cx="2233613" cy="1368425"/>
          </a:xfrm>
          <a:prstGeom prst="rightArrow">
            <a:avLst>
              <a:gd name="adj1" fmla="val 50000"/>
              <a:gd name="adj2" fmla="val 40806"/>
            </a:avLst>
          </a:prstGeom>
          <a:solidFill>
            <a:schemeClr val="accent1"/>
          </a:solidFill>
          <a:ln w="9525">
            <a:solidFill>
              <a:schemeClr val="tx1"/>
            </a:solidFill>
            <a:miter lim="800000"/>
            <a:headEnd/>
            <a:tailEnd/>
          </a:ln>
        </p:spPr>
        <p:txBody>
          <a:bodyPr wrap="none" anchor="ctr"/>
          <a:lstStyle/>
          <a:p>
            <a:pPr algn="ctr"/>
            <a:r>
              <a:rPr lang="en-GB">
                <a:solidFill>
                  <a:schemeClr val="bg1"/>
                </a:solidFill>
              </a:rPr>
              <a:t>200 gt</a:t>
            </a:r>
          </a:p>
        </p:txBody>
      </p:sp>
      <p:sp>
        <p:nvSpPr>
          <p:cNvPr id="37902" name="AutoShape 19">
            <a:hlinkClick r:id="" action="ppaction://noaction" highlightClick="1"/>
          </p:cNvPr>
          <p:cNvSpPr>
            <a:spLocks noChangeArrowheads="1"/>
          </p:cNvSpPr>
          <p:nvPr/>
        </p:nvSpPr>
        <p:spPr bwMode="auto">
          <a:xfrm rot="-1354432">
            <a:off x="6342063" y="2860675"/>
            <a:ext cx="1152525" cy="720725"/>
          </a:xfrm>
          <a:prstGeom prst="rightArrow">
            <a:avLst>
              <a:gd name="adj1" fmla="val 57269"/>
              <a:gd name="adj2" fmla="val 38105"/>
            </a:avLst>
          </a:prstGeom>
          <a:solidFill>
            <a:schemeClr val="accent1"/>
          </a:solidFill>
          <a:ln w="9525">
            <a:solidFill>
              <a:schemeClr val="tx1"/>
            </a:solidFill>
            <a:miter lim="800000"/>
            <a:headEnd/>
            <a:tailEnd/>
          </a:ln>
        </p:spPr>
        <p:txBody>
          <a:bodyPr wrap="none" anchor="ctr"/>
          <a:lstStyle/>
          <a:p>
            <a:pPr algn="ctr"/>
            <a:r>
              <a:rPr lang="en-GB">
                <a:solidFill>
                  <a:schemeClr val="bg1"/>
                </a:solidFill>
              </a:rPr>
              <a:t>50 GT</a:t>
            </a:r>
          </a:p>
        </p:txBody>
      </p:sp>
      <p:sp>
        <p:nvSpPr>
          <p:cNvPr id="37903" name="AutoShape 20">
            <a:hlinkClick r:id="" action="ppaction://noaction" highlightClick="1"/>
          </p:cNvPr>
          <p:cNvSpPr>
            <a:spLocks noChangeArrowheads="1"/>
          </p:cNvSpPr>
          <p:nvPr/>
        </p:nvSpPr>
        <p:spPr bwMode="auto">
          <a:xfrm>
            <a:off x="6553200" y="3886200"/>
            <a:ext cx="1152525" cy="720725"/>
          </a:xfrm>
          <a:prstGeom prst="rightArrow">
            <a:avLst>
              <a:gd name="adj1" fmla="val 57269"/>
              <a:gd name="adj2" fmla="val 38105"/>
            </a:avLst>
          </a:prstGeom>
          <a:solidFill>
            <a:schemeClr val="accent1"/>
          </a:solidFill>
          <a:ln w="9525">
            <a:solidFill>
              <a:schemeClr val="tx1"/>
            </a:solidFill>
            <a:miter lim="800000"/>
            <a:headEnd/>
            <a:tailEnd/>
          </a:ln>
        </p:spPr>
        <p:txBody>
          <a:bodyPr wrap="none" anchor="ctr"/>
          <a:lstStyle/>
          <a:p>
            <a:pPr algn="ctr"/>
            <a:r>
              <a:rPr lang="en-GB">
                <a:solidFill>
                  <a:schemeClr val="bg1"/>
                </a:solidFill>
              </a:rPr>
              <a:t>25 GT</a:t>
            </a:r>
          </a:p>
        </p:txBody>
      </p:sp>
      <p:sp>
        <p:nvSpPr>
          <p:cNvPr id="37904" name="AutoShape 21">
            <a:hlinkClick r:id="" action="ppaction://noaction" highlightClick="1"/>
          </p:cNvPr>
          <p:cNvSpPr>
            <a:spLocks noChangeArrowheads="1"/>
          </p:cNvSpPr>
          <p:nvPr/>
        </p:nvSpPr>
        <p:spPr bwMode="auto">
          <a:xfrm rot="1336216">
            <a:off x="6418263" y="4992688"/>
            <a:ext cx="1152525" cy="720725"/>
          </a:xfrm>
          <a:prstGeom prst="rightArrow">
            <a:avLst>
              <a:gd name="adj1" fmla="val 57269"/>
              <a:gd name="adj2" fmla="val 38105"/>
            </a:avLst>
          </a:prstGeom>
          <a:solidFill>
            <a:schemeClr val="accent1"/>
          </a:solidFill>
          <a:ln w="9525">
            <a:solidFill>
              <a:schemeClr val="tx1"/>
            </a:solidFill>
            <a:miter lim="800000"/>
            <a:headEnd/>
            <a:tailEnd/>
          </a:ln>
        </p:spPr>
        <p:txBody>
          <a:bodyPr wrap="none" anchor="ctr"/>
          <a:lstStyle/>
          <a:p>
            <a:pPr algn="ctr"/>
            <a:r>
              <a:rPr lang="en-GB">
                <a:solidFill>
                  <a:schemeClr val="bg1"/>
                </a:solidFill>
              </a:rPr>
              <a:t>130 GT</a:t>
            </a:r>
          </a:p>
        </p:txBody>
      </p:sp>
      <p:sp>
        <p:nvSpPr>
          <p:cNvPr id="37905" name="Text Box 26"/>
          <p:cNvSpPr txBox="1">
            <a:spLocks noChangeArrowheads="1"/>
          </p:cNvSpPr>
          <p:nvPr/>
        </p:nvSpPr>
        <p:spPr bwMode="auto">
          <a:xfrm>
            <a:off x="5795963" y="2420938"/>
            <a:ext cx="2189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GB"/>
              <a:t>Vessel withdrawn</a:t>
            </a:r>
          </a:p>
        </p:txBody>
      </p:sp>
      <p:sp>
        <p:nvSpPr>
          <p:cNvPr id="37906" name="Rectangle 23"/>
          <p:cNvSpPr>
            <a:spLocks noChangeArrowheads="1"/>
          </p:cNvSpPr>
          <p:nvPr/>
        </p:nvSpPr>
        <p:spPr bwMode="auto">
          <a:xfrm>
            <a:off x="141288" y="1295400"/>
            <a:ext cx="891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GB" sz="2400" b="1"/>
              <a:t>After completion of the census, increases in overall fishing capacity will not be permitted.</a:t>
            </a:r>
          </a:p>
        </p:txBody>
      </p:sp>
      <p:sp>
        <p:nvSpPr>
          <p:cNvPr id="37907" name="Rectangle 23"/>
          <p:cNvSpPr>
            <a:spLocks noChangeArrowheads="1"/>
          </p:cNvSpPr>
          <p:nvPr/>
        </p:nvSpPr>
        <p:spPr bwMode="auto">
          <a:xfrm>
            <a:off x="304800" y="5867400"/>
            <a:ext cx="8229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400" b="1" dirty="0"/>
              <a:t>Since Montenegro has not yet completed the census, the fishing capacity has not been limited yet in terms of GT and Power.</a:t>
            </a:r>
          </a:p>
        </p:txBody>
      </p:sp>
      <p:sp>
        <p:nvSpPr>
          <p:cNvPr id="37908" name="Rectangle 23"/>
          <p:cNvSpPr>
            <a:spLocks noChangeArrowheads="1"/>
          </p:cNvSpPr>
          <p:nvPr/>
        </p:nvSpPr>
        <p:spPr bwMode="auto">
          <a:xfrm>
            <a:off x="152400" y="2438400"/>
            <a:ext cx="29718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GB" sz="1400" b="1"/>
              <a:t>For instance. If a vessel with 200  GT’s wants to be registered in the fleet, the same quantity of GT’s has to exit.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8915"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marL="14288" indent="-14288" algn="ctr">
              <a:spcAft>
                <a:spcPct val="40000"/>
              </a:spcAft>
              <a:buClr>
                <a:srgbClr val="FF0000"/>
              </a:buClr>
              <a:defRPr/>
            </a:pPr>
            <a:r>
              <a:rPr lang="en-GB" sz="2800" b="1" dirty="0">
                <a:solidFill>
                  <a:schemeClr val="bg1"/>
                </a:solidFill>
                <a:latin typeface="Cambria" pitchFamily="18" charset="0"/>
              </a:rPr>
              <a:t>challenges</a:t>
            </a:r>
            <a:endParaRPr lang="sr-Latn-CS" sz="2800" b="1" dirty="0">
              <a:solidFill>
                <a:schemeClr val="accent2">
                  <a:lumMod val="50000"/>
                </a:schemeClr>
              </a:solidFill>
              <a:latin typeface="Cambria" pitchFamily="18" charset="0"/>
              <a:cs typeface="Arial" charset="0"/>
            </a:endParaRPr>
          </a:p>
        </p:txBody>
      </p:sp>
      <p:pic>
        <p:nvPicPr>
          <p:cNvPr id="38919"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20" name="Group 18"/>
          <p:cNvGrpSpPr>
            <a:grpSpLocks/>
          </p:cNvGrpSpPr>
          <p:nvPr/>
        </p:nvGrpSpPr>
        <p:grpSpPr bwMode="auto">
          <a:xfrm>
            <a:off x="0" y="0"/>
            <a:ext cx="5097463" cy="552450"/>
            <a:chOff x="0" y="0"/>
            <a:chExt cx="5097463" cy="552450"/>
          </a:xfrm>
        </p:grpSpPr>
        <p:pic>
          <p:nvPicPr>
            <p:cNvPr id="38932"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9" name="Rectangle 18"/>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38922" name="Text Box 13"/>
          <p:cNvSpPr txBox="1">
            <a:spLocks noChangeArrowheads="1"/>
          </p:cNvSpPr>
          <p:nvPr/>
        </p:nvSpPr>
        <p:spPr bwMode="auto">
          <a:xfrm>
            <a:off x="3706813" y="3646488"/>
            <a:ext cx="1620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GB">
                <a:solidFill>
                  <a:schemeClr val="bg1"/>
                </a:solidFill>
              </a:rPr>
              <a:t>Fleet Register</a:t>
            </a:r>
          </a:p>
        </p:txBody>
      </p:sp>
      <p:pic>
        <p:nvPicPr>
          <p:cNvPr id="3075" name="Picture 3" descr="C:\Users\RMC_1\AppData\Local\Microsoft\Windows\Temporary Internet Files\Content.IE5\8OOHB9PT\MC910215885[1].jpg"/>
          <p:cNvPicPr>
            <a:picLocks noChangeAspect="1" noChangeArrowheads="1"/>
          </p:cNvPicPr>
          <p:nvPr/>
        </p:nvPicPr>
        <p:blipFill>
          <a:blip r:embed="rId4" cstate="print">
            <a:extLst/>
          </a:blip>
          <a:srcRect/>
          <a:stretch>
            <a:fillRect/>
          </a:stretch>
        </p:blipFill>
        <p:spPr bwMode="auto">
          <a:xfrm>
            <a:off x="6460313" y="1807155"/>
            <a:ext cx="2590946" cy="1752600"/>
          </a:xfrm>
          <a:prstGeom prst="rect">
            <a:avLst/>
          </a:prstGeom>
          <a:ln>
            <a:noFill/>
          </a:ln>
          <a:effectLst>
            <a:softEdge rad="112500"/>
          </a:effectLst>
          <a:extLst/>
        </p:spPr>
      </p:pic>
      <p:sp>
        <p:nvSpPr>
          <p:cNvPr id="6" name="TextBox 5"/>
          <p:cNvSpPr txBox="1"/>
          <p:nvPr/>
        </p:nvSpPr>
        <p:spPr>
          <a:xfrm>
            <a:off x="1584325" y="3340100"/>
            <a:ext cx="4664075" cy="646113"/>
          </a:xfrm>
          <a:prstGeom prst="rect">
            <a:avLst/>
          </a:prstGeom>
          <a:noFill/>
        </p:spPr>
        <p:txBody>
          <a:bodyPr>
            <a:spAutoFit/>
          </a:bodyPr>
          <a:lstStyle/>
          <a:p>
            <a:pPr algn="ctr">
              <a:defRPr/>
            </a:pPr>
            <a:r>
              <a:rPr lang="x-none" b="1" dirty="0">
                <a:solidFill>
                  <a:srgbClr val="FF0000"/>
                </a:solidFill>
                <a:effectLst>
                  <a:outerShdw blurRad="38100" dist="38100" dir="2700000" algn="tl">
                    <a:srgbClr val="000000">
                      <a:alpha val="43137"/>
                    </a:srgbClr>
                  </a:outerShdw>
                </a:effectLst>
              </a:rPr>
              <a:t>Developing sub-system for Sampling data and Biological data</a:t>
            </a:r>
          </a:p>
        </p:txBody>
      </p:sp>
      <p:sp>
        <p:nvSpPr>
          <p:cNvPr id="31" name="TextBox 30"/>
          <p:cNvSpPr txBox="1"/>
          <p:nvPr/>
        </p:nvSpPr>
        <p:spPr>
          <a:xfrm>
            <a:off x="1570038" y="2127250"/>
            <a:ext cx="4678362" cy="368300"/>
          </a:xfrm>
          <a:prstGeom prst="rect">
            <a:avLst/>
          </a:prstGeom>
          <a:noFill/>
        </p:spPr>
        <p:txBody>
          <a:bodyPr>
            <a:spAutoFit/>
          </a:bodyPr>
          <a:lstStyle/>
          <a:p>
            <a:pPr algn="ctr">
              <a:defRPr/>
            </a:pPr>
            <a:r>
              <a:rPr lang="x-none" b="1" dirty="0">
                <a:solidFill>
                  <a:srgbClr val="FF0000"/>
                </a:solidFill>
                <a:effectLst>
                  <a:outerShdw blurRad="38100" dist="38100" dir="2700000" algn="tl">
                    <a:srgbClr val="000000">
                      <a:alpha val="43137"/>
                    </a:srgbClr>
                  </a:outerShdw>
                </a:effectLst>
              </a:rPr>
              <a:t>Developing sub-system for Sales Notes</a:t>
            </a:r>
          </a:p>
        </p:txBody>
      </p:sp>
      <p:sp>
        <p:nvSpPr>
          <p:cNvPr id="32" name="TextBox 31"/>
          <p:cNvSpPr txBox="1"/>
          <p:nvPr/>
        </p:nvSpPr>
        <p:spPr>
          <a:xfrm>
            <a:off x="1512888" y="1481138"/>
            <a:ext cx="4735512" cy="646112"/>
          </a:xfrm>
          <a:prstGeom prst="rect">
            <a:avLst/>
          </a:prstGeom>
          <a:noFill/>
        </p:spPr>
        <p:txBody>
          <a:bodyPr>
            <a:spAutoFit/>
          </a:bodyPr>
          <a:lstStyle/>
          <a:p>
            <a:pPr algn="ctr">
              <a:defRPr/>
            </a:pPr>
            <a:r>
              <a:rPr lang="x-none" b="1" dirty="0">
                <a:solidFill>
                  <a:srgbClr val="FF0000"/>
                </a:solidFill>
                <a:effectLst>
                  <a:outerShdw blurRad="38100" dist="38100" dir="2700000" algn="tl">
                    <a:srgbClr val="000000">
                      <a:alpha val="43137"/>
                    </a:srgbClr>
                  </a:outerShdw>
                </a:effectLst>
              </a:rPr>
              <a:t>Developing sub-system for Electronic logbook</a:t>
            </a:r>
          </a:p>
        </p:txBody>
      </p:sp>
      <p:sp>
        <p:nvSpPr>
          <p:cNvPr id="33" name="TextBox 32"/>
          <p:cNvSpPr txBox="1"/>
          <p:nvPr/>
        </p:nvSpPr>
        <p:spPr>
          <a:xfrm>
            <a:off x="1570038" y="2589213"/>
            <a:ext cx="4678362" cy="641350"/>
          </a:xfrm>
          <a:prstGeom prst="rect">
            <a:avLst/>
          </a:prstGeom>
          <a:noFill/>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b="1">
                <a:solidFill>
                  <a:srgbClr val="FF0000"/>
                </a:solidFill>
                <a:effectLst>
                  <a:outerShdw blurRad="38100" dist="38100" dir="2700000" algn="tl">
                    <a:srgbClr val="C0C0C0"/>
                  </a:outerShdw>
                </a:effectLst>
              </a:rPr>
              <a:t>Developing sub-system for Register of fishermen</a:t>
            </a:r>
          </a:p>
        </p:txBody>
      </p:sp>
      <p:pic>
        <p:nvPicPr>
          <p:cNvPr id="3078" name="Picture 6" descr="C:\Users\RMC_1\AppData\Local\Microsoft\Windows\Temporary Internet Files\Content.IE5\RZ9UYESP\MC900056479[1].wmf"/>
          <p:cNvPicPr>
            <a:picLocks noChangeAspect="1" noChangeArrowheads="1"/>
          </p:cNvPicPr>
          <p:nvPr/>
        </p:nvPicPr>
        <p:blipFill>
          <a:blip r:embed="rId5" cstate="print">
            <a:extLst/>
          </a:blip>
          <a:srcRect/>
          <a:stretch>
            <a:fillRect/>
          </a:stretch>
        </p:blipFill>
        <p:spPr bwMode="auto">
          <a:xfrm>
            <a:off x="180109" y="1676516"/>
            <a:ext cx="1359713" cy="1826057"/>
          </a:xfrm>
          <a:prstGeom prst="rect">
            <a:avLst/>
          </a:prstGeom>
          <a:ln>
            <a:noFill/>
          </a:ln>
          <a:effectLst>
            <a:softEdge rad="112500"/>
          </a:effectLst>
          <a:extLst/>
        </p:spPr>
      </p:pic>
      <p:sp>
        <p:nvSpPr>
          <p:cNvPr id="46" name="TextBox 45"/>
          <p:cNvSpPr txBox="1"/>
          <p:nvPr/>
        </p:nvSpPr>
        <p:spPr>
          <a:xfrm>
            <a:off x="620713" y="4711700"/>
            <a:ext cx="7631112" cy="922338"/>
          </a:xfrm>
          <a:prstGeom prst="rect">
            <a:avLst/>
          </a:prstGeom>
          <a:noFill/>
        </p:spPr>
        <p:txBody>
          <a:bodyPr>
            <a:spAutoFit/>
          </a:bodyPr>
          <a:lstStyle/>
          <a:p>
            <a:pPr algn="ctr">
              <a:defRPr/>
            </a:pPr>
            <a:r>
              <a:rPr lang="en-US" b="1" dirty="0">
                <a:solidFill>
                  <a:srgbClr val="FF0000"/>
                </a:solidFill>
                <a:effectLst>
                  <a:outerShdw blurRad="38100" dist="38100" dir="2700000" algn="tl">
                    <a:srgbClr val="000000">
                      <a:alpha val="43137"/>
                    </a:srgbClr>
                  </a:outerShdw>
                </a:effectLst>
              </a:rPr>
              <a:t>Further development and harmonization of fisheries information systems, </a:t>
            </a:r>
            <a:r>
              <a:rPr lang="en-US" b="1" dirty="0" smtClean="0">
                <a:solidFill>
                  <a:srgbClr val="FF0000"/>
                </a:solidFill>
                <a:effectLst>
                  <a:outerShdw blurRad="38100" dist="38100" dir="2700000" algn="tl">
                    <a:srgbClr val="000000">
                      <a:alpha val="43137"/>
                    </a:srgbClr>
                  </a:outerShdw>
                </a:effectLst>
              </a:rPr>
              <a:t>for the</a:t>
            </a:r>
            <a:r>
              <a:rPr lang="en-US" b="1" dirty="0" smtClean="0">
                <a:solidFill>
                  <a:srgbClr val="FF0000"/>
                </a:solidFill>
                <a:effectLst>
                  <a:outerShdw blurRad="38100" dist="38100" dir="2700000" algn="tl">
                    <a:srgbClr val="000000">
                      <a:alpha val="43137"/>
                    </a:srgbClr>
                  </a:outerShdw>
                </a:effectLst>
              </a:rPr>
              <a:t> </a:t>
            </a:r>
            <a:r>
              <a:rPr lang="en-US" b="1" dirty="0">
                <a:solidFill>
                  <a:srgbClr val="FF0000"/>
                </a:solidFill>
                <a:effectLst>
                  <a:outerShdw blurRad="38100" dist="38100" dir="2700000" algn="tl">
                    <a:srgbClr val="000000">
                      <a:alpha val="43137"/>
                    </a:srgbClr>
                  </a:outerShdw>
                </a:effectLst>
              </a:rPr>
              <a:t>purpose of more efficient control and management of fisheries</a:t>
            </a:r>
            <a:endParaRPr lang="x-none" b="1" dirty="0">
              <a:solidFill>
                <a:srgbClr val="FF0000"/>
              </a:solidFill>
              <a:effectLst>
                <a:outerShdw blurRad="38100" dist="38100" dir="2700000" algn="tl">
                  <a:srgbClr val="000000">
                    <a:alpha val="43137"/>
                  </a:srgbClr>
                </a:outerShdw>
              </a:effectLst>
            </a:endParaRPr>
          </a:p>
        </p:txBody>
      </p:sp>
      <p:pic>
        <p:nvPicPr>
          <p:cNvPr id="38930" name="Picture 8" descr="C:\Users\RMC_1\AppData\Local\Microsoft\Windows\Temporary Internet Files\Content.IE5\D34BWE9Q\MC900200017[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59625" y="5172075"/>
            <a:ext cx="1804988"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p:nvCxnSpPr>
        <p:spPr>
          <a:xfrm>
            <a:off x="1676400" y="4267200"/>
            <a:ext cx="4783138" cy="0"/>
          </a:xfrm>
          <a:prstGeom prst="line">
            <a:avLst/>
          </a:prstGeom>
          <a:ln>
            <a:prstDash val="sysDot"/>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3"/>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 Same Side Corner Rectangle 4"/>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9939" name="Group 21"/>
          <p:cNvGrpSpPr>
            <a:grpSpLocks/>
          </p:cNvGrpSpPr>
          <p:nvPr/>
        </p:nvGrpSpPr>
        <p:grpSpPr bwMode="auto">
          <a:xfrm>
            <a:off x="7885113" y="-4763"/>
            <a:ext cx="1211262" cy="385763"/>
            <a:chOff x="7814716" y="-5258"/>
            <a:chExt cx="1210767" cy="460280"/>
          </a:xfrm>
        </p:grpSpPr>
        <p:sp>
          <p:nvSpPr>
            <p:cNvPr id="7" name="5-Point Star 6"/>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5-Point Star 10"/>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5-Point Star 11"/>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 name="Rectangle 1"/>
          <p:cNvSpPr>
            <a:spLocks noChangeArrowheads="1"/>
          </p:cNvSpPr>
          <p:nvPr/>
        </p:nvSpPr>
        <p:spPr bwMode="auto">
          <a:xfrm>
            <a:off x="0" y="609600"/>
            <a:ext cx="9144000" cy="5232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GB" sz="2800" b="1" dirty="0">
                <a:solidFill>
                  <a:schemeClr val="bg1"/>
                </a:solidFill>
                <a:latin typeface="Cambria" pitchFamily="18" charset="0"/>
              </a:rPr>
              <a:t>Conclusions</a:t>
            </a:r>
          </a:p>
        </p:txBody>
      </p:sp>
      <p:pic>
        <p:nvPicPr>
          <p:cNvPr id="39943" name="Picture 18" descr="EU M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6400800"/>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4" name="Group 18"/>
          <p:cNvGrpSpPr>
            <a:grpSpLocks/>
          </p:cNvGrpSpPr>
          <p:nvPr/>
        </p:nvGrpSpPr>
        <p:grpSpPr bwMode="auto">
          <a:xfrm>
            <a:off x="0" y="0"/>
            <a:ext cx="5097463" cy="552450"/>
            <a:chOff x="0" y="0"/>
            <a:chExt cx="5097463" cy="552450"/>
          </a:xfrm>
        </p:grpSpPr>
        <p:pic>
          <p:nvPicPr>
            <p:cNvPr id="39955" name="Picture 4" descr="C:\Documents and Settings\alen.nikezic\Desktop\MUPIJU-Stari komp\Press clipping\montenegro grb.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8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3400" y="152400"/>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bg1"/>
                  </a:solidFill>
                  <a:latin typeface="Cambria" pitchFamily="18" charset="0"/>
                </a:rPr>
                <a:t>M O N T E N E G R O</a:t>
              </a:r>
            </a:p>
            <a:p>
              <a:pPr fontAlgn="auto">
                <a:spcBef>
                  <a:spcPts val="0"/>
                </a:spcBef>
                <a:spcAft>
                  <a:spcPts val="0"/>
                </a:spcAft>
                <a:defRPr/>
              </a:pPr>
              <a:r>
                <a:rPr lang="en-GB" sz="1000" b="1" dirty="0">
                  <a:solidFill>
                    <a:schemeClr val="bg1"/>
                  </a:solidFill>
                  <a:latin typeface="Cambria" pitchFamily="18" charset="0"/>
                </a:rPr>
                <a:t>Negotiating Team for the Accession of  </a:t>
              </a:r>
              <a:r>
                <a:rPr lang="sr-Latn-CS" sz="1000" b="1" dirty="0">
                  <a:solidFill>
                    <a:schemeClr val="bg1"/>
                  </a:solidFill>
                  <a:latin typeface="Cambria" pitchFamily="18" charset="0"/>
                </a:rPr>
                <a:t>Montenegro </a:t>
              </a:r>
              <a:r>
                <a:rPr lang="en-GB" sz="1000" b="1" dirty="0">
                  <a:solidFill>
                    <a:schemeClr val="bg1"/>
                  </a:solidFill>
                  <a:latin typeface="Cambria" pitchFamily="18" charset="0"/>
                </a:rPr>
                <a:t>to the European Union</a:t>
              </a:r>
              <a:r>
                <a:rPr lang="sr-Latn-CS" sz="1000" b="1" dirty="0">
                  <a:solidFill>
                    <a:schemeClr val="bg1"/>
                  </a:solidFill>
                  <a:latin typeface="Cambria" pitchFamily="18" charset="0"/>
                </a:rPr>
                <a:t> </a:t>
              </a:r>
              <a:endParaRPr lang="en-US" sz="1000" dirty="0">
                <a:solidFill>
                  <a:schemeClr val="bg1"/>
                </a:solidFill>
                <a:latin typeface="+mn-lt"/>
              </a:endParaRPr>
            </a:p>
          </p:txBody>
        </p:sp>
      </p:grpSp>
      <p:sp>
        <p:nvSpPr>
          <p:cNvPr id="18" name="Rectangle 17"/>
          <p:cNvSpPr/>
          <p:nvPr/>
        </p:nvSpPr>
        <p:spPr>
          <a:xfrm>
            <a:off x="0" y="6477000"/>
            <a:ext cx="1447800" cy="2286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b="1" dirty="0">
                <a:solidFill>
                  <a:srgbClr val="660033"/>
                </a:solidFill>
              </a:rPr>
              <a:t>Chapter 13 Fisheries</a:t>
            </a:r>
          </a:p>
        </p:txBody>
      </p:sp>
      <p:sp>
        <p:nvSpPr>
          <p:cNvPr id="20" name="Rectangle 19"/>
          <p:cNvSpPr/>
          <p:nvPr/>
        </p:nvSpPr>
        <p:spPr>
          <a:xfrm>
            <a:off x="1676400" y="3941763"/>
            <a:ext cx="7361238" cy="701675"/>
          </a:xfrm>
          <a:prstGeom prst="rect">
            <a:avLst/>
          </a:prstGeom>
        </p:spPr>
        <p:txBody>
          <a:bodyPr>
            <a:spAutoFit/>
          </a:bodyPr>
          <a:lstStyle/>
          <a:p>
            <a:pPr algn="just"/>
            <a:r>
              <a:rPr lang="en-US" sz="2000" b="1" dirty="0">
                <a:effectLst>
                  <a:outerShdw blurRad="38100" dist="38100" dir="2700000" algn="tl">
                    <a:srgbClr val="C0C0C0"/>
                  </a:outerShdw>
                </a:effectLst>
              </a:rPr>
              <a:t>A</a:t>
            </a:r>
            <a:r>
              <a:rPr lang="en-GB" sz="2000" b="1" dirty="0" err="1" smtClean="0">
                <a:effectLst>
                  <a:outerShdw blurRad="38100" dist="38100" dir="2700000" algn="tl">
                    <a:srgbClr val="C0C0C0"/>
                  </a:outerShdw>
                </a:effectLst>
                <a:latin typeface="Cambria" pitchFamily="18" charset="0"/>
              </a:rPr>
              <a:t>dministrative</a:t>
            </a:r>
            <a:r>
              <a:rPr lang="en-GB" sz="2000" b="1" dirty="0" smtClean="0">
                <a:effectLst>
                  <a:outerShdw blurRad="38100" dist="38100" dir="2700000" algn="tl">
                    <a:srgbClr val="C0C0C0"/>
                  </a:outerShdw>
                </a:effectLst>
                <a:latin typeface="Cambria" pitchFamily="18" charset="0"/>
              </a:rPr>
              <a:t> </a:t>
            </a:r>
            <a:r>
              <a:rPr lang="en-GB" sz="2000" b="1" smtClean="0">
                <a:effectLst>
                  <a:outerShdw blurRad="38100" dist="38100" dir="2700000" algn="tl">
                    <a:srgbClr val="C0C0C0"/>
                  </a:outerShdw>
                </a:effectLst>
                <a:latin typeface="Cambria" pitchFamily="18" charset="0"/>
              </a:rPr>
              <a:t>capacity building </a:t>
            </a:r>
            <a:r>
              <a:rPr lang="en-GB" sz="2000" b="1" dirty="0">
                <a:effectLst>
                  <a:outerShdw blurRad="38100" dist="38100" dir="2700000" algn="tl">
                    <a:srgbClr val="C0C0C0"/>
                  </a:outerShdw>
                </a:effectLst>
                <a:latin typeface="Cambria" pitchFamily="18" charset="0"/>
              </a:rPr>
              <a:t>in institutions in charge of </a:t>
            </a:r>
            <a:r>
              <a:rPr lang="en-US" sz="2000" b="1" dirty="0">
                <a:effectLst>
                  <a:outerShdw blurRad="38100" dist="38100" dir="2700000" algn="tl">
                    <a:srgbClr val="C0C0C0"/>
                  </a:outerShdw>
                </a:effectLst>
                <a:latin typeface="Cambria" pitchFamily="18" charset="0"/>
              </a:rPr>
              <a:t>fishery,  inspection and data collection</a:t>
            </a:r>
            <a:r>
              <a:rPr lang="en-GB" sz="2000" b="1" dirty="0">
                <a:effectLst>
                  <a:outerShdw blurRad="38100" dist="38100" dir="2700000" algn="tl">
                    <a:srgbClr val="C0C0C0"/>
                  </a:outerShdw>
                </a:effectLst>
                <a:latin typeface="Cambria" pitchFamily="18" charset="0"/>
              </a:rPr>
              <a:t>.</a:t>
            </a:r>
          </a:p>
        </p:txBody>
      </p:sp>
      <p:sp>
        <p:nvSpPr>
          <p:cNvPr id="6" name="Rectangle 5"/>
          <p:cNvSpPr/>
          <p:nvPr/>
        </p:nvSpPr>
        <p:spPr>
          <a:xfrm>
            <a:off x="1676400" y="5237163"/>
            <a:ext cx="5715000" cy="641350"/>
          </a:xfrm>
          <a:prstGeom prst="rect">
            <a:avLst/>
          </a:prstGeom>
        </p:spPr>
        <p:txBody>
          <a:bodyPr>
            <a:spAutoFit/>
          </a:bodyPr>
          <a:lstStyle/>
          <a:p>
            <a:pPr algn="ctr"/>
            <a:r>
              <a:rPr lang="en-US" b="1">
                <a:effectLst>
                  <a:outerShdw blurRad="38100" dist="38100" dir="2700000" algn="tl">
                    <a:srgbClr val="C0C0C0"/>
                  </a:outerShdw>
                </a:effectLst>
              </a:rPr>
              <a:t>Further support by EU &amp; GFCM funded projects in developing new FIS functionalities and fishery </a:t>
            </a:r>
          </a:p>
        </p:txBody>
      </p:sp>
      <p:sp>
        <p:nvSpPr>
          <p:cNvPr id="15" name="Rectangle 14"/>
          <p:cNvSpPr/>
          <p:nvPr/>
        </p:nvSpPr>
        <p:spPr>
          <a:xfrm>
            <a:off x="1147763" y="1547813"/>
            <a:ext cx="7546975" cy="641350"/>
          </a:xfrm>
          <a:prstGeom prst="rect">
            <a:avLst/>
          </a:prstGeom>
        </p:spPr>
        <p:txBody>
          <a:bodyPr>
            <a:spAutoFit/>
          </a:bodyPr>
          <a:lstStyle/>
          <a:p>
            <a:r>
              <a:rPr lang="en-US" b="1">
                <a:effectLst>
                  <a:outerShdw blurRad="38100" dist="38100" dir="2700000" algn="tl">
                    <a:srgbClr val="C0C0C0"/>
                  </a:outerShdw>
                </a:effectLst>
              </a:rPr>
              <a:t>Further cooperation with EU and continous harmonisation of legislation</a:t>
            </a:r>
          </a:p>
        </p:txBody>
      </p:sp>
      <p:sp>
        <p:nvSpPr>
          <p:cNvPr id="19" name="Rectangle 18"/>
          <p:cNvSpPr/>
          <p:nvPr/>
        </p:nvSpPr>
        <p:spPr>
          <a:xfrm>
            <a:off x="142875" y="2371725"/>
            <a:ext cx="7885113" cy="915988"/>
          </a:xfrm>
          <a:prstGeom prst="rect">
            <a:avLst/>
          </a:prstGeom>
        </p:spPr>
        <p:txBody>
          <a:bodyPr>
            <a:spAutoFit/>
          </a:bodyPr>
          <a:lstStyle/>
          <a:p>
            <a:r>
              <a:rPr lang="en-US" b="1" dirty="0">
                <a:effectLst>
                  <a:outerShdw blurRad="38100" dist="38100" dir="2700000" algn="tl">
                    <a:srgbClr val="C0C0C0"/>
                  </a:outerShdw>
                </a:effectLst>
              </a:rPr>
              <a:t>Strengthening cooperation with countries of the region - Albania, Croatia, Slovenia, Italy etc.  and transfer of knowledge, experiences and other forms of assistance.</a:t>
            </a:r>
          </a:p>
        </p:txBody>
      </p:sp>
      <p:pic>
        <p:nvPicPr>
          <p:cNvPr id="39950" name="Picture 2" descr="C:\Users\RMC_1\AppData\Local\Microsoft\Windows\Temporary Internet Files\Content.IE5\D34BWE9Q\MC90022923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038" y="1247775"/>
            <a:ext cx="969962"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1" name="Picture 3" descr="C:\Users\RMC_1\AppData\Local\Microsoft\Windows\Temporary Internet Files\Content.IE5\8OOHB9PT\MP90044871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6388" y="2151063"/>
            <a:ext cx="11668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2" name="Picture 4" descr="C:\Users\RMC_1\AppData\Local\Microsoft\Windows\Temporary Internet Files\Content.IE5\D34BWE9Q\MC900250632[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363" y="3630613"/>
            <a:ext cx="1654175" cy="133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7" cstate="print">
            <a:extLst/>
          </a:blip>
          <a:stretch>
            <a:fillRect/>
          </a:stretch>
        </p:blipFill>
        <p:spPr>
          <a:xfrm>
            <a:off x="7515545" y="5064444"/>
            <a:ext cx="1461675" cy="993147"/>
          </a:xfrm>
          <a:prstGeom prst="rect">
            <a:avLst/>
          </a:prstGeom>
          <a:ln>
            <a:noFill/>
          </a:ln>
          <a:effectLst>
            <a:softEdge rad="112500"/>
          </a:effectLst>
        </p:spPr>
      </p:pic>
      <p:pic>
        <p:nvPicPr>
          <p:cNvPr id="39954" name="Picture 2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9375" y="4876800"/>
            <a:ext cx="13684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0964"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6426</TotalTime>
  <Words>1844</Words>
  <Application>Microsoft Office PowerPoint</Application>
  <PresentationFormat>On-screen Show (4:3)</PresentationFormat>
  <Paragraphs>259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Mia</cp:lastModifiedBy>
  <cp:revision>790</cp:revision>
  <cp:lastPrinted>2012-11-14T20:57:02Z</cp:lastPrinted>
  <dcterms:created xsi:type="dcterms:W3CDTF">2012-04-18T16:21:57Z</dcterms:created>
  <dcterms:modified xsi:type="dcterms:W3CDTF">2013-05-28T18:00:14Z</dcterms:modified>
</cp:coreProperties>
</file>