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11"/>
  </p:notesMasterIdLst>
  <p:sldIdLst>
    <p:sldId id="256" r:id="rId3"/>
    <p:sldId id="269" r:id="rId4"/>
    <p:sldId id="268" r:id="rId5"/>
    <p:sldId id="258" r:id="rId6"/>
    <p:sldId id="259" r:id="rId7"/>
    <p:sldId id="270" r:id="rId8"/>
    <p:sldId id="260" r:id="rId9"/>
    <p:sldId id="261" r:id="rId10"/>
  </p:sldIdLst>
  <p:sldSz cx="9144000" cy="6858000" type="screen4x3"/>
  <p:notesSz cx="6797675" cy="9926638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0476" autoAdjust="0"/>
  </p:normalViewPr>
  <p:slideViewPr>
    <p:cSldViewPr>
      <p:cViewPr varScale="1">
        <p:scale>
          <a:sx n="82" d="100"/>
          <a:sy n="82" d="100"/>
        </p:scale>
        <p:origin x="-1614" y="-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3074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8188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</a:lstStyle>
          <a:p>
            <a:endParaRPr lang="sr-Latn-C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9900" y="0"/>
            <a:ext cx="3278188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</a:lstStyle>
          <a:p>
            <a:endParaRPr lang="sr-Latn-C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8188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</a:lstStyle>
          <a:p>
            <a:endParaRPr lang="sr-Latn-C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9900" y="10156825"/>
            <a:ext cx="3278188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</a:lstStyle>
          <a:p>
            <a:fld id="{87C243E5-1D31-43EA-B69F-04423EF11CED}" type="slidenum">
              <a:rPr lang="sr-Latn-CS"/>
              <a:pPr/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1C12573-C3F4-45ED-82AF-FB6A8C4A4DD1}" type="slidenum">
              <a:rPr lang="sr-Latn-CS"/>
              <a:pPr/>
              <a:t>1</a:t>
            </a:fld>
            <a:endParaRPr lang="sr-Latn-CS"/>
          </a:p>
        </p:txBody>
      </p:sp>
      <p:sp>
        <p:nvSpPr>
          <p:cNvPr id="10241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9CE2D9F3-E5F8-4BC4-ABD2-96D627396DE3}" type="slidenum">
              <a:rPr lang="sr-Latn-CS" sz="1400">
                <a:solidFill>
                  <a:srgbClr val="000000"/>
                </a:solidFill>
                <a:ea typeface="+mn-ea" charset="0"/>
                <a:cs typeface="+mn-ea" charset="0"/>
              </a:rPr>
              <a:pPr>
                <a:lnSpc>
                  <a:spcPct val="100000"/>
                </a:lnSpc>
              </a:pPr>
              <a:t>1</a:t>
            </a:fld>
            <a:endParaRPr lang="sr-Latn-CS" sz="1400">
              <a:solidFill>
                <a:srgbClr val="000000"/>
              </a:solidFill>
              <a:ea typeface="+mn-ea" charset="0"/>
              <a:cs typeface="+mn-ea" charset="0"/>
            </a:endParaRPr>
          </a:p>
        </p:txBody>
      </p:sp>
      <p:sp>
        <p:nvSpPr>
          <p:cNvPr id="1024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</a:pPr>
            <a:endParaRPr lang="sr-Latn-CS" sz="2000">
              <a:latin typeface="Arial" charset="0"/>
              <a:ea typeface="DejaVu Sans" charset="0"/>
              <a:cs typeface="DejaVu Sans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1075731-89DB-4334-B72B-3528A36821C4}" type="slidenum">
              <a:rPr lang="sr-Latn-CS"/>
              <a:pPr/>
              <a:t>2</a:t>
            </a:fld>
            <a:endParaRPr lang="sr-Latn-CS"/>
          </a:p>
        </p:txBody>
      </p:sp>
      <p:sp>
        <p:nvSpPr>
          <p:cNvPr id="11265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796FA952-D967-4AC3-A32F-FFE710CDA873}" type="slidenum">
              <a:rPr lang="sr-Latn-CS" sz="1400">
                <a:solidFill>
                  <a:srgbClr val="000000"/>
                </a:solidFill>
                <a:ea typeface="+mn-ea" charset="0"/>
                <a:cs typeface="+mn-ea" charset="0"/>
              </a:rPr>
              <a:pPr>
                <a:lnSpc>
                  <a:spcPct val="100000"/>
                </a:lnSpc>
              </a:pPr>
              <a:t>2</a:t>
            </a:fld>
            <a:endParaRPr lang="sr-Latn-CS" sz="1400">
              <a:solidFill>
                <a:srgbClr val="000000"/>
              </a:solidFill>
              <a:ea typeface="+mn-ea" charset="0"/>
              <a:cs typeface="+mn-ea" charset="0"/>
            </a:endParaRPr>
          </a:p>
        </p:txBody>
      </p:sp>
      <p:sp>
        <p:nvSpPr>
          <p:cNvPr id="11266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</a:pPr>
            <a:endParaRPr lang="sr-Latn-CS" sz="2000">
              <a:latin typeface="Arial" charset="0"/>
              <a:ea typeface="DejaVu Sans" charset="0"/>
              <a:cs typeface="DejaVu Sans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1075731-89DB-4334-B72B-3528A36821C4}" type="slidenum">
              <a:rPr lang="sr-Latn-CS"/>
              <a:pPr/>
              <a:t>3</a:t>
            </a:fld>
            <a:endParaRPr lang="sr-Latn-CS"/>
          </a:p>
        </p:txBody>
      </p:sp>
      <p:sp>
        <p:nvSpPr>
          <p:cNvPr id="11265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796FA952-D967-4AC3-A32F-FFE710CDA873}" type="slidenum">
              <a:rPr lang="sr-Latn-CS" sz="1400">
                <a:solidFill>
                  <a:srgbClr val="000000"/>
                </a:solidFill>
                <a:ea typeface="+mn-ea" charset="0"/>
                <a:cs typeface="+mn-ea" charset="0"/>
              </a:rPr>
              <a:pPr>
                <a:lnSpc>
                  <a:spcPct val="100000"/>
                </a:lnSpc>
              </a:pPr>
              <a:t>3</a:t>
            </a:fld>
            <a:endParaRPr lang="sr-Latn-CS" sz="1400">
              <a:solidFill>
                <a:srgbClr val="000000"/>
              </a:solidFill>
              <a:ea typeface="+mn-ea" charset="0"/>
              <a:cs typeface="+mn-ea" charset="0"/>
            </a:endParaRPr>
          </a:p>
        </p:txBody>
      </p:sp>
      <p:sp>
        <p:nvSpPr>
          <p:cNvPr id="11266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</a:pPr>
            <a:endParaRPr lang="sr-Latn-CS" sz="2000">
              <a:latin typeface="Arial" charset="0"/>
              <a:ea typeface="DejaVu Sans" charset="0"/>
              <a:cs typeface="DejaVu Sans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D9B4204-EC04-4145-ADB5-FC48B9CB8C5B}" type="slidenum">
              <a:rPr lang="sr-Latn-CS"/>
              <a:pPr/>
              <a:t>4</a:t>
            </a:fld>
            <a:endParaRPr lang="sr-Latn-CS"/>
          </a:p>
        </p:txBody>
      </p:sp>
      <p:sp>
        <p:nvSpPr>
          <p:cNvPr id="12289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C44C2471-FF5C-40C4-9854-1DEF7AA43A37}" type="slidenum">
              <a:rPr lang="sr-Latn-CS">
                <a:solidFill>
                  <a:srgbClr val="000000"/>
                </a:solidFill>
                <a:ea typeface="+mn-ea" charset="0"/>
                <a:cs typeface="+mn-ea" charset="0"/>
              </a:rPr>
              <a:pPr>
                <a:lnSpc>
                  <a:spcPct val="100000"/>
                </a:lnSpc>
              </a:pPr>
              <a:t>4</a:t>
            </a:fld>
            <a:endParaRPr lang="sr-Latn-CS">
              <a:solidFill>
                <a:srgbClr val="000000"/>
              </a:solidFill>
              <a:ea typeface="+mn-ea" charset="0"/>
              <a:cs typeface="+mn-ea" charset="0"/>
            </a:endParaRPr>
          </a:p>
        </p:txBody>
      </p:sp>
      <p:sp>
        <p:nvSpPr>
          <p:cNvPr id="12290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</a:pPr>
            <a:endParaRPr lang="sr-Latn-CS" sz="2000">
              <a:latin typeface="Arial" charset="0"/>
              <a:ea typeface="DejaVu Sans" charset="0"/>
              <a:cs typeface="DejaVu Sans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5CBF47E-A109-467A-A83A-38EEBBE26259}" type="slidenum">
              <a:rPr lang="sr-Latn-CS"/>
              <a:pPr/>
              <a:t>5</a:t>
            </a:fld>
            <a:endParaRPr lang="sr-Latn-CS"/>
          </a:p>
        </p:txBody>
      </p:sp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D144F0D3-9EF2-4611-BA66-E47A4DC398D2}" type="slidenum">
              <a:rPr lang="sr-Latn-CS">
                <a:solidFill>
                  <a:srgbClr val="000000"/>
                </a:solidFill>
                <a:ea typeface="+mn-ea" charset="0"/>
                <a:cs typeface="+mn-ea" charset="0"/>
              </a:rPr>
              <a:pPr>
                <a:lnSpc>
                  <a:spcPct val="100000"/>
                </a:lnSpc>
              </a:pPr>
              <a:t>5</a:t>
            </a:fld>
            <a:endParaRPr lang="sr-Latn-CS">
              <a:solidFill>
                <a:srgbClr val="000000"/>
              </a:solidFill>
              <a:ea typeface="+mn-ea" charset="0"/>
              <a:cs typeface="+mn-ea" charset="0"/>
            </a:endParaRPr>
          </a:p>
        </p:txBody>
      </p:sp>
      <p:sp>
        <p:nvSpPr>
          <p:cNvPr id="13314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</a:pPr>
            <a:endParaRPr lang="sr-Latn-CS" sz="2000">
              <a:latin typeface="Arial" charset="0"/>
              <a:ea typeface="DejaVu Sans" charset="0"/>
              <a:cs typeface="DejaVu Sans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5CBF47E-A109-467A-A83A-38EEBBE26259}" type="slidenum">
              <a:rPr lang="sr-Latn-CS"/>
              <a:pPr/>
              <a:t>6</a:t>
            </a:fld>
            <a:endParaRPr lang="sr-Latn-CS"/>
          </a:p>
        </p:txBody>
      </p:sp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D144F0D3-9EF2-4611-BA66-E47A4DC398D2}" type="slidenum">
              <a:rPr lang="sr-Latn-CS">
                <a:solidFill>
                  <a:srgbClr val="000000"/>
                </a:solidFill>
                <a:ea typeface="+mn-ea" charset="0"/>
                <a:cs typeface="+mn-ea" charset="0"/>
              </a:rPr>
              <a:pPr>
                <a:lnSpc>
                  <a:spcPct val="100000"/>
                </a:lnSpc>
              </a:pPr>
              <a:t>6</a:t>
            </a:fld>
            <a:endParaRPr lang="sr-Latn-CS">
              <a:solidFill>
                <a:srgbClr val="000000"/>
              </a:solidFill>
              <a:ea typeface="+mn-ea" charset="0"/>
              <a:cs typeface="+mn-ea" charset="0"/>
            </a:endParaRPr>
          </a:p>
        </p:txBody>
      </p:sp>
      <p:sp>
        <p:nvSpPr>
          <p:cNvPr id="13314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</a:pPr>
            <a:endParaRPr lang="sr-Latn-CS" sz="2000">
              <a:latin typeface="Arial" charset="0"/>
              <a:ea typeface="DejaVu Sans" charset="0"/>
              <a:cs typeface="DejaVu Sans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EDD67C3-760E-40B2-9891-20B8727D7D29}" type="slidenum">
              <a:rPr lang="sr-Latn-CS"/>
              <a:pPr/>
              <a:t>7</a:t>
            </a:fld>
            <a:endParaRPr lang="sr-Latn-CS"/>
          </a:p>
        </p:txBody>
      </p:sp>
      <p:sp>
        <p:nvSpPr>
          <p:cNvPr id="1433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094DB441-A05D-4D04-9618-50A45871CD55}" type="slidenum">
              <a:rPr lang="sr-Latn-CS">
                <a:solidFill>
                  <a:srgbClr val="000000"/>
                </a:solidFill>
                <a:ea typeface="+mn-ea" charset="0"/>
                <a:cs typeface="+mn-ea" charset="0"/>
              </a:rPr>
              <a:pPr>
                <a:lnSpc>
                  <a:spcPct val="100000"/>
                </a:lnSpc>
              </a:pPr>
              <a:t>7</a:t>
            </a:fld>
            <a:endParaRPr lang="sr-Latn-CS">
              <a:solidFill>
                <a:srgbClr val="000000"/>
              </a:solidFill>
              <a:ea typeface="+mn-ea" charset="0"/>
              <a:cs typeface="+mn-ea" charset="0"/>
            </a:endParaRPr>
          </a:p>
        </p:txBody>
      </p:sp>
      <p:sp>
        <p:nvSpPr>
          <p:cNvPr id="14338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</a:pPr>
            <a:endParaRPr lang="sr-Latn-CS" sz="2000" dirty="0">
              <a:latin typeface="Arial" charset="0"/>
              <a:ea typeface="DejaVu Sans" charset="0"/>
              <a:cs typeface="DejaVu Sans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D5C43E7-309D-413D-A14E-CE10C839B6B8}" type="slidenum">
              <a:rPr lang="sr-Latn-CS"/>
              <a:pPr/>
              <a:t>8</a:t>
            </a:fld>
            <a:endParaRPr lang="sr-Latn-CS"/>
          </a:p>
        </p:txBody>
      </p:sp>
      <p:sp>
        <p:nvSpPr>
          <p:cNvPr id="153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17575" y="754063"/>
            <a:ext cx="496252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450" y="4714875"/>
            <a:ext cx="5437188" cy="44672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Latn-CS"/>
              <a:t>13.02.13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ACC566FF-CAA2-419D-8A60-6C1C4E647C0A}" type="slidenum">
              <a:rPr lang="sr-Latn-CS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Latn-CS"/>
              <a:t>13.02.13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77371FD0-6A25-4DE9-AB5E-743DE90455F8}" type="slidenum">
              <a:rPr lang="sr-Latn-CS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Latn-CS"/>
              <a:t>13.02.13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54FA4EF-F90A-4559-ABC0-A1295A0D302A}" type="slidenum">
              <a:rPr lang="sr-Latn-CS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3886200"/>
            <a:ext cx="3122613" cy="1751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3886200"/>
            <a:ext cx="3124200" cy="1751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Latn-CS"/>
              <a:t>13.02.13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64A58CE1-33B1-4CC6-966B-1DC6C1CCE210}" type="slidenum">
              <a:rPr lang="sr-Latn-CS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Latn-CS"/>
              <a:t>13.02.13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25A93D43-D7F4-4E45-B23A-006C3BD57EA2}" type="slidenum">
              <a:rPr lang="sr-Latn-CS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Latn-CS"/>
              <a:t>13.02.13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044A141-48E0-4169-A99F-B2C533C652BB}" type="slidenum">
              <a:rPr lang="sr-Latn-CS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Latn-CS"/>
              <a:t>13.02.13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BB4C0778-A1CB-471D-B22C-9838D72ABF3F}" type="slidenum">
              <a:rPr lang="sr-Latn-CS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Latn-CS"/>
              <a:t>13.02.13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B1E83731-766C-43C2-89B3-58E903DF5A2D}" type="slidenum">
              <a:rPr lang="sr-Latn-CS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Latn-CS"/>
              <a:t>13.02.13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69093AF0-46A4-4D91-ADF0-1512D02FB9D5}" type="slidenum">
              <a:rPr lang="sr-Latn-CS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Latn-CS"/>
              <a:t>13.02.13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23433698-E383-45AD-88A2-C7AAAEF4ED81}" type="slidenum">
              <a:rPr lang="sr-Latn-CS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130425"/>
            <a:ext cx="1941513" cy="35067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30425"/>
            <a:ext cx="5676900" cy="35067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Latn-CS"/>
              <a:t>13.02.13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DDD693C3-B3D7-49A0-9407-D48132E7207E}" type="slidenum">
              <a:rPr lang="sr-Latn-CS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70813" cy="14684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457200" y="6356350"/>
            <a:ext cx="2132013" cy="363538"/>
          </a:xfrm>
        </p:spPr>
        <p:txBody>
          <a:bodyPr/>
          <a:lstStyle>
            <a:lvl1pPr>
              <a:defRPr/>
            </a:lvl1pPr>
          </a:lstStyle>
          <a:p>
            <a:r>
              <a:rPr lang="sr-Latn-CS"/>
              <a:t>13.02.13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1"/>
          </p:nvPr>
        </p:nvSpPr>
        <p:spPr>
          <a:xfrm>
            <a:off x="6553200" y="5791200"/>
            <a:ext cx="2132013" cy="363538"/>
          </a:xfrm>
        </p:spPr>
        <p:txBody>
          <a:bodyPr/>
          <a:lstStyle>
            <a:lvl1pPr>
              <a:defRPr/>
            </a:lvl1pPr>
          </a:lstStyle>
          <a:p>
            <a:fld id="{B7427769-4CA7-42C0-9003-7D6A513B097E}" type="slidenum">
              <a:rPr lang="sr-Latn-CS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Latn-CS"/>
              <a:t>13.02.13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622E2849-2692-44C4-8850-AD41DD334C2E}" type="slidenum">
              <a:rPr lang="sr-Latn-CS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Latn-CS"/>
              <a:t>13.02.13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3BC32626-D4E2-4FB0-8C73-5BC6B17CB91E}" type="slidenum">
              <a:rPr lang="sr-Latn-CS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Latn-CS"/>
              <a:t>13.02.13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35E61465-F1E5-4F0C-A97A-9B5FE8B8F6F1}" type="slidenum">
              <a:rPr lang="sr-Latn-CS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Latn-CS"/>
              <a:t>13.02.13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F7679740-7AF9-444C-BD10-AB9317B549D6}" type="slidenum">
              <a:rPr lang="sr-Latn-CS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Latn-CS"/>
              <a:t>13.02.13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D2880D9C-7505-44C0-AAD2-7E153115381F}" type="slidenum">
              <a:rPr lang="sr-Latn-CS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Latn-CS"/>
              <a:t>13.02.13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19A82169-74FA-4304-AA98-00D3E1E15471}" type="slidenum">
              <a:rPr lang="sr-Latn-CS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Latn-CS"/>
              <a:t>13.02.13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63E3FBCC-945D-4857-A0E4-2C5D13358945}" type="slidenum">
              <a:rPr lang="sr-Latn-CS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Latn-CS"/>
              <a:t>13.02.13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C1F51E2C-6208-4716-9319-B514C0FD755A}" type="slidenum">
              <a:rPr lang="sr-Latn-CS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Latn-CS"/>
              <a:t>13.02.13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5AB1E28-291F-4916-87ED-9B031E2BFE20}" type="slidenum">
              <a:rPr lang="sr-Latn-CS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Latn-CS"/>
              <a:t>13.02.13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93DD3B17-6806-4AAD-BCD8-94BF4D591EB5}" type="slidenum">
              <a:rPr lang="sr-Latn-CS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8499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499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Latn-CS"/>
              <a:t>13.02.13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84AA5320-5CBA-42E4-9C36-3757FC2E9938}" type="slidenum">
              <a:rPr lang="sr-Latn-CS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130425"/>
            <a:ext cx="7770813" cy="1468438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formatClick to edit Master title style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3886200"/>
            <a:ext cx="6399213" cy="1751013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0"/>
            <a:r>
              <a:rPr lang="en-GB" smtClean="0"/>
              <a:t>Ninth Outline LevelClick to edit Master subtitle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20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723900" algn="l"/>
                <a:tab pos="1447800" algn="l"/>
              </a:tabLst>
              <a:defRPr sz="1200">
                <a:solidFill>
                  <a:srgbClr val="8B8B8B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sr-Latn-CS"/>
              <a:t>13.02.13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5791200"/>
            <a:ext cx="21320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723900" algn="l"/>
                <a:tab pos="1447800" algn="l"/>
              </a:tabLst>
              <a:defRPr sz="1200">
                <a:solidFill>
                  <a:srgbClr val="8B8B8B"/>
                </a:solidFill>
                <a:latin typeface="+mn-lt"/>
                <a:ea typeface="+mn-ea"/>
                <a:cs typeface="+mn-cs"/>
              </a:defRPr>
            </a:lvl1pPr>
          </a:lstStyle>
          <a:p>
            <a:fld id="{073B8F0A-B821-4F04-B082-308F26DBD42D}" type="slidenum">
              <a:rPr lang="sr-Latn-CS"/>
              <a:pPr/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72" r:id="rId12"/>
  </p:sldLayoutIdLst>
  <p:hf sldNum="0" hdr="0" ftr="0"/>
  <p:txStyles>
    <p:titleStyle>
      <a:lvl1pPr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9pPr>
    </p:titleStyle>
    <p:bodyStyle>
      <a:lvl1pPr marL="342900" indent="-342900" algn="l" defTabSz="449263" rtl="0" fontAlgn="base" hangingPunct="0">
        <a:lnSpc>
          <a:spcPct val="97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7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fontAlgn="base" hangingPunct="0">
        <a:lnSpc>
          <a:spcPct val="97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fontAlgn="base" hangingPunct="0">
        <a:lnSpc>
          <a:spcPct val="97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fontAlgn="base" hangingPunct="0">
        <a:lnSpc>
          <a:spcPct val="97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 hangingPunct="0">
        <a:lnSpc>
          <a:spcPct val="97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 hangingPunct="0">
        <a:lnSpc>
          <a:spcPct val="97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 hangingPunct="0">
        <a:lnSpc>
          <a:spcPct val="97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 hangingPunct="0">
        <a:lnSpc>
          <a:spcPct val="97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1141412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formatClick to edit Master title style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0"/>
            <a:r>
              <a:rPr lang="en-GB" smtClean="0"/>
              <a:t>Ninth Outline LevelClick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1"/>
            <a:r>
              <a:rPr lang="en-GB" smtClean="0"/>
              <a:t>Third level</a:t>
            </a:r>
          </a:p>
          <a:p>
            <a:pPr lvl="2"/>
            <a:r>
              <a:rPr lang="en-GB" smtClean="0"/>
              <a:t>Fourth level</a:t>
            </a:r>
          </a:p>
          <a:p>
            <a:pPr lvl="3"/>
            <a:r>
              <a:rPr lang="en-GB" smtClean="0"/>
              <a:t>Fifth level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20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723900" algn="l"/>
                <a:tab pos="1447800" algn="l"/>
              </a:tabLst>
              <a:defRPr sz="1200">
                <a:solidFill>
                  <a:srgbClr val="8B8B8B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sr-Latn-CS"/>
              <a:t>13.02.13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5791200"/>
            <a:ext cx="21320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723900" algn="l"/>
                <a:tab pos="1447800" algn="l"/>
              </a:tabLst>
              <a:defRPr sz="1200">
                <a:solidFill>
                  <a:srgbClr val="8B8B8B"/>
                </a:solidFill>
                <a:latin typeface="+mn-lt"/>
                <a:ea typeface="+mn-ea"/>
                <a:cs typeface="+mn-cs"/>
              </a:defRPr>
            </a:lvl1pPr>
          </a:lstStyle>
          <a:p>
            <a:fld id="{0798DAE6-0745-45B7-A39A-A946C04F2EFB}" type="slidenum">
              <a:rPr lang="sr-Latn-CS"/>
              <a:pPr/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/>
  <p:txStyles>
    <p:titleStyle>
      <a:lvl1pPr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9pPr>
    </p:titleStyle>
    <p:bodyStyle>
      <a:lvl1pPr marL="342900" indent="-342900" algn="l" defTabSz="449263" rtl="0" fontAlgn="base" hangingPunct="0">
        <a:lnSpc>
          <a:spcPct val="97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7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fontAlgn="base" hangingPunct="0">
        <a:lnSpc>
          <a:spcPct val="97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fontAlgn="base" hangingPunct="0">
        <a:lnSpc>
          <a:spcPct val="97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fontAlgn="base" hangingPunct="0">
        <a:lnSpc>
          <a:spcPct val="97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 hangingPunct="0">
        <a:lnSpc>
          <a:spcPct val="97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 hangingPunct="0">
        <a:lnSpc>
          <a:spcPct val="97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 hangingPunct="0">
        <a:lnSpc>
          <a:spcPct val="97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 hangingPunct="0">
        <a:lnSpc>
          <a:spcPct val="97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.jpeg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.jpeg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.jpeg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.jpeg"/><Relationship Id="rId4" Type="http://schemas.openxmlformats.org/officeDocument/2006/relationships/image" Target="../media/image1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.jpeg"/><Relationship Id="rId4" Type="http://schemas.openxmlformats.org/officeDocument/2006/relationships/image" Target="../media/image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.jpeg"/><Relationship Id="rId4" Type="http://schemas.openxmlformats.org/officeDocument/2006/relationships/image" Target="../media/image1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-609600" y="0"/>
            <a:ext cx="9753600" cy="6858000"/>
          </a:xfrm>
          <a:prstGeom prst="rect">
            <a:avLst/>
          </a:prstGeom>
          <a:gradFill rotWithShape="0">
            <a:gsLst>
              <a:gs pos="0">
                <a:srgbClr val="D99694"/>
              </a:gs>
              <a:gs pos="100000">
                <a:srgbClr val="68211D"/>
              </a:gs>
            </a:gsLst>
            <a:path path="shape">
              <a:fillToRect l="29999" t="29999" r="70001" b="70001"/>
            </a:path>
          </a:gradFill>
          <a:ln w="25560">
            <a:solidFill>
              <a:srgbClr val="3A5F8B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304800" y="1676400"/>
            <a:ext cx="8458200" cy="1063625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Latn-CS" sz="1600" b="1">
                <a:solidFill>
                  <a:srgbClr val="FFFFFF"/>
                </a:solidFill>
                <a:latin typeface="Cambria" pitchFamily="16" charset="0"/>
                <a:ea typeface="DejaVu Sans" charset="0"/>
                <a:cs typeface="DejaVu Sans" charset="0"/>
              </a:rPr>
              <a:t> M O N T E N E G R O </a:t>
            </a:r>
          </a:p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Latn-CS" sz="1600" b="1">
                <a:solidFill>
                  <a:srgbClr val="FFFFFF"/>
                </a:solidFill>
                <a:latin typeface="Cambria" pitchFamily="16" charset="0"/>
                <a:ea typeface="DejaVu Sans" charset="0"/>
                <a:cs typeface="DejaVu Sans" charset="0"/>
              </a:rPr>
              <a:t>Negotiating Team for the Accession of Montenegro to the European Union</a:t>
            </a:r>
            <a:br>
              <a:rPr lang="sr-Latn-CS" sz="1600" b="1">
                <a:solidFill>
                  <a:srgbClr val="FFFFFF"/>
                </a:solidFill>
                <a:latin typeface="Cambria" pitchFamily="16" charset="0"/>
                <a:ea typeface="DejaVu Sans" charset="0"/>
                <a:cs typeface="DejaVu Sans" charset="0"/>
              </a:rPr>
            </a:br>
            <a:r>
              <a:rPr lang="sr-Latn-CS" sz="1600" b="1" i="1">
                <a:solidFill>
                  <a:srgbClr val="FFFFFF"/>
                </a:solidFill>
                <a:latin typeface="Cambria" pitchFamily="16" charset="0"/>
                <a:ea typeface="DejaVu Sans" charset="0"/>
                <a:cs typeface="DejaVu Sans" charset="0"/>
              </a:rPr>
              <a:t>Working Group for Chapter 17–  Economic and Monetary Policy 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76200"/>
            <a:ext cx="1612900" cy="1597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990600" y="2895600"/>
            <a:ext cx="6781800" cy="12192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sr-Latn-CS" sz="2600" dirty="0">
                <a:solidFill>
                  <a:srgbClr val="F2DCDB"/>
                </a:solidFill>
                <a:latin typeface="Cambria" pitchFamily="16" charset="0"/>
                <a:ea typeface="DejaVu Sans" charset="0"/>
                <a:cs typeface="DejaVu Sans" charset="0"/>
              </a:rPr>
              <a:t>Bilateral screening: Chapter 17</a:t>
            </a:r>
          </a:p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sr-Latn-CS" sz="2600" b="1" dirty="0">
                <a:solidFill>
                  <a:srgbClr val="F2DCDB"/>
                </a:solidFill>
                <a:latin typeface="Cambria" pitchFamily="16" charset="0"/>
                <a:ea typeface="DejaVu Sans" charset="0"/>
                <a:cs typeface="DejaVu Sans" charset="0"/>
              </a:rPr>
              <a:t>PRESENTATION OF MONTENEGRO</a:t>
            </a: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2447925" y="6327775"/>
            <a:ext cx="370205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sr-Latn-CS" b="1">
                <a:solidFill>
                  <a:srgbClr val="D99694"/>
                </a:solidFill>
                <a:latin typeface="Cambria" pitchFamily="16" charset="0"/>
                <a:ea typeface="DejaVu Sans" charset="0"/>
                <a:cs typeface="DejaVu Sans" charset="0"/>
              </a:rPr>
              <a:t>Brussels, 25 February 2013</a:t>
            </a:r>
          </a:p>
        </p:txBody>
      </p:sp>
      <p:grpSp>
        <p:nvGrpSpPr>
          <p:cNvPr id="4102" name="Group 6"/>
          <p:cNvGrpSpPr>
            <a:grpSpLocks/>
          </p:cNvGrpSpPr>
          <p:nvPr/>
        </p:nvGrpSpPr>
        <p:grpSpPr bwMode="auto">
          <a:xfrm>
            <a:off x="-77788" y="5162550"/>
            <a:ext cx="1019176" cy="1751013"/>
            <a:chOff x="-49" y="3252"/>
            <a:chExt cx="642" cy="1103"/>
          </a:xfrm>
        </p:grpSpPr>
        <p:sp>
          <p:nvSpPr>
            <p:cNvPr id="4103" name="AutoShape 7"/>
            <p:cNvSpPr>
              <a:spLocks noChangeArrowheads="1"/>
            </p:cNvSpPr>
            <p:nvPr/>
          </p:nvSpPr>
          <p:spPr bwMode="auto">
            <a:xfrm>
              <a:off x="-31" y="4068"/>
              <a:ext cx="288" cy="288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4" name="AutoShape 8"/>
            <p:cNvSpPr>
              <a:spLocks noChangeArrowheads="1"/>
            </p:cNvSpPr>
            <p:nvPr/>
          </p:nvSpPr>
          <p:spPr bwMode="auto">
            <a:xfrm>
              <a:off x="161" y="3972"/>
              <a:ext cx="288" cy="288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5" name="AutoShape 9"/>
            <p:cNvSpPr>
              <a:spLocks noChangeArrowheads="1"/>
            </p:cNvSpPr>
            <p:nvPr/>
          </p:nvSpPr>
          <p:spPr bwMode="auto">
            <a:xfrm>
              <a:off x="306" y="3780"/>
              <a:ext cx="288" cy="288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6" name="AutoShape 10"/>
            <p:cNvSpPr>
              <a:spLocks noChangeArrowheads="1"/>
            </p:cNvSpPr>
            <p:nvPr/>
          </p:nvSpPr>
          <p:spPr bwMode="auto">
            <a:xfrm>
              <a:off x="306" y="3540"/>
              <a:ext cx="288" cy="288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7" name="AutoShape 11"/>
            <p:cNvSpPr>
              <a:spLocks noChangeArrowheads="1"/>
            </p:cNvSpPr>
            <p:nvPr/>
          </p:nvSpPr>
          <p:spPr bwMode="auto">
            <a:xfrm>
              <a:off x="161" y="3348"/>
              <a:ext cx="288" cy="288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8" name="AutoShape 12"/>
            <p:cNvSpPr>
              <a:spLocks noChangeArrowheads="1"/>
            </p:cNvSpPr>
            <p:nvPr/>
          </p:nvSpPr>
          <p:spPr bwMode="auto">
            <a:xfrm>
              <a:off x="-49" y="3252"/>
              <a:ext cx="288" cy="288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0438" y="4643438"/>
            <a:ext cx="2076450" cy="1171575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1"/>
          <p:cNvSpPr txBox="1">
            <a:spLocks noChangeArrowheads="1"/>
          </p:cNvSpPr>
          <p:nvPr/>
        </p:nvSpPr>
        <p:spPr bwMode="auto">
          <a:xfrm>
            <a:off x="6553200" y="5791200"/>
            <a:ext cx="21336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r">
              <a:lnSpc>
                <a:spcPct val="100000"/>
              </a:lnSpc>
              <a:tabLst>
                <a:tab pos="723900" algn="l"/>
                <a:tab pos="1447800" algn="l"/>
              </a:tabLst>
            </a:pPr>
            <a:fld id="{60CA466A-8DD6-42E5-8883-D1059E3F1E3A}" type="slidenum">
              <a:rPr lang="sr-Latn-CS" sz="140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rPr>
              <a:pPr algn="r">
                <a:lnSpc>
                  <a:spcPct val="100000"/>
                </a:lnSpc>
                <a:tabLst>
                  <a:tab pos="723900" algn="l"/>
                  <a:tab pos="1447800" algn="l"/>
                </a:tabLst>
              </a:pPr>
              <a:t>2</a:t>
            </a:fld>
            <a:endParaRPr lang="sr-Latn-CS" sz="1400">
              <a:solidFill>
                <a:srgbClr val="000000"/>
              </a:solidFill>
              <a:latin typeface="Times New Roman" pitchFamily="16" charset="0"/>
              <a:ea typeface="DejaVu Sans" charset="0"/>
              <a:cs typeface="DejaVu Sans" charset="0"/>
            </a:endParaRPr>
          </a:p>
        </p:txBody>
      </p:sp>
      <p:sp>
        <p:nvSpPr>
          <p:cNvPr id="5122" name="AutoShape 2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oundRect">
            <a:avLst>
              <a:gd name="adj" fmla="val 0"/>
            </a:avLst>
          </a:prstGeom>
          <a:solidFill>
            <a:srgbClr val="632523"/>
          </a:solidFill>
          <a:ln w="25560">
            <a:noFill/>
            <a:round/>
            <a:headEnd/>
            <a:tailEnd/>
          </a:ln>
          <a:effectLst/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sr-Latn-CS" b="1" i="1" dirty="0" smtClean="0">
                <a:solidFill>
                  <a:srgbClr val="E6B9B8"/>
                </a:solidFill>
                <a:latin typeface="Cambria" pitchFamily="16" charset="0"/>
                <a:ea typeface="DejaVu Sans" charset="0"/>
                <a:cs typeface="DejaVu Sans" charset="0"/>
              </a:rPr>
              <a:t>Economic and Monetary Policy</a:t>
            </a:r>
            <a:endParaRPr lang="sr-Latn-CS" b="1" i="1" dirty="0">
              <a:solidFill>
                <a:srgbClr val="E6B9B8"/>
              </a:solidFill>
              <a:latin typeface="Cambria" pitchFamily="16" charset="0"/>
              <a:ea typeface="DejaVu Sans" charset="0"/>
              <a:cs typeface="DejaVu Sans" charset="0"/>
            </a:endParaRPr>
          </a:p>
        </p:txBody>
      </p:sp>
      <p:sp>
        <p:nvSpPr>
          <p:cNvPr id="5123" name="AutoShape 3"/>
          <p:cNvSpPr>
            <a:spLocks noChangeArrowheads="1"/>
          </p:cNvSpPr>
          <p:nvPr/>
        </p:nvSpPr>
        <p:spPr bwMode="auto">
          <a:xfrm rot="10800000">
            <a:off x="0" y="6400800"/>
            <a:ext cx="9144000" cy="457200"/>
          </a:xfrm>
          <a:prstGeom prst="roundRect">
            <a:avLst>
              <a:gd name="adj" fmla="val 0"/>
            </a:avLst>
          </a:prstGeom>
          <a:solidFill>
            <a:srgbClr val="F2DCDB"/>
          </a:solidFill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</p:pic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100013" y="6461125"/>
            <a:ext cx="5541962" cy="395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sr-Latn-CS" sz="1000" b="1" dirty="0">
                <a:solidFill>
                  <a:srgbClr val="953735"/>
                </a:solidFill>
                <a:latin typeface="Cambria" pitchFamily="16" charset="0"/>
                <a:ea typeface="DejaVu Sans" charset="0"/>
                <a:cs typeface="DejaVu Sans" charset="0"/>
              </a:rPr>
              <a:t>M O N T E N E G R O</a:t>
            </a:r>
          </a:p>
          <a:p>
            <a:pPr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sr-Latn-CS" sz="1000" b="1" dirty="0">
                <a:solidFill>
                  <a:srgbClr val="953735"/>
                </a:solidFill>
                <a:latin typeface="Cambria" pitchFamily="16" charset="0"/>
                <a:ea typeface="DejaVu Sans" charset="0"/>
                <a:cs typeface="DejaVu Sans" charset="0"/>
              </a:rPr>
              <a:t>Negotiating Team for the Accession of  Montenegro to the European Union </a:t>
            </a: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</p:pic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sr-Latn-CS">
              <a:solidFill>
                <a:srgbClr val="000000"/>
              </a:solidFill>
              <a:ea typeface="DejaVu Sans" charset="0"/>
              <a:cs typeface="DejaVu Sans" charset="0"/>
            </a:endParaRPr>
          </a:p>
          <a:p>
            <a:pPr algn="ctr">
              <a:lnSpc>
                <a:spcPct val="100000"/>
              </a:lnSpc>
              <a:spcAft>
                <a:spcPts val="7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sr-Latn-CS">
              <a:solidFill>
                <a:srgbClr val="000000"/>
              </a:solidFill>
              <a:ea typeface="DejaVu Sans" charset="0"/>
              <a:cs typeface="DejaVu Sans" charset="0"/>
            </a:endParaRPr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95250" y="104775"/>
            <a:ext cx="5010150" cy="730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  <a:spcAft>
                <a:spcPts val="7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sr-Latn-CS" b="1" dirty="0">
                <a:solidFill>
                  <a:srgbClr val="F2DCDB"/>
                </a:solidFill>
                <a:latin typeface="Cambria" pitchFamily="16" charset="0"/>
                <a:ea typeface="DejaVu Sans" charset="0"/>
                <a:cs typeface="DejaVu Sans" charset="0"/>
              </a:rPr>
              <a:t>Chapter 17:</a:t>
            </a:r>
          </a:p>
          <a:p>
            <a:pPr>
              <a:lnSpc>
                <a:spcPct val="100000"/>
              </a:lnSpc>
              <a:spcAft>
                <a:spcPts val="7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endParaRPr lang="sr-Latn-CS" b="1" dirty="0">
              <a:solidFill>
                <a:srgbClr val="F2DCDB"/>
              </a:solidFill>
              <a:latin typeface="Cambria" pitchFamily="16" charset="0"/>
              <a:ea typeface="DejaVu Sans" charset="0"/>
              <a:cs typeface="DejaVu Sans" charset="0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7880350" y="-9525"/>
            <a:ext cx="1217613" cy="392113"/>
            <a:chOff x="4964" y="-6"/>
            <a:chExt cx="767" cy="247"/>
          </a:xfrm>
        </p:grpSpPr>
        <p:sp>
          <p:nvSpPr>
            <p:cNvPr id="5130" name="AutoShape 10"/>
            <p:cNvSpPr>
              <a:spLocks noChangeArrowheads="1"/>
            </p:cNvSpPr>
            <p:nvPr/>
          </p:nvSpPr>
          <p:spPr bwMode="auto">
            <a:xfrm rot="180000">
              <a:off x="4967" y="-4"/>
              <a:ext cx="114" cy="102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1" name="AutoShape 11"/>
            <p:cNvSpPr>
              <a:spLocks noChangeArrowheads="1"/>
            </p:cNvSpPr>
            <p:nvPr/>
          </p:nvSpPr>
          <p:spPr bwMode="auto">
            <a:xfrm rot="180000">
              <a:off x="5082" y="92"/>
              <a:ext cx="114" cy="102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2" name="AutoShape 12"/>
            <p:cNvSpPr>
              <a:spLocks noChangeArrowheads="1"/>
            </p:cNvSpPr>
            <p:nvPr/>
          </p:nvSpPr>
          <p:spPr bwMode="auto">
            <a:xfrm rot="180000">
              <a:off x="5226" y="137"/>
              <a:ext cx="114" cy="102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3" name="AutoShape 13"/>
            <p:cNvSpPr>
              <a:spLocks noChangeArrowheads="1"/>
            </p:cNvSpPr>
            <p:nvPr/>
          </p:nvSpPr>
          <p:spPr bwMode="auto">
            <a:xfrm rot="180000">
              <a:off x="5376" y="137"/>
              <a:ext cx="114" cy="102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4" name="AutoShape 14"/>
            <p:cNvSpPr>
              <a:spLocks noChangeArrowheads="1"/>
            </p:cNvSpPr>
            <p:nvPr/>
          </p:nvSpPr>
          <p:spPr bwMode="auto">
            <a:xfrm rot="180000">
              <a:off x="5616" y="1"/>
              <a:ext cx="114" cy="102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5" name="AutoShape 15"/>
            <p:cNvSpPr>
              <a:spLocks noChangeArrowheads="1"/>
            </p:cNvSpPr>
            <p:nvPr/>
          </p:nvSpPr>
          <p:spPr bwMode="auto">
            <a:xfrm rot="180000">
              <a:off x="5508" y="87"/>
              <a:ext cx="114" cy="102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6629400" y="6400800"/>
            <a:ext cx="2514600" cy="457200"/>
          </a:xfrm>
          <a:prstGeom prst="rect">
            <a:avLst/>
          </a:prstGeom>
          <a:solidFill>
            <a:srgbClr val="F2DCDB"/>
          </a:solidFill>
          <a:ln w="25560">
            <a:noFill/>
            <a:round/>
            <a:headEnd/>
            <a:tailEnd/>
          </a:ln>
          <a:effectLst/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sr-Latn-CS" sz="1100" b="1" dirty="0">
                <a:solidFill>
                  <a:srgbClr val="953735"/>
                </a:solidFill>
                <a:latin typeface="Cambria" pitchFamily="16" charset="0"/>
                <a:ea typeface="DejaVu Sans" charset="0"/>
                <a:cs typeface="DejaVu Sans" charset="0"/>
              </a:rPr>
              <a:t>Chapter 17: </a:t>
            </a:r>
          </a:p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sr-Latn-CS" sz="1100" b="1" i="1" dirty="0">
                <a:solidFill>
                  <a:srgbClr val="953735"/>
                </a:solidFill>
                <a:latin typeface="Cambria" pitchFamily="16" charset="0"/>
                <a:ea typeface="DejaVu Sans" charset="0"/>
                <a:cs typeface="DejaVu Sans" charset="0"/>
              </a:rPr>
              <a:t>Economic and Monetary Policy</a:t>
            </a:r>
          </a:p>
        </p:txBody>
      </p:sp>
      <p:pic>
        <p:nvPicPr>
          <p:cNvPr id="5137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</p:pic>
      <p:sp>
        <p:nvSpPr>
          <p:cNvPr id="5138" name="Rectangle 18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503238"/>
          </a:xfrm>
          <a:ln/>
        </p:spPr>
        <p:txBody>
          <a:bodyPr/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Latn-CS" sz="3200" b="1" dirty="0">
                <a:latin typeface="Cambria" pitchFamily="18" charset="0"/>
              </a:rPr>
              <a:t>Fiscal Policy</a:t>
            </a:r>
          </a:p>
        </p:txBody>
      </p:sp>
      <p:sp>
        <p:nvSpPr>
          <p:cNvPr id="5139" name="Text Box 19"/>
          <p:cNvSpPr txBox="1">
            <a:spLocks noChangeArrowheads="1"/>
          </p:cNvSpPr>
          <p:nvPr/>
        </p:nvSpPr>
        <p:spPr bwMode="auto">
          <a:xfrm>
            <a:off x="457200" y="1524000"/>
            <a:ext cx="8229600" cy="4525963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 lvl="0">
              <a:buFont typeface="Arial" pitchFamily="34" charset="0"/>
              <a:buChar char="•"/>
            </a:pPr>
            <a:r>
              <a:rPr lang="en-GB" sz="2000" dirty="0" smtClean="0">
                <a:latin typeface="Cambria" pitchFamily="18" charset="0"/>
              </a:rPr>
              <a:t> Focused on securing economic growth.</a:t>
            </a:r>
          </a:p>
          <a:p>
            <a:pPr lvl="0"/>
            <a:endParaRPr lang="en-US" sz="2000" dirty="0" smtClean="0">
              <a:latin typeface="Cambria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en-GB" sz="2000" dirty="0" smtClean="0">
                <a:latin typeface="Cambria" pitchFamily="18" charset="0"/>
              </a:rPr>
              <a:t> Competitive and simple tax system.</a:t>
            </a:r>
          </a:p>
          <a:p>
            <a:pPr lvl="0"/>
            <a:endParaRPr lang="en-US" sz="2000" dirty="0" smtClean="0">
              <a:latin typeface="Cambria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en-GB" sz="2000" dirty="0" smtClean="0">
                <a:latin typeface="Cambria" pitchFamily="18" charset="0"/>
              </a:rPr>
              <a:t>With the lowest tax rates in the region and one of the most competitive in the Europe. </a:t>
            </a:r>
          </a:p>
          <a:p>
            <a:pPr lvl="0"/>
            <a:endParaRPr lang="en-US" sz="2000" dirty="0" smtClean="0">
              <a:latin typeface="Cambria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en-GB" sz="2000" dirty="0" smtClean="0">
                <a:latin typeface="Cambria" pitchFamily="18" charset="0"/>
              </a:rPr>
              <a:t>We attempted to resolve the problem of economic illiquidity by abolishing the income tax payment in advance and facilitating the payments of this obligation in a period of six monthly instalments. Also we have introduced the reprogramming the tax liabilities instrument, as well as the possibility of the deferred payment of customs duties. </a:t>
            </a:r>
          </a:p>
          <a:p>
            <a:pPr lvl="0"/>
            <a:endParaRPr lang="en-US" sz="2000" dirty="0" smtClean="0">
              <a:latin typeface="Cambria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en-GB" sz="2000" dirty="0" smtClean="0">
                <a:latin typeface="Cambria" pitchFamily="18" charset="0"/>
              </a:rPr>
              <a:t>Largely aligned with the </a:t>
            </a:r>
            <a:r>
              <a:rPr lang="en-GB" sz="2000" dirty="0" err="1" smtClean="0">
                <a:latin typeface="Cambria" pitchFamily="18" charset="0"/>
              </a:rPr>
              <a:t>Acquis</a:t>
            </a:r>
            <a:r>
              <a:rPr lang="en-GB" sz="2000" dirty="0" smtClean="0">
                <a:latin typeface="Cambria" pitchFamily="18" charset="0"/>
              </a:rPr>
              <a:t>. </a:t>
            </a:r>
            <a:endParaRPr lang="en-US" sz="2000" dirty="0" smtClean="0">
              <a:latin typeface="Cambria" pitchFamily="18" charset="0"/>
            </a:endParaRPr>
          </a:p>
          <a:p>
            <a:pPr lvl="0">
              <a:buFont typeface="Arial" pitchFamily="34" charset="0"/>
              <a:buChar char="•"/>
            </a:pPr>
            <a:endParaRPr lang="en-US" sz="2000" dirty="0" smtClean="0">
              <a:latin typeface="Cambria" pitchFamily="18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1"/>
          <p:cNvSpPr txBox="1">
            <a:spLocks noChangeArrowheads="1"/>
          </p:cNvSpPr>
          <p:nvPr/>
        </p:nvSpPr>
        <p:spPr bwMode="auto">
          <a:xfrm>
            <a:off x="6553200" y="5791200"/>
            <a:ext cx="21336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r">
              <a:lnSpc>
                <a:spcPct val="100000"/>
              </a:lnSpc>
              <a:tabLst>
                <a:tab pos="723900" algn="l"/>
                <a:tab pos="1447800" algn="l"/>
              </a:tabLst>
            </a:pPr>
            <a:fld id="{60CA466A-8DD6-42E5-8883-D1059E3F1E3A}" type="slidenum">
              <a:rPr lang="sr-Latn-CS" sz="140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rPr>
              <a:pPr algn="r">
                <a:lnSpc>
                  <a:spcPct val="100000"/>
                </a:lnSpc>
                <a:tabLst>
                  <a:tab pos="723900" algn="l"/>
                  <a:tab pos="1447800" algn="l"/>
                </a:tabLst>
              </a:pPr>
              <a:t>3</a:t>
            </a:fld>
            <a:endParaRPr lang="sr-Latn-CS" sz="1400">
              <a:solidFill>
                <a:srgbClr val="000000"/>
              </a:solidFill>
              <a:latin typeface="Times New Roman" pitchFamily="16" charset="0"/>
              <a:ea typeface="DejaVu Sans" charset="0"/>
              <a:cs typeface="DejaVu Sans" charset="0"/>
            </a:endParaRPr>
          </a:p>
        </p:txBody>
      </p:sp>
      <p:sp>
        <p:nvSpPr>
          <p:cNvPr id="5122" name="AutoShape 2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oundRect">
            <a:avLst>
              <a:gd name="adj" fmla="val 0"/>
            </a:avLst>
          </a:prstGeom>
          <a:solidFill>
            <a:srgbClr val="632523"/>
          </a:solidFill>
          <a:ln w="25560">
            <a:noFill/>
            <a:round/>
            <a:headEnd/>
            <a:tailEnd/>
          </a:ln>
          <a:effectLst/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sr-Latn-CS" b="1" i="1">
                <a:solidFill>
                  <a:srgbClr val="E6B9B8"/>
                </a:solidFill>
                <a:latin typeface="Cambria" pitchFamily="16" charset="0"/>
                <a:ea typeface="DejaVu Sans" charset="0"/>
                <a:cs typeface="DejaVu Sans" charset="0"/>
              </a:rPr>
              <a:t>Economic and Monetary Policy</a:t>
            </a:r>
          </a:p>
        </p:txBody>
      </p:sp>
      <p:sp>
        <p:nvSpPr>
          <p:cNvPr id="5123" name="AutoShape 3"/>
          <p:cNvSpPr>
            <a:spLocks noChangeArrowheads="1"/>
          </p:cNvSpPr>
          <p:nvPr/>
        </p:nvSpPr>
        <p:spPr bwMode="auto">
          <a:xfrm rot="10800000">
            <a:off x="0" y="6400800"/>
            <a:ext cx="9144000" cy="457200"/>
          </a:xfrm>
          <a:prstGeom prst="roundRect">
            <a:avLst>
              <a:gd name="adj" fmla="val 0"/>
            </a:avLst>
          </a:prstGeom>
          <a:solidFill>
            <a:srgbClr val="F2DCDB"/>
          </a:solidFill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</p:pic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100013" y="6461125"/>
            <a:ext cx="5541962" cy="395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sr-Latn-CS" sz="1000" b="1" dirty="0">
                <a:solidFill>
                  <a:srgbClr val="953735"/>
                </a:solidFill>
                <a:latin typeface="Cambria" pitchFamily="16" charset="0"/>
                <a:ea typeface="DejaVu Sans" charset="0"/>
                <a:cs typeface="DejaVu Sans" charset="0"/>
              </a:rPr>
              <a:t>M O N T E N E G R O</a:t>
            </a:r>
          </a:p>
          <a:p>
            <a:pPr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sr-Latn-CS" sz="1000" b="1" dirty="0">
                <a:solidFill>
                  <a:srgbClr val="953735"/>
                </a:solidFill>
                <a:latin typeface="Cambria" pitchFamily="16" charset="0"/>
                <a:ea typeface="DejaVu Sans" charset="0"/>
                <a:cs typeface="DejaVu Sans" charset="0"/>
              </a:rPr>
              <a:t>Negotiating Team for the Accession of  Montenegro to the European Union </a:t>
            </a: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</p:pic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sr-Latn-CS">
              <a:solidFill>
                <a:srgbClr val="000000"/>
              </a:solidFill>
              <a:ea typeface="DejaVu Sans" charset="0"/>
              <a:cs typeface="DejaVu Sans" charset="0"/>
            </a:endParaRPr>
          </a:p>
          <a:p>
            <a:pPr algn="ctr">
              <a:lnSpc>
                <a:spcPct val="100000"/>
              </a:lnSpc>
              <a:spcAft>
                <a:spcPts val="7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sr-Latn-CS">
              <a:solidFill>
                <a:srgbClr val="000000"/>
              </a:solidFill>
              <a:ea typeface="DejaVu Sans" charset="0"/>
              <a:cs typeface="DejaVu Sans" charset="0"/>
            </a:endParaRPr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95250" y="104775"/>
            <a:ext cx="5010150" cy="730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  <a:spcAft>
                <a:spcPts val="7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sr-Latn-CS" b="1" dirty="0">
                <a:solidFill>
                  <a:srgbClr val="F2DCDB"/>
                </a:solidFill>
                <a:latin typeface="Cambria" pitchFamily="16" charset="0"/>
                <a:ea typeface="DejaVu Sans" charset="0"/>
                <a:cs typeface="DejaVu Sans" charset="0"/>
              </a:rPr>
              <a:t>Chapter 17:</a:t>
            </a:r>
          </a:p>
          <a:p>
            <a:pPr>
              <a:lnSpc>
                <a:spcPct val="100000"/>
              </a:lnSpc>
              <a:spcAft>
                <a:spcPts val="7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endParaRPr lang="sr-Latn-CS" b="1" dirty="0">
              <a:solidFill>
                <a:srgbClr val="F2DCDB"/>
              </a:solidFill>
              <a:latin typeface="Cambria" pitchFamily="16" charset="0"/>
              <a:ea typeface="DejaVu Sans" charset="0"/>
              <a:cs typeface="DejaVu Sans" charset="0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7880350" y="-9525"/>
            <a:ext cx="1217613" cy="392113"/>
            <a:chOff x="4964" y="-6"/>
            <a:chExt cx="767" cy="247"/>
          </a:xfrm>
        </p:grpSpPr>
        <p:sp>
          <p:nvSpPr>
            <p:cNvPr id="5130" name="AutoShape 10"/>
            <p:cNvSpPr>
              <a:spLocks noChangeArrowheads="1"/>
            </p:cNvSpPr>
            <p:nvPr/>
          </p:nvSpPr>
          <p:spPr bwMode="auto">
            <a:xfrm rot="180000">
              <a:off x="4967" y="-4"/>
              <a:ext cx="114" cy="102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1" name="AutoShape 11"/>
            <p:cNvSpPr>
              <a:spLocks noChangeArrowheads="1"/>
            </p:cNvSpPr>
            <p:nvPr/>
          </p:nvSpPr>
          <p:spPr bwMode="auto">
            <a:xfrm rot="180000">
              <a:off x="5082" y="92"/>
              <a:ext cx="114" cy="102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2" name="AutoShape 12"/>
            <p:cNvSpPr>
              <a:spLocks noChangeArrowheads="1"/>
            </p:cNvSpPr>
            <p:nvPr/>
          </p:nvSpPr>
          <p:spPr bwMode="auto">
            <a:xfrm rot="180000">
              <a:off x="5226" y="137"/>
              <a:ext cx="114" cy="102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3" name="AutoShape 13"/>
            <p:cNvSpPr>
              <a:spLocks noChangeArrowheads="1"/>
            </p:cNvSpPr>
            <p:nvPr/>
          </p:nvSpPr>
          <p:spPr bwMode="auto">
            <a:xfrm rot="180000">
              <a:off x="5376" y="137"/>
              <a:ext cx="114" cy="102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4" name="AutoShape 14"/>
            <p:cNvSpPr>
              <a:spLocks noChangeArrowheads="1"/>
            </p:cNvSpPr>
            <p:nvPr/>
          </p:nvSpPr>
          <p:spPr bwMode="auto">
            <a:xfrm rot="180000">
              <a:off x="5616" y="1"/>
              <a:ext cx="114" cy="102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5" name="AutoShape 15"/>
            <p:cNvSpPr>
              <a:spLocks noChangeArrowheads="1"/>
            </p:cNvSpPr>
            <p:nvPr/>
          </p:nvSpPr>
          <p:spPr bwMode="auto">
            <a:xfrm rot="180000">
              <a:off x="5508" y="87"/>
              <a:ext cx="114" cy="102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6629400" y="6400800"/>
            <a:ext cx="2514600" cy="457200"/>
          </a:xfrm>
          <a:prstGeom prst="rect">
            <a:avLst/>
          </a:prstGeom>
          <a:solidFill>
            <a:srgbClr val="F2DCDB"/>
          </a:solidFill>
          <a:ln w="25560">
            <a:noFill/>
            <a:round/>
            <a:headEnd/>
            <a:tailEnd/>
          </a:ln>
          <a:effectLst/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sr-Latn-CS" sz="1100" b="1" dirty="0">
                <a:solidFill>
                  <a:srgbClr val="953735"/>
                </a:solidFill>
                <a:latin typeface="Cambria" pitchFamily="16" charset="0"/>
                <a:ea typeface="DejaVu Sans" charset="0"/>
                <a:cs typeface="DejaVu Sans" charset="0"/>
              </a:rPr>
              <a:t>Chapter 17: </a:t>
            </a:r>
          </a:p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sr-Latn-CS" sz="1100" b="1" i="1" dirty="0">
                <a:solidFill>
                  <a:srgbClr val="953735"/>
                </a:solidFill>
                <a:latin typeface="Cambria" pitchFamily="16" charset="0"/>
                <a:ea typeface="DejaVu Sans" charset="0"/>
                <a:cs typeface="DejaVu Sans" charset="0"/>
              </a:rPr>
              <a:t>Economic and Monetary Policy</a:t>
            </a:r>
          </a:p>
        </p:txBody>
      </p:sp>
      <p:pic>
        <p:nvPicPr>
          <p:cNvPr id="5137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</p:pic>
      <p:sp>
        <p:nvSpPr>
          <p:cNvPr id="5138" name="Rectangle 18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503238"/>
          </a:xfrm>
          <a:ln/>
        </p:spPr>
        <p:txBody>
          <a:bodyPr/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Latn-CS" sz="3200" b="1" dirty="0">
                <a:latin typeface="Cambria" pitchFamily="18" charset="0"/>
              </a:rPr>
              <a:t>Fiscal Policy</a:t>
            </a:r>
          </a:p>
        </p:txBody>
      </p:sp>
      <p:sp>
        <p:nvSpPr>
          <p:cNvPr id="5139" name="Text Box 19"/>
          <p:cNvSpPr txBox="1">
            <a:spLocks noChangeArrowheads="1"/>
          </p:cNvSpPr>
          <p:nvPr/>
        </p:nvSpPr>
        <p:spPr bwMode="auto">
          <a:xfrm>
            <a:off x="457200" y="1447800"/>
            <a:ext cx="8229600" cy="4525963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lnSpc>
                <a:spcPct val="8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US" sz="2000" dirty="0" smtClean="0">
              <a:solidFill>
                <a:srgbClr val="000000"/>
              </a:solidFill>
              <a:latin typeface="Cambria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33400" y="1828800"/>
            <a:ext cx="7772400" cy="3527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mbria" pitchFamily="18" charset="0"/>
              </a:rPr>
              <a:t>Fiscal policy objectives:</a:t>
            </a:r>
          </a:p>
          <a:p>
            <a:pPr>
              <a:buFont typeface="Arial" pitchFamily="34" charset="0"/>
              <a:buChar char="•"/>
            </a:pPr>
            <a:endParaRPr lang="en-US" sz="2000" dirty="0" smtClean="0">
              <a:latin typeface="Cambria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latin typeface="Cambria" pitchFamily="18" charset="0"/>
              </a:rPr>
              <a:t>E</a:t>
            </a:r>
            <a:r>
              <a:rPr lang="sr-Latn-CS" sz="2000" dirty="0" smtClean="0">
                <a:latin typeface="Cambria" pitchFamily="18" charset="0"/>
              </a:rPr>
              <a:t>xten</a:t>
            </a:r>
            <a:r>
              <a:rPr lang="en-US" sz="2000" dirty="0" smtClean="0">
                <a:latin typeface="Cambria" pitchFamily="18" charset="0"/>
              </a:rPr>
              <a:t>s</a:t>
            </a:r>
            <a:r>
              <a:rPr lang="sr-Latn-CS" sz="2000" dirty="0" smtClean="0">
                <a:latin typeface="Cambria" pitchFamily="18" charset="0"/>
              </a:rPr>
              <a:t>ion of the tax base,  with  fewer exceptions</a:t>
            </a:r>
            <a:endParaRPr lang="en-US" sz="2000" dirty="0" smtClean="0">
              <a:latin typeface="Cambria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latin typeface="Cambria" pitchFamily="18" charset="0"/>
              </a:rPr>
              <a:t>A</a:t>
            </a:r>
            <a:r>
              <a:rPr lang="sr-Latn-CS" sz="2000" dirty="0" smtClean="0">
                <a:latin typeface="Cambria" pitchFamily="18" charset="0"/>
              </a:rPr>
              <a:t>ttracting stable and strong  investors </a:t>
            </a:r>
            <a:endParaRPr lang="en-US" sz="2000" dirty="0" smtClean="0">
              <a:latin typeface="Cambria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sr-Latn-CS" sz="2000" dirty="0" smtClean="0">
                <a:latin typeface="Cambria" pitchFamily="18" charset="0"/>
              </a:rPr>
              <a:t>Further  </a:t>
            </a:r>
            <a:r>
              <a:rPr lang="en-US" sz="2000" dirty="0" smtClean="0">
                <a:latin typeface="Cambria" pitchFamily="18" charset="0"/>
              </a:rPr>
              <a:t>harmonization of tax laws with EU legislation</a:t>
            </a:r>
          </a:p>
          <a:p>
            <a:pPr lvl="1">
              <a:buFont typeface="Arial" pitchFamily="34" charset="0"/>
              <a:buChar char="•"/>
            </a:pPr>
            <a:r>
              <a:rPr lang="sr-Latn-CS" sz="2000" dirty="0" smtClean="0">
                <a:latin typeface="Cambria" pitchFamily="18" charset="0"/>
              </a:rPr>
              <a:t>Reduction of grey economy</a:t>
            </a:r>
            <a:endParaRPr lang="en-US" sz="2000" dirty="0" smtClean="0">
              <a:latin typeface="Cambria" pitchFamily="18" charset="0"/>
            </a:endParaRPr>
          </a:p>
          <a:p>
            <a:r>
              <a:rPr lang="en-US" sz="2000" dirty="0" smtClean="0">
                <a:latin typeface="Cambria" pitchFamily="18" charset="0"/>
              </a:rPr>
              <a:t>	</a:t>
            </a:r>
          </a:p>
          <a:p>
            <a:r>
              <a:rPr lang="sr-Latn-CS" sz="2000" dirty="0" smtClean="0">
                <a:latin typeface="Cambria" pitchFamily="18" charset="0"/>
              </a:rPr>
              <a:t>Temporary Measures</a:t>
            </a:r>
            <a:r>
              <a:rPr lang="en-US" sz="2000" dirty="0" smtClean="0">
                <a:latin typeface="Cambria" pitchFamily="18" charset="0"/>
              </a:rPr>
              <a:t>:</a:t>
            </a:r>
          </a:p>
          <a:p>
            <a:endParaRPr lang="en-US" sz="2000" dirty="0" smtClean="0">
              <a:latin typeface="Cambria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latin typeface="Cambria" pitchFamily="18" charset="0"/>
              </a:rPr>
              <a:t>The introduction of the crisis tax on income</a:t>
            </a:r>
          </a:p>
          <a:p>
            <a:pPr lvl="1">
              <a:buFont typeface="Arial" pitchFamily="34" charset="0"/>
              <a:buChar char="•"/>
            </a:pPr>
            <a:r>
              <a:rPr lang="sr-Latn-CS" sz="2000" dirty="0" smtClean="0">
                <a:latin typeface="Cambria" pitchFamily="18" charset="0"/>
              </a:rPr>
              <a:t>The freezing  of th</a:t>
            </a:r>
            <a:r>
              <a:rPr lang="en-US" sz="2000" dirty="0" smtClean="0">
                <a:latin typeface="Cambria" pitchFamily="18" charset="0"/>
              </a:rPr>
              <a:t>e</a:t>
            </a:r>
            <a:r>
              <a:rPr lang="sr-Latn-CS" sz="2000" dirty="0" smtClean="0">
                <a:latin typeface="Cambria" pitchFamily="18" charset="0"/>
              </a:rPr>
              <a:t> pension incre</a:t>
            </a:r>
            <a:r>
              <a:rPr lang="en-US" sz="2000" dirty="0" smtClean="0">
                <a:latin typeface="Cambria" pitchFamily="18" charset="0"/>
              </a:rPr>
              <a:t>a</a:t>
            </a:r>
            <a:r>
              <a:rPr lang="sr-Latn-CS" sz="2000" dirty="0" smtClean="0">
                <a:latin typeface="Cambria" pitchFamily="18" charset="0"/>
              </a:rPr>
              <a:t>se</a:t>
            </a:r>
            <a:endParaRPr lang="en-US" sz="2000" dirty="0" smtClean="0">
              <a:latin typeface="Cambria" pitchFamily="18" charset="0"/>
            </a:endParaRPr>
          </a:p>
          <a:p>
            <a:endParaRPr lang="en-US" sz="2000" dirty="0">
              <a:latin typeface="Cambria" pitchFamily="18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ext Box 1"/>
          <p:cNvSpPr txBox="1">
            <a:spLocks noChangeArrowheads="1"/>
          </p:cNvSpPr>
          <p:nvPr/>
        </p:nvSpPr>
        <p:spPr bwMode="auto">
          <a:xfrm>
            <a:off x="6553200" y="5791200"/>
            <a:ext cx="21336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r">
              <a:lnSpc>
                <a:spcPct val="100000"/>
              </a:lnSpc>
              <a:tabLst>
                <a:tab pos="723900" algn="l"/>
                <a:tab pos="1447800" algn="l"/>
              </a:tabLst>
            </a:pPr>
            <a:fld id="{62EA5E00-928A-407D-B789-85F131654DE1}" type="slidenum">
              <a:rPr lang="sr-Latn-CS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rPr>
              <a:pPr algn="r">
                <a:lnSpc>
                  <a:spcPct val="100000"/>
                </a:lnSpc>
                <a:tabLst>
                  <a:tab pos="723900" algn="l"/>
                  <a:tab pos="1447800" algn="l"/>
                </a:tabLst>
              </a:pPr>
              <a:t>4</a:t>
            </a:fld>
            <a:endParaRPr lang="sr-Latn-CS">
              <a:solidFill>
                <a:srgbClr val="000000"/>
              </a:solidFill>
              <a:latin typeface="Times New Roman" pitchFamily="16" charset="0"/>
              <a:ea typeface="DejaVu Sans" charset="0"/>
              <a:cs typeface="DejaVu Sans" charset="0"/>
            </a:endParaRPr>
          </a:p>
        </p:txBody>
      </p:sp>
      <p:sp>
        <p:nvSpPr>
          <p:cNvPr id="6146" name="AutoShape 2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oundRect">
            <a:avLst>
              <a:gd name="adj" fmla="val 0"/>
            </a:avLst>
          </a:prstGeom>
          <a:solidFill>
            <a:srgbClr val="632523"/>
          </a:solidFill>
          <a:ln w="25560">
            <a:noFill/>
            <a:round/>
            <a:headEnd/>
            <a:tailEnd/>
          </a:ln>
          <a:effectLst/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sr-Latn-CS" b="1" i="1">
                <a:solidFill>
                  <a:srgbClr val="E6B9B8"/>
                </a:solidFill>
                <a:latin typeface="Cambria" pitchFamily="16" charset="0"/>
                <a:ea typeface="DejaVu Sans" charset="0"/>
                <a:cs typeface="DejaVu Sans" charset="0"/>
              </a:rPr>
              <a:t>Economic and Monetary Policy</a:t>
            </a:r>
          </a:p>
        </p:txBody>
      </p:sp>
      <p:sp>
        <p:nvSpPr>
          <p:cNvPr id="6147" name="AutoShape 3"/>
          <p:cNvSpPr>
            <a:spLocks noChangeArrowheads="1"/>
          </p:cNvSpPr>
          <p:nvPr/>
        </p:nvSpPr>
        <p:spPr bwMode="auto">
          <a:xfrm rot="10800000">
            <a:off x="0" y="6402388"/>
            <a:ext cx="9144000" cy="457200"/>
          </a:xfrm>
          <a:prstGeom prst="roundRect">
            <a:avLst>
              <a:gd name="adj" fmla="val 0"/>
            </a:avLst>
          </a:prstGeom>
          <a:solidFill>
            <a:srgbClr val="F2DCDB"/>
          </a:solidFill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</p:pic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100013" y="6461125"/>
            <a:ext cx="5541962" cy="395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sr-Latn-CS" sz="1000" b="1">
                <a:solidFill>
                  <a:srgbClr val="953735"/>
                </a:solidFill>
                <a:latin typeface="Cambria" pitchFamily="16" charset="0"/>
                <a:ea typeface="DejaVu Sans" charset="0"/>
                <a:cs typeface="DejaVu Sans" charset="0"/>
              </a:rPr>
              <a:t>M O N T E N E G R O</a:t>
            </a:r>
          </a:p>
          <a:p>
            <a:pPr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sr-Latn-CS" sz="1000" b="1">
                <a:solidFill>
                  <a:srgbClr val="953735"/>
                </a:solidFill>
                <a:latin typeface="Cambria" pitchFamily="16" charset="0"/>
                <a:ea typeface="DejaVu Sans" charset="0"/>
                <a:cs typeface="DejaVu Sans" charset="0"/>
              </a:rPr>
              <a:t>Negotiating Team for the Accession of  Montenegro to the European Union </a:t>
            </a:r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</p:pic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sr-Latn-CS">
              <a:solidFill>
                <a:srgbClr val="000000"/>
              </a:solidFill>
              <a:ea typeface="DejaVu Sans" charset="0"/>
              <a:cs typeface="DejaVu Sans" charset="0"/>
            </a:endParaRPr>
          </a:p>
          <a:p>
            <a:pPr algn="ctr">
              <a:lnSpc>
                <a:spcPct val="100000"/>
              </a:lnSpc>
              <a:spcAft>
                <a:spcPts val="7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sr-Latn-CS">
              <a:solidFill>
                <a:srgbClr val="000000"/>
              </a:solidFill>
              <a:ea typeface="DejaVu Sans" charset="0"/>
              <a:cs typeface="DejaVu Sans" charset="0"/>
            </a:endParaRPr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95250" y="104775"/>
            <a:ext cx="5010150" cy="730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  <a:spcAft>
                <a:spcPts val="7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sr-Latn-CS" b="1">
                <a:solidFill>
                  <a:srgbClr val="F2DCDB"/>
                </a:solidFill>
                <a:latin typeface="Cambria" pitchFamily="16" charset="0"/>
                <a:ea typeface="DejaVu Sans" charset="0"/>
                <a:cs typeface="DejaVu Sans" charset="0"/>
              </a:rPr>
              <a:t>Chapter 17:</a:t>
            </a:r>
          </a:p>
          <a:p>
            <a:pPr>
              <a:lnSpc>
                <a:spcPct val="100000"/>
              </a:lnSpc>
              <a:spcAft>
                <a:spcPts val="7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endParaRPr lang="sr-Latn-CS" b="1">
              <a:solidFill>
                <a:srgbClr val="F2DCDB"/>
              </a:solidFill>
              <a:latin typeface="Cambria" pitchFamily="16" charset="0"/>
              <a:ea typeface="DejaVu Sans" charset="0"/>
              <a:cs typeface="DejaVu Sans" charset="0"/>
            </a:endParaRPr>
          </a:p>
        </p:txBody>
      </p:sp>
      <p:grpSp>
        <p:nvGrpSpPr>
          <p:cNvPr id="6153" name="Group 9"/>
          <p:cNvGrpSpPr>
            <a:grpSpLocks/>
          </p:cNvGrpSpPr>
          <p:nvPr/>
        </p:nvGrpSpPr>
        <p:grpSpPr bwMode="auto">
          <a:xfrm>
            <a:off x="7880350" y="-9525"/>
            <a:ext cx="1217613" cy="392113"/>
            <a:chOff x="4964" y="-6"/>
            <a:chExt cx="767" cy="247"/>
          </a:xfrm>
        </p:grpSpPr>
        <p:sp>
          <p:nvSpPr>
            <p:cNvPr id="6154" name="AutoShape 10"/>
            <p:cNvSpPr>
              <a:spLocks noChangeArrowheads="1"/>
            </p:cNvSpPr>
            <p:nvPr/>
          </p:nvSpPr>
          <p:spPr bwMode="auto">
            <a:xfrm rot="180000">
              <a:off x="4967" y="-4"/>
              <a:ext cx="114" cy="102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5" name="AutoShape 11"/>
            <p:cNvSpPr>
              <a:spLocks noChangeArrowheads="1"/>
            </p:cNvSpPr>
            <p:nvPr/>
          </p:nvSpPr>
          <p:spPr bwMode="auto">
            <a:xfrm rot="180000">
              <a:off x="5082" y="92"/>
              <a:ext cx="114" cy="102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6" name="AutoShape 12"/>
            <p:cNvSpPr>
              <a:spLocks noChangeArrowheads="1"/>
            </p:cNvSpPr>
            <p:nvPr/>
          </p:nvSpPr>
          <p:spPr bwMode="auto">
            <a:xfrm rot="180000">
              <a:off x="5226" y="137"/>
              <a:ext cx="114" cy="102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7" name="AutoShape 13"/>
            <p:cNvSpPr>
              <a:spLocks noChangeArrowheads="1"/>
            </p:cNvSpPr>
            <p:nvPr/>
          </p:nvSpPr>
          <p:spPr bwMode="auto">
            <a:xfrm rot="180000">
              <a:off x="5376" y="137"/>
              <a:ext cx="114" cy="102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8" name="AutoShape 14"/>
            <p:cNvSpPr>
              <a:spLocks noChangeArrowheads="1"/>
            </p:cNvSpPr>
            <p:nvPr/>
          </p:nvSpPr>
          <p:spPr bwMode="auto">
            <a:xfrm rot="180000">
              <a:off x="5616" y="1"/>
              <a:ext cx="114" cy="102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9" name="AutoShape 15"/>
            <p:cNvSpPr>
              <a:spLocks noChangeArrowheads="1"/>
            </p:cNvSpPr>
            <p:nvPr/>
          </p:nvSpPr>
          <p:spPr bwMode="auto">
            <a:xfrm rot="180000">
              <a:off x="5508" y="87"/>
              <a:ext cx="114" cy="102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160" name="Rectangle 16"/>
          <p:cNvSpPr>
            <a:spLocks noChangeArrowheads="1"/>
          </p:cNvSpPr>
          <p:nvPr/>
        </p:nvSpPr>
        <p:spPr bwMode="auto">
          <a:xfrm>
            <a:off x="6629400" y="6400800"/>
            <a:ext cx="2514600" cy="457200"/>
          </a:xfrm>
          <a:prstGeom prst="rect">
            <a:avLst/>
          </a:prstGeom>
          <a:solidFill>
            <a:srgbClr val="F2DCDB"/>
          </a:solidFill>
          <a:ln w="25560">
            <a:noFill/>
            <a:round/>
            <a:headEnd/>
            <a:tailEnd/>
          </a:ln>
          <a:effectLst/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sr-Latn-CS" sz="1100" b="1">
                <a:solidFill>
                  <a:srgbClr val="953735"/>
                </a:solidFill>
                <a:latin typeface="Cambria" pitchFamily="16" charset="0"/>
                <a:ea typeface="DejaVu Sans" charset="0"/>
                <a:cs typeface="DejaVu Sans" charset="0"/>
              </a:rPr>
              <a:t>Chapter 17: </a:t>
            </a:r>
          </a:p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sr-Latn-CS" sz="1100" b="1" i="1">
                <a:solidFill>
                  <a:srgbClr val="953735"/>
                </a:solidFill>
                <a:latin typeface="Cambria" pitchFamily="16" charset="0"/>
                <a:ea typeface="DejaVu Sans" charset="0"/>
                <a:cs typeface="DejaVu Sans" charset="0"/>
              </a:rPr>
              <a:t>Economic and Monetary Policy</a:t>
            </a:r>
          </a:p>
        </p:txBody>
      </p:sp>
      <p:pic>
        <p:nvPicPr>
          <p:cNvPr id="6161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</p:pic>
      <p:sp>
        <p:nvSpPr>
          <p:cNvPr id="6162" name="Rectangle 18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503238"/>
          </a:xfrm>
          <a:ln/>
        </p:spPr>
        <p:txBody>
          <a:bodyPr/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Latn-CS" sz="3200" b="1" dirty="0">
                <a:latin typeface="Cambria" pitchFamily="18" charset="0"/>
              </a:rPr>
              <a:t>Fiscal Policy</a:t>
            </a:r>
          </a:p>
        </p:txBody>
      </p:sp>
      <p:sp>
        <p:nvSpPr>
          <p:cNvPr id="6163" name="Text Box 19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lnSpc>
                <a:spcPct val="8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US" sz="2000" dirty="0" smtClean="0">
              <a:solidFill>
                <a:srgbClr val="000000"/>
              </a:solidFill>
              <a:latin typeface="Cambria" pitchFamily="18" charset="0"/>
              <a:ea typeface="DejaVu Sans" charset="0"/>
              <a:cs typeface="DejaVu Sans" charset="0"/>
            </a:endParaRPr>
          </a:p>
          <a:p>
            <a:pPr>
              <a:lnSpc>
                <a:spcPct val="80000"/>
              </a:lnSpc>
              <a:spcAft>
                <a:spcPts val="1425"/>
              </a:spcAft>
              <a:buFontTx/>
              <a:buChar char="-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Latn-CS" sz="20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Budgetary </a:t>
            </a:r>
            <a:r>
              <a:rPr lang="sr-Latn-CS" sz="2000" dirty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balances </a:t>
            </a:r>
            <a:r>
              <a:rPr lang="sr-Latn-CS" sz="20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2006-2011</a:t>
            </a:r>
            <a:endParaRPr lang="en-US" sz="2000" dirty="0" smtClean="0">
              <a:solidFill>
                <a:srgbClr val="000000"/>
              </a:solidFill>
              <a:latin typeface="Cambria" pitchFamily="18" charset="0"/>
              <a:ea typeface="DejaVu Sans" charset="0"/>
              <a:cs typeface="DejaVu Sans" charset="0"/>
            </a:endParaRPr>
          </a:p>
          <a:p>
            <a:pPr>
              <a:lnSpc>
                <a:spcPct val="8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sr-Latn-CS" sz="2000" dirty="0">
              <a:solidFill>
                <a:srgbClr val="000000"/>
              </a:solidFill>
              <a:latin typeface="Cambria" pitchFamily="18" charset="0"/>
              <a:ea typeface="DejaVu Sans" charset="0"/>
              <a:cs typeface="DejaVu Sans" charset="0"/>
            </a:endParaRPr>
          </a:p>
          <a:p>
            <a:pPr>
              <a:lnSpc>
                <a:spcPct val="80000"/>
              </a:lnSpc>
              <a:spcAft>
                <a:spcPts val="1425"/>
              </a:spcAft>
              <a:buFontTx/>
              <a:buChar char="-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Latn-CS" sz="20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Public debt</a:t>
            </a:r>
            <a:endParaRPr lang="en-US" sz="2000" dirty="0" smtClean="0">
              <a:solidFill>
                <a:srgbClr val="000000"/>
              </a:solidFill>
              <a:latin typeface="Cambria" pitchFamily="18" charset="0"/>
              <a:ea typeface="DejaVu Sans" charset="0"/>
              <a:cs typeface="DejaVu Sans" charset="0"/>
            </a:endParaRPr>
          </a:p>
          <a:p>
            <a:pPr>
              <a:lnSpc>
                <a:spcPct val="8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sr-Latn-CS" sz="2000" dirty="0">
              <a:solidFill>
                <a:srgbClr val="000000"/>
              </a:solidFill>
              <a:latin typeface="Cambria" pitchFamily="18" charset="0"/>
              <a:ea typeface="DejaVu Sans" charset="0"/>
              <a:cs typeface="DejaVu Sans" charset="0"/>
            </a:endParaRPr>
          </a:p>
          <a:p>
            <a:pPr>
              <a:lnSpc>
                <a:spcPct val="80000"/>
              </a:lnSpc>
              <a:spcAft>
                <a:spcPts val="1425"/>
              </a:spcAft>
              <a:buFontTx/>
              <a:buChar char="-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Latn-CS" sz="20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Long </a:t>
            </a:r>
            <a:r>
              <a:rPr lang="sr-Latn-CS" sz="2000" dirty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term sustainability of public </a:t>
            </a:r>
            <a:r>
              <a:rPr lang="sr-Latn-CS" sz="20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finances</a:t>
            </a:r>
            <a:endParaRPr lang="en-US" sz="2000" dirty="0" smtClean="0">
              <a:solidFill>
                <a:srgbClr val="000000"/>
              </a:solidFill>
              <a:latin typeface="Cambria" pitchFamily="18" charset="0"/>
              <a:ea typeface="DejaVu Sans" charset="0"/>
              <a:cs typeface="DejaVu Sans" charset="0"/>
            </a:endParaRPr>
          </a:p>
          <a:p>
            <a:pPr>
              <a:lnSpc>
                <a:spcPct val="8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sr-Latn-CS" sz="2000" dirty="0">
              <a:solidFill>
                <a:srgbClr val="000000"/>
              </a:solidFill>
              <a:latin typeface="Cambria" pitchFamily="18" charset="0"/>
              <a:ea typeface="DejaVu Sans" charset="0"/>
              <a:cs typeface="DejaVu Sans" charset="0"/>
            </a:endParaRPr>
          </a:p>
          <a:p>
            <a:pPr>
              <a:lnSpc>
                <a:spcPct val="80000"/>
              </a:lnSpc>
              <a:spcAft>
                <a:spcPts val="1425"/>
              </a:spcAft>
              <a:buFontTx/>
              <a:buChar char="-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Latn-CS" sz="20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Bugetary </a:t>
            </a:r>
            <a:r>
              <a:rPr lang="sr-Latn-CS" sz="2000" dirty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rules and </a:t>
            </a:r>
            <a:r>
              <a:rPr lang="sr-Latn-CS" sz="20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institutions</a:t>
            </a:r>
            <a:endParaRPr lang="en-US" sz="2000" dirty="0" smtClean="0">
              <a:solidFill>
                <a:srgbClr val="000000"/>
              </a:solidFill>
              <a:latin typeface="Cambria" pitchFamily="18" charset="0"/>
              <a:ea typeface="DejaVu Sans" charset="0"/>
              <a:cs typeface="DejaVu Sans" charset="0"/>
            </a:endParaRPr>
          </a:p>
          <a:p>
            <a:pPr>
              <a:lnSpc>
                <a:spcPct val="8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sr-Latn-CS" sz="2000" dirty="0">
              <a:solidFill>
                <a:srgbClr val="000000"/>
              </a:solidFill>
              <a:latin typeface="Cambria" pitchFamily="18" charset="0"/>
              <a:ea typeface="DejaVu Sans" charset="0"/>
              <a:cs typeface="DejaVu Sans" charset="0"/>
            </a:endParaRPr>
          </a:p>
          <a:p>
            <a:pPr>
              <a:lnSpc>
                <a:spcPct val="8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Latn-CS" sz="2000" dirty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- Bugetary framework</a:t>
            </a:r>
          </a:p>
          <a:p>
            <a:pPr>
              <a:lnSpc>
                <a:spcPct val="8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sr-Latn-CS" sz="2000" dirty="0">
              <a:solidFill>
                <a:srgbClr val="000000"/>
              </a:solidFill>
              <a:latin typeface="Cambria" pitchFamily="18" charset="0"/>
              <a:ea typeface="DejaVu Sans" charset="0"/>
              <a:cs typeface="DejaVu Sans" charset="0"/>
            </a:endParaRPr>
          </a:p>
          <a:p>
            <a:pPr>
              <a:lnSpc>
                <a:spcPct val="8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sr-Latn-CS" sz="2000" dirty="0">
              <a:solidFill>
                <a:srgbClr val="000000"/>
              </a:solidFill>
              <a:latin typeface="Cambria" pitchFamily="18" charset="0"/>
              <a:ea typeface="DejaVu Sans" charset="0"/>
              <a:cs typeface="DejaVu Sans" charset="0"/>
            </a:endParaRPr>
          </a:p>
          <a:p>
            <a:pPr>
              <a:lnSpc>
                <a:spcPct val="8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sr-Latn-CS" sz="2000" dirty="0">
              <a:solidFill>
                <a:srgbClr val="000000"/>
              </a:solidFill>
              <a:latin typeface="Cambria" pitchFamily="18" charset="0"/>
              <a:ea typeface="DejaVu Sans" charset="0"/>
              <a:cs typeface="DejaVu Sans" charset="0"/>
            </a:endParaRPr>
          </a:p>
          <a:p>
            <a:pPr>
              <a:lnSpc>
                <a:spcPct val="8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sr-Latn-CS" sz="2000" dirty="0">
              <a:solidFill>
                <a:srgbClr val="000000"/>
              </a:solidFill>
              <a:latin typeface="Cambria" pitchFamily="18" charset="0"/>
              <a:ea typeface="DejaVu Sans" charset="0"/>
              <a:cs typeface="DejaVu Sans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6553200" y="5791200"/>
            <a:ext cx="21336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r">
              <a:lnSpc>
                <a:spcPct val="100000"/>
              </a:lnSpc>
              <a:tabLst>
                <a:tab pos="723900" algn="l"/>
                <a:tab pos="1447800" algn="l"/>
              </a:tabLst>
            </a:pPr>
            <a:fld id="{C9DF4492-EA2C-4D38-9783-74E0822C97E8}" type="slidenum">
              <a:rPr lang="sr-Latn-CS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rPr>
              <a:pPr algn="r">
                <a:lnSpc>
                  <a:spcPct val="100000"/>
                </a:lnSpc>
                <a:tabLst>
                  <a:tab pos="723900" algn="l"/>
                  <a:tab pos="1447800" algn="l"/>
                </a:tabLst>
              </a:pPr>
              <a:t>5</a:t>
            </a:fld>
            <a:endParaRPr lang="sr-Latn-CS">
              <a:solidFill>
                <a:srgbClr val="000000"/>
              </a:solidFill>
              <a:latin typeface="Times New Roman" pitchFamily="16" charset="0"/>
              <a:ea typeface="DejaVu Sans" charset="0"/>
              <a:cs typeface="DejaVu Sans" charset="0"/>
            </a:endParaRPr>
          </a:p>
        </p:txBody>
      </p:sp>
      <p:sp>
        <p:nvSpPr>
          <p:cNvPr id="7170" name="AutoShape 2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oundRect">
            <a:avLst>
              <a:gd name="adj" fmla="val 0"/>
            </a:avLst>
          </a:prstGeom>
          <a:solidFill>
            <a:srgbClr val="632523"/>
          </a:solidFill>
          <a:ln w="25560">
            <a:noFill/>
            <a:round/>
            <a:headEnd/>
            <a:tailEnd/>
          </a:ln>
          <a:effectLst/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sr-Latn-CS" b="1" i="1">
                <a:solidFill>
                  <a:srgbClr val="E6B9B8"/>
                </a:solidFill>
                <a:latin typeface="Cambria" pitchFamily="16" charset="0"/>
                <a:ea typeface="DejaVu Sans" charset="0"/>
                <a:cs typeface="DejaVu Sans" charset="0"/>
              </a:rPr>
              <a:t>Economic and Monetary Policy</a:t>
            </a:r>
          </a:p>
        </p:txBody>
      </p:sp>
      <p:sp>
        <p:nvSpPr>
          <p:cNvPr id="7171" name="AutoShape 3"/>
          <p:cNvSpPr>
            <a:spLocks noChangeArrowheads="1"/>
          </p:cNvSpPr>
          <p:nvPr/>
        </p:nvSpPr>
        <p:spPr bwMode="auto">
          <a:xfrm rot="10800000">
            <a:off x="0" y="6402388"/>
            <a:ext cx="9144000" cy="457200"/>
          </a:xfrm>
          <a:prstGeom prst="roundRect">
            <a:avLst>
              <a:gd name="adj" fmla="val 0"/>
            </a:avLst>
          </a:prstGeom>
          <a:solidFill>
            <a:srgbClr val="F2DCDB"/>
          </a:solidFill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</p:pic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100013" y="6461125"/>
            <a:ext cx="5541962" cy="395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sr-Latn-CS" sz="1000" b="1">
                <a:solidFill>
                  <a:srgbClr val="953735"/>
                </a:solidFill>
                <a:latin typeface="Cambria" pitchFamily="16" charset="0"/>
                <a:ea typeface="DejaVu Sans" charset="0"/>
                <a:cs typeface="DejaVu Sans" charset="0"/>
              </a:rPr>
              <a:t>M O N T E N E G R O</a:t>
            </a:r>
          </a:p>
          <a:p>
            <a:pPr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sr-Latn-CS" sz="1000" b="1">
                <a:solidFill>
                  <a:srgbClr val="953735"/>
                </a:solidFill>
                <a:latin typeface="Cambria" pitchFamily="16" charset="0"/>
                <a:ea typeface="DejaVu Sans" charset="0"/>
                <a:cs typeface="DejaVu Sans" charset="0"/>
              </a:rPr>
              <a:t>Negotiating Team for the Accession of  Montenegro to the European Union </a:t>
            </a:r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</p:pic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sr-Latn-CS">
              <a:solidFill>
                <a:srgbClr val="000000"/>
              </a:solidFill>
              <a:ea typeface="DejaVu Sans" charset="0"/>
              <a:cs typeface="DejaVu Sans" charset="0"/>
            </a:endParaRPr>
          </a:p>
          <a:p>
            <a:pPr algn="ctr">
              <a:lnSpc>
                <a:spcPct val="100000"/>
              </a:lnSpc>
              <a:spcAft>
                <a:spcPts val="7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sr-Latn-CS">
              <a:solidFill>
                <a:srgbClr val="000000"/>
              </a:solidFill>
              <a:ea typeface="DejaVu Sans" charset="0"/>
              <a:cs typeface="DejaVu Sans" charset="0"/>
            </a:endParaRP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95250" y="104775"/>
            <a:ext cx="5010150" cy="730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  <a:spcAft>
                <a:spcPts val="7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sr-Latn-CS" b="1">
                <a:solidFill>
                  <a:srgbClr val="F2DCDB"/>
                </a:solidFill>
                <a:latin typeface="Cambria" pitchFamily="16" charset="0"/>
                <a:ea typeface="DejaVu Sans" charset="0"/>
                <a:cs typeface="DejaVu Sans" charset="0"/>
              </a:rPr>
              <a:t>Chapter 17:</a:t>
            </a:r>
          </a:p>
          <a:p>
            <a:pPr>
              <a:lnSpc>
                <a:spcPct val="100000"/>
              </a:lnSpc>
              <a:spcAft>
                <a:spcPts val="7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endParaRPr lang="sr-Latn-CS" b="1">
              <a:solidFill>
                <a:srgbClr val="F2DCDB"/>
              </a:solidFill>
              <a:latin typeface="Cambria" pitchFamily="16" charset="0"/>
              <a:ea typeface="DejaVu Sans" charset="0"/>
              <a:cs typeface="DejaVu Sans" charset="0"/>
            </a:endParaRPr>
          </a:p>
        </p:txBody>
      </p:sp>
      <p:grpSp>
        <p:nvGrpSpPr>
          <p:cNvPr id="7177" name="Group 9"/>
          <p:cNvGrpSpPr>
            <a:grpSpLocks/>
          </p:cNvGrpSpPr>
          <p:nvPr/>
        </p:nvGrpSpPr>
        <p:grpSpPr bwMode="auto">
          <a:xfrm>
            <a:off x="7880350" y="-9525"/>
            <a:ext cx="1217613" cy="392113"/>
            <a:chOff x="4964" y="-6"/>
            <a:chExt cx="767" cy="247"/>
          </a:xfrm>
        </p:grpSpPr>
        <p:sp>
          <p:nvSpPr>
            <p:cNvPr id="7178" name="AutoShape 10"/>
            <p:cNvSpPr>
              <a:spLocks noChangeArrowheads="1"/>
            </p:cNvSpPr>
            <p:nvPr/>
          </p:nvSpPr>
          <p:spPr bwMode="auto">
            <a:xfrm rot="180000">
              <a:off x="4967" y="-4"/>
              <a:ext cx="114" cy="102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9" name="AutoShape 11"/>
            <p:cNvSpPr>
              <a:spLocks noChangeArrowheads="1"/>
            </p:cNvSpPr>
            <p:nvPr/>
          </p:nvSpPr>
          <p:spPr bwMode="auto">
            <a:xfrm rot="180000">
              <a:off x="5082" y="92"/>
              <a:ext cx="114" cy="102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0" name="AutoShape 12"/>
            <p:cNvSpPr>
              <a:spLocks noChangeArrowheads="1"/>
            </p:cNvSpPr>
            <p:nvPr/>
          </p:nvSpPr>
          <p:spPr bwMode="auto">
            <a:xfrm rot="180000">
              <a:off x="5226" y="137"/>
              <a:ext cx="114" cy="102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1" name="AutoShape 13"/>
            <p:cNvSpPr>
              <a:spLocks noChangeArrowheads="1"/>
            </p:cNvSpPr>
            <p:nvPr/>
          </p:nvSpPr>
          <p:spPr bwMode="auto">
            <a:xfrm rot="180000">
              <a:off x="5376" y="137"/>
              <a:ext cx="114" cy="102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2" name="AutoShape 14"/>
            <p:cNvSpPr>
              <a:spLocks noChangeArrowheads="1"/>
            </p:cNvSpPr>
            <p:nvPr/>
          </p:nvSpPr>
          <p:spPr bwMode="auto">
            <a:xfrm rot="180000">
              <a:off x="5616" y="1"/>
              <a:ext cx="114" cy="102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3" name="AutoShape 15"/>
            <p:cNvSpPr>
              <a:spLocks noChangeArrowheads="1"/>
            </p:cNvSpPr>
            <p:nvPr/>
          </p:nvSpPr>
          <p:spPr bwMode="auto">
            <a:xfrm rot="180000">
              <a:off x="5508" y="87"/>
              <a:ext cx="114" cy="102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184" name="Rectangle 16"/>
          <p:cNvSpPr>
            <a:spLocks noChangeArrowheads="1"/>
          </p:cNvSpPr>
          <p:nvPr/>
        </p:nvSpPr>
        <p:spPr bwMode="auto">
          <a:xfrm>
            <a:off x="6553200" y="6400800"/>
            <a:ext cx="2590800" cy="457200"/>
          </a:xfrm>
          <a:prstGeom prst="rect">
            <a:avLst/>
          </a:prstGeom>
          <a:solidFill>
            <a:srgbClr val="F2DCDB"/>
          </a:solidFill>
          <a:ln w="25560">
            <a:noFill/>
            <a:round/>
            <a:headEnd/>
            <a:tailEnd/>
          </a:ln>
          <a:effectLst/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sr-Latn-CS" sz="1100" b="1">
                <a:solidFill>
                  <a:srgbClr val="953735"/>
                </a:solidFill>
                <a:latin typeface="Cambria" pitchFamily="16" charset="0"/>
                <a:ea typeface="DejaVu Sans" charset="0"/>
                <a:cs typeface="DejaVu Sans" charset="0"/>
              </a:rPr>
              <a:t>Chapter 17: </a:t>
            </a:r>
          </a:p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sr-Latn-CS" sz="1100" b="1" i="1">
                <a:solidFill>
                  <a:srgbClr val="953735"/>
                </a:solidFill>
                <a:latin typeface="Cambria" pitchFamily="16" charset="0"/>
                <a:ea typeface="DejaVu Sans" charset="0"/>
                <a:cs typeface="DejaVu Sans" charset="0"/>
              </a:rPr>
              <a:t>Economic and Monetary Policy</a:t>
            </a:r>
          </a:p>
        </p:txBody>
      </p:sp>
      <p:pic>
        <p:nvPicPr>
          <p:cNvPr id="7185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</p:pic>
      <p:sp>
        <p:nvSpPr>
          <p:cNvPr id="7186" name="Rectangle 18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/>
        </p:spPr>
        <p:txBody>
          <a:bodyPr/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Latn-CS" sz="2400" b="1"/>
              <a:t>         </a:t>
            </a:r>
            <a:br>
              <a:rPr lang="sr-Latn-CS" sz="2400" b="1"/>
            </a:br>
            <a:endParaRPr lang="sr-Latn-CS" sz="2400" b="1"/>
          </a:p>
        </p:txBody>
      </p:sp>
      <p:sp>
        <p:nvSpPr>
          <p:cNvPr id="7187" name="Text Box 19"/>
          <p:cNvSpPr txBox="1">
            <a:spLocks noChangeArrowheads="1"/>
          </p:cNvSpPr>
          <p:nvPr/>
        </p:nvSpPr>
        <p:spPr bwMode="auto">
          <a:xfrm>
            <a:off x="457200" y="1447800"/>
            <a:ext cx="8229600" cy="4319587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 marL="431800" indent="-323850">
              <a:lnSpc>
                <a:spcPct val="10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Latn-CS" sz="2000" dirty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Preparation</a:t>
            </a:r>
          </a:p>
          <a:p>
            <a:pPr marL="431800" indent="-323850">
              <a:lnSpc>
                <a:spcPct val="100000"/>
              </a:lnSpc>
              <a:spcAft>
                <a:spcPts val="1425"/>
              </a:spcAft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Latn-CS" sz="2000" dirty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As a potential candidate country Montenegro prepared 6 EFPs.</a:t>
            </a:r>
          </a:p>
          <a:p>
            <a:pPr marL="431800" indent="-323850">
              <a:lnSpc>
                <a:spcPct val="100000"/>
              </a:lnSpc>
              <a:spcAft>
                <a:spcPts val="1425"/>
              </a:spcAft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Latn-CS" sz="2000" dirty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As EU candidate country we submitted second PEP. </a:t>
            </a:r>
          </a:p>
          <a:p>
            <a:pPr marL="431800" indent="-323850">
              <a:lnSpc>
                <a:spcPct val="100000"/>
              </a:lnSpc>
              <a:spcAft>
                <a:spcPts val="1425"/>
              </a:spcAft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Latn-CS" sz="2000" dirty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Preparation for every Programme starts in September with Workshop where team is informed with their obligation, with conclusion where we have to improve previous Programme. </a:t>
            </a:r>
            <a:endParaRPr lang="en-US" sz="2000" dirty="0" smtClean="0">
              <a:solidFill>
                <a:srgbClr val="000000"/>
              </a:solidFill>
              <a:latin typeface="Cambria" pitchFamily="18" charset="0"/>
              <a:ea typeface="DejaVu Sans" charset="0"/>
              <a:cs typeface="DejaVu Sans" charset="0"/>
            </a:endParaRPr>
          </a:p>
          <a:p>
            <a:pPr marL="431800" indent="-323850">
              <a:lnSpc>
                <a:spcPct val="100000"/>
              </a:lnSpc>
              <a:spcAft>
                <a:spcPts val="1425"/>
              </a:spcAft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The quality of the  EFP, namely PEP is improving each year.</a:t>
            </a:r>
          </a:p>
          <a:p>
            <a:pPr marL="431800" indent="-323850">
              <a:lnSpc>
                <a:spcPct val="100000"/>
              </a:lnSpc>
              <a:spcAft>
                <a:spcPts val="1425"/>
              </a:spcAft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 40 people from various departments are gathered  due to the preparation of the documents, whereas the coordination is entrusted to the </a:t>
            </a:r>
            <a:r>
              <a:rPr lang="en-US" sz="200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MoF </a:t>
            </a:r>
            <a:r>
              <a:rPr lang="en-US" sz="20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-Department of Economic Policy and Development.</a:t>
            </a:r>
          </a:p>
          <a:p>
            <a:pPr marL="431800" indent="-323850">
              <a:lnSpc>
                <a:spcPct val="100000"/>
              </a:lnSpc>
              <a:spcAft>
                <a:spcPts val="1425"/>
              </a:spcAft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sr-Latn-CS" sz="2000" dirty="0">
              <a:solidFill>
                <a:srgbClr val="000000"/>
              </a:solidFill>
              <a:latin typeface="Cambria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7188" name="Text Box 20"/>
          <p:cNvSpPr txBox="1">
            <a:spLocks noChangeArrowheads="1"/>
          </p:cNvSpPr>
          <p:nvPr/>
        </p:nvSpPr>
        <p:spPr bwMode="auto">
          <a:xfrm>
            <a:off x="9525" y="457200"/>
            <a:ext cx="9134475" cy="1079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8316" rIns="0" bIns="0" anchor="ctr"/>
          <a:lstStyle/>
          <a:p>
            <a:pPr algn="ctr"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200" b="1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C</a:t>
            </a:r>
            <a:r>
              <a:rPr lang="sr-Latn-CS" sz="3200" b="1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oordination </a:t>
            </a:r>
            <a:r>
              <a:rPr lang="sr-Latn-CS" sz="3200" b="1" dirty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of economic </a:t>
            </a:r>
            <a:r>
              <a:rPr lang="sr-Latn-CS" sz="3200" b="1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policies</a:t>
            </a:r>
            <a:endParaRPr lang="sr-Latn-CS" sz="3200" b="1" dirty="0">
              <a:solidFill>
                <a:srgbClr val="000000"/>
              </a:solidFill>
              <a:latin typeface="Cambria" pitchFamily="18" charset="0"/>
              <a:ea typeface="DejaVu Sans" charset="0"/>
              <a:cs typeface="DejaVu Sans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6553200" y="5791200"/>
            <a:ext cx="21336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r">
              <a:lnSpc>
                <a:spcPct val="100000"/>
              </a:lnSpc>
              <a:tabLst>
                <a:tab pos="723900" algn="l"/>
                <a:tab pos="1447800" algn="l"/>
              </a:tabLst>
            </a:pPr>
            <a:fld id="{C9DF4492-EA2C-4D38-9783-74E0822C97E8}" type="slidenum">
              <a:rPr lang="sr-Latn-CS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rPr>
              <a:pPr algn="r">
                <a:lnSpc>
                  <a:spcPct val="100000"/>
                </a:lnSpc>
                <a:tabLst>
                  <a:tab pos="723900" algn="l"/>
                  <a:tab pos="1447800" algn="l"/>
                </a:tabLst>
              </a:pPr>
              <a:t>6</a:t>
            </a:fld>
            <a:endParaRPr lang="sr-Latn-CS">
              <a:solidFill>
                <a:srgbClr val="000000"/>
              </a:solidFill>
              <a:latin typeface="Times New Roman" pitchFamily="16" charset="0"/>
              <a:ea typeface="DejaVu Sans" charset="0"/>
              <a:cs typeface="DejaVu Sans" charset="0"/>
            </a:endParaRPr>
          </a:p>
        </p:txBody>
      </p:sp>
      <p:sp>
        <p:nvSpPr>
          <p:cNvPr id="7170" name="AutoShape 2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oundRect">
            <a:avLst>
              <a:gd name="adj" fmla="val 0"/>
            </a:avLst>
          </a:prstGeom>
          <a:solidFill>
            <a:srgbClr val="632523"/>
          </a:solidFill>
          <a:ln w="25560">
            <a:noFill/>
            <a:round/>
            <a:headEnd/>
            <a:tailEnd/>
          </a:ln>
          <a:effectLst/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sr-Latn-CS" b="1" i="1">
                <a:solidFill>
                  <a:srgbClr val="E6B9B8"/>
                </a:solidFill>
                <a:latin typeface="Cambria" pitchFamily="16" charset="0"/>
                <a:ea typeface="DejaVu Sans" charset="0"/>
                <a:cs typeface="DejaVu Sans" charset="0"/>
              </a:rPr>
              <a:t>Economic and Monetary Policy</a:t>
            </a:r>
          </a:p>
        </p:txBody>
      </p:sp>
      <p:sp>
        <p:nvSpPr>
          <p:cNvPr id="7171" name="AutoShape 3"/>
          <p:cNvSpPr>
            <a:spLocks noChangeArrowheads="1"/>
          </p:cNvSpPr>
          <p:nvPr/>
        </p:nvSpPr>
        <p:spPr bwMode="auto">
          <a:xfrm rot="10800000">
            <a:off x="0" y="6402388"/>
            <a:ext cx="9144000" cy="457200"/>
          </a:xfrm>
          <a:prstGeom prst="roundRect">
            <a:avLst>
              <a:gd name="adj" fmla="val 0"/>
            </a:avLst>
          </a:prstGeom>
          <a:solidFill>
            <a:srgbClr val="F2DCDB"/>
          </a:solidFill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</p:pic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100013" y="6461125"/>
            <a:ext cx="5541962" cy="395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sr-Latn-CS" sz="1000" b="1">
                <a:solidFill>
                  <a:srgbClr val="953735"/>
                </a:solidFill>
                <a:latin typeface="Cambria" pitchFamily="16" charset="0"/>
                <a:ea typeface="DejaVu Sans" charset="0"/>
                <a:cs typeface="DejaVu Sans" charset="0"/>
              </a:rPr>
              <a:t>M O N T E N E G R O</a:t>
            </a:r>
          </a:p>
          <a:p>
            <a:pPr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sr-Latn-CS" sz="1000" b="1">
                <a:solidFill>
                  <a:srgbClr val="953735"/>
                </a:solidFill>
                <a:latin typeface="Cambria" pitchFamily="16" charset="0"/>
                <a:ea typeface="DejaVu Sans" charset="0"/>
                <a:cs typeface="DejaVu Sans" charset="0"/>
              </a:rPr>
              <a:t>Negotiating Team for the Accession of  Montenegro to the European Union </a:t>
            </a:r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</p:pic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sr-Latn-CS">
              <a:solidFill>
                <a:srgbClr val="000000"/>
              </a:solidFill>
              <a:ea typeface="DejaVu Sans" charset="0"/>
              <a:cs typeface="DejaVu Sans" charset="0"/>
            </a:endParaRPr>
          </a:p>
          <a:p>
            <a:pPr algn="ctr">
              <a:lnSpc>
                <a:spcPct val="100000"/>
              </a:lnSpc>
              <a:spcAft>
                <a:spcPts val="7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sr-Latn-CS">
              <a:solidFill>
                <a:srgbClr val="000000"/>
              </a:solidFill>
              <a:ea typeface="DejaVu Sans" charset="0"/>
              <a:cs typeface="DejaVu Sans" charset="0"/>
            </a:endParaRP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95250" y="104775"/>
            <a:ext cx="5010150" cy="730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  <a:spcAft>
                <a:spcPts val="7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sr-Latn-CS" b="1">
                <a:solidFill>
                  <a:srgbClr val="F2DCDB"/>
                </a:solidFill>
                <a:latin typeface="Cambria" pitchFamily="16" charset="0"/>
                <a:ea typeface="DejaVu Sans" charset="0"/>
                <a:cs typeface="DejaVu Sans" charset="0"/>
              </a:rPr>
              <a:t>Chapter 17:</a:t>
            </a:r>
          </a:p>
          <a:p>
            <a:pPr>
              <a:lnSpc>
                <a:spcPct val="100000"/>
              </a:lnSpc>
              <a:spcAft>
                <a:spcPts val="7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endParaRPr lang="sr-Latn-CS" b="1">
              <a:solidFill>
                <a:srgbClr val="F2DCDB"/>
              </a:solidFill>
              <a:latin typeface="Cambria" pitchFamily="16" charset="0"/>
              <a:ea typeface="DejaVu Sans" charset="0"/>
              <a:cs typeface="DejaVu Sans" charset="0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7880350" y="-9525"/>
            <a:ext cx="1217613" cy="392113"/>
            <a:chOff x="4964" y="-6"/>
            <a:chExt cx="767" cy="247"/>
          </a:xfrm>
        </p:grpSpPr>
        <p:sp>
          <p:nvSpPr>
            <p:cNvPr id="7178" name="AutoShape 10"/>
            <p:cNvSpPr>
              <a:spLocks noChangeArrowheads="1"/>
            </p:cNvSpPr>
            <p:nvPr/>
          </p:nvSpPr>
          <p:spPr bwMode="auto">
            <a:xfrm rot="180000">
              <a:off x="4967" y="-4"/>
              <a:ext cx="114" cy="102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9" name="AutoShape 11"/>
            <p:cNvSpPr>
              <a:spLocks noChangeArrowheads="1"/>
            </p:cNvSpPr>
            <p:nvPr/>
          </p:nvSpPr>
          <p:spPr bwMode="auto">
            <a:xfrm rot="180000">
              <a:off x="5082" y="92"/>
              <a:ext cx="114" cy="102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0" name="AutoShape 12"/>
            <p:cNvSpPr>
              <a:spLocks noChangeArrowheads="1"/>
            </p:cNvSpPr>
            <p:nvPr/>
          </p:nvSpPr>
          <p:spPr bwMode="auto">
            <a:xfrm rot="180000">
              <a:off x="5226" y="137"/>
              <a:ext cx="114" cy="102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1" name="AutoShape 13"/>
            <p:cNvSpPr>
              <a:spLocks noChangeArrowheads="1"/>
            </p:cNvSpPr>
            <p:nvPr/>
          </p:nvSpPr>
          <p:spPr bwMode="auto">
            <a:xfrm rot="180000">
              <a:off x="5376" y="137"/>
              <a:ext cx="114" cy="102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2" name="AutoShape 14"/>
            <p:cNvSpPr>
              <a:spLocks noChangeArrowheads="1"/>
            </p:cNvSpPr>
            <p:nvPr/>
          </p:nvSpPr>
          <p:spPr bwMode="auto">
            <a:xfrm rot="180000">
              <a:off x="5616" y="1"/>
              <a:ext cx="114" cy="102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3" name="AutoShape 15"/>
            <p:cNvSpPr>
              <a:spLocks noChangeArrowheads="1"/>
            </p:cNvSpPr>
            <p:nvPr/>
          </p:nvSpPr>
          <p:spPr bwMode="auto">
            <a:xfrm rot="180000">
              <a:off x="5508" y="87"/>
              <a:ext cx="114" cy="102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184" name="Rectangle 16"/>
          <p:cNvSpPr>
            <a:spLocks noChangeArrowheads="1"/>
          </p:cNvSpPr>
          <p:nvPr/>
        </p:nvSpPr>
        <p:spPr bwMode="auto">
          <a:xfrm>
            <a:off x="6553200" y="6400800"/>
            <a:ext cx="2590800" cy="457200"/>
          </a:xfrm>
          <a:prstGeom prst="rect">
            <a:avLst/>
          </a:prstGeom>
          <a:solidFill>
            <a:srgbClr val="F2DCDB"/>
          </a:solidFill>
          <a:ln w="25560">
            <a:noFill/>
            <a:round/>
            <a:headEnd/>
            <a:tailEnd/>
          </a:ln>
          <a:effectLst/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sr-Latn-CS" sz="1100" b="1">
                <a:solidFill>
                  <a:srgbClr val="953735"/>
                </a:solidFill>
                <a:latin typeface="Cambria" pitchFamily="16" charset="0"/>
                <a:ea typeface="DejaVu Sans" charset="0"/>
                <a:cs typeface="DejaVu Sans" charset="0"/>
              </a:rPr>
              <a:t>Chapter 17: </a:t>
            </a:r>
          </a:p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sr-Latn-CS" sz="1100" b="1" i="1">
                <a:solidFill>
                  <a:srgbClr val="953735"/>
                </a:solidFill>
                <a:latin typeface="Cambria" pitchFamily="16" charset="0"/>
                <a:ea typeface="DejaVu Sans" charset="0"/>
                <a:cs typeface="DejaVu Sans" charset="0"/>
              </a:rPr>
              <a:t>Economic and Monetary Policy</a:t>
            </a:r>
          </a:p>
        </p:txBody>
      </p:sp>
      <p:pic>
        <p:nvPicPr>
          <p:cNvPr id="7185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</p:pic>
      <p:sp>
        <p:nvSpPr>
          <p:cNvPr id="7186" name="Rectangle 18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/>
        </p:spPr>
        <p:txBody>
          <a:bodyPr/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Latn-CS" sz="2400" b="1"/>
              <a:t>         </a:t>
            </a:r>
            <a:br>
              <a:rPr lang="sr-Latn-CS" sz="2400" b="1"/>
            </a:br>
            <a:endParaRPr lang="sr-Latn-CS" sz="2400" b="1"/>
          </a:p>
        </p:txBody>
      </p:sp>
      <p:sp>
        <p:nvSpPr>
          <p:cNvPr id="7187" name="Text Box 19"/>
          <p:cNvSpPr txBox="1">
            <a:spLocks noChangeArrowheads="1"/>
          </p:cNvSpPr>
          <p:nvPr/>
        </p:nvSpPr>
        <p:spPr bwMode="auto">
          <a:xfrm>
            <a:off x="609600" y="1219200"/>
            <a:ext cx="8077200" cy="51816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 lvl="0">
              <a:buFont typeface="Arial" pitchFamily="34" charset="0"/>
              <a:buChar char="•"/>
            </a:pPr>
            <a:r>
              <a:rPr lang="en-US" sz="2000" dirty="0" smtClean="0">
                <a:latin typeface="Cambria" pitchFamily="18" charset="0"/>
              </a:rPr>
              <a:t>With regard to the years of experience in the preparation of EFP, as well as PEP, we clearly state that  we are dealing with a  high quality team with reinforced  capacities.</a:t>
            </a:r>
          </a:p>
          <a:p>
            <a:pPr lvl="0">
              <a:buFont typeface="Arial" pitchFamily="34" charset="0"/>
              <a:buChar char="•"/>
            </a:pPr>
            <a:endParaRPr lang="en-US" sz="2000" dirty="0" smtClean="0">
              <a:latin typeface="Cambria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en-US" sz="2000" dirty="0" smtClean="0">
                <a:latin typeface="Cambria" pitchFamily="18" charset="0"/>
              </a:rPr>
              <a:t>Montenegro was one of the first countries to introduce the  alternative scenarios, which later became the European Commission's recommendations for other countries.</a:t>
            </a:r>
          </a:p>
          <a:p>
            <a:pPr lvl="0">
              <a:buFont typeface="Arial" pitchFamily="34" charset="0"/>
              <a:buChar char="•"/>
            </a:pPr>
            <a:endParaRPr lang="en-US" sz="2000" dirty="0" smtClean="0">
              <a:latin typeface="Cambria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en-US" sz="2000" dirty="0" smtClean="0">
                <a:latin typeface="Cambria" pitchFamily="18" charset="0"/>
              </a:rPr>
              <a:t>The novelty of this year's PEP is the introduction of boxes, which are aimed to explain the specifics of our economy.</a:t>
            </a:r>
          </a:p>
          <a:p>
            <a:pPr lvl="0">
              <a:buFont typeface="Arial" pitchFamily="34" charset="0"/>
              <a:buChar char="•"/>
            </a:pPr>
            <a:endParaRPr lang="en-US" sz="2000" dirty="0" smtClean="0">
              <a:latin typeface="Cambria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en-US" sz="2000" dirty="0" smtClean="0">
                <a:latin typeface="Cambria" pitchFamily="18" charset="0"/>
              </a:rPr>
              <a:t>The budget process is consistent with the time dynamics of developing the PEP, and it was aimed to create the preconditions for conducting the economic dialogue.</a:t>
            </a:r>
          </a:p>
          <a:p>
            <a:pPr lvl="0">
              <a:buFont typeface="Arial" pitchFamily="34" charset="0"/>
              <a:buChar char="•"/>
            </a:pPr>
            <a:endParaRPr lang="en-US" sz="2000" dirty="0" smtClean="0">
              <a:latin typeface="Cambria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en-US" sz="2000" dirty="0" smtClean="0">
                <a:latin typeface="Cambria" pitchFamily="18" charset="0"/>
              </a:rPr>
              <a:t>For the purpose of conducting a clear economic dialogue, the </a:t>
            </a:r>
            <a:r>
              <a:rPr lang="en-US" sz="2000" dirty="0" err="1" smtClean="0">
                <a:latin typeface="Cambria" pitchFamily="18" charset="0"/>
              </a:rPr>
              <a:t>MoF</a:t>
            </a:r>
            <a:r>
              <a:rPr lang="en-US" sz="2000" dirty="0" smtClean="0">
                <a:latin typeface="Cambria" pitchFamily="18" charset="0"/>
              </a:rPr>
              <a:t> participates twice annually in the meetings of the EC, regarding the macro and fiscal projections (spring and autumn).</a:t>
            </a:r>
          </a:p>
          <a:p>
            <a:pPr lvl="0"/>
            <a:r>
              <a:rPr lang="en-US" sz="2000" dirty="0" smtClean="0">
                <a:latin typeface="Cambria" pitchFamily="18" charset="0"/>
              </a:rPr>
              <a:t> </a:t>
            </a:r>
            <a:endParaRPr lang="en-US" sz="2000" dirty="0">
              <a:latin typeface="Cambria" pitchFamily="18" charset="0"/>
            </a:endParaRPr>
          </a:p>
        </p:txBody>
      </p:sp>
      <p:sp>
        <p:nvSpPr>
          <p:cNvPr id="7188" name="Text Box 20"/>
          <p:cNvSpPr txBox="1">
            <a:spLocks noChangeArrowheads="1"/>
          </p:cNvSpPr>
          <p:nvPr/>
        </p:nvSpPr>
        <p:spPr bwMode="auto">
          <a:xfrm>
            <a:off x="9525" y="457200"/>
            <a:ext cx="9134475" cy="1079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8316" rIns="0" bIns="0" anchor="ctr"/>
          <a:lstStyle/>
          <a:p>
            <a:pPr algn="ctr"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200" b="1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C</a:t>
            </a:r>
            <a:r>
              <a:rPr lang="sr-Latn-CS" sz="3200" b="1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oordination </a:t>
            </a:r>
            <a:r>
              <a:rPr lang="sr-Latn-CS" sz="3200" b="1" dirty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of economic </a:t>
            </a:r>
            <a:r>
              <a:rPr lang="sr-Latn-CS" sz="3200" b="1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policies</a:t>
            </a:r>
            <a:endParaRPr lang="sr-Latn-CS" sz="3200" b="1" dirty="0">
              <a:solidFill>
                <a:srgbClr val="000000"/>
              </a:solidFill>
              <a:latin typeface="Cambria" pitchFamily="18" charset="0"/>
              <a:ea typeface="DejaVu Sans" charset="0"/>
              <a:cs typeface="DejaVu Sans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/>
          <p:cNvSpPr txBox="1">
            <a:spLocks noChangeArrowheads="1"/>
          </p:cNvSpPr>
          <p:nvPr/>
        </p:nvSpPr>
        <p:spPr bwMode="auto">
          <a:xfrm>
            <a:off x="6553200" y="5791200"/>
            <a:ext cx="21336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r">
              <a:lnSpc>
                <a:spcPct val="100000"/>
              </a:lnSpc>
              <a:tabLst>
                <a:tab pos="723900" algn="l"/>
                <a:tab pos="1447800" algn="l"/>
              </a:tabLst>
            </a:pPr>
            <a:fld id="{8539E43B-4FD9-4AEE-A228-1BE45F3F6972}" type="slidenum">
              <a:rPr lang="sr-Latn-CS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rPr>
              <a:pPr algn="r">
                <a:lnSpc>
                  <a:spcPct val="100000"/>
                </a:lnSpc>
                <a:tabLst>
                  <a:tab pos="723900" algn="l"/>
                  <a:tab pos="1447800" algn="l"/>
                </a:tabLst>
              </a:pPr>
              <a:t>7</a:t>
            </a:fld>
            <a:endParaRPr lang="sr-Latn-CS">
              <a:solidFill>
                <a:srgbClr val="000000"/>
              </a:solidFill>
              <a:latin typeface="Times New Roman" pitchFamily="16" charset="0"/>
              <a:ea typeface="DejaVu Sans" charset="0"/>
              <a:cs typeface="DejaVu Sans" charset="0"/>
            </a:endParaRPr>
          </a:p>
        </p:txBody>
      </p:sp>
      <p:sp>
        <p:nvSpPr>
          <p:cNvPr id="8194" name="AutoShape 2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oundRect">
            <a:avLst>
              <a:gd name="adj" fmla="val 0"/>
            </a:avLst>
          </a:prstGeom>
          <a:solidFill>
            <a:srgbClr val="632523"/>
          </a:solidFill>
          <a:ln w="25560">
            <a:noFill/>
            <a:round/>
            <a:headEnd/>
            <a:tailEnd/>
          </a:ln>
          <a:effectLst/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sr-Latn-CS" b="1" i="1">
                <a:solidFill>
                  <a:srgbClr val="E6B9B8"/>
                </a:solidFill>
                <a:latin typeface="Cambria" pitchFamily="16" charset="0"/>
                <a:ea typeface="DejaVu Sans" charset="0"/>
                <a:cs typeface="DejaVu Sans" charset="0"/>
              </a:rPr>
              <a:t>Economic and Monetary Policy</a:t>
            </a:r>
          </a:p>
        </p:txBody>
      </p:sp>
      <p:sp>
        <p:nvSpPr>
          <p:cNvPr id="8195" name="AutoShape 3"/>
          <p:cNvSpPr>
            <a:spLocks noChangeArrowheads="1"/>
          </p:cNvSpPr>
          <p:nvPr/>
        </p:nvSpPr>
        <p:spPr bwMode="auto">
          <a:xfrm rot="10800000">
            <a:off x="0" y="6402388"/>
            <a:ext cx="9144000" cy="457200"/>
          </a:xfrm>
          <a:prstGeom prst="roundRect">
            <a:avLst>
              <a:gd name="adj" fmla="val 0"/>
            </a:avLst>
          </a:prstGeom>
          <a:solidFill>
            <a:srgbClr val="F2DCDB"/>
          </a:solidFill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</p:pic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100013" y="6461125"/>
            <a:ext cx="5541962" cy="395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sr-Latn-CS" sz="1000" b="1">
                <a:solidFill>
                  <a:srgbClr val="953735"/>
                </a:solidFill>
                <a:latin typeface="Cambria" pitchFamily="16" charset="0"/>
                <a:ea typeface="DejaVu Sans" charset="0"/>
                <a:cs typeface="DejaVu Sans" charset="0"/>
              </a:rPr>
              <a:t>M O N T E N E G R O</a:t>
            </a:r>
          </a:p>
          <a:p>
            <a:pPr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sr-Latn-CS" sz="1000" b="1">
                <a:solidFill>
                  <a:srgbClr val="953735"/>
                </a:solidFill>
                <a:latin typeface="Cambria" pitchFamily="16" charset="0"/>
                <a:ea typeface="DejaVu Sans" charset="0"/>
                <a:cs typeface="DejaVu Sans" charset="0"/>
              </a:rPr>
              <a:t>Negotiating Team for the Accession of  Montenegro to the European Union </a:t>
            </a:r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</p:pic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sr-Latn-CS">
              <a:solidFill>
                <a:srgbClr val="000000"/>
              </a:solidFill>
              <a:ea typeface="DejaVu Sans" charset="0"/>
              <a:cs typeface="DejaVu Sans" charset="0"/>
            </a:endParaRPr>
          </a:p>
          <a:p>
            <a:pPr algn="ctr">
              <a:lnSpc>
                <a:spcPct val="100000"/>
              </a:lnSpc>
              <a:spcAft>
                <a:spcPts val="7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sr-Latn-CS">
              <a:solidFill>
                <a:srgbClr val="000000"/>
              </a:solidFill>
              <a:ea typeface="DejaVu Sans" charset="0"/>
              <a:cs typeface="DejaVu Sans" charset="0"/>
            </a:endParaRPr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95250" y="104775"/>
            <a:ext cx="5010150" cy="730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  <a:spcAft>
                <a:spcPts val="7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sr-Latn-CS" b="1">
                <a:solidFill>
                  <a:srgbClr val="F2DCDB"/>
                </a:solidFill>
                <a:latin typeface="Cambria" pitchFamily="16" charset="0"/>
                <a:ea typeface="DejaVu Sans" charset="0"/>
                <a:cs typeface="DejaVu Sans" charset="0"/>
              </a:rPr>
              <a:t>Chapter 17:</a:t>
            </a:r>
          </a:p>
          <a:p>
            <a:pPr>
              <a:lnSpc>
                <a:spcPct val="100000"/>
              </a:lnSpc>
              <a:spcAft>
                <a:spcPts val="7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endParaRPr lang="sr-Latn-CS" b="1">
              <a:solidFill>
                <a:srgbClr val="F2DCDB"/>
              </a:solidFill>
              <a:latin typeface="Cambria" pitchFamily="16" charset="0"/>
              <a:ea typeface="DejaVu Sans" charset="0"/>
              <a:cs typeface="DejaVu Sans" charset="0"/>
            </a:endParaRPr>
          </a:p>
        </p:txBody>
      </p:sp>
      <p:grpSp>
        <p:nvGrpSpPr>
          <p:cNvPr id="8201" name="Group 9"/>
          <p:cNvGrpSpPr>
            <a:grpSpLocks/>
          </p:cNvGrpSpPr>
          <p:nvPr/>
        </p:nvGrpSpPr>
        <p:grpSpPr bwMode="auto">
          <a:xfrm>
            <a:off x="7880350" y="-9525"/>
            <a:ext cx="1217613" cy="392113"/>
            <a:chOff x="4964" y="-6"/>
            <a:chExt cx="767" cy="247"/>
          </a:xfrm>
        </p:grpSpPr>
        <p:sp>
          <p:nvSpPr>
            <p:cNvPr id="8202" name="AutoShape 10"/>
            <p:cNvSpPr>
              <a:spLocks noChangeArrowheads="1"/>
            </p:cNvSpPr>
            <p:nvPr/>
          </p:nvSpPr>
          <p:spPr bwMode="auto">
            <a:xfrm rot="180000">
              <a:off x="4967" y="-4"/>
              <a:ext cx="114" cy="102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03" name="AutoShape 11"/>
            <p:cNvSpPr>
              <a:spLocks noChangeArrowheads="1"/>
            </p:cNvSpPr>
            <p:nvPr/>
          </p:nvSpPr>
          <p:spPr bwMode="auto">
            <a:xfrm rot="180000">
              <a:off x="5082" y="92"/>
              <a:ext cx="114" cy="102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04" name="AutoShape 12"/>
            <p:cNvSpPr>
              <a:spLocks noChangeArrowheads="1"/>
            </p:cNvSpPr>
            <p:nvPr/>
          </p:nvSpPr>
          <p:spPr bwMode="auto">
            <a:xfrm rot="180000">
              <a:off x="5226" y="137"/>
              <a:ext cx="114" cy="102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05" name="AutoShape 13"/>
            <p:cNvSpPr>
              <a:spLocks noChangeArrowheads="1"/>
            </p:cNvSpPr>
            <p:nvPr/>
          </p:nvSpPr>
          <p:spPr bwMode="auto">
            <a:xfrm rot="180000">
              <a:off x="5376" y="137"/>
              <a:ext cx="114" cy="102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06" name="AutoShape 14"/>
            <p:cNvSpPr>
              <a:spLocks noChangeArrowheads="1"/>
            </p:cNvSpPr>
            <p:nvPr/>
          </p:nvSpPr>
          <p:spPr bwMode="auto">
            <a:xfrm rot="180000">
              <a:off x="5616" y="1"/>
              <a:ext cx="114" cy="102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07" name="AutoShape 15"/>
            <p:cNvSpPr>
              <a:spLocks noChangeArrowheads="1"/>
            </p:cNvSpPr>
            <p:nvPr/>
          </p:nvSpPr>
          <p:spPr bwMode="auto">
            <a:xfrm rot="180000">
              <a:off x="5508" y="87"/>
              <a:ext cx="114" cy="102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208" name="Rectangle 16"/>
          <p:cNvSpPr>
            <a:spLocks noChangeArrowheads="1"/>
          </p:cNvSpPr>
          <p:nvPr/>
        </p:nvSpPr>
        <p:spPr bwMode="auto">
          <a:xfrm>
            <a:off x="6553200" y="6400800"/>
            <a:ext cx="2590800" cy="457200"/>
          </a:xfrm>
          <a:prstGeom prst="rect">
            <a:avLst/>
          </a:prstGeom>
          <a:solidFill>
            <a:srgbClr val="F2DCDB"/>
          </a:solidFill>
          <a:ln w="25560">
            <a:noFill/>
            <a:round/>
            <a:headEnd/>
            <a:tailEnd/>
          </a:ln>
          <a:effectLst/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sr-Latn-CS" sz="1100" b="1">
                <a:solidFill>
                  <a:srgbClr val="953735"/>
                </a:solidFill>
                <a:latin typeface="Cambria" pitchFamily="16" charset="0"/>
                <a:ea typeface="DejaVu Sans" charset="0"/>
                <a:cs typeface="DejaVu Sans" charset="0"/>
              </a:rPr>
              <a:t>Chapter 17: </a:t>
            </a:r>
          </a:p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sr-Latn-CS" sz="1100" b="1" i="1">
                <a:solidFill>
                  <a:srgbClr val="953735"/>
                </a:solidFill>
                <a:latin typeface="Cambria" pitchFamily="16" charset="0"/>
                <a:ea typeface="DejaVu Sans" charset="0"/>
                <a:cs typeface="DejaVu Sans" charset="0"/>
              </a:rPr>
              <a:t>Economic and Monetary Policy</a:t>
            </a:r>
          </a:p>
        </p:txBody>
      </p:sp>
      <p:pic>
        <p:nvPicPr>
          <p:cNvPr id="8209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</p:pic>
      <p:sp>
        <p:nvSpPr>
          <p:cNvPr id="8210" name="Rectangle 18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/>
        </p:spPr>
        <p:txBody>
          <a:bodyPr/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Latn-CS" sz="2400" b="1" dirty="0"/>
              <a:t>         </a:t>
            </a:r>
            <a:br>
              <a:rPr lang="sr-Latn-CS" sz="2400" b="1" dirty="0"/>
            </a:br>
            <a:endParaRPr lang="sr-Latn-CS" sz="2400" b="1" dirty="0"/>
          </a:p>
        </p:txBody>
      </p:sp>
      <p:sp>
        <p:nvSpPr>
          <p:cNvPr id="8211" name="Text Box 19"/>
          <p:cNvSpPr txBox="1">
            <a:spLocks noChangeArrowheads="1"/>
          </p:cNvSpPr>
          <p:nvPr/>
        </p:nvSpPr>
        <p:spPr bwMode="auto">
          <a:xfrm>
            <a:off x="457200" y="1619250"/>
            <a:ext cx="8229600" cy="4200525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lnSpc>
                <a:spcPct val="10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Latn-CS" sz="2000" dirty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- Each year from October to the end of year </a:t>
            </a:r>
            <a:r>
              <a:rPr lang="sr-Latn-CS" sz="20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M</a:t>
            </a:r>
            <a:r>
              <a:rPr lang="en-US" sz="20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o</a:t>
            </a:r>
            <a:r>
              <a:rPr lang="sr-Latn-CS" sz="20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F </a:t>
            </a:r>
            <a:r>
              <a:rPr lang="sr-Latn-CS" sz="2000" dirty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with other institution in MNE prepare PEP.</a:t>
            </a:r>
          </a:p>
          <a:p>
            <a:pPr>
              <a:lnSpc>
                <a:spcPct val="10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Latn-CS" sz="2000" dirty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- Based on agreed format with </a:t>
            </a:r>
            <a:r>
              <a:rPr lang="sr-Latn-CS" sz="20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Commis</a:t>
            </a:r>
            <a:r>
              <a:rPr lang="en-US" sz="20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s</a:t>
            </a:r>
            <a:r>
              <a:rPr lang="sr-Latn-CS" sz="20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ion</a:t>
            </a:r>
            <a:r>
              <a:rPr lang="sr-Latn-CS" sz="2000" dirty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.</a:t>
            </a:r>
          </a:p>
          <a:p>
            <a:pPr>
              <a:lnSpc>
                <a:spcPct val="10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Latn-CS" sz="2000" dirty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-Focus on medium term projections</a:t>
            </a:r>
          </a:p>
          <a:p>
            <a:pPr>
              <a:lnSpc>
                <a:spcPct val="10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Latn-CS" sz="2000" dirty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- </a:t>
            </a:r>
            <a:r>
              <a:rPr lang="sr-Latn-CS" sz="20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Go</a:t>
            </a:r>
            <a:r>
              <a:rPr lang="en-US" sz="20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a</a:t>
            </a:r>
            <a:r>
              <a:rPr lang="sr-Latn-CS" sz="20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ls </a:t>
            </a:r>
            <a:r>
              <a:rPr lang="sr-Latn-CS" sz="2000" dirty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macroeconomic stability and fiscal sustainability</a:t>
            </a:r>
          </a:p>
          <a:p>
            <a:pPr>
              <a:lnSpc>
                <a:spcPct val="10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Latn-CS" sz="2000" dirty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- </a:t>
            </a:r>
            <a:r>
              <a:rPr lang="sr-Latn-CS" sz="20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I</a:t>
            </a:r>
            <a:r>
              <a:rPr lang="en-US" sz="20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n</a:t>
            </a:r>
            <a:r>
              <a:rPr lang="sr-Latn-CS" sz="20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crease </a:t>
            </a:r>
            <a:r>
              <a:rPr lang="sr-Latn-CS" sz="2000" dirty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in transparency</a:t>
            </a:r>
          </a:p>
          <a:p>
            <a:pPr>
              <a:lnSpc>
                <a:spcPct val="10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Latn-CS" sz="2000" dirty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- MNE is member of IMF GDDS System</a:t>
            </a:r>
          </a:p>
          <a:p>
            <a:pPr>
              <a:lnSpc>
                <a:spcPct val="10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Latn-CS" sz="2000" dirty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- Improved data quality and </a:t>
            </a:r>
            <a:r>
              <a:rPr lang="en-GB" sz="2000" dirty="0" smtClean="0">
                <a:latin typeface="Cambria" pitchFamily="18" charset="0"/>
              </a:rPr>
              <a:t>availability </a:t>
            </a:r>
            <a:r>
              <a:rPr lang="sr-Latn-CS" sz="20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on mont</a:t>
            </a:r>
            <a:r>
              <a:rPr lang="en-US" sz="20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h</a:t>
            </a:r>
            <a:r>
              <a:rPr lang="sr-Latn-CS" sz="20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ly an</a:t>
            </a:r>
            <a:r>
              <a:rPr lang="en-US" sz="20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d</a:t>
            </a:r>
            <a:r>
              <a:rPr lang="sr-Latn-CS" sz="20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 </a:t>
            </a:r>
            <a:r>
              <a:rPr lang="sr-Latn-CS" sz="2000" dirty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quarterly level</a:t>
            </a:r>
          </a:p>
          <a:p>
            <a:pPr>
              <a:lnSpc>
                <a:spcPct val="10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Latn-CS" sz="2000" dirty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- Fiscal discipline</a:t>
            </a:r>
          </a:p>
        </p:txBody>
      </p:sp>
      <p:sp>
        <p:nvSpPr>
          <p:cNvPr id="8212" name="Text Box 20"/>
          <p:cNvSpPr txBox="1">
            <a:spLocks noChangeArrowheads="1"/>
          </p:cNvSpPr>
          <p:nvPr/>
        </p:nvSpPr>
        <p:spPr bwMode="auto">
          <a:xfrm>
            <a:off x="0" y="801688"/>
            <a:ext cx="9134475" cy="9001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16632" rIns="0" bIns="0" anchor="ctr"/>
          <a:lstStyle/>
          <a:p>
            <a:pPr algn="ctr"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sr-Latn-CS" sz="3200" b="1" dirty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Fiscal Surveliance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0">
            <a:gsLst>
              <a:gs pos="0">
                <a:srgbClr val="D99694"/>
              </a:gs>
              <a:gs pos="100000">
                <a:srgbClr val="68211D"/>
              </a:gs>
            </a:gsLst>
            <a:path path="shape">
              <a:fillToRect l="29999" t="29999" r="70001" b="70001"/>
            </a:path>
          </a:gradFill>
          <a:ln w="25560">
            <a:solidFill>
              <a:srgbClr val="3A5F8B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218" name="Group 2"/>
          <p:cNvGrpSpPr>
            <a:grpSpLocks/>
          </p:cNvGrpSpPr>
          <p:nvPr/>
        </p:nvGrpSpPr>
        <p:grpSpPr bwMode="auto">
          <a:xfrm>
            <a:off x="-144463" y="-168275"/>
            <a:ext cx="4951413" cy="4418013"/>
            <a:chOff x="-91" y="-106"/>
            <a:chExt cx="3119" cy="2783"/>
          </a:xfrm>
        </p:grpSpPr>
        <p:sp>
          <p:nvSpPr>
            <p:cNvPr id="9219" name="AutoShape 3"/>
            <p:cNvSpPr>
              <a:spLocks noChangeArrowheads="1"/>
            </p:cNvSpPr>
            <p:nvPr/>
          </p:nvSpPr>
          <p:spPr bwMode="auto">
            <a:xfrm rot="8520000">
              <a:off x="962" y="1"/>
              <a:ext cx="509" cy="473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0" name="AutoShape 4"/>
            <p:cNvSpPr>
              <a:spLocks noChangeArrowheads="1"/>
            </p:cNvSpPr>
            <p:nvPr/>
          </p:nvSpPr>
          <p:spPr bwMode="auto">
            <a:xfrm rot="8520000">
              <a:off x="386" y="193"/>
              <a:ext cx="509" cy="473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1" name="AutoShape 5"/>
            <p:cNvSpPr>
              <a:spLocks noChangeArrowheads="1"/>
            </p:cNvSpPr>
            <p:nvPr/>
          </p:nvSpPr>
          <p:spPr bwMode="auto">
            <a:xfrm rot="8520000">
              <a:off x="2" y="673"/>
              <a:ext cx="509" cy="473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2" name="AutoShape 6"/>
            <p:cNvSpPr>
              <a:spLocks noChangeArrowheads="1"/>
            </p:cNvSpPr>
            <p:nvPr/>
          </p:nvSpPr>
          <p:spPr bwMode="auto">
            <a:xfrm rot="8520000">
              <a:off x="50" y="1249"/>
              <a:ext cx="509" cy="473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3" name="AutoShape 7"/>
            <p:cNvSpPr>
              <a:spLocks noChangeArrowheads="1"/>
            </p:cNvSpPr>
            <p:nvPr/>
          </p:nvSpPr>
          <p:spPr bwMode="auto">
            <a:xfrm rot="8520000">
              <a:off x="338" y="1729"/>
              <a:ext cx="509" cy="473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4" name="AutoShape 8"/>
            <p:cNvSpPr>
              <a:spLocks noChangeArrowheads="1"/>
            </p:cNvSpPr>
            <p:nvPr/>
          </p:nvSpPr>
          <p:spPr bwMode="auto">
            <a:xfrm rot="8520000">
              <a:off x="722" y="2017"/>
              <a:ext cx="509" cy="473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5" name="AutoShape 9"/>
            <p:cNvSpPr>
              <a:spLocks noChangeArrowheads="1"/>
            </p:cNvSpPr>
            <p:nvPr/>
          </p:nvSpPr>
          <p:spPr bwMode="auto">
            <a:xfrm rot="8520000">
              <a:off x="1346" y="2099"/>
              <a:ext cx="509" cy="473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6" name="AutoShape 10"/>
            <p:cNvSpPr>
              <a:spLocks noChangeArrowheads="1"/>
            </p:cNvSpPr>
            <p:nvPr/>
          </p:nvSpPr>
          <p:spPr bwMode="auto">
            <a:xfrm rot="8520000">
              <a:off x="1922" y="1921"/>
              <a:ext cx="509" cy="473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7" name="AutoShape 11"/>
            <p:cNvSpPr>
              <a:spLocks noChangeArrowheads="1"/>
            </p:cNvSpPr>
            <p:nvPr/>
          </p:nvSpPr>
          <p:spPr bwMode="auto">
            <a:xfrm rot="8520000">
              <a:off x="2286" y="1475"/>
              <a:ext cx="509" cy="473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8" name="AutoShape 12"/>
            <p:cNvSpPr>
              <a:spLocks noChangeArrowheads="1"/>
            </p:cNvSpPr>
            <p:nvPr/>
          </p:nvSpPr>
          <p:spPr bwMode="auto">
            <a:xfrm rot="8520000">
              <a:off x="2430" y="865"/>
              <a:ext cx="509" cy="473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9" name="AutoShape 13"/>
            <p:cNvSpPr>
              <a:spLocks noChangeArrowheads="1"/>
            </p:cNvSpPr>
            <p:nvPr/>
          </p:nvSpPr>
          <p:spPr bwMode="auto">
            <a:xfrm rot="8520000">
              <a:off x="2114" y="385"/>
              <a:ext cx="509" cy="473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0" name="AutoShape 14"/>
            <p:cNvSpPr>
              <a:spLocks noChangeArrowheads="1"/>
            </p:cNvSpPr>
            <p:nvPr/>
          </p:nvSpPr>
          <p:spPr bwMode="auto">
            <a:xfrm rot="8520000">
              <a:off x="1634" y="49"/>
              <a:ext cx="509" cy="473"/>
            </a:xfrm>
            <a:prstGeom prst="star5">
              <a:avLst/>
            </a:prstGeom>
            <a:solidFill>
              <a:srgbClr val="FFFF00"/>
            </a:solidFill>
            <a:ln w="255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31" name="Rectangle 15"/>
          <p:cNvSpPr>
            <a:spLocks noChangeArrowheads="1"/>
          </p:cNvSpPr>
          <p:nvPr/>
        </p:nvSpPr>
        <p:spPr bwMode="auto">
          <a:xfrm>
            <a:off x="3733800" y="4114800"/>
            <a:ext cx="5334000" cy="19050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sr-Latn-CS" sz="3200">
                <a:solidFill>
                  <a:srgbClr val="F2DCDB"/>
                </a:solidFill>
                <a:latin typeface="Cambria" pitchFamily="16" charset="0"/>
                <a:ea typeface="DejaVu Sans" charset="0"/>
                <a:cs typeface="DejaVu Sans" charset="0"/>
              </a:rPr>
              <a:t>Thank you for your attention</a:t>
            </a:r>
          </a:p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endParaRPr lang="sr-Latn-CS" sz="3200">
              <a:solidFill>
                <a:srgbClr val="F2DCDB"/>
              </a:solidFill>
              <a:latin typeface="Cambria" pitchFamily="16" charset="0"/>
              <a:ea typeface="DejaVu Sans" charset="0"/>
              <a:cs typeface="DejaVu Sans" charset="0"/>
            </a:endParaRPr>
          </a:p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sr-Latn-CS" sz="4000" b="1">
                <a:solidFill>
                  <a:srgbClr val="F2DCDB"/>
                </a:solidFill>
                <a:latin typeface="Cambria" pitchFamily="16" charset="0"/>
                <a:ea typeface="DejaVu Sans" charset="0"/>
                <a:cs typeface="DejaVu Sans" charset="0"/>
              </a:rPr>
              <a:t>QUESTIONS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DejaVu Sans"/>
        <a:cs typeface="DejaVu Sans"/>
      </a:majorFont>
      <a:minorFont>
        <a:latin typeface="Calibri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DejaVu Sans"/>
        <a:cs typeface="DejaVu Sans"/>
      </a:majorFont>
      <a:minorFont>
        <a:latin typeface="Calibri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751</Words>
  <PresentationFormat>On-screen Show (4:3)</PresentationFormat>
  <Paragraphs>130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Office Theme</vt:lpstr>
      <vt:lpstr>Office Theme</vt:lpstr>
      <vt:lpstr>Slide 1</vt:lpstr>
      <vt:lpstr>Fiscal Policy</vt:lpstr>
      <vt:lpstr>Fiscal Policy</vt:lpstr>
      <vt:lpstr>Fiscal Policy</vt:lpstr>
      <vt:lpstr>          </vt:lpstr>
      <vt:lpstr>          </vt:lpstr>
      <vt:lpstr>          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Iva Vukovic</dc:creator>
  <cp:lastModifiedBy>iva.vukovic</cp:lastModifiedBy>
  <cp:revision>20</cp:revision>
  <cp:lastPrinted>1601-01-01T00:00:00Z</cp:lastPrinted>
  <dcterms:created xsi:type="dcterms:W3CDTF">1601-01-01T00:00:00Z</dcterms:created>
  <dcterms:modified xsi:type="dcterms:W3CDTF">2013-02-18T14:34:00Z</dcterms:modified>
</cp:coreProperties>
</file>