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7" r:id="rId2"/>
    <p:sldId id="336" r:id="rId3"/>
    <p:sldId id="337" r:id="rId4"/>
    <p:sldId id="294" r:id="rId5"/>
    <p:sldId id="308" r:id="rId6"/>
    <p:sldId id="309" r:id="rId7"/>
    <p:sldId id="310" r:id="rId8"/>
    <p:sldId id="311" r:id="rId9"/>
    <p:sldId id="312" r:id="rId10"/>
    <p:sldId id="316" r:id="rId11"/>
    <p:sldId id="317" r:id="rId12"/>
    <p:sldId id="318" r:id="rId13"/>
    <p:sldId id="320" r:id="rId14"/>
    <p:sldId id="338" r:id="rId15"/>
    <p:sldId id="321" r:id="rId16"/>
    <p:sldId id="322" r:id="rId17"/>
    <p:sldId id="323" r:id="rId18"/>
    <p:sldId id="324" r:id="rId19"/>
    <p:sldId id="326" r:id="rId20"/>
    <p:sldId id="327" r:id="rId21"/>
    <p:sldId id="328" r:id="rId22"/>
    <p:sldId id="329" r:id="rId23"/>
    <p:sldId id="330" r:id="rId24"/>
    <p:sldId id="331" r:id="rId25"/>
    <p:sldId id="335" r:id="rId26"/>
    <p:sldId id="332" r:id="rId27"/>
    <p:sldId id="333" r:id="rId28"/>
    <p:sldId id="265" r:id="rId29"/>
  </p:sldIdLst>
  <p:sldSz cx="9144000" cy="6858000" type="screen4x3"/>
  <p:notesSz cx="6858000" cy="99472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otpredsjednik"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2967" autoAdjust="0"/>
    <p:restoredTop sz="94660"/>
  </p:normalViewPr>
  <p:slideViewPr>
    <p:cSldViewPr>
      <p:cViewPr>
        <p:scale>
          <a:sx n="75" d="100"/>
          <a:sy n="75" d="100"/>
        </p:scale>
        <p:origin x="-1536" y="-47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99AA36D-A60E-4AC8-97C9-9CEEF95B7D50}" type="datetimeFigureOut">
              <a:rPr lang="en-US"/>
              <a:pPr>
                <a:defRPr/>
              </a:pPr>
              <a:t>4/9/2013</a:t>
            </a:fld>
            <a:endParaRPr lang="en-US"/>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A8DADE5-EFDC-4B71-AC52-A4F3D39FE8D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04475C1-0CC7-4334-8750-8E9BAC9365EE}" type="datetimeFigureOut">
              <a:rPr lang="en-US"/>
              <a:pPr>
                <a:defRPr/>
              </a:pPr>
              <a:t>4/9/2013</a:t>
            </a:fld>
            <a:endParaRPr lang="en-US"/>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724400"/>
            <a:ext cx="5486400" cy="447675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48800"/>
            <a:ext cx="29718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9448800"/>
            <a:ext cx="29718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F4037B13-E486-4757-9FF7-AB3949392ED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EADFF00F-7B2C-4A51-83BA-D92EC651023F}"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037B13-E486-4757-9FF7-AB3949392ED9}" type="slidenum">
              <a:rPr lang="en-US" smtClean="0"/>
              <a:pPr>
                <a:defRPr/>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AEA2312-056D-4B28-BE63-FEE79DB780E2}"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36DE559-D4B1-4C5F-AD66-7F677A90F5E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C5D3288-D64A-4210-B1EE-A013CD42DC3D}"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075BFA-7F7B-4A3C-9AC4-0507105B0B9C}"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7641CF8-FE39-4102-B018-8C522AB12E22}"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1070BD3-DC80-46CD-976D-805AE5A4033F}"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0ECB19C-3A9B-4FE4-81AC-DA7A622B3278}"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815684D-5239-404F-9107-60728F0E134B}"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9660CE5-012F-4563-B24B-8B18B151A779}" type="datetimeFigureOut">
              <a:rPr lang="en-US"/>
              <a:pPr>
                <a:defRPr/>
              </a:pPr>
              <a:t>4/9/2013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77DEFBE-37BC-4AA4-B0AD-800AB8584A31}"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2545171-FC67-4356-AB98-2E6E09FE6D9E}" type="datetimeFigureOut">
              <a:rPr lang="en-US"/>
              <a:pPr>
                <a:defRPr/>
              </a:pPr>
              <a:t>4/9/2013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9BDC455-B6AC-4D0B-BC1D-39CC82266AE7}"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30F8007-4D07-493A-B30C-3EEF1E33B1EB}" type="datetimeFigureOut">
              <a:rPr lang="en-US"/>
              <a:pPr>
                <a:defRPr/>
              </a:pPr>
              <a:t>4/9/2013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9D62539-E376-42AE-9C16-F2EF433FD514}"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04F6A24-D938-4D61-A427-A3AB15E2F6E0}"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4E564F1-69C4-4E3F-9C0E-3EA40918509D}"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9ABBAAC-0F9D-4B31-AC24-A773D5F4BD32}"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D8F1FBC-3EFC-402C-B88A-2EBF7A2C1E32}"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29D71D4-6649-44A6-8382-E1E855A4920C}"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09E508D-D627-4A5A-B40F-912925159D8A}"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E666315-8A2A-4474-9B73-C7A32BDF904C}"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EA1D8D-B87A-49E3-AC32-69891F8A21F7}"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BD927DD8-66B3-4964-8EBC-0C8FE4E5B2F1}" type="datetimeFigureOut">
              <a:rPr lang="en-US"/>
              <a:pPr>
                <a:defRPr/>
              </a:pPr>
              <a:t>4/9/2013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32B46C5-4DCB-4C4E-8A89-7977AA403B6E}"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15364"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en-US" sz="1600" b="1" i="1">
                <a:solidFill>
                  <a:schemeClr val="bg1"/>
                </a:solidFill>
                <a:latin typeface="Cambria" pitchFamily="18" charset="0"/>
              </a:rPr>
              <a:t> 28 </a:t>
            </a:r>
            <a:r>
              <a:rPr lang="hr-HR" sz="1600" b="1" i="1">
                <a:solidFill>
                  <a:schemeClr val="bg1"/>
                </a:solidFill>
                <a:latin typeface="Cambria" pitchFamily="18" charset="0"/>
              </a:rPr>
              <a:t>– </a:t>
            </a:r>
            <a:r>
              <a:rPr lang="en-US" sz="1600" b="1" i="1">
                <a:solidFill>
                  <a:schemeClr val="bg1"/>
                </a:solidFill>
                <a:latin typeface="Cambria" pitchFamily="18" charset="0"/>
              </a:rPr>
              <a:t>Consumer and Health Protection</a:t>
            </a:r>
            <a:endParaRPr lang="en-US" sz="3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a:t>
            </a:r>
            <a:r>
              <a:rPr lang="x-none" sz="2600">
                <a:solidFill>
                  <a:schemeClr val="accent2">
                    <a:lumMod val="20000"/>
                    <a:lumOff val="80000"/>
                  </a:schemeClr>
                </a:solidFill>
                <a:latin typeface="Cambria" pitchFamily="18" charset="0"/>
                <a:cs typeface="+mn-cs"/>
              </a:rPr>
              <a:t> </a:t>
            </a:r>
            <a:r>
              <a:rPr lang="en-US" sz="2600" dirty="0">
                <a:solidFill>
                  <a:schemeClr val="accent2">
                    <a:lumMod val="20000"/>
                    <a:lumOff val="80000"/>
                  </a:schemeClr>
                </a:solidFill>
                <a:latin typeface="Cambria" pitchFamily="18" charset="0"/>
                <a:cs typeface="+mn-cs"/>
              </a:rPr>
              <a:t>28</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en-US" sz="2000" b="1" dirty="0" err="1">
                <a:solidFill>
                  <a:schemeClr val="accent2">
                    <a:lumMod val="60000"/>
                    <a:lumOff val="40000"/>
                  </a:schemeClr>
                </a:solidFill>
                <a:latin typeface="Cambria" pitchFamily="18" charset="0"/>
                <a:cs typeface="Arial" pitchFamily="34" charset="0"/>
              </a:rPr>
              <a:t>Bru</a:t>
            </a:r>
            <a:r>
              <a:rPr lang="hr-HR" sz="2000" b="1" dirty="0">
                <a:solidFill>
                  <a:schemeClr val="accent2">
                    <a:lumMod val="60000"/>
                    <a:lumOff val="40000"/>
                  </a:schemeClr>
                </a:solidFill>
                <a:latin typeface="Cambria" pitchFamily="18" charset="0"/>
                <a:cs typeface="Arial" pitchFamily="34" charset="0"/>
              </a:rPr>
              <a:t>ssel</a:t>
            </a:r>
            <a:r>
              <a:rPr lang="en-US" sz="2000" b="1" dirty="0">
                <a:solidFill>
                  <a:schemeClr val="accent2">
                    <a:lumMod val="60000"/>
                    <a:lumOff val="40000"/>
                  </a:schemeClr>
                </a:solidFill>
                <a:latin typeface="Cambria" pitchFamily="18" charset="0"/>
                <a:cs typeface="Arial" pitchFamily="34" charset="0"/>
              </a:rPr>
              <a:t>s, 15-16 April </a:t>
            </a:r>
            <a:r>
              <a:rPr lang="sr-Latn-CS" sz="2000" b="1" dirty="0">
                <a:solidFill>
                  <a:schemeClr val="accent2">
                    <a:lumMod val="60000"/>
                    <a:lumOff val="40000"/>
                  </a:schemeClr>
                </a:solidFill>
                <a:latin typeface="Cambria" pitchFamily="18" charset="0"/>
                <a:cs typeface="Arial" pitchFamily="34" charset="0"/>
              </a:rPr>
              <a:t>2013</a:t>
            </a:r>
            <a:endParaRPr lang="en-US" sz="2000" dirty="0">
              <a:solidFill>
                <a:schemeClr val="accent2">
                  <a:lumMod val="60000"/>
                  <a:lumOff val="40000"/>
                </a:schemeClr>
              </a:solidFill>
              <a:latin typeface="Arial" pitchFamily="34" charset="0"/>
              <a:cs typeface="Arial" pitchFamily="34"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p:txBody>
      </p:sp>
      <p:grpSp>
        <p:nvGrpSpPr>
          <p:cNvPr id="1536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5368" name="Picture 18" descr="EU MN logo"/>
          <p:cNvPicPr>
            <a:picLocks noChangeAspect="1" noChangeArrowheads="1"/>
          </p:cNvPicPr>
          <p:nvPr/>
        </p:nvPicPr>
        <p:blipFill>
          <a:blip r:embed="rId4" cstate="print"/>
          <a:srcRect/>
          <a:stretch>
            <a:fillRect/>
          </a:stretch>
        </p:blipFill>
        <p:spPr bwMode="auto">
          <a:xfrm>
            <a:off x="3581400" y="4419600"/>
            <a:ext cx="2133600" cy="120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sp>
        <p:nvSpPr>
          <p:cNvPr id="3076" name="Text Box 121"/>
          <p:cNvSpPr txBox="1">
            <a:spLocks noChangeArrowheads="1"/>
          </p:cNvSpPr>
          <p:nvPr/>
        </p:nvSpPr>
        <p:spPr bwMode="auto">
          <a:xfrm>
            <a:off x="287338" y="4572000"/>
            <a:ext cx="8569325" cy="1447800"/>
          </a:xfrm>
          <a:prstGeom prst="rect">
            <a:avLst/>
          </a:prstGeom>
          <a:noFill/>
          <a:ln w="9525" algn="ctr">
            <a:noFill/>
            <a:miter lim="800000"/>
            <a:headEnd/>
            <a:tailEnd/>
          </a:ln>
        </p:spPr>
        <p:txBody>
          <a:bodyPr/>
          <a:lstStyle/>
          <a:p>
            <a:pPr marL="14288" indent="-14288" algn="ctr">
              <a:spcAft>
                <a:spcPct val="10000"/>
              </a:spcAft>
              <a:buClr>
                <a:srgbClr val="FF0000"/>
              </a:buClr>
              <a:buFont typeface="Wingdings" pitchFamily="2" charset="2"/>
              <a:buNone/>
            </a:pPr>
            <a:r>
              <a:rPr lang="sr-Latn-CS" sz="2000" b="1" dirty="0">
                <a:solidFill>
                  <a:srgbClr val="632523"/>
                </a:solidFill>
                <a:latin typeface="Cambria" pitchFamily="18" charset="0"/>
              </a:rPr>
              <a:t>Milica Golubović</a:t>
            </a:r>
            <a:endParaRPr lang="en-US" sz="2000" dirty="0">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sr-Latn-CS" sz="1600" dirty="0" smtClean="0">
                <a:solidFill>
                  <a:srgbClr val="632523"/>
                </a:solidFill>
                <a:latin typeface="Cambria" pitchFamily="18" charset="0"/>
              </a:rPr>
              <a:t>Advisor</a:t>
            </a:r>
            <a:endParaRPr lang="sr-Latn-CS" sz="1600" dirty="0">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1600" b="1" dirty="0" smtClean="0">
                <a:solidFill>
                  <a:srgbClr val="632523"/>
                </a:solidFill>
                <a:latin typeface="Cambria" pitchFamily="18" charset="0"/>
              </a:rPr>
              <a:t>M</a:t>
            </a:r>
            <a:r>
              <a:rPr lang="sr-Latn-CS" sz="1600" b="1" dirty="0" smtClean="0">
                <a:solidFill>
                  <a:srgbClr val="632523"/>
                </a:solidFill>
                <a:latin typeface="Cambria" pitchFamily="18" charset="0"/>
              </a:rPr>
              <a:t>inistry </a:t>
            </a:r>
            <a:r>
              <a:rPr lang="en-US" sz="1600" b="1" dirty="0" smtClean="0">
                <a:solidFill>
                  <a:srgbClr val="632523"/>
                </a:solidFill>
                <a:latin typeface="Cambria" pitchFamily="18" charset="0"/>
              </a:rPr>
              <a:t>o</a:t>
            </a:r>
            <a:r>
              <a:rPr lang="sr-Latn-CS" sz="1600" b="1" dirty="0" smtClean="0">
                <a:solidFill>
                  <a:srgbClr val="632523"/>
                </a:solidFill>
                <a:latin typeface="Cambria" pitchFamily="18" charset="0"/>
              </a:rPr>
              <a:t>f Health</a:t>
            </a:r>
          </a:p>
          <a:p>
            <a:pPr marL="14288" indent="-14288" algn="ctr">
              <a:spcAft>
                <a:spcPct val="10000"/>
              </a:spcAft>
              <a:buClr>
                <a:srgbClr val="FF0000"/>
              </a:buClr>
              <a:buFont typeface="Wingdings" pitchFamily="2" charset="2"/>
              <a:buNone/>
            </a:pPr>
            <a:r>
              <a:rPr lang="sr-Latn-CS" sz="1600" dirty="0" smtClean="0">
                <a:solidFill>
                  <a:schemeClr val="tx2"/>
                </a:solidFill>
                <a:latin typeface="Cambria" pitchFamily="18" charset="0"/>
              </a:rPr>
              <a:t>milica.golubovic@mzd.gov.me</a:t>
            </a:r>
            <a:endParaRPr lang="en-US" sz="1600" dirty="0">
              <a:solidFill>
                <a:schemeClr val="tx2"/>
              </a:solidFill>
              <a:latin typeface="Cambria" pitchFamily="18" charset="0"/>
            </a:endParaRPr>
          </a:p>
          <a:p>
            <a:pPr marL="14288" indent="-14288" algn="ctr">
              <a:spcAft>
                <a:spcPct val="10000"/>
              </a:spcAft>
              <a:buClr>
                <a:srgbClr val="FF0000"/>
              </a:buClr>
              <a:buFont typeface="Wingdings" pitchFamily="2" charset="2"/>
              <a:buNone/>
            </a:pPr>
            <a:endParaRPr lang="en-US" sz="4000" b="1" dirty="0">
              <a:solidFill>
                <a:srgbClr val="632523"/>
              </a:solidFill>
              <a:latin typeface="Cambria" pitchFamily="18" charset="0"/>
            </a:endParaRPr>
          </a:p>
          <a:p>
            <a:pPr marL="14288" indent="-14288" algn="ctr"/>
            <a:endParaRPr lang="en-US" sz="4000" b="1" dirty="0">
              <a:solidFill>
                <a:srgbClr val="000099"/>
              </a:solidFill>
              <a:latin typeface="Cambria" pitchFamily="18" charset="0"/>
            </a:endParaRPr>
          </a:p>
          <a:p>
            <a:pPr marL="14288" indent="-14288" algn="ctr"/>
            <a:endParaRPr lang="en-US" sz="4000" b="1" dirty="0">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p:txBody>
      </p:sp>
      <p:pic>
        <p:nvPicPr>
          <p:cNvPr id="3079"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pic>
        <p:nvPicPr>
          <p:cNvPr id="308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914400" y="2582863"/>
            <a:ext cx="7391400" cy="646331"/>
          </a:xfrm>
          <a:prstGeom prst="rect">
            <a:avLst/>
          </a:prstGeom>
        </p:spPr>
        <p:txBody>
          <a:bodyPr>
            <a:spAutoFit/>
          </a:bodyPr>
          <a:lstStyle/>
          <a:p>
            <a:pPr algn="ctr">
              <a:defRPr/>
            </a:pPr>
            <a:r>
              <a:rPr lang="en-US" sz="3600" b="1" dirty="0" smtClean="0">
                <a:solidFill>
                  <a:schemeClr val="accent2">
                    <a:lumMod val="50000"/>
                  </a:schemeClr>
                </a:solidFill>
                <a:latin typeface="Cambria" pitchFamily="18" charset="0"/>
              </a:rPr>
              <a:t>COMMUNICABLE</a:t>
            </a:r>
            <a:r>
              <a:rPr lang="x-none" sz="3600" b="1" dirty="0" smtClean="0">
                <a:solidFill>
                  <a:schemeClr val="accent2">
                    <a:lumMod val="50000"/>
                  </a:schemeClr>
                </a:solidFill>
                <a:latin typeface="Cambria" pitchFamily="18" charset="0"/>
              </a:rPr>
              <a:t> </a:t>
            </a:r>
            <a:r>
              <a:rPr lang="x-none" sz="3600" b="1" dirty="0">
                <a:solidFill>
                  <a:schemeClr val="accent2">
                    <a:lumMod val="50000"/>
                  </a:schemeClr>
                </a:solidFill>
                <a:latin typeface="Cambria" pitchFamily="18" charset="0"/>
              </a:rPr>
              <a:t>DISEASES</a:t>
            </a:r>
            <a:endParaRPr lang="en-US" sz="3600" b="1" dirty="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410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04"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410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8441" name="Title 16"/>
          <p:cNvSpPr>
            <a:spLocks noGrp="1"/>
          </p:cNvSpPr>
          <p:nvPr>
            <p:ph type="ctrTitle"/>
          </p:nvPr>
        </p:nvSpPr>
        <p:spPr>
          <a:xfrm>
            <a:off x="685800" y="533400"/>
            <a:ext cx="7772400" cy="1371600"/>
          </a:xfrm>
        </p:spPr>
        <p:txBody>
          <a:bodyPr/>
          <a:lstStyle/>
          <a:p>
            <a:pPr>
              <a:defRPr/>
            </a:pPr>
            <a:r>
              <a:rPr lang="x-none" sz="2800" b="1" smtClean="0">
                <a:solidFill>
                  <a:srgbClr val="0000FF"/>
                </a:solidFill>
                <a:latin typeface="Cambria" pitchFamily="18" charset="0"/>
              </a:rPr>
              <a:t>Contents</a:t>
            </a:r>
            <a:endParaRPr lang="en-GB" sz="2800" b="1" dirty="0" smtClean="0">
              <a:solidFill>
                <a:srgbClr val="0000FF"/>
              </a:solidFill>
              <a:latin typeface="Cambria" pitchFamily="18" charset="0"/>
            </a:endParaRPr>
          </a:p>
        </p:txBody>
      </p:sp>
      <p:sp>
        <p:nvSpPr>
          <p:cNvPr id="18442" name="Subtitle 17"/>
          <p:cNvSpPr>
            <a:spLocks noGrp="1"/>
          </p:cNvSpPr>
          <p:nvPr>
            <p:ph type="subTitle" idx="1"/>
          </p:nvPr>
        </p:nvSpPr>
        <p:spPr>
          <a:xfrm>
            <a:off x="457200" y="1752600"/>
            <a:ext cx="8305800" cy="4495800"/>
          </a:xfrm>
        </p:spPr>
        <p:txBody>
          <a:bodyPr/>
          <a:lstStyle/>
          <a:p>
            <a:pPr marL="442913" indent="-442913" algn="l">
              <a:buFont typeface="Wingdings" pitchFamily="2" charset="2"/>
              <a:buChar char="q"/>
              <a:defRPr/>
            </a:pPr>
            <a:r>
              <a:rPr lang="bs-Latn-BA" sz="2000" dirty="0" err="1" smtClean="0">
                <a:solidFill>
                  <a:schemeClr val="accent2">
                    <a:lumMod val="50000"/>
                  </a:schemeClr>
                </a:solidFill>
                <a:latin typeface="Cambria" pitchFamily="18" charset="0"/>
              </a:rPr>
              <a:t>Relevant</a:t>
            </a:r>
            <a:r>
              <a:rPr lang="bs-Latn-BA" sz="2000" dirty="0" smtClean="0">
                <a:solidFill>
                  <a:schemeClr val="accent2">
                    <a:lumMod val="50000"/>
                  </a:schemeClr>
                </a:solidFill>
                <a:latin typeface="Cambria" pitchFamily="18" charset="0"/>
              </a:rPr>
              <a:t> </a:t>
            </a:r>
            <a:r>
              <a:rPr lang="bs-Latn-BA" sz="2000" dirty="0" err="1" smtClean="0">
                <a:solidFill>
                  <a:schemeClr val="accent2">
                    <a:lumMod val="50000"/>
                  </a:schemeClr>
                </a:solidFill>
                <a:latin typeface="Cambria" pitchFamily="18" charset="0"/>
              </a:rPr>
              <a:t>Acquis</a:t>
            </a:r>
            <a:endParaRPr lang="bs-Latn-BA" sz="2000" dirty="0" smtClean="0">
              <a:solidFill>
                <a:schemeClr val="accent2">
                  <a:lumMod val="50000"/>
                </a:schemeClr>
              </a:solidFill>
              <a:latin typeface="Cambria" pitchFamily="18" charset="0"/>
            </a:endParaRPr>
          </a:p>
          <a:p>
            <a:pPr marL="442913" indent="-442913" algn="l">
              <a:buFont typeface="Wingdings" pitchFamily="2" charset="2"/>
              <a:buChar char="q"/>
              <a:defRPr/>
            </a:pPr>
            <a:r>
              <a:rPr lang="en-US" sz="2000" dirty="0" smtClean="0">
                <a:solidFill>
                  <a:schemeClr val="accent2">
                    <a:lumMod val="50000"/>
                  </a:schemeClr>
                </a:solidFill>
                <a:latin typeface="Cambria" pitchFamily="18" charset="0"/>
              </a:rPr>
              <a:t>National Legislation</a:t>
            </a:r>
          </a:p>
          <a:p>
            <a:pPr marL="442913" indent="-442913" algn="l">
              <a:buFont typeface="Wingdings" pitchFamily="2" charset="2"/>
              <a:buChar char="q"/>
              <a:defRPr/>
            </a:pPr>
            <a:r>
              <a:rPr lang="bs-Latn-BA" sz="2000" dirty="0" err="1" smtClean="0">
                <a:solidFill>
                  <a:schemeClr val="accent2">
                    <a:lumMod val="50000"/>
                  </a:schemeClr>
                </a:solidFill>
                <a:latin typeface="Cambria" pitchFamily="18" charset="0"/>
              </a:rPr>
              <a:t>Institutional</a:t>
            </a:r>
            <a:r>
              <a:rPr lang="bs-Latn-BA" sz="2000" dirty="0" smtClean="0">
                <a:solidFill>
                  <a:schemeClr val="accent2">
                    <a:lumMod val="50000"/>
                  </a:schemeClr>
                </a:solidFill>
                <a:latin typeface="Cambria" pitchFamily="18" charset="0"/>
              </a:rPr>
              <a:t> </a:t>
            </a:r>
            <a:r>
              <a:rPr lang="bs-Latn-BA" sz="2000" dirty="0" err="1" smtClean="0">
                <a:solidFill>
                  <a:schemeClr val="accent2">
                    <a:lumMod val="50000"/>
                  </a:schemeClr>
                </a:solidFill>
                <a:latin typeface="Cambria" pitchFamily="18" charset="0"/>
              </a:rPr>
              <a:t>Framework</a:t>
            </a:r>
            <a:endParaRPr lang="bs-Latn-BA" sz="2000" dirty="0" smtClean="0">
              <a:solidFill>
                <a:schemeClr val="accent2">
                  <a:lumMod val="50000"/>
                </a:schemeClr>
              </a:solidFill>
              <a:latin typeface="Cambria" pitchFamily="18" charset="0"/>
            </a:endParaRPr>
          </a:p>
          <a:p>
            <a:pPr marL="442913" indent="-442913" algn="l">
              <a:buFont typeface="Wingdings" pitchFamily="2" charset="2"/>
              <a:buChar char="q"/>
              <a:defRPr/>
            </a:pPr>
            <a:r>
              <a:rPr lang="bs-Latn-BA" sz="2000" dirty="0" smtClean="0">
                <a:solidFill>
                  <a:schemeClr val="accent2">
                    <a:lumMod val="50000"/>
                  </a:schemeClr>
                </a:solidFill>
                <a:latin typeface="Cambria" pitchFamily="18" charset="0"/>
              </a:rPr>
              <a:t>Communicable Diseases List</a:t>
            </a:r>
          </a:p>
          <a:p>
            <a:pPr marL="442913" indent="-442913" algn="l">
              <a:buFont typeface="Wingdings" pitchFamily="2" charset="2"/>
              <a:buChar char="q"/>
              <a:defRPr/>
            </a:pPr>
            <a:r>
              <a:rPr lang="bs-Latn-BA" sz="2000" dirty="0" smtClean="0">
                <a:solidFill>
                  <a:schemeClr val="accent2">
                    <a:lumMod val="50000"/>
                  </a:schemeClr>
                </a:solidFill>
                <a:latin typeface="Cambria" pitchFamily="18" charset="0"/>
              </a:rPr>
              <a:t>Competent Bodies</a:t>
            </a:r>
          </a:p>
          <a:p>
            <a:pPr marL="442913" indent="-442913" algn="l">
              <a:buFont typeface="Wingdings" pitchFamily="2" charset="2"/>
              <a:buChar char="q"/>
              <a:defRPr/>
            </a:pPr>
            <a:r>
              <a:rPr lang="bs-Latn-BA" sz="2000" dirty="0" smtClean="0">
                <a:solidFill>
                  <a:schemeClr val="accent2">
                    <a:lumMod val="50000"/>
                  </a:schemeClr>
                </a:solidFill>
                <a:latin typeface="Cambria" pitchFamily="18" charset="0"/>
              </a:rPr>
              <a:t>Competent Institutions</a:t>
            </a:r>
          </a:p>
          <a:p>
            <a:pPr marL="442913" indent="-442913" algn="l">
              <a:buFont typeface="Wingdings" pitchFamily="2" charset="2"/>
              <a:buChar char="q"/>
              <a:defRPr/>
            </a:pPr>
            <a:r>
              <a:rPr lang="bs-Latn-BA" sz="2000" dirty="0" smtClean="0">
                <a:solidFill>
                  <a:schemeClr val="accent2">
                    <a:lumMod val="50000"/>
                  </a:schemeClr>
                </a:solidFill>
                <a:latin typeface="Cambria" pitchFamily="18" charset="0"/>
              </a:rPr>
              <a:t>Epidemiological Surveillance</a:t>
            </a:r>
          </a:p>
          <a:p>
            <a:pPr marL="442913" indent="-442913" algn="l">
              <a:buFont typeface="Wingdings" pitchFamily="2" charset="2"/>
              <a:buChar char="q"/>
              <a:defRPr/>
            </a:pPr>
            <a:r>
              <a:rPr lang="bs-Latn-BA" sz="2000" dirty="0" smtClean="0">
                <a:solidFill>
                  <a:schemeClr val="accent2">
                    <a:lumMod val="50000"/>
                  </a:schemeClr>
                </a:solidFill>
                <a:latin typeface="Cambria" pitchFamily="18" charset="0"/>
              </a:rPr>
              <a:t>Notification</a:t>
            </a:r>
          </a:p>
          <a:p>
            <a:pPr marL="442913" indent="-442913" algn="l">
              <a:buFont typeface="Wingdings" pitchFamily="2" charset="2"/>
              <a:buChar char="q"/>
              <a:defRPr/>
            </a:pPr>
            <a:r>
              <a:rPr lang="bs-Latn-BA" sz="2000" dirty="0" smtClean="0">
                <a:solidFill>
                  <a:schemeClr val="accent2">
                    <a:lumMod val="50000"/>
                  </a:schemeClr>
                </a:solidFill>
                <a:latin typeface="Cambria" pitchFamily="18" charset="0"/>
              </a:rPr>
              <a:t>Measures for the Prevention and Control of communicable Diseases</a:t>
            </a:r>
          </a:p>
          <a:p>
            <a:pPr marL="442913" indent="-442913" algn="l">
              <a:buFont typeface="Wingdings" pitchFamily="2" charset="2"/>
              <a:buChar char="q"/>
              <a:defRPr/>
            </a:pPr>
            <a:r>
              <a:rPr lang="bs-Latn-BA" sz="2000" dirty="0" smtClean="0">
                <a:solidFill>
                  <a:schemeClr val="accent2">
                    <a:lumMod val="50000"/>
                  </a:schemeClr>
                </a:solidFill>
                <a:latin typeface="Cambria" pitchFamily="18" charset="0"/>
              </a:rPr>
              <a:t>Prevention and Control of Nosocomial Infections</a:t>
            </a:r>
          </a:p>
          <a:p>
            <a:pPr marL="442913" indent="-442913" algn="l">
              <a:buFont typeface="Wingdings" pitchFamily="2" charset="2"/>
              <a:buChar char="q"/>
              <a:defRPr/>
            </a:pPr>
            <a:r>
              <a:rPr lang="bs-Latn-BA" sz="2000" dirty="0" err="1" smtClean="0">
                <a:solidFill>
                  <a:schemeClr val="accent2">
                    <a:lumMod val="50000"/>
                  </a:schemeClr>
                </a:solidFill>
                <a:latin typeface="Cambria" pitchFamily="18" charset="0"/>
              </a:rPr>
              <a:t>Surveillance</a:t>
            </a:r>
            <a:endParaRPr lang="bs-Latn-BA" sz="2000" dirty="0" smtClean="0">
              <a:solidFill>
                <a:schemeClr val="accent2">
                  <a:lumMod val="50000"/>
                </a:schemeClr>
              </a:solidFill>
              <a:latin typeface="Cambria" pitchFamily="18" charset="0"/>
            </a:endParaRPr>
          </a:p>
        </p:txBody>
      </p:sp>
      <p:sp>
        <p:nvSpPr>
          <p:cNvPr id="19" name="Rectangle 18"/>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1945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609600"/>
            <a:ext cx="8229600" cy="990600"/>
          </a:xfrm>
        </p:spPr>
        <p:txBody>
          <a:bodyPr/>
          <a:lstStyle/>
          <a:p>
            <a:pPr>
              <a:defRPr/>
            </a:pPr>
            <a:r>
              <a:rPr lang="bs-Latn-BA" sz="2800" b="1" dirty="0" err="1" smtClean="0">
                <a:solidFill>
                  <a:srgbClr val="0000FF"/>
                </a:solidFill>
                <a:latin typeface="Cambria" pitchFamily="18" charset="0"/>
              </a:rPr>
              <a:t>Relevant</a:t>
            </a:r>
            <a:r>
              <a:rPr lang="bs-Latn-BA" sz="2800" b="1" dirty="0" smtClean="0">
                <a:solidFill>
                  <a:srgbClr val="0000FF"/>
                </a:solidFill>
                <a:latin typeface="Cambria" pitchFamily="18" charset="0"/>
              </a:rPr>
              <a:t> </a:t>
            </a:r>
            <a:r>
              <a:rPr lang="bs-Latn-BA" sz="2800" b="1" i="1" dirty="0" err="1" smtClean="0">
                <a:solidFill>
                  <a:srgbClr val="0000FF"/>
                </a:solidFill>
                <a:latin typeface="Cambria" pitchFamily="18" charset="0"/>
              </a:rPr>
              <a:t>Acquis</a:t>
            </a:r>
            <a:endParaRPr lang="en-GB" sz="2800" b="1" i="1" dirty="0" smtClean="0">
              <a:solidFill>
                <a:srgbClr val="0000FF"/>
              </a:solidFill>
              <a:latin typeface="Cambria" pitchFamily="18" charset="0"/>
            </a:endParaRPr>
          </a:p>
        </p:txBody>
      </p:sp>
      <p:sp>
        <p:nvSpPr>
          <p:cNvPr id="19466" name="Content Placeholder 25"/>
          <p:cNvSpPr>
            <a:spLocks noGrp="1"/>
          </p:cNvSpPr>
          <p:nvPr>
            <p:ph idx="1"/>
          </p:nvPr>
        </p:nvSpPr>
        <p:spPr>
          <a:xfrm>
            <a:off x="304800" y="1524000"/>
            <a:ext cx="8610600" cy="4572000"/>
          </a:xfrm>
        </p:spPr>
        <p:txBody>
          <a:bodyPr/>
          <a:lstStyle/>
          <a:p>
            <a:pPr marL="0" indent="0" algn="just">
              <a:spcBef>
                <a:spcPts val="600"/>
              </a:spcBef>
              <a:spcAft>
                <a:spcPts val="600"/>
              </a:spcAft>
              <a:buFont typeface="Wingdings" pitchFamily="2" charset="2"/>
              <a:buChar char="q"/>
            </a:pPr>
            <a:r>
              <a:rPr lang="sr-Latn-CS" sz="1800" b="1" dirty="0" smtClean="0">
                <a:solidFill>
                  <a:schemeClr val="accent2">
                    <a:lumMod val="75000"/>
                  </a:schemeClr>
                </a:solidFill>
                <a:latin typeface="Cambria" pitchFamily="18" charset="0"/>
              </a:rPr>
              <a:t> 31998D2119 </a:t>
            </a:r>
            <a:endParaRPr lang="sr-Latn-CS" sz="1800" dirty="0" smtClean="0">
              <a:solidFill>
                <a:schemeClr val="accent2">
                  <a:lumMod val="75000"/>
                </a:schemeClr>
              </a:solidFill>
              <a:latin typeface="Cambria" pitchFamily="18" charset="0"/>
            </a:endParaRPr>
          </a:p>
          <a:p>
            <a:pPr marL="0" indent="0" algn="just">
              <a:spcBef>
                <a:spcPts val="600"/>
              </a:spcBef>
              <a:spcAft>
                <a:spcPts val="600"/>
              </a:spcAft>
              <a:buNone/>
            </a:pPr>
            <a:r>
              <a:rPr lang="sr-Latn-CS" sz="1800" dirty="0" smtClean="0">
                <a:solidFill>
                  <a:schemeClr val="accent2">
                    <a:lumMod val="75000"/>
                  </a:schemeClr>
                </a:solidFill>
                <a:latin typeface="Cambria" pitchFamily="18" charset="0"/>
              </a:rPr>
              <a:t>Decision No 2119/98/EC of the European Parliament and of the Council of 24 September 1998 setting up a network for the epidemiological surveillance and control of communicable diseases in the Community </a:t>
            </a:r>
            <a:r>
              <a:rPr lang="sr-Latn-CS" sz="1800" i="1" dirty="0" smtClean="0">
                <a:solidFill>
                  <a:schemeClr val="accent2">
                    <a:lumMod val="75000"/>
                  </a:schemeClr>
                </a:solidFill>
                <a:latin typeface="Cambria" pitchFamily="18" charset="0"/>
              </a:rPr>
              <a:t>(OJ L 268, 3.10.1998, p. 1–7)</a:t>
            </a:r>
            <a:endParaRPr lang="sr-Latn-CS" sz="1800" dirty="0" smtClean="0">
              <a:solidFill>
                <a:schemeClr val="accent2">
                  <a:lumMod val="75000"/>
                </a:schemeClr>
              </a:solidFill>
              <a:latin typeface="Cambria" pitchFamily="18" charset="0"/>
            </a:endParaRPr>
          </a:p>
          <a:p>
            <a:pPr marL="0" indent="0" algn="just">
              <a:spcBef>
                <a:spcPts val="600"/>
              </a:spcBef>
              <a:spcAft>
                <a:spcPts val="600"/>
              </a:spcAft>
              <a:buFont typeface="Wingdings" pitchFamily="2" charset="2"/>
              <a:buChar char="q"/>
            </a:pPr>
            <a:r>
              <a:rPr lang="sr-Latn-CS" sz="1800" b="1" dirty="0" smtClean="0">
                <a:solidFill>
                  <a:schemeClr val="accent2">
                    <a:lumMod val="75000"/>
                  </a:schemeClr>
                </a:solidFill>
                <a:latin typeface="Cambria" pitchFamily="18" charset="0"/>
              </a:rPr>
              <a:t> 32000D0096 </a:t>
            </a:r>
            <a:endParaRPr lang="sr-Latn-CS" sz="1800" dirty="0" smtClean="0">
              <a:solidFill>
                <a:schemeClr val="accent2">
                  <a:lumMod val="75000"/>
                </a:schemeClr>
              </a:solidFill>
              <a:latin typeface="Cambria" pitchFamily="18" charset="0"/>
            </a:endParaRPr>
          </a:p>
          <a:p>
            <a:pPr marL="0" indent="0" algn="just">
              <a:spcBef>
                <a:spcPts val="600"/>
              </a:spcBef>
              <a:spcAft>
                <a:spcPts val="600"/>
              </a:spcAft>
              <a:buNone/>
            </a:pPr>
            <a:r>
              <a:rPr lang="sr-Latn-CS" sz="1800" dirty="0" smtClean="0">
                <a:solidFill>
                  <a:schemeClr val="accent2">
                    <a:lumMod val="75000"/>
                  </a:schemeClr>
                </a:solidFill>
                <a:latin typeface="Cambria" pitchFamily="18" charset="0"/>
              </a:rPr>
              <a:t>Commission Decision No 2000/96/EC of 22 December 1999 on the communicable diseases to be progressively covered by the Community network under Decision No 2119/98/EC of the European Parliament and of the Council </a:t>
            </a:r>
            <a:r>
              <a:rPr lang="sr-Latn-CS" sz="1800" i="1" dirty="0" smtClean="0">
                <a:solidFill>
                  <a:schemeClr val="accent2">
                    <a:lumMod val="75000"/>
                  </a:schemeClr>
                </a:solidFill>
                <a:latin typeface="Cambria" pitchFamily="18" charset="0"/>
              </a:rPr>
              <a:t>(OJ L 28, 3.2.2000, p. 50–53)</a:t>
            </a:r>
          </a:p>
          <a:p>
            <a:pPr marL="0" indent="0" algn="just">
              <a:spcBef>
                <a:spcPts val="600"/>
              </a:spcBef>
              <a:spcAft>
                <a:spcPts val="600"/>
              </a:spcAft>
              <a:buFont typeface="Wingdings" pitchFamily="2" charset="2"/>
              <a:buChar char="q"/>
            </a:pPr>
            <a:r>
              <a:rPr lang="sr-Latn-CS" sz="1800" b="1" dirty="0" smtClean="0">
                <a:solidFill>
                  <a:schemeClr val="accent2">
                    <a:lumMod val="75000"/>
                  </a:schemeClr>
                </a:solidFill>
                <a:latin typeface="Cambria" pitchFamily="18" charset="0"/>
              </a:rPr>
              <a:t> 32000D0057 </a:t>
            </a:r>
            <a:endParaRPr lang="sr-Latn-CS" sz="1800" dirty="0" smtClean="0">
              <a:solidFill>
                <a:schemeClr val="accent2">
                  <a:lumMod val="75000"/>
                </a:schemeClr>
              </a:solidFill>
              <a:latin typeface="Cambria" pitchFamily="18" charset="0"/>
            </a:endParaRPr>
          </a:p>
          <a:p>
            <a:pPr marL="0" indent="0">
              <a:spcBef>
                <a:spcPts val="600"/>
              </a:spcBef>
              <a:spcAft>
                <a:spcPts val="600"/>
              </a:spcAft>
              <a:buNone/>
            </a:pPr>
            <a:r>
              <a:rPr lang="sr-Latn-CS" sz="1800" dirty="0" smtClean="0">
                <a:solidFill>
                  <a:schemeClr val="accent2">
                    <a:lumMod val="75000"/>
                  </a:schemeClr>
                </a:solidFill>
                <a:latin typeface="Cambria" pitchFamily="18" charset="0"/>
              </a:rPr>
              <a:t>Commission Decision No 2000/57/EC of 22 December 1999 on the early warning and response system for the prevention and control of communicable diseases under Decision No 2119/98/EC of the European Parliament and of the Council </a:t>
            </a:r>
            <a:r>
              <a:rPr lang="sr-Latn-CS" sz="1800" i="1" dirty="0" smtClean="0">
                <a:solidFill>
                  <a:schemeClr val="accent2">
                    <a:lumMod val="75000"/>
                  </a:schemeClr>
                </a:solidFill>
                <a:latin typeface="Cambria" pitchFamily="18" charset="0"/>
              </a:rPr>
              <a:t>(OJ L 21, 26.1.2000, p. 32–35)</a:t>
            </a:r>
            <a:endParaRPr lang="sr-Latn-CS" sz="1800" dirty="0" smtClean="0">
              <a:solidFill>
                <a:schemeClr val="accent2">
                  <a:lumMod val="75000"/>
                </a:schemeClr>
              </a:solidFill>
              <a:latin typeface="Cambria" pitchFamily="18" charset="0"/>
            </a:endParaRPr>
          </a:p>
          <a:p>
            <a:pPr>
              <a:spcBef>
                <a:spcPts val="600"/>
              </a:spcBef>
              <a:spcAft>
                <a:spcPts val="600"/>
              </a:spcAft>
              <a:buFont typeface="Wingdings" pitchFamily="2" charset="2"/>
              <a:buChar char="q"/>
            </a:pPr>
            <a:endParaRPr lang="en-US" sz="24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0483"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48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048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490" name="Content Placeholder 25"/>
          <p:cNvSpPr>
            <a:spLocks noGrp="1"/>
          </p:cNvSpPr>
          <p:nvPr>
            <p:ph idx="1"/>
          </p:nvPr>
        </p:nvSpPr>
        <p:spPr>
          <a:xfrm>
            <a:off x="457200" y="1447800"/>
            <a:ext cx="8382000" cy="4953000"/>
          </a:xfrm>
        </p:spPr>
        <p:txBody>
          <a:bodyPr/>
          <a:lstStyle/>
          <a:p>
            <a:pPr marL="355600" indent="-355600">
              <a:spcAft>
                <a:spcPts val="600"/>
              </a:spcAft>
              <a:buFont typeface="Wingdings" pitchFamily="2" charset="2"/>
              <a:buChar char="q"/>
            </a:pPr>
            <a:r>
              <a:rPr lang="sr-Latn-CS" sz="1800" b="1" dirty="0" smtClean="0">
                <a:solidFill>
                  <a:schemeClr val="accent2">
                    <a:lumMod val="75000"/>
                  </a:schemeClr>
                </a:solidFill>
                <a:latin typeface="Cambria" pitchFamily="18" charset="0"/>
              </a:rPr>
              <a:t>32002D0253 </a:t>
            </a:r>
            <a:endParaRPr lang="sr-Latn-CS" sz="1800" dirty="0" smtClean="0">
              <a:solidFill>
                <a:schemeClr val="accent2">
                  <a:lumMod val="75000"/>
                </a:schemeClr>
              </a:solidFill>
              <a:latin typeface="Cambria" pitchFamily="18" charset="0"/>
            </a:endParaRPr>
          </a:p>
          <a:p>
            <a:pPr marL="355600" indent="-355600">
              <a:spcAft>
                <a:spcPts val="600"/>
              </a:spcAft>
              <a:buNone/>
            </a:pPr>
            <a:r>
              <a:rPr lang="sr-Latn-CS" sz="1800" dirty="0" smtClean="0">
                <a:solidFill>
                  <a:schemeClr val="accent2">
                    <a:lumMod val="75000"/>
                  </a:schemeClr>
                </a:solidFill>
                <a:latin typeface="Cambria" pitchFamily="18" charset="0"/>
              </a:rPr>
              <a:t>	Commission Decision No 2002/253/EC of 19 March 2002 laying down case definitions for reporting communicable diseases to the Community network under Decision No 2119/98/EC of the European  Parliament and of the Council</a:t>
            </a:r>
            <a:r>
              <a:rPr lang="sr-Latn-CS" sz="1800" i="1" dirty="0" smtClean="0">
                <a:solidFill>
                  <a:schemeClr val="accent2">
                    <a:lumMod val="75000"/>
                  </a:schemeClr>
                </a:solidFill>
                <a:latin typeface="Cambria" pitchFamily="18" charset="0"/>
              </a:rPr>
              <a:t> (OJ L 86, 3.4.2002, p. 44–62)</a:t>
            </a:r>
          </a:p>
          <a:p>
            <a:pPr marL="355600" indent="-355600">
              <a:spcAft>
                <a:spcPts val="600"/>
              </a:spcAft>
              <a:buFont typeface="Wingdings" pitchFamily="2" charset="2"/>
              <a:buChar char="q"/>
            </a:pPr>
            <a:endParaRPr lang="sr-Latn-CS" sz="500" dirty="0" smtClean="0">
              <a:solidFill>
                <a:schemeClr val="accent2">
                  <a:lumMod val="75000"/>
                </a:schemeClr>
              </a:solidFill>
              <a:latin typeface="Cambria" pitchFamily="18" charset="0"/>
            </a:endParaRPr>
          </a:p>
          <a:p>
            <a:pPr marL="355600" indent="-355600">
              <a:spcAft>
                <a:spcPts val="600"/>
              </a:spcAft>
              <a:buFont typeface="Wingdings" pitchFamily="2" charset="2"/>
              <a:buChar char="q"/>
            </a:pPr>
            <a:r>
              <a:rPr lang="sr-Latn-CS" sz="1800" b="1" dirty="0" smtClean="0">
                <a:solidFill>
                  <a:schemeClr val="accent2">
                    <a:lumMod val="75000"/>
                  </a:schemeClr>
                </a:solidFill>
                <a:latin typeface="Cambria" pitchFamily="18" charset="0"/>
              </a:rPr>
              <a:t>32009H0703(01)  </a:t>
            </a:r>
          </a:p>
          <a:p>
            <a:pPr marL="355600" indent="-355600">
              <a:spcAft>
                <a:spcPts val="600"/>
              </a:spcAft>
              <a:buNone/>
            </a:pPr>
            <a:r>
              <a:rPr lang="sr-Latn-CS" sz="1800" b="1" dirty="0" smtClean="0">
                <a:solidFill>
                  <a:schemeClr val="accent2">
                    <a:lumMod val="75000"/>
                  </a:schemeClr>
                </a:solidFill>
                <a:latin typeface="Cambria" pitchFamily="18" charset="0"/>
              </a:rPr>
              <a:t>	</a:t>
            </a:r>
            <a:r>
              <a:rPr lang="sr-Latn-CS" sz="1800" dirty="0" smtClean="0">
                <a:solidFill>
                  <a:schemeClr val="accent2">
                    <a:lumMod val="75000"/>
                  </a:schemeClr>
                </a:solidFill>
                <a:latin typeface="Cambria" pitchFamily="18" charset="0"/>
              </a:rPr>
              <a:t>Council Recommendation of 9 June 2009 on</a:t>
            </a:r>
            <a:r>
              <a:rPr lang="sr-Latn-CS" sz="1800" b="1" dirty="0" smtClean="0">
                <a:solidFill>
                  <a:schemeClr val="accent2">
                    <a:lumMod val="75000"/>
                  </a:schemeClr>
                </a:solidFill>
                <a:latin typeface="Cambria" pitchFamily="18" charset="0"/>
              </a:rPr>
              <a:t> patient safety, including the prevention and control of healthcare associated infections</a:t>
            </a:r>
            <a:r>
              <a:rPr lang="sr-Latn-CS" sz="1800" b="1" i="1" dirty="0" smtClean="0">
                <a:solidFill>
                  <a:schemeClr val="accent2">
                    <a:lumMod val="75000"/>
                  </a:schemeClr>
                </a:solidFill>
                <a:latin typeface="Cambria" pitchFamily="18" charset="0"/>
              </a:rPr>
              <a:t> </a:t>
            </a:r>
            <a:r>
              <a:rPr lang="sr-Latn-CS" sz="1800" i="1" dirty="0" smtClean="0">
                <a:solidFill>
                  <a:schemeClr val="accent2">
                    <a:lumMod val="75000"/>
                  </a:schemeClr>
                </a:solidFill>
                <a:latin typeface="Cambria" pitchFamily="18" charset="0"/>
              </a:rPr>
              <a:t>(OJ C 151, 3.7.2009, p. 1–6)</a:t>
            </a:r>
          </a:p>
          <a:p>
            <a:pPr marL="355600" indent="-355600">
              <a:spcAft>
                <a:spcPts val="600"/>
              </a:spcAft>
              <a:buFont typeface="Wingdings" pitchFamily="2" charset="2"/>
              <a:buChar char="q"/>
            </a:pPr>
            <a:endParaRPr lang="sr-Latn-CS" sz="500" dirty="0" smtClean="0">
              <a:solidFill>
                <a:schemeClr val="accent2">
                  <a:lumMod val="75000"/>
                </a:schemeClr>
              </a:solidFill>
              <a:latin typeface="Cambria" pitchFamily="18" charset="0"/>
            </a:endParaRPr>
          </a:p>
          <a:p>
            <a:pPr marL="355600" indent="-355600">
              <a:spcAft>
                <a:spcPts val="600"/>
              </a:spcAft>
              <a:buFont typeface="Wingdings" pitchFamily="2" charset="2"/>
              <a:buChar char="q"/>
            </a:pPr>
            <a:r>
              <a:rPr lang="sr-Latn-CS" sz="1800" b="1" dirty="0" smtClean="0">
                <a:solidFill>
                  <a:schemeClr val="accent2">
                    <a:lumMod val="75000"/>
                  </a:schemeClr>
                </a:solidFill>
                <a:latin typeface="Cambria" pitchFamily="18" charset="0"/>
              </a:rPr>
              <a:t>32002H077 </a:t>
            </a:r>
          </a:p>
          <a:p>
            <a:pPr marL="355600" indent="-355600">
              <a:spcAft>
                <a:spcPts val="600"/>
              </a:spcAft>
              <a:buNone/>
            </a:pPr>
            <a:r>
              <a:rPr lang="sr-Latn-CS" sz="1800" dirty="0" smtClean="0">
                <a:solidFill>
                  <a:schemeClr val="accent2">
                    <a:lumMod val="75000"/>
                  </a:schemeClr>
                </a:solidFill>
                <a:latin typeface="Cambria" pitchFamily="18" charset="0"/>
              </a:rPr>
              <a:t>	Council Recommendation of 15 November 2001 on the</a:t>
            </a:r>
            <a:r>
              <a:rPr lang="sr-Latn-CS" sz="1800" b="1" dirty="0" smtClean="0">
                <a:solidFill>
                  <a:schemeClr val="accent2">
                    <a:lumMod val="75000"/>
                  </a:schemeClr>
                </a:solidFill>
                <a:latin typeface="Cambria" pitchFamily="18" charset="0"/>
              </a:rPr>
              <a:t> prudent use of antimicrobial agents in human medicine</a:t>
            </a:r>
            <a:r>
              <a:rPr lang="sr-Latn-CS" sz="1800" i="1" dirty="0" smtClean="0">
                <a:solidFill>
                  <a:schemeClr val="accent2">
                    <a:lumMod val="75000"/>
                  </a:schemeClr>
                </a:solidFill>
                <a:latin typeface="Cambria" pitchFamily="18" charset="0"/>
              </a:rPr>
              <a:t> (OJ L 34, 5.2.2002, p. 13–16)</a:t>
            </a:r>
            <a:endParaRPr lang="sr-Latn-CS" sz="1800" dirty="0" smtClean="0">
              <a:solidFill>
                <a:schemeClr val="accent2">
                  <a:lumMod val="75000"/>
                </a:schemeClr>
              </a:solidFill>
              <a:latin typeface="Cambria" pitchFamily="18" charset="0"/>
            </a:endParaRPr>
          </a:p>
          <a:p>
            <a:pPr>
              <a:spcAft>
                <a:spcPts val="600"/>
              </a:spcAft>
              <a:buFont typeface="Wingdings" pitchFamily="2" charset="2"/>
              <a:buChar char="Ø"/>
            </a:pPr>
            <a:endParaRPr lang="en-US" sz="16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3" name="Title 24"/>
          <p:cNvSpPr>
            <a:spLocks noGrp="1"/>
          </p:cNvSpPr>
          <p:nvPr>
            <p:ph type="title"/>
          </p:nvPr>
        </p:nvSpPr>
        <p:spPr>
          <a:xfrm>
            <a:off x="533400" y="304800"/>
            <a:ext cx="8229600" cy="1219200"/>
          </a:xfrm>
        </p:spPr>
        <p:txBody>
          <a:bodyPr/>
          <a:lstStyle/>
          <a:p>
            <a:pPr>
              <a:defRPr/>
            </a:pPr>
            <a:r>
              <a:rPr lang="bs-Latn-BA" sz="2800" b="1" dirty="0" err="1" smtClean="0">
                <a:solidFill>
                  <a:srgbClr val="0000FF"/>
                </a:solidFill>
                <a:latin typeface="Cambria" pitchFamily="18" charset="0"/>
              </a:rPr>
              <a:t>Relevant</a:t>
            </a:r>
            <a:r>
              <a:rPr lang="bs-Latn-BA" sz="2800" b="1" dirty="0" smtClean="0">
                <a:solidFill>
                  <a:srgbClr val="0000FF"/>
                </a:solidFill>
                <a:latin typeface="Cambria" pitchFamily="18" charset="0"/>
              </a:rPr>
              <a:t> </a:t>
            </a:r>
            <a:r>
              <a:rPr lang="bs-Latn-BA" sz="2800" b="1" dirty="0" err="1" smtClean="0">
                <a:solidFill>
                  <a:srgbClr val="0000FF"/>
                </a:solidFill>
                <a:latin typeface="Cambria" pitchFamily="18" charset="0"/>
              </a:rPr>
              <a:t>Acquis</a:t>
            </a:r>
            <a:endParaRPr lang="en-GB" sz="2800" b="1" dirty="0" smtClean="0">
              <a:solidFill>
                <a:srgbClr val="0000FF"/>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150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150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151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514" name="Content Placeholder 25"/>
          <p:cNvSpPr>
            <a:spLocks noGrp="1"/>
          </p:cNvSpPr>
          <p:nvPr>
            <p:ph idx="1"/>
          </p:nvPr>
        </p:nvSpPr>
        <p:spPr>
          <a:xfrm>
            <a:off x="304800" y="1524000"/>
            <a:ext cx="8534400" cy="4648200"/>
          </a:xfrm>
        </p:spPr>
        <p:txBody>
          <a:bodyPr/>
          <a:lstStyle/>
          <a:p>
            <a:pPr marL="0" indent="0">
              <a:spcAft>
                <a:spcPts val="600"/>
              </a:spcAft>
              <a:buFont typeface="Wingdings" pitchFamily="2" charset="2"/>
              <a:buChar char="q"/>
            </a:pPr>
            <a:r>
              <a:rPr lang="sr-Latn-CS" sz="2000" b="1" dirty="0" smtClean="0">
                <a:solidFill>
                  <a:schemeClr val="accent2">
                    <a:lumMod val="75000"/>
                  </a:schemeClr>
                </a:solidFill>
                <a:latin typeface="Cambria" pitchFamily="18" charset="0"/>
              </a:rPr>
              <a:t>52001DC0333 </a:t>
            </a:r>
            <a:endParaRPr lang="sr-Latn-CS" sz="2000" dirty="0" smtClean="0">
              <a:solidFill>
                <a:schemeClr val="accent2">
                  <a:lumMod val="75000"/>
                </a:schemeClr>
              </a:solidFill>
              <a:latin typeface="Cambria" pitchFamily="18" charset="0"/>
            </a:endParaRPr>
          </a:p>
          <a:p>
            <a:pPr marL="0" indent="0">
              <a:spcAft>
                <a:spcPts val="600"/>
              </a:spcAft>
              <a:buNone/>
            </a:pPr>
            <a:r>
              <a:rPr lang="sr-Latn-CS" sz="2000" dirty="0" smtClean="0">
                <a:solidFill>
                  <a:schemeClr val="accent2">
                    <a:lumMod val="75000"/>
                  </a:schemeClr>
                </a:solidFill>
                <a:latin typeface="Cambria" pitchFamily="18" charset="0"/>
              </a:rPr>
              <a:t>Communication from the Commission on a</a:t>
            </a:r>
            <a:r>
              <a:rPr lang="sr-Latn-CS" sz="2000" b="1" dirty="0" smtClean="0">
                <a:solidFill>
                  <a:schemeClr val="accent2">
                    <a:lumMod val="75000"/>
                  </a:schemeClr>
                </a:solidFill>
                <a:latin typeface="Cambria" pitchFamily="18" charset="0"/>
              </a:rPr>
              <a:t> Community Strategy against antimicrobial resistance </a:t>
            </a:r>
            <a:r>
              <a:rPr lang="en-US" sz="2000" dirty="0" smtClean="0">
                <a:solidFill>
                  <a:schemeClr val="accent2">
                    <a:lumMod val="75000"/>
                  </a:schemeClr>
                </a:solidFill>
                <a:latin typeface="Cambria" pitchFamily="18" charset="0"/>
              </a:rPr>
              <a:t>/* COM/2001/0333 final Volume I */</a:t>
            </a:r>
            <a:endParaRPr lang="sr-Latn-CS" sz="2000" dirty="0" smtClean="0">
              <a:solidFill>
                <a:schemeClr val="accent2">
                  <a:lumMod val="75000"/>
                </a:schemeClr>
              </a:solidFill>
              <a:latin typeface="Cambria" pitchFamily="18" charset="0"/>
            </a:endParaRPr>
          </a:p>
          <a:p>
            <a:pPr marL="0" indent="0">
              <a:spcAft>
                <a:spcPts val="600"/>
              </a:spcAft>
              <a:buFont typeface="Wingdings" pitchFamily="2" charset="2"/>
              <a:buChar char="q"/>
            </a:pPr>
            <a:r>
              <a:rPr lang="sr-Latn-CS" sz="2000" b="1" dirty="0" smtClean="0">
                <a:solidFill>
                  <a:schemeClr val="accent2">
                    <a:lumMod val="75000"/>
                  </a:schemeClr>
                </a:solidFill>
                <a:latin typeface="Cambria" pitchFamily="18" charset="0"/>
              </a:rPr>
              <a:t>32009H1019 </a:t>
            </a:r>
          </a:p>
          <a:p>
            <a:pPr marL="0" indent="0">
              <a:spcAft>
                <a:spcPts val="600"/>
              </a:spcAft>
              <a:buNone/>
            </a:pPr>
            <a:r>
              <a:rPr lang="sr-Latn-CS" sz="2000" dirty="0" smtClean="0">
                <a:solidFill>
                  <a:schemeClr val="accent2">
                    <a:lumMod val="75000"/>
                  </a:schemeClr>
                </a:solidFill>
                <a:latin typeface="Cambria" pitchFamily="18" charset="0"/>
              </a:rPr>
              <a:t>Council Recommendation of 22 December 2009 on seasonal influenza vaccination </a:t>
            </a:r>
            <a:r>
              <a:rPr lang="sr-Latn-CS" sz="2000" i="1" dirty="0" smtClean="0">
                <a:solidFill>
                  <a:schemeClr val="accent2">
                    <a:lumMod val="75000"/>
                  </a:schemeClr>
                </a:solidFill>
                <a:latin typeface="Cambria" pitchFamily="18" charset="0"/>
              </a:rPr>
              <a:t>(OJ L 348, 29.12.2009, p. 71–72)</a:t>
            </a:r>
            <a:endParaRPr lang="sr-Latn-CS" sz="2000" dirty="0" smtClean="0">
              <a:solidFill>
                <a:schemeClr val="accent2">
                  <a:lumMod val="75000"/>
                </a:schemeClr>
              </a:solidFill>
              <a:latin typeface="Cambria" pitchFamily="18" charset="0"/>
            </a:endParaRPr>
          </a:p>
          <a:p>
            <a:pPr marL="0" indent="0">
              <a:spcAft>
                <a:spcPts val="600"/>
              </a:spcAft>
              <a:buFont typeface="Wingdings" pitchFamily="2" charset="2"/>
              <a:buChar char="q"/>
            </a:pPr>
            <a:r>
              <a:rPr lang="sr-Latn-CS" sz="2000" b="1" dirty="0" smtClean="0">
                <a:solidFill>
                  <a:schemeClr val="accent2">
                    <a:lumMod val="75000"/>
                  </a:schemeClr>
                </a:solidFill>
                <a:latin typeface="Cambria" pitchFamily="18" charset="0"/>
              </a:rPr>
              <a:t>52005DC0607 </a:t>
            </a:r>
            <a:endParaRPr lang="sr-Latn-CS" sz="2000" dirty="0" smtClean="0">
              <a:solidFill>
                <a:schemeClr val="accent2">
                  <a:lumMod val="75000"/>
                </a:schemeClr>
              </a:solidFill>
              <a:latin typeface="Cambria" pitchFamily="18" charset="0"/>
            </a:endParaRPr>
          </a:p>
          <a:p>
            <a:pPr marL="0" indent="0">
              <a:spcAft>
                <a:spcPts val="600"/>
              </a:spcAft>
              <a:buNone/>
            </a:pPr>
            <a:r>
              <a:rPr lang="sr-Latn-CS" sz="2000" dirty="0" smtClean="0">
                <a:solidFill>
                  <a:schemeClr val="accent2">
                    <a:lumMod val="75000"/>
                  </a:schemeClr>
                </a:solidFill>
                <a:latin typeface="Cambria" pitchFamily="18" charset="0"/>
              </a:rPr>
              <a:t>Communication from the Commission to the Council, the European Parliament, the European Economic and Social Committee and the Committee of the Regions on Pandemic Influenza Preparedness and Response Planning in the European Community</a:t>
            </a:r>
            <a:r>
              <a:rPr lang="en-US" sz="2000" dirty="0" smtClean="0">
                <a:solidFill>
                  <a:schemeClr val="accent2">
                    <a:lumMod val="75000"/>
                  </a:schemeClr>
                </a:solidFill>
                <a:latin typeface="Cambria" pitchFamily="18" charset="0"/>
              </a:rPr>
              <a:t>/* COM/2005/0607 final */</a:t>
            </a:r>
            <a:endParaRPr lang="sr-Latn-CS" sz="2000" dirty="0" smtClean="0">
              <a:solidFill>
                <a:schemeClr val="accent2">
                  <a:lumMod val="75000"/>
                </a:schemeClr>
              </a:solidFill>
              <a:latin typeface="Cambria" pitchFamily="18" charset="0"/>
            </a:endParaRPr>
          </a:p>
          <a:p>
            <a:pPr>
              <a:buNone/>
            </a:pPr>
            <a:endParaRPr lang="en-US" sz="2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3"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fontAlgn="auto">
              <a:spcAft>
                <a:spcPts val="0"/>
              </a:spcAft>
              <a:defRPr/>
            </a:pPr>
            <a:r>
              <a:rPr lang="en-US" sz="2800" b="1" dirty="0" smtClean="0">
                <a:solidFill>
                  <a:schemeClr val="accent2">
                    <a:lumMod val="50000"/>
                  </a:schemeClr>
                </a:solidFill>
                <a:latin typeface="Cambria" pitchFamily="18" charset="0"/>
                <a:ea typeface="+mj-ea"/>
                <a:cs typeface="+mj-cs"/>
              </a:rPr>
              <a:t/>
            </a:r>
            <a:br>
              <a:rPr lang="en-US" sz="2800" b="1" dirty="0" smtClean="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26" name="Title 24"/>
          <p:cNvSpPr>
            <a:spLocks noGrp="1"/>
          </p:cNvSpPr>
          <p:nvPr>
            <p:ph type="title"/>
          </p:nvPr>
        </p:nvSpPr>
        <p:spPr>
          <a:xfrm>
            <a:off x="533400" y="304800"/>
            <a:ext cx="8229600" cy="1447800"/>
          </a:xfrm>
        </p:spPr>
        <p:txBody>
          <a:bodyPr/>
          <a:lstStyle/>
          <a:p>
            <a:pPr>
              <a:defRPr/>
            </a:pPr>
            <a:r>
              <a:rPr lang="bs-Latn-BA" sz="2800" b="1" dirty="0" err="1" smtClean="0">
                <a:solidFill>
                  <a:srgbClr val="0000FF"/>
                </a:solidFill>
                <a:latin typeface="Cambria" pitchFamily="18" charset="0"/>
              </a:rPr>
              <a:t>Relevant</a:t>
            </a:r>
            <a:r>
              <a:rPr lang="bs-Latn-BA" sz="2800" b="1" dirty="0" smtClean="0">
                <a:solidFill>
                  <a:srgbClr val="0000FF"/>
                </a:solidFill>
                <a:latin typeface="Cambria" pitchFamily="18" charset="0"/>
              </a:rPr>
              <a:t> </a:t>
            </a:r>
            <a:r>
              <a:rPr lang="bs-Latn-BA" sz="2800" b="1" dirty="0" err="1" smtClean="0">
                <a:solidFill>
                  <a:srgbClr val="0000FF"/>
                </a:solidFill>
                <a:latin typeface="Cambria" pitchFamily="18" charset="0"/>
              </a:rPr>
              <a:t>Acquis</a:t>
            </a:r>
            <a:endParaRPr lang="en-GB" sz="2800" b="1" dirty="0" smtClean="0">
              <a:solidFill>
                <a:srgbClr val="0000FF"/>
              </a:solidFill>
              <a:latin typeface="Cambri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253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253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253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2538" name="Content Placeholder 25"/>
          <p:cNvSpPr>
            <a:spLocks noGrp="1"/>
          </p:cNvSpPr>
          <p:nvPr>
            <p:ph idx="1"/>
          </p:nvPr>
        </p:nvSpPr>
        <p:spPr>
          <a:xfrm>
            <a:off x="152400" y="1600200"/>
            <a:ext cx="8763000" cy="4572000"/>
          </a:xfrm>
        </p:spPr>
        <p:txBody>
          <a:bodyPr/>
          <a:lstStyle/>
          <a:p>
            <a:pPr>
              <a:buFont typeface="Wingdings" pitchFamily="2" charset="2"/>
              <a:buChar char="q"/>
            </a:pPr>
            <a:r>
              <a:rPr lang="en-US" sz="1800" b="1" dirty="0" smtClean="0">
                <a:solidFill>
                  <a:schemeClr val="accent2">
                    <a:lumMod val="75000"/>
                  </a:schemeClr>
                </a:solidFill>
                <a:latin typeface="Cambria" pitchFamily="18" charset="0"/>
              </a:rPr>
              <a:t>52005DC0605 </a:t>
            </a:r>
            <a:endParaRPr lang="sr-Latn-CS" sz="1800" dirty="0" smtClean="0">
              <a:solidFill>
                <a:schemeClr val="accent2">
                  <a:lumMod val="75000"/>
                </a:schemeClr>
              </a:solidFill>
              <a:latin typeface="Cambria" pitchFamily="18" charset="0"/>
            </a:endParaRPr>
          </a:p>
          <a:p>
            <a:pPr>
              <a:buNone/>
            </a:pPr>
            <a:r>
              <a:rPr lang="en-US" sz="1800" dirty="0" smtClean="0">
                <a:solidFill>
                  <a:schemeClr val="accent2">
                    <a:lumMod val="75000"/>
                  </a:schemeClr>
                </a:solidFill>
                <a:latin typeface="Cambria" pitchFamily="18" charset="0"/>
              </a:rPr>
              <a:t>	</a:t>
            </a:r>
            <a:r>
              <a:rPr lang="sr-Latn-CS" sz="1800" dirty="0" smtClean="0">
                <a:solidFill>
                  <a:schemeClr val="accent2">
                    <a:lumMod val="75000"/>
                  </a:schemeClr>
                </a:solidFill>
                <a:latin typeface="Cambria" pitchFamily="18" charset="0"/>
              </a:rPr>
              <a:t>Communication from the Commission to the Council, the European Parliament, the European Economic and Social Committee and the Committee of the Regions on strengthening coordination on generic preparedness planning for public health emergencies at EU level</a:t>
            </a:r>
            <a:r>
              <a:rPr lang="en-US" sz="1800" dirty="0" smtClean="0">
                <a:solidFill>
                  <a:schemeClr val="accent2">
                    <a:lumMod val="75000"/>
                  </a:schemeClr>
                </a:solidFill>
                <a:latin typeface="Cambria" pitchFamily="18" charset="0"/>
              </a:rPr>
              <a:t> </a:t>
            </a:r>
            <a:r>
              <a:rPr lang="sr-Latn-CS" sz="1800" dirty="0" smtClean="0">
                <a:solidFill>
                  <a:schemeClr val="accent2">
                    <a:lumMod val="75000"/>
                  </a:schemeClr>
                </a:solidFill>
                <a:latin typeface="Cambria" pitchFamily="18" charset="0"/>
              </a:rPr>
              <a:t>/* COM/2005/0605 final */</a:t>
            </a:r>
          </a:p>
          <a:p>
            <a:pPr lvl="8">
              <a:buFont typeface="Wingdings" pitchFamily="2" charset="2"/>
              <a:buChar char="q"/>
            </a:pPr>
            <a:endParaRPr lang="sr-Latn-CS" sz="500" b="1" dirty="0" smtClean="0">
              <a:solidFill>
                <a:schemeClr val="accent2">
                  <a:lumMod val="75000"/>
                </a:schemeClr>
              </a:solidFill>
              <a:latin typeface="Cambria" pitchFamily="18" charset="0"/>
            </a:endParaRPr>
          </a:p>
          <a:p>
            <a:pPr>
              <a:buFont typeface="Wingdings" pitchFamily="2" charset="2"/>
              <a:buChar char="q"/>
            </a:pPr>
            <a:r>
              <a:rPr lang="sr-Latn-CS" sz="1800" b="1" dirty="0" smtClean="0">
                <a:solidFill>
                  <a:schemeClr val="accent2">
                    <a:lumMod val="75000"/>
                  </a:schemeClr>
                </a:solidFill>
                <a:latin typeface="Cambria" pitchFamily="18" charset="0"/>
              </a:rPr>
              <a:t>Strategy for Generic Preparedness Planning - Technical guidance on generic preparedness planning for public health emergencies</a:t>
            </a:r>
          </a:p>
          <a:p>
            <a:pPr lvl="8">
              <a:buFont typeface="Wingdings" pitchFamily="2" charset="2"/>
              <a:buChar char="q"/>
            </a:pPr>
            <a:endParaRPr lang="sr-Latn-CS" sz="500" b="1" dirty="0" smtClean="0">
              <a:solidFill>
                <a:schemeClr val="accent2">
                  <a:lumMod val="75000"/>
                </a:schemeClr>
              </a:solidFill>
              <a:latin typeface="Cambria" pitchFamily="18" charset="0"/>
            </a:endParaRPr>
          </a:p>
          <a:p>
            <a:pPr>
              <a:buFont typeface="Wingdings" pitchFamily="2" charset="2"/>
              <a:buChar char="q"/>
            </a:pPr>
            <a:r>
              <a:rPr lang="sr-Latn-CS" sz="1800" b="1" dirty="0" smtClean="0">
                <a:solidFill>
                  <a:schemeClr val="accent2">
                    <a:lumMod val="75000"/>
                  </a:schemeClr>
                </a:solidFill>
                <a:latin typeface="Cambria" pitchFamily="18" charset="0"/>
              </a:rPr>
              <a:t>52009DC0569 </a:t>
            </a:r>
            <a:endParaRPr lang="sr-Latn-CS" sz="1800" dirty="0" smtClean="0">
              <a:solidFill>
                <a:schemeClr val="accent2">
                  <a:lumMod val="75000"/>
                </a:schemeClr>
              </a:solidFill>
              <a:latin typeface="Cambria" pitchFamily="18" charset="0"/>
            </a:endParaRPr>
          </a:p>
          <a:p>
            <a:pPr>
              <a:buNone/>
            </a:pPr>
            <a:r>
              <a:rPr lang="en-US" sz="1800" dirty="0" smtClean="0">
                <a:solidFill>
                  <a:schemeClr val="accent2">
                    <a:lumMod val="75000"/>
                  </a:schemeClr>
                </a:solidFill>
                <a:latin typeface="Cambria" pitchFamily="18" charset="0"/>
              </a:rPr>
              <a:t>	</a:t>
            </a:r>
            <a:r>
              <a:rPr lang="sr-Latn-CS" sz="1800" dirty="0" smtClean="0">
                <a:solidFill>
                  <a:schemeClr val="accent2">
                    <a:lumMod val="75000"/>
                  </a:schemeClr>
                </a:solidFill>
                <a:latin typeface="Cambria" pitchFamily="18" charset="0"/>
              </a:rPr>
              <a:t>Communication from the Commission to the European Parliament, the Council, the European Economic and Social Committee and the Committee of the Regions – Combating HIV/AIDS in the European Union and neighbouring countries, 2009–2013</a:t>
            </a:r>
            <a:r>
              <a:rPr lang="en-US" sz="1800" dirty="0" smtClean="0">
                <a:solidFill>
                  <a:schemeClr val="accent2">
                    <a:lumMod val="75000"/>
                  </a:schemeClr>
                </a:solidFill>
                <a:latin typeface="Cambria" pitchFamily="18" charset="0"/>
              </a:rPr>
              <a:t> </a:t>
            </a:r>
            <a:r>
              <a:rPr lang="sr-Latn-CS" sz="1800" dirty="0" smtClean="0">
                <a:solidFill>
                  <a:schemeClr val="accent2">
                    <a:lumMod val="75000"/>
                  </a:schemeClr>
                </a:solidFill>
                <a:latin typeface="Cambria" pitchFamily="18" charset="0"/>
              </a:rPr>
              <a:t>/* COM/2009/0569 final */</a:t>
            </a:r>
          </a:p>
          <a:p>
            <a:pPr lvl="8">
              <a:buFont typeface="Wingdings" pitchFamily="2" charset="2"/>
              <a:buChar char="q"/>
            </a:pPr>
            <a:endParaRPr lang="sr-Latn-CS" sz="500" b="1" dirty="0" smtClean="0">
              <a:solidFill>
                <a:schemeClr val="accent2">
                  <a:lumMod val="75000"/>
                </a:schemeClr>
              </a:solidFill>
              <a:latin typeface="Cambria" pitchFamily="18" charset="0"/>
            </a:endParaRPr>
          </a:p>
          <a:p>
            <a:pPr>
              <a:buFont typeface="Wingdings" pitchFamily="2" charset="2"/>
              <a:buChar char="q"/>
            </a:pPr>
            <a:r>
              <a:rPr lang="sr-Latn-CS" sz="1800" b="1" dirty="0" smtClean="0">
                <a:solidFill>
                  <a:schemeClr val="accent2">
                    <a:lumMod val="75000"/>
                  </a:schemeClr>
                </a:solidFill>
                <a:latin typeface="Cambria" pitchFamily="18" charset="0"/>
              </a:rPr>
              <a:t>Council conclusions on Childhood immunisation: successes and challenges of European childhood immunisation and the way forward</a:t>
            </a:r>
          </a:p>
          <a:p>
            <a:pPr>
              <a:buFont typeface="Wingdings" pitchFamily="2" charset="2"/>
              <a:buChar char="q"/>
            </a:pPr>
            <a:endParaRPr lang="en-US"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3" name="Title 24"/>
          <p:cNvSpPr>
            <a:spLocks noGrp="1"/>
          </p:cNvSpPr>
          <p:nvPr>
            <p:ph type="title"/>
          </p:nvPr>
        </p:nvSpPr>
        <p:spPr>
          <a:xfrm>
            <a:off x="533400" y="609600"/>
            <a:ext cx="8229600" cy="990600"/>
          </a:xfrm>
        </p:spPr>
        <p:txBody>
          <a:bodyPr/>
          <a:lstStyle/>
          <a:p>
            <a:pPr>
              <a:defRPr/>
            </a:pPr>
            <a:r>
              <a:rPr lang="bs-Latn-BA" sz="3200" b="1" dirty="0" err="1" smtClean="0">
                <a:solidFill>
                  <a:srgbClr val="0000FF"/>
                </a:solidFill>
                <a:latin typeface="Cambria" pitchFamily="18" charset="0"/>
              </a:rPr>
              <a:t>Relevant</a:t>
            </a:r>
            <a:r>
              <a:rPr lang="bs-Latn-BA" sz="3200" b="1" dirty="0" smtClean="0">
                <a:solidFill>
                  <a:srgbClr val="0000FF"/>
                </a:solidFill>
                <a:latin typeface="Cambria" pitchFamily="18" charset="0"/>
              </a:rPr>
              <a:t> </a:t>
            </a:r>
            <a:r>
              <a:rPr lang="bs-Latn-BA" sz="3200" b="1" dirty="0" err="1" smtClean="0">
                <a:solidFill>
                  <a:srgbClr val="0000FF"/>
                </a:solidFill>
                <a:latin typeface="Cambria" pitchFamily="18" charset="0"/>
              </a:rPr>
              <a:t>Acquis</a:t>
            </a:r>
            <a:endParaRPr lang="en-GB" sz="3200" b="1" dirty="0" smtClean="0">
              <a:solidFill>
                <a:srgbClr val="0000FF"/>
              </a:solidFill>
              <a:latin typeface="Cambr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355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355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356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3562" name="Content Placeholder 25"/>
          <p:cNvSpPr>
            <a:spLocks noGrp="1"/>
          </p:cNvSpPr>
          <p:nvPr>
            <p:ph idx="1"/>
          </p:nvPr>
        </p:nvSpPr>
        <p:spPr>
          <a:xfrm>
            <a:off x="304800" y="1447800"/>
            <a:ext cx="8610600" cy="4800600"/>
          </a:xfrm>
        </p:spPr>
        <p:txBody>
          <a:bodyPr/>
          <a:lstStyle/>
          <a:p>
            <a:pPr>
              <a:buFont typeface="Wingdings" pitchFamily="2" charset="2"/>
              <a:buChar char="q"/>
            </a:pPr>
            <a:r>
              <a:rPr lang="sr-Latn-CS" sz="2000" b="1" dirty="0" smtClean="0">
                <a:solidFill>
                  <a:schemeClr val="accent2">
                    <a:lumMod val="75000"/>
                  </a:schemeClr>
                </a:solidFill>
                <a:latin typeface="Cambria" pitchFamily="18" charset="0"/>
              </a:rPr>
              <a:t>32004R0851 </a:t>
            </a:r>
            <a:endParaRPr lang="sr-Latn-CS" sz="2000" dirty="0" smtClean="0">
              <a:solidFill>
                <a:schemeClr val="accent2">
                  <a:lumMod val="75000"/>
                </a:schemeClr>
              </a:solidFill>
              <a:latin typeface="Cambria" pitchFamily="18" charset="0"/>
            </a:endParaRPr>
          </a:p>
          <a:p>
            <a:pPr>
              <a:buNone/>
            </a:pPr>
            <a:r>
              <a:rPr lang="sr-Latn-CS" sz="2000" dirty="0" smtClean="0">
                <a:solidFill>
                  <a:schemeClr val="accent2">
                    <a:lumMod val="75000"/>
                  </a:schemeClr>
                </a:solidFill>
                <a:latin typeface="Cambria" pitchFamily="18" charset="0"/>
              </a:rPr>
              <a:t>	Regulation (EC) No 851/2004 of the European Parliament and of the Council of 21 April 2004 establishing a European Centre for disease prevention and control</a:t>
            </a:r>
            <a:r>
              <a:rPr lang="sr-Latn-CS" sz="2000" i="1" dirty="0" smtClean="0">
                <a:solidFill>
                  <a:schemeClr val="accent2">
                    <a:lumMod val="75000"/>
                  </a:schemeClr>
                </a:solidFill>
                <a:latin typeface="Cambria" pitchFamily="18" charset="0"/>
              </a:rPr>
              <a:t>(OJ L 142, 30.4.2004, p. 1–11)</a:t>
            </a:r>
            <a:endParaRPr lang="sr-Latn-CS" sz="2000" dirty="0" smtClean="0">
              <a:solidFill>
                <a:schemeClr val="accent2">
                  <a:lumMod val="75000"/>
                </a:schemeClr>
              </a:solidFill>
              <a:latin typeface="Cambria" pitchFamily="18" charset="0"/>
            </a:endParaRPr>
          </a:p>
          <a:p>
            <a:r>
              <a:rPr lang="sr-Latn-CS" sz="2000" b="1" dirty="0" smtClean="0">
                <a:solidFill>
                  <a:schemeClr val="accent2">
                    <a:lumMod val="75000"/>
                  </a:schemeClr>
                </a:solidFill>
                <a:latin typeface="Cambria" pitchFamily="18" charset="0"/>
              </a:rPr>
              <a:t>List of 80 core competences for field epidemiology in Europe</a:t>
            </a:r>
          </a:p>
          <a:p>
            <a:r>
              <a:rPr lang="sr-Latn-CS" sz="2000" b="1" dirty="0" smtClean="0">
                <a:solidFill>
                  <a:schemeClr val="accent2">
                    <a:lumMod val="75000"/>
                  </a:schemeClr>
                </a:solidFill>
                <a:latin typeface="Cambria" pitchFamily="18" charset="0"/>
              </a:rPr>
              <a:t>European core curriculum for training for infection control practitioners </a:t>
            </a:r>
          </a:p>
          <a:p>
            <a:r>
              <a:rPr lang="sr-Latn-CS" sz="2000" b="1" dirty="0" smtClean="0">
                <a:solidFill>
                  <a:schemeClr val="accent2">
                    <a:lumMod val="75000"/>
                  </a:schemeClr>
                </a:solidFill>
                <a:latin typeface="Cambria" pitchFamily="18" charset="0"/>
              </a:rPr>
              <a:t>Core functions of microbiology reference laboratories for communicable diseases</a:t>
            </a:r>
          </a:p>
          <a:p>
            <a:r>
              <a:rPr lang="en-US" sz="2000" b="1" dirty="0" smtClean="0">
                <a:solidFill>
                  <a:schemeClr val="accent2">
                    <a:lumMod val="75000"/>
                  </a:schemeClr>
                </a:solidFill>
                <a:latin typeface="Cambria" pitchFamily="18" charset="0"/>
              </a:rPr>
              <a:t>European Legionnaires’ Disease Surveillance Network (</a:t>
            </a:r>
            <a:r>
              <a:rPr lang="en-US" sz="2000" b="1" dirty="0" err="1" smtClean="0">
                <a:solidFill>
                  <a:schemeClr val="accent2">
                    <a:lumMod val="75000"/>
                  </a:schemeClr>
                </a:solidFill>
                <a:latin typeface="Cambria" pitchFamily="18" charset="0"/>
              </a:rPr>
              <a:t>ELDSNet</a:t>
            </a:r>
            <a:r>
              <a:rPr lang="en-US" sz="2000" b="1" dirty="0" smtClean="0">
                <a:solidFill>
                  <a:schemeClr val="accent2">
                    <a:lumMod val="75000"/>
                  </a:schemeClr>
                </a:solidFill>
                <a:latin typeface="Cambria" pitchFamily="18" charset="0"/>
              </a:rPr>
              <a:t>)</a:t>
            </a:r>
            <a:endParaRPr lang="sr-Latn-CS" sz="2000" b="1" dirty="0" smtClean="0">
              <a:solidFill>
                <a:schemeClr val="accent2">
                  <a:lumMod val="75000"/>
                </a:schemeClr>
              </a:solidFill>
              <a:latin typeface="Cambria" pitchFamily="18" charset="0"/>
            </a:endParaRPr>
          </a:p>
          <a:p>
            <a:r>
              <a:rPr lang="sr-Latn-CS" sz="2000" b="1" dirty="0" smtClean="0">
                <a:solidFill>
                  <a:schemeClr val="accent2">
                    <a:lumMod val="75000"/>
                  </a:schemeClr>
                </a:solidFill>
                <a:latin typeface="Cambria" pitchFamily="18" charset="0"/>
              </a:rPr>
              <a:t>The European Surveillance System (TESSy)</a:t>
            </a:r>
          </a:p>
          <a:p>
            <a:r>
              <a:rPr lang="sr-Latn-CS" sz="2000" b="1" dirty="0" smtClean="0">
                <a:solidFill>
                  <a:schemeClr val="accent2">
                    <a:lumMod val="75000"/>
                  </a:schemeClr>
                </a:solidFill>
                <a:latin typeface="Cambria" pitchFamily="18" charset="0"/>
              </a:rPr>
              <a:t>Presidency note: European Union action following the attacks in the United States – Update of the “road map”</a:t>
            </a:r>
          </a:p>
          <a:p>
            <a:pPr>
              <a:buFont typeface="Wingdings" pitchFamily="2" charset="2"/>
              <a:buChar char="Ø"/>
            </a:pPr>
            <a:endParaRPr lang="en-US"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3" name="Title 24"/>
          <p:cNvSpPr>
            <a:spLocks noGrp="1"/>
          </p:cNvSpPr>
          <p:nvPr>
            <p:ph type="title"/>
          </p:nvPr>
        </p:nvSpPr>
        <p:spPr>
          <a:xfrm>
            <a:off x="533400" y="457200"/>
            <a:ext cx="8229600" cy="1066800"/>
          </a:xfrm>
        </p:spPr>
        <p:txBody>
          <a:bodyPr/>
          <a:lstStyle/>
          <a:p>
            <a:pPr>
              <a:defRPr/>
            </a:pPr>
            <a:r>
              <a:rPr lang="bs-Latn-BA" sz="3200" b="1" dirty="0" err="1" smtClean="0">
                <a:solidFill>
                  <a:srgbClr val="0000FF"/>
                </a:solidFill>
                <a:latin typeface="Cambria" pitchFamily="18" charset="0"/>
              </a:rPr>
              <a:t>Relevant</a:t>
            </a:r>
            <a:r>
              <a:rPr lang="bs-Latn-BA" sz="3200" b="1" dirty="0" smtClean="0">
                <a:solidFill>
                  <a:srgbClr val="0000FF"/>
                </a:solidFill>
                <a:latin typeface="Cambria" pitchFamily="18" charset="0"/>
              </a:rPr>
              <a:t> </a:t>
            </a:r>
            <a:r>
              <a:rPr lang="bs-Latn-BA" sz="3200" b="1" i="1" dirty="0" err="1" smtClean="0">
                <a:solidFill>
                  <a:srgbClr val="0000FF"/>
                </a:solidFill>
                <a:latin typeface="Cambria" pitchFamily="18" charset="0"/>
              </a:rPr>
              <a:t>Acquis</a:t>
            </a:r>
            <a:endParaRPr lang="en-GB" sz="3200" b="1" i="1" dirty="0" smtClean="0">
              <a:solidFill>
                <a:srgbClr val="0000FF"/>
              </a:solidFill>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457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458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458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4586" name="Content Placeholder 25"/>
          <p:cNvSpPr>
            <a:spLocks noGrp="1"/>
          </p:cNvSpPr>
          <p:nvPr>
            <p:ph idx="1"/>
          </p:nvPr>
        </p:nvSpPr>
        <p:spPr>
          <a:xfrm>
            <a:off x="304800" y="1752600"/>
            <a:ext cx="8610600" cy="4343400"/>
          </a:xfrm>
        </p:spPr>
        <p:txBody>
          <a:bodyPr/>
          <a:lstStyle/>
          <a:p>
            <a:pPr>
              <a:buFont typeface="Wingdings" pitchFamily="2" charset="2"/>
              <a:buChar char="q"/>
            </a:pPr>
            <a:r>
              <a:rPr lang="sr-Latn-CS" sz="2000" b="1" dirty="0" smtClean="0">
                <a:solidFill>
                  <a:schemeClr val="accent2">
                    <a:lumMod val="75000"/>
                  </a:schemeClr>
                </a:solidFill>
                <a:latin typeface="Cambria" pitchFamily="18" charset="0"/>
              </a:rPr>
              <a:t>52006DC0699 </a:t>
            </a:r>
            <a:r>
              <a:rPr lang="sr-Latn-CS" sz="2000" dirty="0" smtClean="0">
                <a:solidFill>
                  <a:schemeClr val="accent2">
                    <a:lumMod val="75000"/>
                  </a:schemeClr>
                </a:solidFill>
                <a:latin typeface="Cambria" pitchFamily="18" charset="0"/>
              </a:rPr>
              <a:t>(EUR-Lex: 01.40)</a:t>
            </a:r>
          </a:p>
          <a:p>
            <a:pPr>
              <a:buNone/>
            </a:pPr>
            <a:r>
              <a:rPr lang="sr-Latn-CS" sz="2000" dirty="0" smtClean="0">
                <a:solidFill>
                  <a:schemeClr val="accent2">
                    <a:lumMod val="75000"/>
                  </a:schemeClr>
                </a:solidFill>
                <a:latin typeface="Cambria" pitchFamily="18" charset="0"/>
              </a:rPr>
              <a:t>	Communication from the Commission to the Council on</a:t>
            </a:r>
            <a:r>
              <a:rPr lang="sr-Latn-CS" sz="2000" b="1" dirty="0" smtClean="0">
                <a:solidFill>
                  <a:schemeClr val="accent2">
                    <a:lumMod val="75000"/>
                  </a:schemeClr>
                </a:solidFill>
                <a:latin typeface="Cambria" pitchFamily="18" charset="0"/>
              </a:rPr>
              <a:t> transitional prolongation and extension of the mandate of the Health Security Committee in view of a future general revision of the structures dealing with health threats at EU level</a:t>
            </a:r>
            <a:endParaRPr lang="sr-Latn-CS" sz="2000" dirty="0" smtClean="0">
              <a:solidFill>
                <a:schemeClr val="accent2">
                  <a:lumMod val="75000"/>
                </a:schemeClr>
              </a:solidFill>
              <a:latin typeface="Cambria" pitchFamily="18" charset="0"/>
            </a:endParaRPr>
          </a:p>
          <a:p>
            <a:pPr>
              <a:buNone/>
            </a:pPr>
            <a:r>
              <a:rPr lang="sr-Latn-CS" sz="2000" dirty="0" smtClean="0">
                <a:solidFill>
                  <a:schemeClr val="accent2">
                    <a:lumMod val="75000"/>
                  </a:schemeClr>
                </a:solidFill>
                <a:latin typeface="Cambria" pitchFamily="18" charset="0"/>
              </a:rPr>
              <a:t>	/* COM/2006/0699 final */</a:t>
            </a:r>
          </a:p>
          <a:p>
            <a:endParaRPr lang="sr-Latn-CS" sz="2000" b="1" dirty="0" smtClean="0">
              <a:solidFill>
                <a:schemeClr val="accent2">
                  <a:lumMod val="75000"/>
                </a:schemeClr>
              </a:solidFill>
              <a:latin typeface="Cambria" pitchFamily="18" charset="0"/>
            </a:endParaRPr>
          </a:p>
          <a:p>
            <a:pPr>
              <a:buNone/>
            </a:pPr>
            <a:r>
              <a:rPr lang="sr-Latn-CS" sz="2000" b="1" dirty="0" smtClean="0">
                <a:solidFill>
                  <a:schemeClr val="accent2">
                    <a:lumMod val="75000"/>
                  </a:schemeClr>
                </a:solidFill>
                <a:latin typeface="Cambria" pitchFamily="18" charset="0"/>
              </a:rPr>
              <a:t>Information point on</a:t>
            </a:r>
            <a:r>
              <a:rPr lang="sr-Latn-CS" sz="2000" dirty="0" smtClean="0">
                <a:solidFill>
                  <a:schemeClr val="accent2">
                    <a:lumMod val="75000"/>
                  </a:schemeClr>
                </a:solidFill>
                <a:latin typeface="Cambria" pitchFamily="18" charset="0"/>
              </a:rPr>
              <a:t>:</a:t>
            </a:r>
          </a:p>
          <a:p>
            <a:pPr>
              <a:buFont typeface="Wingdings" pitchFamily="2" charset="2"/>
              <a:buChar char="q"/>
            </a:pPr>
            <a:r>
              <a:rPr lang="sr-Latn-CS" sz="2000" b="1" dirty="0" smtClean="0">
                <a:solidFill>
                  <a:schemeClr val="accent2">
                    <a:lumMod val="75000"/>
                  </a:schemeClr>
                </a:solidFill>
                <a:latin typeface="Cambria" pitchFamily="18" charset="0"/>
              </a:rPr>
              <a:t>52011PC0866 </a:t>
            </a:r>
            <a:endParaRPr lang="sr-Latn-CS" sz="2000" dirty="0" smtClean="0">
              <a:solidFill>
                <a:schemeClr val="accent2">
                  <a:lumMod val="75000"/>
                </a:schemeClr>
              </a:solidFill>
              <a:latin typeface="Cambria" pitchFamily="18" charset="0"/>
            </a:endParaRPr>
          </a:p>
          <a:p>
            <a:pPr>
              <a:buNone/>
            </a:pPr>
            <a:r>
              <a:rPr lang="sr-Latn-CS" sz="2000" dirty="0" smtClean="0">
                <a:solidFill>
                  <a:schemeClr val="accent2">
                    <a:lumMod val="75000"/>
                  </a:schemeClr>
                </a:solidFill>
                <a:latin typeface="Cambria" pitchFamily="18" charset="0"/>
              </a:rPr>
              <a:t>	Proposal for a decision of the European Parliament and of the Council on </a:t>
            </a:r>
            <a:r>
              <a:rPr lang="sr-Latn-CS" sz="2000" b="1" dirty="0" smtClean="0">
                <a:solidFill>
                  <a:schemeClr val="accent2">
                    <a:lumMod val="75000"/>
                  </a:schemeClr>
                </a:solidFill>
                <a:latin typeface="Cambria" pitchFamily="18" charset="0"/>
              </a:rPr>
              <a:t>serious cross-border threats to health</a:t>
            </a:r>
            <a:endParaRPr lang="sr-Latn-CS" sz="2000" dirty="0" smtClean="0">
              <a:solidFill>
                <a:schemeClr val="accent2">
                  <a:lumMod val="75000"/>
                </a:schemeClr>
              </a:solidFill>
              <a:latin typeface="Cambria" pitchFamily="18" charset="0"/>
            </a:endParaRPr>
          </a:p>
          <a:p>
            <a:pPr>
              <a:buFont typeface="Wingdings" pitchFamily="2" charset="2"/>
              <a:buChar char="Ø"/>
            </a:pPr>
            <a:endParaRPr lang="en-US"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3" name="Title 24"/>
          <p:cNvSpPr>
            <a:spLocks noGrp="1"/>
          </p:cNvSpPr>
          <p:nvPr>
            <p:ph type="title"/>
          </p:nvPr>
        </p:nvSpPr>
        <p:spPr>
          <a:xfrm>
            <a:off x="533400" y="609600"/>
            <a:ext cx="8229600" cy="914400"/>
          </a:xfrm>
        </p:spPr>
        <p:txBody>
          <a:bodyPr/>
          <a:lstStyle/>
          <a:p>
            <a:pPr>
              <a:defRPr/>
            </a:pPr>
            <a:r>
              <a:rPr lang="bs-Latn-BA" sz="3200" b="1" dirty="0" err="1" smtClean="0">
                <a:solidFill>
                  <a:srgbClr val="0000FF"/>
                </a:solidFill>
                <a:latin typeface="Cambria" pitchFamily="18" charset="0"/>
              </a:rPr>
              <a:t>Relevant</a:t>
            </a:r>
            <a:r>
              <a:rPr lang="bs-Latn-BA" sz="3200" b="1" dirty="0" smtClean="0">
                <a:solidFill>
                  <a:srgbClr val="0000FF"/>
                </a:solidFill>
                <a:latin typeface="Cambria" pitchFamily="18" charset="0"/>
              </a:rPr>
              <a:t> </a:t>
            </a:r>
            <a:r>
              <a:rPr lang="bs-Latn-BA" sz="3200" b="1" dirty="0" err="1" smtClean="0">
                <a:solidFill>
                  <a:srgbClr val="0000FF"/>
                </a:solidFill>
                <a:latin typeface="Cambria" pitchFamily="18" charset="0"/>
              </a:rPr>
              <a:t>Acquis</a:t>
            </a:r>
            <a:endParaRPr lang="en-GB" sz="3200" b="1" dirty="0" smtClean="0">
              <a:solidFill>
                <a:srgbClr val="0000FF"/>
              </a:solidFill>
              <a:latin typeface="Cambria"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662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662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663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533400"/>
            <a:ext cx="8229600" cy="762000"/>
          </a:xfrm>
        </p:spPr>
        <p:txBody>
          <a:bodyPr/>
          <a:lstStyle/>
          <a:p>
            <a:pPr>
              <a:defRPr/>
            </a:pPr>
            <a:r>
              <a:rPr lang="hr-HR" sz="3200" b="1" dirty="0" smtClean="0">
                <a:solidFill>
                  <a:srgbClr val="0000FF"/>
                </a:solidFill>
                <a:latin typeface="Cambria" pitchFamily="18" charset="0"/>
              </a:rPr>
              <a:t>National Legislation</a:t>
            </a:r>
            <a:endParaRPr lang="en-GB" sz="3200" b="1" dirty="0" smtClean="0">
              <a:solidFill>
                <a:srgbClr val="0000FF"/>
              </a:solidFill>
              <a:latin typeface="Cambria" pitchFamily="18" charset="0"/>
            </a:endParaRPr>
          </a:p>
        </p:txBody>
      </p:sp>
      <p:sp>
        <p:nvSpPr>
          <p:cNvPr id="26634" name="Content Placeholder 25"/>
          <p:cNvSpPr>
            <a:spLocks noGrp="1"/>
          </p:cNvSpPr>
          <p:nvPr>
            <p:ph idx="1"/>
          </p:nvPr>
        </p:nvSpPr>
        <p:spPr>
          <a:xfrm>
            <a:off x="228600" y="1447800"/>
            <a:ext cx="8610600" cy="4876800"/>
          </a:xfrm>
        </p:spPr>
        <p:txBody>
          <a:bodyPr/>
          <a:lstStyle/>
          <a:p>
            <a:pPr lvl="0">
              <a:spcBef>
                <a:spcPts val="1200"/>
              </a:spcBef>
            </a:pPr>
            <a:r>
              <a:rPr lang="en-GB" sz="2000" b="1" dirty="0" smtClean="0">
                <a:solidFill>
                  <a:schemeClr val="accent2">
                    <a:lumMod val="75000"/>
                  </a:schemeClr>
                </a:solidFill>
                <a:latin typeface="Cambria" pitchFamily="18" charset="0"/>
              </a:rPr>
              <a:t>Constitution of Montenegro </a:t>
            </a:r>
            <a:endParaRPr lang="en-US" sz="2000" dirty="0" smtClean="0">
              <a:solidFill>
                <a:schemeClr val="accent2">
                  <a:lumMod val="75000"/>
                </a:schemeClr>
              </a:solidFill>
              <a:latin typeface="Cambria" pitchFamily="18" charset="0"/>
            </a:endParaRPr>
          </a:p>
          <a:p>
            <a:pPr lvl="0">
              <a:spcBef>
                <a:spcPts val="1200"/>
              </a:spcBef>
            </a:pPr>
            <a:r>
              <a:rPr lang="en-GB" sz="2000" b="1" dirty="0" smtClean="0">
                <a:solidFill>
                  <a:schemeClr val="accent2">
                    <a:lumMod val="75000"/>
                  </a:schemeClr>
                </a:solidFill>
                <a:latin typeface="Cambria" pitchFamily="18" charset="0"/>
              </a:rPr>
              <a:t>Law on health Care </a:t>
            </a:r>
            <a:r>
              <a:rPr lang="en-GB" sz="2000" dirty="0" smtClean="0">
                <a:solidFill>
                  <a:schemeClr val="accent2">
                    <a:lumMod val="75000"/>
                  </a:schemeClr>
                </a:solidFill>
                <a:latin typeface="Cambria" pitchFamily="18" charset="0"/>
              </a:rPr>
              <a:t>(“Official Gazette of RoM”, no.39/2004, “Official Gazette of Montenegro”, no.14/2010)</a:t>
            </a:r>
            <a:endParaRPr lang="en-US" sz="2000" dirty="0" smtClean="0">
              <a:solidFill>
                <a:schemeClr val="accent2">
                  <a:lumMod val="75000"/>
                </a:schemeClr>
              </a:solidFill>
              <a:latin typeface="Cambria" pitchFamily="18" charset="0"/>
            </a:endParaRPr>
          </a:p>
          <a:p>
            <a:pPr lvl="0">
              <a:spcBef>
                <a:spcPts val="1200"/>
              </a:spcBef>
            </a:pPr>
            <a:r>
              <a:rPr lang="en-GB" sz="2000" b="1" dirty="0" smtClean="0">
                <a:solidFill>
                  <a:schemeClr val="accent2">
                    <a:lumMod val="75000"/>
                  </a:schemeClr>
                </a:solidFill>
                <a:latin typeface="Cambria" pitchFamily="18" charset="0"/>
              </a:rPr>
              <a:t>Law on Protection of Population from communicable Diseases </a:t>
            </a:r>
            <a:r>
              <a:rPr lang="en-GB" sz="2000" dirty="0" smtClean="0">
                <a:solidFill>
                  <a:schemeClr val="accent2">
                    <a:lumMod val="75000"/>
                  </a:schemeClr>
                </a:solidFill>
                <a:latin typeface="Cambria" pitchFamily="18" charset="0"/>
              </a:rPr>
              <a:t>(“Official Gazette of RoM”, no.32/2005, “Official Gazette of Montenegro”, no.32/2005, “Official Gazette of Montenegro”, no.14/2010 i 32/2012.</a:t>
            </a:r>
            <a:r>
              <a:rPr lang="x-none" sz="2000" dirty="0" smtClean="0">
                <a:solidFill>
                  <a:schemeClr val="accent2">
                    <a:lumMod val="75000"/>
                  </a:schemeClr>
                </a:solidFill>
                <a:latin typeface="Cambria" pitchFamily="18" charset="0"/>
              </a:rPr>
              <a:t>)</a:t>
            </a:r>
            <a:endParaRPr lang="en-US" sz="2000" dirty="0" smtClean="0">
              <a:solidFill>
                <a:schemeClr val="accent2">
                  <a:lumMod val="75000"/>
                </a:schemeClr>
              </a:solidFill>
              <a:latin typeface="Cambria" pitchFamily="18" charset="0"/>
            </a:endParaRPr>
          </a:p>
          <a:p>
            <a:pPr lvl="0">
              <a:spcBef>
                <a:spcPts val="1200"/>
              </a:spcBef>
            </a:pPr>
            <a:r>
              <a:rPr lang="en-GB" sz="2000" b="1" dirty="0" smtClean="0">
                <a:solidFill>
                  <a:schemeClr val="accent2">
                    <a:lumMod val="75000"/>
                  </a:schemeClr>
                </a:solidFill>
                <a:latin typeface="Cambria" pitchFamily="18" charset="0"/>
              </a:rPr>
              <a:t>Professional and Methodological Guidance on the Content of Definition of Cases of Reporting communicable Diseases and the Risk of Occurrence of communicable Diseases passed and updated by the Public Health Institute</a:t>
            </a:r>
            <a:endParaRPr lang="en-US" sz="2000" dirty="0" smtClean="0">
              <a:solidFill>
                <a:schemeClr val="accent2">
                  <a:lumMod val="75000"/>
                </a:schemeClr>
              </a:solidFill>
              <a:latin typeface="Cambria" pitchFamily="18" charset="0"/>
            </a:endParaRPr>
          </a:p>
          <a:p>
            <a:pPr>
              <a:spcBef>
                <a:spcPts val="1200"/>
              </a:spcBef>
            </a:pPr>
            <a:r>
              <a:rPr lang="en-GB" sz="2000" b="1" dirty="0" smtClean="0">
                <a:solidFill>
                  <a:schemeClr val="accent2">
                    <a:lumMod val="75000"/>
                  </a:schemeClr>
                </a:solidFill>
                <a:latin typeface="Cambria" pitchFamily="18" charset="0"/>
              </a:rPr>
              <a:t>Rulebook on the Method of Reporting communicable Diseases, Nosocomial Infections, Conditions, and Death of People Suffering from communicable Diseases </a:t>
            </a:r>
            <a:r>
              <a:rPr lang="en-GB" sz="2000" dirty="0" smtClean="0">
                <a:solidFill>
                  <a:schemeClr val="accent2">
                    <a:lumMod val="75000"/>
                  </a:schemeClr>
                </a:solidFill>
                <a:latin typeface="Cambria" pitchFamily="18" charset="0"/>
              </a:rPr>
              <a:t>(“Official Gazette of RoM”, no.45/2007)</a:t>
            </a:r>
            <a:endParaRPr lang="en-US" sz="24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765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765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609600"/>
            <a:ext cx="8229600" cy="5334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765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7658" name="Content Placeholder 25"/>
          <p:cNvSpPr>
            <a:spLocks noGrp="1"/>
          </p:cNvSpPr>
          <p:nvPr>
            <p:ph idx="1"/>
          </p:nvPr>
        </p:nvSpPr>
        <p:spPr>
          <a:xfrm>
            <a:off x="228600" y="1600200"/>
            <a:ext cx="8686800" cy="4495800"/>
          </a:xfrm>
        </p:spPr>
        <p:txBody>
          <a:bodyPr/>
          <a:lstStyle/>
          <a:p>
            <a:pPr lvl="0"/>
            <a:r>
              <a:rPr lang="en-GB" sz="2000" b="1" dirty="0" smtClean="0">
                <a:solidFill>
                  <a:schemeClr val="accent2">
                    <a:lumMod val="75000"/>
                  </a:schemeClr>
                </a:solidFill>
                <a:latin typeface="Cambria" pitchFamily="18" charset="0"/>
              </a:rPr>
              <a:t>Rulebook on the Conditions and Manner of Implementation of Mandatory Immunoprophylaxis and Chemoprophylaxis against Certain communicable Diseases </a:t>
            </a:r>
            <a:r>
              <a:rPr lang="en-GB" sz="2000" dirty="0" smtClean="0">
                <a:solidFill>
                  <a:schemeClr val="accent2">
                    <a:lumMod val="75000"/>
                  </a:schemeClr>
                </a:solidFill>
                <a:latin typeface="Cambria" pitchFamily="18" charset="0"/>
              </a:rPr>
              <a:t>(“Official Gazette of Montenegro”, no.31/2010)</a:t>
            </a:r>
            <a:endParaRPr lang="en-US" sz="2000"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Programme of Mandatory Immunisation of the Population against Certain communicable Diseases on the Territory of Montenegro in 2013 </a:t>
            </a:r>
            <a:r>
              <a:rPr lang="en-GB" sz="2000" dirty="0" smtClean="0">
                <a:solidFill>
                  <a:schemeClr val="accent2">
                    <a:lumMod val="75000"/>
                  </a:schemeClr>
                </a:solidFill>
                <a:latin typeface="Cambria" pitchFamily="18" charset="0"/>
              </a:rPr>
              <a:t>(“Official Gazette of Montenegro”, no.4/2013)</a:t>
            </a:r>
            <a:endParaRPr lang="en-US" sz="2000"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Rulebook on the Method and Conditions of Implementation of Mandatory Disinfection, Disinsection, and Deratisation </a:t>
            </a:r>
            <a:r>
              <a:rPr lang="en-GB" sz="2000" dirty="0" smtClean="0">
                <a:solidFill>
                  <a:schemeClr val="accent2">
                    <a:lumMod val="75000"/>
                  </a:schemeClr>
                </a:solidFill>
                <a:latin typeface="Cambria" pitchFamily="18" charset="0"/>
              </a:rPr>
              <a:t>(“Official Gazette of SRoM”,no.17/1978)</a:t>
            </a:r>
            <a:endParaRPr lang="en-US" sz="2000" dirty="0" smtClean="0">
              <a:solidFill>
                <a:schemeClr val="accent2">
                  <a:lumMod val="75000"/>
                </a:schemeClr>
              </a:solidFill>
              <a:latin typeface="Cambria" pitchFamily="18" charset="0"/>
            </a:endParaRPr>
          </a:p>
          <a:p>
            <a:r>
              <a:rPr lang="en-GB" sz="2000" b="1" dirty="0" smtClean="0">
                <a:solidFill>
                  <a:schemeClr val="accent2">
                    <a:lumMod val="75000"/>
                  </a:schemeClr>
                </a:solidFill>
                <a:latin typeface="Cambria" pitchFamily="18" charset="0"/>
              </a:rPr>
              <a:t>Rulebook on the Conditions to Be Met by Health Organizations That Perform Laboratory Testing of communicable Diseases Agents And Verification of Laboratory Testing of communicable Diseases Agents </a:t>
            </a:r>
            <a:r>
              <a:rPr lang="en-GB" sz="2000" dirty="0" smtClean="0">
                <a:solidFill>
                  <a:schemeClr val="accent2">
                    <a:lumMod val="75000"/>
                  </a:schemeClr>
                </a:solidFill>
                <a:latin typeface="Cambria" pitchFamily="18" charset="0"/>
              </a:rPr>
              <a:t>(“Official Gazette of SRY”, no.21/1992</a:t>
            </a:r>
            <a:r>
              <a:rPr lang="x-none" sz="2000" dirty="0" smtClean="0">
                <a:solidFill>
                  <a:schemeClr val="accent2">
                    <a:lumMod val="75000"/>
                  </a:schemeClr>
                </a:solidFill>
                <a:latin typeface="Cambria" pitchFamily="18" charset="0"/>
              </a:rPr>
              <a:t>)</a:t>
            </a:r>
            <a:endParaRPr lang="en-US" sz="2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3" name="Title 24"/>
          <p:cNvSpPr>
            <a:spLocks noGrp="1"/>
          </p:cNvSpPr>
          <p:nvPr>
            <p:ph type="title"/>
          </p:nvPr>
        </p:nvSpPr>
        <p:spPr>
          <a:xfrm>
            <a:off x="533400" y="533400"/>
            <a:ext cx="8229600" cy="990600"/>
          </a:xfrm>
        </p:spPr>
        <p:txBody>
          <a:bodyPr/>
          <a:lstStyle/>
          <a:p>
            <a:pPr>
              <a:defRPr/>
            </a:pPr>
            <a:r>
              <a:rPr lang="hr-HR" sz="2800" b="1" dirty="0" smtClean="0">
                <a:solidFill>
                  <a:srgbClr val="0000FF"/>
                </a:solidFill>
                <a:latin typeface="Cambria" pitchFamily="18" charset="0"/>
              </a:rPr>
              <a:t>National Legislation</a:t>
            </a:r>
            <a:endParaRPr lang="en-GB" sz="2800" dirty="0" smtClean="0">
              <a:solidFill>
                <a:srgbClr val="0000FF"/>
              </a:solidFill>
              <a:latin typeface="Cambria"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867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867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868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8682" name="Content Placeholder 25"/>
          <p:cNvSpPr>
            <a:spLocks noGrp="1"/>
          </p:cNvSpPr>
          <p:nvPr>
            <p:ph idx="1"/>
          </p:nvPr>
        </p:nvSpPr>
        <p:spPr>
          <a:xfrm>
            <a:off x="228600" y="1524000"/>
            <a:ext cx="8610600" cy="4724400"/>
          </a:xfrm>
        </p:spPr>
        <p:txBody>
          <a:bodyPr/>
          <a:lstStyle/>
          <a:p>
            <a:pPr lvl="0">
              <a:spcAft>
                <a:spcPts val="600"/>
              </a:spcAft>
            </a:pPr>
            <a:r>
              <a:rPr lang="en-GB" sz="2000" b="1" dirty="0" smtClean="0">
                <a:solidFill>
                  <a:schemeClr val="accent2">
                    <a:lumMod val="75000"/>
                  </a:schemeClr>
                </a:solidFill>
                <a:latin typeface="Cambria" pitchFamily="18" charset="0"/>
              </a:rPr>
              <a:t>Rulebook on Measures for Protection from Bringing and for Suppression of Cholera, Viral Haemorrhagic Fevers, Yellow Fever, and Malaria </a:t>
            </a:r>
            <a:r>
              <a:rPr lang="en-GB" sz="2000" dirty="0" smtClean="0">
                <a:solidFill>
                  <a:schemeClr val="accent2">
                    <a:lumMod val="75000"/>
                  </a:schemeClr>
                </a:solidFill>
                <a:latin typeface="Cambria" pitchFamily="18" charset="0"/>
              </a:rPr>
              <a:t>(“Official Gazette of SFRY”, no.42/1985)</a:t>
            </a:r>
            <a:endParaRPr lang="en-US" sz="2000" dirty="0" smtClean="0">
              <a:solidFill>
                <a:schemeClr val="accent2">
                  <a:lumMod val="75000"/>
                </a:schemeClr>
              </a:solidFill>
              <a:latin typeface="Cambria" pitchFamily="18" charset="0"/>
            </a:endParaRPr>
          </a:p>
          <a:p>
            <a:pPr lvl="0">
              <a:spcAft>
                <a:spcPts val="600"/>
              </a:spcAft>
            </a:pPr>
            <a:r>
              <a:rPr lang="en-GB" sz="2000" b="1" dirty="0" smtClean="0">
                <a:solidFill>
                  <a:schemeClr val="accent2">
                    <a:lumMod val="75000"/>
                  </a:schemeClr>
                </a:solidFill>
                <a:latin typeface="Cambria" pitchFamily="18" charset="0"/>
              </a:rPr>
              <a:t>Decision on Conditions That Must Be Met by Legal Persons and Entrepreneurs to Perform disinfection, disinsection, and deratisation </a:t>
            </a:r>
            <a:r>
              <a:rPr lang="en-GB" sz="2000" dirty="0" smtClean="0">
                <a:solidFill>
                  <a:schemeClr val="accent2">
                    <a:lumMod val="75000"/>
                  </a:schemeClr>
                </a:solidFill>
                <a:latin typeface="Cambria" pitchFamily="18" charset="0"/>
              </a:rPr>
              <a:t>(“Official Gazette of SFRY”, no.27/1997)</a:t>
            </a:r>
            <a:endParaRPr lang="en-US" sz="2000" dirty="0" smtClean="0">
              <a:solidFill>
                <a:schemeClr val="accent2">
                  <a:lumMod val="75000"/>
                </a:schemeClr>
              </a:solidFill>
              <a:latin typeface="Cambria" pitchFamily="18" charset="0"/>
            </a:endParaRPr>
          </a:p>
          <a:p>
            <a:pPr lvl="0">
              <a:spcAft>
                <a:spcPts val="600"/>
              </a:spcAft>
            </a:pPr>
            <a:r>
              <a:rPr lang="en-GB" sz="2000" b="1" dirty="0" smtClean="0">
                <a:solidFill>
                  <a:schemeClr val="accent2">
                    <a:lumMod val="75000"/>
                  </a:schemeClr>
                </a:solidFill>
                <a:latin typeface="Cambria" pitchFamily="18" charset="0"/>
              </a:rPr>
              <a:t>Decision on Method of Mandatory Health Checks of Certain Categories of Employees, Other Persons and Disease Carrier</a:t>
            </a:r>
            <a:r>
              <a:rPr lang="en-GB" sz="2000" dirty="0" smtClean="0">
                <a:solidFill>
                  <a:schemeClr val="accent2">
                    <a:lumMod val="75000"/>
                  </a:schemeClr>
                </a:solidFill>
                <a:latin typeface="Cambria" pitchFamily="18" charset="0"/>
              </a:rPr>
              <a:t> (“Official Gazette of SFRY”, no.27/1997)</a:t>
            </a:r>
            <a:endParaRPr lang="en-US" sz="2000" dirty="0" smtClean="0">
              <a:solidFill>
                <a:schemeClr val="accent2">
                  <a:lumMod val="75000"/>
                </a:schemeClr>
              </a:solidFill>
              <a:latin typeface="Cambria" pitchFamily="18" charset="0"/>
            </a:endParaRPr>
          </a:p>
          <a:p>
            <a:pPr lvl="0">
              <a:spcAft>
                <a:spcPts val="600"/>
              </a:spcAft>
            </a:pPr>
            <a:r>
              <a:rPr lang="en-GB" sz="2000" b="1" dirty="0" smtClean="0">
                <a:solidFill>
                  <a:schemeClr val="accent2">
                    <a:lumMod val="75000"/>
                  </a:schemeClr>
                </a:solidFill>
                <a:latin typeface="Cambria" pitchFamily="18" charset="0"/>
              </a:rPr>
              <a:t>Decision on Measures for the Protection from the Spread of communicable Diseases in Health Institutions, Other Legal Entities, and Entrepreneurs Who Perform Health Activities </a:t>
            </a:r>
            <a:r>
              <a:rPr lang="en-GB" sz="2000" dirty="0" smtClean="0">
                <a:solidFill>
                  <a:schemeClr val="accent2">
                    <a:lumMod val="75000"/>
                  </a:schemeClr>
                </a:solidFill>
                <a:latin typeface="Cambria" pitchFamily="18" charset="0"/>
              </a:rPr>
              <a:t>(“Official Gazette of SFRY”, no.27/1997)</a:t>
            </a:r>
            <a:endParaRPr lang="en-US" sz="2000" dirty="0" smtClean="0">
              <a:solidFill>
                <a:schemeClr val="accent2">
                  <a:lumMod val="75000"/>
                </a:schemeClr>
              </a:solidFill>
              <a:latin typeface="Cambria" pitchFamily="18" charset="0"/>
            </a:endParaRPr>
          </a:p>
          <a:p>
            <a:pPr algn="just"/>
            <a:endParaRPr lang="sr-Latn-CS" sz="2000" dirty="0" smtClean="0">
              <a:solidFill>
                <a:schemeClr val="accent2">
                  <a:lumMod val="75000"/>
                </a:schemeClr>
              </a:solidFill>
              <a:latin typeface="Cambria" pitchFamily="18" charset="0"/>
            </a:endParaRPr>
          </a:p>
          <a:p>
            <a:pPr algn="just">
              <a:buFont typeface="Wingdings" pitchFamily="2" charset="2"/>
              <a:buChar char="Ø"/>
            </a:pPr>
            <a:endParaRPr lang="en-US" sz="2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6" name="Title 24"/>
          <p:cNvSpPr>
            <a:spLocks noGrp="1"/>
          </p:cNvSpPr>
          <p:nvPr>
            <p:ph type="title"/>
          </p:nvPr>
        </p:nvSpPr>
        <p:spPr>
          <a:xfrm>
            <a:off x="533400" y="609600"/>
            <a:ext cx="8229600" cy="990600"/>
          </a:xfrm>
        </p:spPr>
        <p:txBody>
          <a:bodyPr/>
          <a:lstStyle/>
          <a:p>
            <a:pPr>
              <a:defRPr/>
            </a:pPr>
            <a:r>
              <a:rPr lang="bs-Latn-BA" sz="2800" b="1" dirty="0" err="1" smtClean="0">
                <a:solidFill>
                  <a:srgbClr val="0000FF"/>
                </a:solidFill>
                <a:latin typeface="Cambria" pitchFamily="18" charset="0"/>
              </a:rPr>
              <a:t>National</a:t>
            </a:r>
            <a:r>
              <a:rPr lang="bs-Latn-BA" sz="2800" b="1" dirty="0" smtClean="0">
                <a:solidFill>
                  <a:srgbClr val="0000FF"/>
                </a:solidFill>
                <a:latin typeface="Cambria" pitchFamily="18" charset="0"/>
              </a:rPr>
              <a:t> </a:t>
            </a:r>
            <a:r>
              <a:rPr lang="bs-Latn-BA" sz="2800" b="1" dirty="0" err="1" smtClean="0">
                <a:solidFill>
                  <a:srgbClr val="0000FF"/>
                </a:solidFill>
                <a:latin typeface="Cambria" pitchFamily="18" charset="0"/>
              </a:rPr>
              <a:t>Legislation</a:t>
            </a:r>
            <a:r>
              <a:rPr lang="bs-Latn-BA" sz="2800" b="1" dirty="0" smtClean="0">
                <a:solidFill>
                  <a:srgbClr val="0000FF"/>
                </a:solidFill>
                <a:latin typeface="Cambria" pitchFamily="18" charset="0"/>
              </a:rPr>
              <a:t> </a:t>
            </a:r>
            <a:r>
              <a:rPr lang="x-none" sz="2400" smtClean="0">
                <a:solidFill>
                  <a:srgbClr val="0000FF"/>
                </a:solidFill>
                <a:latin typeface="Cambria" pitchFamily="18" charset="0"/>
              </a:rPr>
              <a:t>(sequel</a:t>
            </a:r>
            <a:r>
              <a:rPr lang="x-none" sz="2400" dirty="0" smtClean="0">
                <a:solidFill>
                  <a:srgbClr val="0000FF"/>
                </a:solidFill>
                <a:latin typeface="Cambria" pitchFamily="18" charset="0"/>
              </a:rPr>
              <a:t>)</a:t>
            </a:r>
            <a:endParaRPr lang="en-GB" sz="2800" dirty="0" smtClean="0">
              <a:solidFill>
                <a:srgbClr val="0000FF"/>
              </a:solidFill>
              <a:latin typeface="Cambria" pitchFamily="18"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969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970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0574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pic>
        <p:nvPicPr>
          <p:cNvPr id="2970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9706" name="Content Placeholder 25"/>
          <p:cNvSpPr>
            <a:spLocks noGrp="1"/>
          </p:cNvSpPr>
          <p:nvPr>
            <p:ph idx="1"/>
          </p:nvPr>
        </p:nvSpPr>
        <p:spPr>
          <a:xfrm>
            <a:off x="228600" y="1447800"/>
            <a:ext cx="8686800" cy="4876800"/>
          </a:xfrm>
        </p:spPr>
        <p:txBody>
          <a:bodyPr/>
          <a:lstStyle/>
          <a:p>
            <a:pPr lvl="0">
              <a:spcBef>
                <a:spcPts val="1200"/>
              </a:spcBef>
            </a:pPr>
            <a:r>
              <a:rPr lang="en-GB" sz="2000" b="1" dirty="0" smtClean="0">
                <a:solidFill>
                  <a:schemeClr val="accent2">
                    <a:lumMod val="75000"/>
                  </a:schemeClr>
                </a:solidFill>
                <a:latin typeface="Cambria" pitchFamily="18" charset="0"/>
              </a:rPr>
              <a:t>Law on Data Collections in Health </a:t>
            </a:r>
            <a:r>
              <a:rPr lang="en-GB" sz="2000" dirty="0" smtClean="0">
                <a:solidFill>
                  <a:schemeClr val="accent2">
                    <a:lumMod val="75000"/>
                  </a:schemeClr>
                </a:solidFill>
                <a:latin typeface="Cambria" pitchFamily="18" charset="0"/>
              </a:rPr>
              <a:t>(“Official Gazette of Montenegro”, no.80/2008)</a:t>
            </a:r>
            <a:endParaRPr lang="en-US" sz="2000" dirty="0" smtClean="0">
              <a:solidFill>
                <a:schemeClr val="accent2">
                  <a:lumMod val="75000"/>
                </a:schemeClr>
              </a:solidFill>
              <a:latin typeface="Cambria" pitchFamily="18" charset="0"/>
            </a:endParaRPr>
          </a:p>
          <a:p>
            <a:pPr lvl="0">
              <a:spcBef>
                <a:spcPts val="1200"/>
              </a:spcBef>
            </a:pPr>
            <a:r>
              <a:rPr lang="en-GB" sz="2000" b="1" dirty="0" smtClean="0">
                <a:solidFill>
                  <a:schemeClr val="accent2">
                    <a:lumMod val="75000"/>
                  </a:schemeClr>
                </a:solidFill>
                <a:latin typeface="Cambria" pitchFamily="18" charset="0"/>
              </a:rPr>
              <a:t>Rulebook on Formulating and Sending Reports of verified Disease or Condition for Which the Records Are Managed</a:t>
            </a:r>
            <a:r>
              <a:rPr lang="en-GB" sz="2000" dirty="0" smtClean="0">
                <a:solidFill>
                  <a:schemeClr val="accent2">
                    <a:lumMod val="75000"/>
                  </a:schemeClr>
                </a:solidFill>
                <a:latin typeface="Cambria" pitchFamily="18" charset="0"/>
              </a:rPr>
              <a:t> (“Official Gazette of Montenegro”, no.24/2012)</a:t>
            </a:r>
            <a:endParaRPr lang="en-US" sz="2000" dirty="0" smtClean="0">
              <a:solidFill>
                <a:schemeClr val="accent2">
                  <a:lumMod val="75000"/>
                </a:schemeClr>
              </a:solidFill>
              <a:latin typeface="Cambria" pitchFamily="18" charset="0"/>
            </a:endParaRPr>
          </a:p>
          <a:p>
            <a:pPr lvl="0">
              <a:spcBef>
                <a:spcPts val="1200"/>
              </a:spcBef>
            </a:pPr>
            <a:r>
              <a:rPr lang="en-GB" sz="2000" b="1" dirty="0" smtClean="0">
                <a:solidFill>
                  <a:schemeClr val="accent2">
                    <a:lumMod val="75000"/>
                  </a:schemeClr>
                </a:solidFill>
                <a:latin typeface="Cambria" pitchFamily="18" charset="0"/>
              </a:rPr>
              <a:t>Rulebook on Specific Data Contained in the Records of Diseases of Higher Socio-Medical Importance, communicable diseases, and Other Conditions Related to Population Health </a:t>
            </a:r>
            <a:r>
              <a:rPr lang="en-GB" sz="2000" dirty="0" smtClean="0">
                <a:solidFill>
                  <a:schemeClr val="accent2">
                    <a:lumMod val="75000"/>
                  </a:schemeClr>
                </a:solidFill>
                <a:latin typeface="Cambria" pitchFamily="18" charset="0"/>
              </a:rPr>
              <a:t>(“Official Gazette of Montenegro”, no.24/2012)</a:t>
            </a:r>
            <a:endParaRPr lang="en-US" sz="2000" dirty="0" smtClean="0">
              <a:solidFill>
                <a:schemeClr val="accent2">
                  <a:lumMod val="75000"/>
                </a:schemeClr>
              </a:solidFill>
              <a:latin typeface="Cambria" pitchFamily="18" charset="0"/>
            </a:endParaRPr>
          </a:p>
          <a:p>
            <a:pPr lvl="0">
              <a:spcBef>
                <a:spcPts val="1200"/>
              </a:spcBef>
            </a:pPr>
            <a:r>
              <a:rPr lang="en-GB" sz="2000" b="1" dirty="0" smtClean="0">
                <a:solidFill>
                  <a:schemeClr val="accent2">
                    <a:lumMod val="75000"/>
                  </a:schemeClr>
                </a:solidFill>
                <a:latin typeface="Cambria" pitchFamily="18" charset="0"/>
              </a:rPr>
              <a:t>Rulebook on Conditions, Method, and Procedure Processing Medical Waste </a:t>
            </a:r>
            <a:r>
              <a:rPr lang="en-GB" sz="2000" dirty="0" smtClean="0">
                <a:solidFill>
                  <a:schemeClr val="accent2">
                    <a:lumMod val="75000"/>
                  </a:schemeClr>
                </a:solidFill>
                <a:latin typeface="Cambria" pitchFamily="18" charset="0"/>
              </a:rPr>
              <a:t>("Official Gazette of Montenegro", no. 49/12) </a:t>
            </a:r>
            <a:endParaRPr lang="x-none" sz="2000" dirty="0" smtClean="0">
              <a:solidFill>
                <a:schemeClr val="accent2">
                  <a:lumMod val="75000"/>
                </a:schemeClr>
              </a:solidFill>
              <a:latin typeface="Cambria" pitchFamily="18" charset="0"/>
            </a:endParaRPr>
          </a:p>
          <a:p>
            <a:pPr lvl="0">
              <a:spcBef>
                <a:spcPts val="1200"/>
              </a:spcBef>
            </a:pPr>
            <a:r>
              <a:rPr lang="en-US" sz="2000" b="1" dirty="0" smtClean="0">
                <a:solidFill>
                  <a:schemeClr val="accent2">
                    <a:lumMod val="75000"/>
                  </a:schemeClr>
                </a:solidFill>
                <a:latin typeface="Cambria" pitchFamily="18" charset="0"/>
              </a:rPr>
              <a:t>Action plan on implementation of International Health Regulations (IHR) in Montenegro 2010-2012</a:t>
            </a:r>
          </a:p>
          <a:p>
            <a:pPr algn="just">
              <a:spcBef>
                <a:spcPts val="1200"/>
              </a:spcBef>
            </a:pPr>
            <a:endParaRPr lang="sr-Latn-CS" sz="2000" b="1" dirty="0" smtClean="0">
              <a:solidFill>
                <a:schemeClr val="accent2">
                  <a:lumMod val="75000"/>
                </a:schemeClr>
              </a:solidFill>
              <a:latin typeface="Cambria" pitchFamily="18" charset="0"/>
            </a:endParaRPr>
          </a:p>
          <a:p>
            <a:pPr>
              <a:spcBef>
                <a:spcPts val="1200"/>
              </a:spcBef>
              <a:buFont typeface="Wingdings" pitchFamily="2" charset="2"/>
              <a:buChar char="Ø"/>
            </a:pPr>
            <a:endParaRPr lang="en-US" sz="2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6" name="Title 24"/>
          <p:cNvSpPr>
            <a:spLocks noGrp="1"/>
          </p:cNvSpPr>
          <p:nvPr>
            <p:ph type="title"/>
          </p:nvPr>
        </p:nvSpPr>
        <p:spPr>
          <a:xfrm>
            <a:off x="533400" y="457200"/>
            <a:ext cx="8229600" cy="914400"/>
          </a:xfrm>
        </p:spPr>
        <p:txBody>
          <a:bodyPr/>
          <a:lstStyle/>
          <a:p>
            <a:pPr>
              <a:defRPr/>
            </a:pPr>
            <a:r>
              <a:rPr lang="hr-HR" sz="2800" b="1" dirty="0" smtClean="0">
                <a:solidFill>
                  <a:srgbClr val="0000FF"/>
                </a:solidFill>
                <a:latin typeface="Cambria" pitchFamily="18" charset="0"/>
              </a:rPr>
              <a:t>National Legislation </a:t>
            </a:r>
            <a:r>
              <a:rPr lang="x-none" sz="2400" smtClean="0">
                <a:solidFill>
                  <a:srgbClr val="0000FF"/>
                </a:solidFill>
                <a:latin typeface="Cambria" pitchFamily="18" charset="0"/>
              </a:rPr>
              <a:t>(sequel</a:t>
            </a:r>
            <a:r>
              <a:rPr lang="x-none" sz="2400" dirty="0" smtClean="0">
                <a:solidFill>
                  <a:srgbClr val="0000FF"/>
                </a:solidFill>
                <a:latin typeface="Cambria" pitchFamily="18" charset="0"/>
              </a:rPr>
              <a:t>)</a:t>
            </a:r>
            <a:endParaRPr lang="en-GB" sz="2800" dirty="0" smtClean="0">
              <a:solidFill>
                <a:srgbClr val="0000FF"/>
              </a:solidFill>
              <a:latin typeface="Cambria" pitchFamily="1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4198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4199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609600" y="609600"/>
            <a:ext cx="8229600" cy="762000"/>
          </a:xfrm>
        </p:spPr>
        <p:txBody>
          <a:bodyPr/>
          <a:lstStyle/>
          <a:p>
            <a:r>
              <a:rPr lang="en-GB" sz="3200" b="1" dirty="0" smtClean="0">
                <a:solidFill>
                  <a:srgbClr val="0000FF"/>
                </a:solidFill>
                <a:latin typeface="Cambria" pitchFamily="18" charset="0"/>
              </a:rPr>
              <a:t>Institutional Framework</a:t>
            </a:r>
            <a:endParaRPr lang="en-US" sz="3200" dirty="0">
              <a:solidFill>
                <a:srgbClr val="0000FF"/>
              </a:solidFill>
              <a:latin typeface="Cambria" pitchFamily="18" charset="0"/>
            </a:endParaRPr>
          </a:p>
        </p:txBody>
      </p:sp>
      <p:sp>
        <p:nvSpPr>
          <p:cNvPr id="41994" name="Content Placeholder 25"/>
          <p:cNvSpPr>
            <a:spLocks noGrp="1"/>
          </p:cNvSpPr>
          <p:nvPr>
            <p:ph idx="1"/>
          </p:nvPr>
        </p:nvSpPr>
        <p:spPr>
          <a:xfrm>
            <a:off x="457200" y="1600200"/>
            <a:ext cx="8458200" cy="4267200"/>
          </a:xfrm>
        </p:spPr>
        <p:txBody>
          <a:bodyPr anchor="ctr"/>
          <a:lstStyle/>
          <a:p>
            <a:pPr lvl="0"/>
            <a:r>
              <a:rPr lang="en-GB" sz="2000" b="1" dirty="0" smtClean="0">
                <a:solidFill>
                  <a:schemeClr val="accent2">
                    <a:lumMod val="75000"/>
                  </a:schemeClr>
                </a:solidFill>
                <a:latin typeface="Cambria" pitchFamily="18" charset="0"/>
              </a:rPr>
              <a:t>Ministry of Health</a:t>
            </a:r>
            <a:endParaRPr lang="en-US" sz="2000" b="1"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Public Health Institute</a:t>
            </a:r>
            <a:endParaRPr lang="en-US" sz="2000" b="1"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Health facilities</a:t>
            </a:r>
            <a:endParaRPr lang="en-US" sz="2000" b="1"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Fund for Health Insurance</a:t>
            </a:r>
            <a:endParaRPr lang="en-US" sz="2000" b="1"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Agency for Medications and Medical Devices</a:t>
            </a:r>
            <a:endParaRPr lang="en-US" sz="2000" b="1"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Ministry of Agriculture and Rural Development</a:t>
            </a:r>
            <a:endParaRPr lang="en-US" sz="2000" b="1"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Ministry of Interior</a:t>
            </a:r>
            <a:endParaRPr lang="en-US" sz="2000" b="1"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30723"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072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072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30729" name="Title 24"/>
          <p:cNvSpPr>
            <a:spLocks noGrp="1"/>
          </p:cNvSpPr>
          <p:nvPr>
            <p:ph type="title"/>
          </p:nvPr>
        </p:nvSpPr>
        <p:spPr>
          <a:xfrm>
            <a:off x="1828800" y="685800"/>
            <a:ext cx="6400800" cy="1295400"/>
          </a:xfrm>
        </p:spPr>
        <p:txBody>
          <a:bodyPr/>
          <a:lstStyle/>
          <a:p>
            <a:pPr algn="l"/>
            <a:r>
              <a:rPr lang="sl-SI" sz="2800" b="1" dirty="0" smtClean="0">
                <a:solidFill>
                  <a:srgbClr val="0000FF"/>
                </a:solidFill>
                <a:latin typeface="Cambria" pitchFamily="18" charset="0"/>
              </a:rPr>
              <a:t> </a:t>
            </a:r>
            <a:r>
              <a:rPr lang="en-GB" sz="2800" b="1" dirty="0" smtClean="0">
                <a:solidFill>
                  <a:srgbClr val="0000FF"/>
                </a:solidFill>
                <a:latin typeface="Cambria" pitchFamily="18" charset="0"/>
              </a:rPr>
              <a:t>Constitution of Montenegro (2007)</a:t>
            </a:r>
            <a:r>
              <a:rPr lang="sl-SI" sz="4800" b="1" dirty="0" smtClean="0">
                <a:solidFill>
                  <a:srgbClr val="0000FF"/>
                </a:solidFill>
                <a:latin typeface="Cambria" pitchFamily="18" charset="0"/>
              </a:rPr>
              <a:t> </a:t>
            </a:r>
            <a:endParaRPr lang="en-GB" sz="4800" b="1" i="1" dirty="0" smtClean="0">
              <a:solidFill>
                <a:srgbClr val="0000FF"/>
              </a:solidFill>
              <a:latin typeface="Cambria" pitchFamily="18" charset="0"/>
            </a:endParaRPr>
          </a:p>
        </p:txBody>
      </p:sp>
      <p:sp>
        <p:nvSpPr>
          <p:cNvPr id="30730" name="Content Placeholder 25"/>
          <p:cNvSpPr>
            <a:spLocks noGrp="1"/>
          </p:cNvSpPr>
          <p:nvPr>
            <p:ph idx="1"/>
          </p:nvPr>
        </p:nvSpPr>
        <p:spPr>
          <a:xfrm>
            <a:off x="304800" y="2362200"/>
            <a:ext cx="8686800" cy="3886200"/>
          </a:xfrm>
        </p:spPr>
        <p:txBody>
          <a:bodyPr/>
          <a:lstStyle/>
          <a:p>
            <a:pPr lvl="0">
              <a:buNone/>
            </a:pPr>
            <a:r>
              <a:rPr lang="en-GB" sz="2400" b="1" dirty="0" smtClean="0">
                <a:solidFill>
                  <a:schemeClr val="accent2">
                    <a:lumMod val="75000"/>
                  </a:schemeClr>
                </a:solidFill>
                <a:latin typeface="Cambria" pitchFamily="18" charset="0"/>
              </a:rPr>
              <a:t>	Law on Protection of Population from Communicable Diseases</a:t>
            </a:r>
            <a:endParaRPr lang="x-none" sz="2400" b="1" smtClean="0">
              <a:solidFill>
                <a:schemeClr val="accent2">
                  <a:lumMod val="75000"/>
                </a:schemeClr>
              </a:solidFill>
              <a:latin typeface="Cambria" pitchFamily="18" charset="0"/>
            </a:endParaRPr>
          </a:p>
          <a:p>
            <a:pPr lvl="0">
              <a:buNone/>
            </a:pPr>
            <a:r>
              <a:rPr lang="en-GB" sz="2400" b="1" dirty="0" smtClean="0">
                <a:solidFill>
                  <a:schemeClr val="accent2">
                    <a:lumMod val="75000"/>
                  </a:schemeClr>
                </a:solidFill>
                <a:latin typeface="Cambria" pitchFamily="18" charset="0"/>
              </a:rPr>
              <a:t> </a:t>
            </a:r>
            <a:endParaRPr lang="en-US" sz="2400" dirty="0" smtClean="0">
              <a:solidFill>
                <a:schemeClr val="accent2">
                  <a:lumMod val="75000"/>
                </a:schemeClr>
              </a:solidFill>
              <a:latin typeface="Cambria" pitchFamily="18" charset="0"/>
            </a:endParaRPr>
          </a:p>
          <a:p>
            <a:pPr lvl="2"/>
            <a:r>
              <a:rPr lang="en-GB" sz="2800" dirty="0" smtClean="0">
                <a:solidFill>
                  <a:schemeClr val="accent2">
                    <a:lumMod val="75000"/>
                  </a:schemeClr>
                </a:solidFill>
                <a:latin typeface="Cambria" pitchFamily="18" charset="0"/>
              </a:rPr>
              <a:t>Subject Matter </a:t>
            </a:r>
            <a:endParaRPr lang="en-US" sz="2800" dirty="0" smtClean="0">
              <a:solidFill>
                <a:schemeClr val="accent2">
                  <a:lumMod val="75000"/>
                </a:schemeClr>
              </a:solidFill>
              <a:latin typeface="Cambria" pitchFamily="18" charset="0"/>
            </a:endParaRPr>
          </a:p>
          <a:p>
            <a:pPr lvl="2"/>
            <a:r>
              <a:rPr lang="en-GB" sz="2800" dirty="0" smtClean="0">
                <a:solidFill>
                  <a:schemeClr val="accent2">
                    <a:lumMod val="75000"/>
                  </a:schemeClr>
                </a:solidFill>
                <a:latin typeface="Cambria" pitchFamily="18" charset="0"/>
              </a:rPr>
              <a:t>Scope</a:t>
            </a:r>
            <a:endParaRPr lang="en-US" sz="2800" dirty="0" smtClean="0">
              <a:solidFill>
                <a:schemeClr val="accent2">
                  <a:lumMod val="75000"/>
                </a:schemeClr>
              </a:solidFill>
              <a:latin typeface="Cambria" pitchFamily="18" charset="0"/>
            </a:endParaRPr>
          </a:p>
          <a:p>
            <a:endParaRPr lang="en-US" sz="2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3174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174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6096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175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609600"/>
            <a:ext cx="8229600" cy="533400"/>
          </a:xfrm>
        </p:spPr>
        <p:txBody>
          <a:bodyPr/>
          <a:lstStyle/>
          <a:p>
            <a:pPr>
              <a:defRPr/>
            </a:pPr>
            <a:r>
              <a:rPr lang="sr-Latn-CS" sz="2400" b="1" dirty="0" smtClean="0">
                <a:solidFill>
                  <a:srgbClr val="0000FF"/>
                </a:solidFill>
                <a:latin typeface="Cambria" pitchFamily="18" charset="0"/>
              </a:rPr>
              <a:t>Communicable Diseases List (80)</a:t>
            </a:r>
            <a:endParaRPr lang="en-GB" sz="2400" b="1" i="1" dirty="0" smtClean="0">
              <a:solidFill>
                <a:srgbClr val="0000FF"/>
              </a:solidFill>
              <a:latin typeface="Cambria" pitchFamily="18" charset="0"/>
            </a:endParaRPr>
          </a:p>
        </p:txBody>
      </p:sp>
      <p:sp>
        <p:nvSpPr>
          <p:cNvPr id="31754" name="Content Placeholder 25"/>
          <p:cNvSpPr>
            <a:spLocks noGrp="1"/>
          </p:cNvSpPr>
          <p:nvPr>
            <p:ph idx="1"/>
          </p:nvPr>
        </p:nvSpPr>
        <p:spPr>
          <a:xfrm>
            <a:off x="228600" y="1524000"/>
            <a:ext cx="8686800" cy="4953000"/>
          </a:xfrm>
        </p:spPr>
        <p:txBody>
          <a:bodyPr/>
          <a:lstStyle/>
          <a:p>
            <a:pPr>
              <a:buNone/>
            </a:pPr>
            <a:r>
              <a:rPr lang="en-GB" sz="1000" b="1" dirty="0" smtClean="0">
                <a:solidFill>
                  <a:schemeClr val="accent2">
                    <a:lumMod val="75000"/>
                  </a:schemeClr>
                </a:solidFill>
                <a:latin typeface="Cambria" pitchFamily="18" charset="0"/>
              </a:rPr>
              <a:t>1) A 00 Cholera (Cholera);</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2) A 01 Typhoid and paratyphoid fever (Typhus </a:t>
            </a:r>
            <a:r>
              <a:rPr lang="en-GB" sz="1000" b="1" dirty="0" err="1" smtClean="0">
                <a:solidFill>
                  <a:schemeClr val="accent2">
                    <a:lumMod val="75000"/>
                  </a:schemeClr>
                </a:solidFill>
                <a:latin typeface="Cambria" pitchFamily="18" charset="0"/>
              </a:rPr>
              <a:t>abdominalis</a:t>
            </a:r>
            <a:r>
              <a:rPr lang="en-GB" sz="1000" b="1" dirty="0" smtClean="0">
                <a:solidFill>
                  <a:schemeClr val="accent2">
                    <a:lumMod val="75000"/>
                  </a:schemeClr>
                </a:solidFill>
                <a:latin typeface="Cambria" pitchFamily="18" charset="0"/>
              </a:rPr>
              <a:t> et </a:t>
            </a:r>
            <a:r>
              <a:rPr lang="en-GB" sz="1000" b="1" dirty="0" err="1" smtClean="0">
                <a:solidFill>
                  <a:schemeClr val="accent2">
                    <a:lumMod val="75000"/>
                  </a:schemeClr>
                </a:solidFill>
                <a:latin typeface="Cambria" pitchFamily="18" charset="0"/>
              </a:rPr>
              <a:t>paratyphus</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3) A 02 Other salmonella infections (</a:t>
            </a:r>
            <a:r>
              <a:rPr lang="en-GB" sz="1000" b="1" dirty="0" err="1" smtClean="0">
                <a:solidFill>
                  <a:schemeClr val="accent2">
                    <a:lumMod val="75000"/>
                  </a:schemeClr>
                </a:solidFill>
                <a:latin typeface="Cambria" pitchFamily="18" charset="0"/>
              </a:rPr>
              <a:t>Salmonelloses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aliae</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4) A 03 Shigellosis (Shigelloses);</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5) A 04.3 Bowel infection caused by </a:t>
            </a:r>
            <a:r>
              <a:rPr lang="en-GB" sz="1000" b="1" dirty="0" err="1" smtClean="0">
                <a:solidFill>
                  <a:schemeClr val="accent2">
                    <a:lumMod val="75000"/>
                  </a:schemeClr>
                </a:solidFill>
                <a:latin typeface="Cambria" pitchFamily="18" charset="0"/>
              </a:rPr>
              <a:t>enterohaemorragic</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escherichia</a:t>
            </a:r>
            <a:r>
              <a:rPr lang="en-GB" sz="1000" b="1" dirty="0" smtClean="0">
                <a:solidFill>
                  <a:schemeClr val="accent2">
                    <a:lumMod val="75000"/>
                  </a:schemeClr>
                </a:solidFill>
                <a:latin typeface="Cambria" pitchFamily="18" charset="0"/>
              </a:rPr>
              <a:t> coli (</a:t>
            </a:r>
            <a:r>
              <a:rPr lang="en-GB" sz="1000" b="1" dirty="0" err="1" smtClean="0">
                <a:solidFill>
                  <a:schemeClr val="accent2">
                    <a:lumMod val="75000"/>
                  </a:schemeClr>
                </a:solidFill>
                <a:latin typeface="Cambria" pitchFamily="18" charset="0"/>
              </a:rPr>
              <a:t>Infectio</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intestinalis</a:t>
            </a:r>
            <a:r>
              <a:rPr lang="en-GB" sz="1000" b="1" dirty="0" smtClean="0">
                <a:solidFill>
                  <a:schemeClr val="accent2">
                    <a:lumMod val="75000"/>
                  </a:schemeClr>
                </a:solidFill>
                <a:latin typeface="Cambria" pitchFamily="18" charset="0"/>
              </a:rPr>
              <a:t> per </a:t>
            </a:r>
            <a:r>
              <a:rPr lang="en-GB" sz="1000" b="1" dirty="0" err="1" smtClean="0">
                <a:solidFill>
                  <a:schemeClr val="accent2">
                    <a:lumMod val="75000"/>
                  </a:schemeClr>
                </a:solidFill>
                <a:latin typeface="Cambria" pitchFamily="18" charset="0"/>
              </a:rPr>
              <a:t>Escherichiam</a:t>
            </a:r>
            <a:r>
              <a:rPr lang="en-GB" sz="1000" b="1" dirty="0" smtClean="0">
                <a:solidFill>
                  <a:schemeClr val="accent2">
                    <a:lumMod val="75000"/>
                  </a:schemeClr>
                </a:solidFill>
                <a:latin typeface="Cambria" pitchFamily="18" charset="0"/>
              </a:rPr>
              <a:t> coli </a:t>
            </a:r>
            <a:r>
              <a:rPr lang="en-GB" sz="1000" b="1" dirty="0" err="1" smtClean="0">
                <a:solidFill>
                  <a:schemeClr val="accent2">
                    <a:lumMod val="75000"/>
                  </a:schemeClr>
                </a:solidFill>
                <a:latin typeface="Cambria" pitchFamily="18" charset="0"/>
              </a:rPr>
              <a:t>enterohaemorrhagicam</a:t>
            </a:r>
            <a:r>
              <a:rPr lang="en-GB" sz="1000" b="1" dirty="0" smtClean="0">
                <a:solidFill>
                  <a:schemeClr val="accent2">
                    <a:lumMod val="75000"/>
                  </a:schemeClr>
                </a:solidFill>
                <a:latin typeface="Cambria" pitchFamily="18" charset="0"/>
              </a:rPr>
              <a:t>); </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6) A 04.5 </a:t>
            </a:r>
            <a:r>
              <a:rPr lang="en-GB" sz="1000" b="1" dirty="0" err="1" smtClean="0">
                <a:solidFill>
                  <a:schemeClr val="accent2">
                    <a:lumMod val="75000"/>
                  </a:schemeClr>
                </a:solidFill>
                <a:latin typeface="Cambria" pitchFamily="18" charset="0"/>
              </a:rPr>
              <a:t>Campylobacteriosis</a:t>
            </a:r>
            <a:r>
              <a:rPr lang="en-GB" sz="1000" b="1" dirty="0" smtClean="0">
                <a:solidFill>
                  <a:schemeClr val="accent2">
                    <a:lumMod val="75000"/>
                  </a:schemeClr>
                </a:solidFill>
                <a:latin typeface="Cambria" pitchFamily="18" charset="0"/>
              </a:rPr>
              <a:t> (Enteritis </a:t>
            </a:r>
            <a:r>
              <a:rPr lang="en-GB" sz="1000" b="1" dirty="0" err="1" smtClean="0">
                <a:solidFill>
                  <a:schemeClr val="accent2">
                    <a:lumMod val="75000"/>
                  </a:schemeClr>
                </a:solidFill>
                <a:latin typeface="Cambria" pitchFamily="18" charset="0"/>
              </a:rPr>
              <a:t>campyilobacterialis</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7) A 04.6 </a:t>
            </a:r>
            <a:r>
              <a:rPr lang="en-GB" sz="1000" b="1" dirty="0" err="1" smtClean="0">
                <a:solidFill>
                  <a:schemeClr val="accent2">
                    <a:lumMod val="75000"/>
                  </a:schemeClr>
                </a:solidFill>
                <a:latin typeface="Cambria" pitchFamily="18" charset="0"/>
              </a:rPr>
              <a:t>Yersiniosis</a:t>
            </a:r>
            <a:r>
              <a:rPr lang="en-GB" sz="1000" b="1" dirty="0" smtClean="0">
                <a:solidFill>
                  <a:schemeClr val="accent2">
                    <a:lumMod val="75000"/>
                  </a:schemeClr>
                </a:solidFill>
                <a:latin typeface="Cambria" pitchFamily="18" charset="0"/>
              </a:rPr>
              <a:t> (Enteritis </a:t>
            </a:r>
            <a:r>
              <a:rPr lang="en-GB" sz="1000" b="1" dirty="0" err="1" smtClean="0">
                <a:solidFill>
                  <a:schemeClr val="accent2">
                    <a:lumMod val="75000"/>
                  </a:schemeClr>
                </a:solidFill>
                <a:latin typeface="Cambria" pitchFamily="18" charset="0"/>
              </a:rPr>
              <a:t>yersiniosa</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enterocolitica</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8) A 04.9 Other bacterial intestinal infections (</a:t>
            </a:r>
            <a:r>
              <a:rPr lang="en-GB" sz="1000" b="1" dirty="0" err="1" smtClean="0">
                <a:solidFill>
                  <a:schemeClr val="accent2">
                    <a:lumMod val="75000"/>
                  </a:schemeClr>
                </a:solidFill>
                <a:latin typeface="Cambria" pitchFamily="18" charset="0"/>
              </a:rPr>
              <a:t>Infectiones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intestinales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bacteriales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aliae</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9) A 05.0 Staphylococcal food poisoning (</a:t>
            </a:r>
            <a:r>
              <a:rPr lang="en-GB" sz="1000" b="1" dirty="0" err="1" smtClean="0">
                <a:solidFill>
                  <a:schemeClr val="accent2">
                    <a:lumMod val="75000"/>
                  </a:schemeClr>
                </a:solidFill>
                <a:latin typeface="Cambria" pitchFamily="18" charset="0"/>
              </a:rPr>
              <a:t>Intoxicatio</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alimentaria</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staphylococcica</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10) A 05.1 Botulism (</a:t>
            </a:r>
            <a:r>
              <a:rPr lang="en-GB" sz="1000" b="1" dirty="0" err="1" smtClean="0">
                <a:solidFill>
                  <a:schemeClr val="accent2">
                    <a:lumMod val="75000"/>
                  </a:schemeClr>
                </a:solidFill>
                <a:latin typeface="Cambria" pitchFamily="18" charset="0"/>
              </a:rPr>
              <a:t>Botulismus</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11) A 05.2-9 Other bacterial food poisoning (</a:t>
            </a:r>
            <a:r>
              <a:rPr lang="en-GB" sz="1000" b="1" dirty="0" err="1" smtClean="0">
                <a:solidFill>
                  <a:schemeClr val="accent2">
                    <a:lumMod val="75000"/>
                  </a:schemeClr>
                </a:solidFill>
                <a:latin typeface="Cambria" pitchFamily="18" charset="0"/>
              </a:rPr>
              <a:t>Intoxicationes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alimentarie</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bacteriales</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12) A 06. </a:t>
            </a:r>
            <a:r>
              <a:rPr lang="en-GB" sz="1000" b="1" dirty="0" err="1" smtClean="0">
                <a:solidFill>
                  <a:schemeClr val="accent2">
                    <a:lumMod val="75000"/>
                  </a:schemeClr>
                </a:solidFill>
                <a:latin typeface="Cambria" pitchFamily="18" charset="0"/>
              </a:rPr>
              <a:t>Amoebiasis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Amoebiasis</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13) A 07.1 </a:t>
            </a:r>
            <a:r>
              <a:rPr lang="en-GB" sz="1000" b="1" dirty="0" err="1" smtClean="0">
                <a:solidFill>
                  <a:schemeClr val="accent2">
                    <a:lumMod val="75000"/>
                  </a:schemeClr>
                </a:solidFill>
                <a:latin typeface="Cambria" pitchFamily="18" charset="0"/>
              </a:rPr>
              <a:t>Lambliasis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Lambliasis</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14) A 07.2. </a:t>
            </a:r>
            <a:r>
              <a:rPr lang="en-GB" sz="1000" b="1" dirty="0" err="1" smtClean="0">
                <a:solidFill>
                  <a:schemeClr val="accent2">
                    <a:lumMod val="75000"/>
                  </a:schemeClr>
                </a:solidFill>
                <a:latin typeface="Cambria" pitchFamily="18" charset="0"/>
              </a:rPr>
              <a:t>Criptosporidiasis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Criptosporidiasis</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15) A 09 </a:t>
            </a:r>
            <a:r>
              <a:rPr lang="en-GB" sz="1000" b="1" dirty="0" err="1" smtClean="0">
                <a:solidFill>
                  <a:schemeClr val="accent2">
                    <a:lumMod val="75000"/>
                  </a:schemeClr>
                </a:solidFill>
                <a:latin typeface="Cambria" pitchFamily="18" charset="0"/>
              </a:rPr>
              <a:t>Diarrhea</a:t>
            </a:r>
            <a:r>
              <a:rPr lang="en-GB" sz="1000" b="1" dirty="0" smtClean="0">
                <a:solidFill>
                  <a:schemeClr val="accent2">
                    <a:lumMod val="75000"/>
                  </a:schemeClr>
                </a:solidFill>
                <a:latin typeface="Cambria" pitchFamily="18" charset="0"/>
              </a:rPr>
              <a:t> and gastrointestinal inflammation, presumably communicable origin (Diarrhoea et gastroenteritis, </a:t>
            </a:r>
            <a:r>
              <a:rPr lang="en-GB" sz="1000" b="1" dirty="0" err="1" smtClean="0">
                <a:solidFill>
                  <a:schemeClr val="accent2">
                    <a:lumMod val="75000"/>
                  </a:schemeClr>
                </a:solidFill>
                <a:latin typeface="Cambria" pitchFamily="18" charset="0"/>
              </a:rPr>
              <a:t>causa</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infectionis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suspecta</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16) A 15-A 19 TB (Tuberculosis);</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17) A 20 Plague (</a:t>
            </a:r>
            <a:r>
              <a:rPr lang="en-GB" sz="1000" b="1" dirty="0" err="1" smtClean="0">
                <a:solidFill>
                  <a:schemeClr val="accent2">
                    <a:lumMod val="75000"/>
                  </a:schemeClr>
                </a:solidFill>
                <a:latin typeface="Cambria" pitchFamily="18" charset="0"/>
              </a:rPr>
              <a:t>Pestis</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18) A 21 </a:t>
            </a:r>
            <a:r>
              <a:rPr lang="en-GB" sz="1000" b="1" dirty="0" err="1" smtClean="0">
                <a:solidFill>
                  <a:schemeClr val="accent2">
                    <a:lumMod val="75000"/>
                  </a:schemeClr>
                </a:solidFill>
                <a:latin typeface="Cambria" pitchFamily="18" charset="0"/>
              </a:rPr>
              <a:t>Tularemia</a:t>
            </a:r>
            <a:r>
              <a:rPr lang="en-GB" sz="1000" b="1" dirty="0" smtClean="0">
                <a:solidFill>
                  <a:schemeClr val="accent2">
                    <a:lumMod val="75000"/>
                  </a:schemeClr>
                </a:solidFill>
                <a:latin typeface="Cambria" pitchFamily="18" charset="0"/>
              </a:rPr>
              <a:t> (Tularaemia);</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19) A 22 Anthrax (Anthrax);</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20) A 23 Brucellosis (Brucellosis);</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21) A 27 </a:t>
            </a:r>
            <a:r>
              <a:rPr lang="en-GB" sz="1000" b="1" dirty="0" err="1" smtClean="0">
                <a:solidFill>
                  <a:schemeClr val="accent2">
                    <a:lumMod val="75000"/>
                  </a:schemeClr>
                </a:solidFill>
                <a:latin typeface="Cambria" pitchFamily="18" charset="0"/>
              </a:rPr>
              <a:t>Leptospirosis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Leptospirosis</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22) A 32 </a:t>
            </a:r>
            <a:r>
              <a:rPr lang="en-GB" sz="1000" b="1" dirty="0" err="1" smtClean="0">
                <a:solidFill>
                  <a:schemeClr val="accent2">
                    <a:lumMod val="75000"/>
                  </a:schemeClr>
                </a:solidFill>
                <a:latin typeface="Cambria" pitchFamily="18" charset="0"/>
              </a:rPr>
              <a:t>Listeriosis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Listeriosis</a:t>
            </a:r>
            <a:r>
              <a:rPr lang="en-GB" sz="1000" b="1" dirty="0" smtClean="0">
                <a:solidFill>
                  <a:schemeClr val="accent2">
                    <a:lumMod val="75000"/>
                  </a:schemeClr>
                </a:solidFill>
                <a:latin typeface="Cambria" pitchFamily="18" charset="0"/>
              </a:rPr>
              <a:t>);</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23) A 33-A 35 Tetanus (Tetanus);</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24) A 36 Diphtheria (Diphtheria);</a:t>
            </a:r>
            <a:endParaRPr lang="en-US" sz="1000" b="1"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25) A 37 Whooping Cough(</a:t>
            </a:r>
            <a:r>
              <a:rPr lang="en-GB" sz="1000" b="1" dirty="0" err="1" smtClean="0">
                <a:solidFill>
                  <a:schemeClr val="accent2">
                    <a:lumMod val="75000"/>
                  </a:schemeClr>
                </a:solidFill>
                <a:latin typeface="Cambria" pitchFamily="18" charset="0"/>
              </a:rPr>
              <a:t>Pertussis</a:t>
            </a:r>
            <a:r>
              <a:rPr lang="en-GB" sz="1000" b="1" dirty="0" smtClean="0">
                <a:solidFill>
                  <a:schemeClr val="accent2">
                    <a:lumMod val="75000"/>
                  </a:schemeClr>
                </a:solidFill>
                <a:latin typeface="Cambria" pitchFamily="18" charset="0"/>
              </a:rPr>
              <a:t>);</a:t>
            </a:r>
            <a:endParaRPr lang="sr-Latn-CS" sz="1000" b="1"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3277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277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277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32778" name="Content Placeholder 25"/>
          <p:cNvSpPr>
            <a:spLocks noGrp="1"/>
          </p:cNvSpPr>
          <p:nvPr>
            <p:ph idx="1"/>
          </p:nvPr>
        </p:nvSpPr>
        <p:spPr>
          <a:xfrm>
            <a:off x="304800" y="1295400"/>
            <a:ext cx="8458200" cy="5029200"/>
          </a:xfrm>
        </p:spPr>
        <p:txBody>
          <a:bodyPr anchor="ctr"/>
          <a:lstStyle/>
          <a:p>
            <a:pPr>
              <a:buNone/>
            </a:pPr>
            <a:r>
              <a:rPr lang="en-GB" sz="1000" b="1" dirty="0" smtClean="0">
                <a:solidFill>
                  <a:schemeClr val="accent2">
                    <a:lumMod val="75000"/>
                  </a:schemeClr>
                </a:solidFill>
                <a:latin typeface="Cambria" pitchFamily="18" charset="0"/>
              </a:rPr>
              <a:t>26) A 38 Scarlet fever (</a:t>
            </a:r>
            <a:r>
              <a:rPr lang="en-GB" sz="1000" b="1" dirty="0" err="1" smtClean="0">
                <a:solidFill>
                  <a:schemeClr val="accent2">
                    <a:lumMod val="75000"/>
                  </a:schemeClr>
                </a:solidFill>
                <a:latin typeface="Cambria" pitchFamily="18" charset="0"/>
              </a:rPr>
              <a:t>Scarlatina</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27) A 39 Meningococcal disease (</a:t>
            </a:r>
            <a:r>
              <a:rPr lang="en-GB" sz="1000" b="1" dirty="0" err="1" smtClean="0">
                <a:solidFill>
                  <a:schemeClr val="accent2">
                    <a:lumMod val="75000"/>
                  </a:schemeClr>
                </a:solidFill>
                <a:latin typeface="Cambria" pitchFamily="18" charset="0"/>
              </a:rPr>
              <a:t>Infectio</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meningococcica</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28) A 40-41 Sepsis (Septicaemia);</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29) A 48.1 Legionnaires’ disease (</a:t>
            </a:r>
            <a:r>
              <a:rPr lang="en-GB" sz="1000" b="1" dirty="0" err="1" smtClean="0">
                <a:solidFill>
                  <a:schemeClr val="accent2">
                    <a:lumMod val="75000"/>
                  </a:schemeClr>
                </a:solidFill>
                <a:latin typeface="Cambria" pitchFamily="18" charset="0"/>
              </a:rPr>
              <a:t>Legionellosis</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30) A 50-A 53 Syphilis (</a:t>
            </a:r>
            <a:r>
              <a:rPr lang="en-GB" sz="1000" b="1" dirty="0" err="1" smtClean="0">
                <a:solidFill>
                  <a:schemeClr val="accent2">
                    <a:lumMod val="75000"/>
                  </a:schemeClr>
                </a:solidFill>
                <a:latin typeface="Cambria" pitchFamily="18" charset="0"/>
              </a:rPr>
              <a:t>Syphillis</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31) A 54 Gonorrhoea (</a:t>
            </a:r>
            <a:r>
              <a:rPr lang="en-GB" sz="1000" b="1" dirty="0" err="1" smtClean="0">
                <a:solidFill>
                  <a:schemeClr val="accent2">
                    <a:lumMod val="75000"/>
                  </a:schemeClr>
                </a:solidFill>
                <a:latin typeface="Cambria" pitchFamily="18" charset="0"/>
              </a:rPr>
              <a:t>Infectio</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gonococcica</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32) A 56 Chlamydiasis (</a:t>
            </a:r>
            <a:r>
              <a:rPr lang="en-GB" sz="1000" b="1" dirty="0" err="1" smtClean="0">
                <a:solidFill>
                  <a:schemeClr val="accent2">
                    <a:lumMod val="75000"/>
                  </a:schemeClr>
                </a:solidFill>
                <a:latin typeface="Cambria" pitchFamily="18" charset="0"/>
              </a:rPr>
              <a:t>Infectiones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sexuales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chlamydiales</a:t>
            </a:r>
            <a:r>
              <a:rPr lang="en-GB" sz="1000" b="1" dirty="0" smtClean="0">
                <a:solidFill>
                  <a:schemeClr val="accent2">
                    <a:lumMod val="75000"/>
                  </a:schemeClr>
                </a:solidFill>
                <a:latin typeface="Cambria" pitchFamily="18" charset="0"/>
              </a:rPr>
              <a:t>); </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33) A 69.2 Lyme disease (</a:t>
            </a:r>
            <a:r>
              <a:rPr lang="en-GB" sz="1000" b="1" dirty="0" err="1" smtClean="0">
                <a:solidFill>
                  <a:schemeClr val="accent2">
                    <a:lumMod val="75000"/>
                  </a:schemeClr>
                </a:solidFill>
                <a:latin typeface="Cambria" pitchFamily="18" charset="0"/>
              </a:rPr>
              <a:t>Morbus</a:t>
            </a:r>
            <a:r>
              <a:rPr lang="en-GB" sz="1000" b="1" dirty="0" smtClean="0">
                <a:solidFill>
                  <a:schemeClr val="accent2">
                    <a:lumMod val="75000"/>
                  </a:schemeClr>
                </a:solidFill>
                <a:latin typeface="Cambria" pitchFamily="18" charset="0"/>
              </a:rPr>
              <a:t> Lyme);</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34) A 70 Ornithosis, Psittacosis (Ornithosis, psittacosis);</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35) A 75 Spotted Fever (Typhus </a:t>
            </a:r>
            <a:r>
              <a:rPr lang="en-GB" sz="1000" b="1" dirty="0" err="1" smtClean="0">
                <a:solidFill>
                  <a:schemeClr val="accent2">
                    <a:lumMod val="75000"/>
                  </a:schemeClr>
                </a:solidFill>
                <a:latin typeface="Cambria" pitchFamily="18" charset="0"/>
              </a:rPr>
              <a:t>exanthematosus</a:t>
            </a:r>
            <a:r>
              <a:rPr lang="en-GB" sz="1000" b="1" dirty="0" smtClean="0">
                <a:solidFill>
                  <a:schemeClr val="accent2">
                    <a:lumMod val="75000"/>
                  </a:schemeClr>
                </a:solidFill>
                <a:latin typeface="Cambria" pitchFamily="18" charset="0"/>
              </a:rPr>
              <a:t> per </a:t>
            </a:r>
            <a:r>
              <a:rPr lang="en-GB" sz="1000" b="1" dirty="0" err="1" smtClean="0">
                <a:solidFill>
                  <a:schemeClr val="accent2">
                    <a:lumMod val="75000"/>
                  </a:schemeClr>
                </a:solidFill>
                <a:latin typeface="Cambria" pitchFamily="18" charset="0"/>
              </a:rPr>
              <a:t>Rickettsiam</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prowazekii</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36) A 75.1 Brill’s disease (</a:t>
            </a:r>
            <a:r>
              <a:rPr lang="en-GB" sz="1000" b="1" dirty="0" err="1" smtClean="0">
                <a:solidFill>
                  <a:schemeClr val="accent2">
                    <a:lumMod val="75000"/>
                  </a:schemeClr>
                </a:solidFill>
                <a:latin typeface="Cambria" pitchFamily="18" charset="0"/>
              </a:rPr>
              <a:t>Morbus</a:t>
            </a:r>
            <a:r>
              <a:rPr lang="en-GB" sz="1000" b="1" dirty="0" smtClean="0">
                <a:solidFill>
                  <a:schemeClr val="accent2">
                    <a:lumMod val="75000"/>
                  </a:schemeClr>
                </a:solidFill>
                <a:latin typeface="Cambria" pitchFamily="18" charset="0"/>
              </a:rPr>
              <a:t> Brill);</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37) A 78 Q fever (Q-</a:t>
            </a:r>
            <a:r>
              <a:rPr lang="en-GB" sz="1000" b="1" dirty="0" err="1" smtClean="0">
                <a:solidFill>
                  <a:schemeClr val="accent2">
                    <a:lumMod val="75000"/>
                  </a:schemeClr>
                </a:solidFill>
                <a:latin typeface="Cambria" pitchFamily="18" charset="0"/>
              </a:rPr>
              <a:t>febris</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38) A 80 Polio (Poliomyelitis anterior </a:t>
            </a:r>
            <a:r>
              <a:rPr lang="en-GB" sz="1000" b="1" dirty="0" err="1" smtClean="0">
                <a:solidFill>
                  <a:schemeClr val="accent2">
                    <a:lumMod val="75000"/>
                  </a:schemeClr>
                </a:solidFill>
                <a:latin typeface="Cambria" pitchFamily="18" charset="0"/>
              </a:rPr>
              <a:t>acuta</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39) A 81.0 Creutzfeldt-Jakob disease (CJD);</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40) A 82 Rabies (Rabies-</a:t>
            </a:r>
            <a:r>
              <a:rPr lang="en-GB" sz="1000" b="1" dirty="0" err="1" smtClean="0">
                <a:solidFill>
                  <a:schemeClr val="accent2">
                    <a:lumMod val="75000"/>
                  </a:schemeClr>
                </a:solidFill>
                <a:latin typeface="Cambria" pitchFamily="18" charset="0"/>
              </a:rPr>
              <a:t>lyssa</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41) A 84 Viral encephalitis caused by tick (Encephalitis </a:t>
            </a:r>
            <a:r>
              <a:rPr lang="en-GB" sz="1000" b="1" dirty="0" err="1" smtClean="0">
                <a:solidFill>
                  <a:schemeClr val="accent2">
                    <a:lumMod val="75000"/>
                  </a:schemeClr>
                </a:solidFill>
                <a:latin typeface="Cambria" pitchFamily="18" charset="0"/>
              </a:rPr>
              <a:t>viralis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ixodibus</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A 85 Viral encephalitis (Encephalitis </a:t>
            </a:r>
            <a:r>
              <a:rPr lang="en-GB" sz="1000" b="1" dirty="0" err="1" smtClean="0">
                <a:solidFill>
                  <a:schemeClr val="accent2">
                    <a:lumMod val="75000"/>
                  </a:schemeClr>
                </a:solidFill>
                <a:latin typeface="Cambria" pitchFamily="18" charset="0"/>
              </a:rPr>
              <a:t>viralis</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42) A 87 Viral meningitis (Meningitis </a:t>
            </a:r>
            <a:r>
              <a:rPr lang="en-GB" sz="1000" b="1" dirty="0" err="1" smtClean="0">
                <a:solidFill>
                  <a:schemeClr val="accent2">
                    <a:lumMod val="75000"/>
                  </a:schemeClr>
                </a:solidFill>
                <a:latin typeface="Cambria" pitchFamily="18" charset="0"/>
              </a:rPr>
              <a:t>viralis</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43) A 93.1 </a:t>
            </a:r>
            <a:r>
              <a:rPr lang="en-GB" sz="1000" b="1" dirty="0" err="1" smtClean="0">
                <a:solidFill>
                  <a:schemeClr val="accent2">
                    <a:lumMod val="75000"/>
                  </a:schemeClr>
                </a:solidFill>
                <a:latin typeface="Cambria" pitchFamily="18" charset="0"/>
              </a:rPr>
              <a:t>Pappataci</a:t>
            </a:r>
            <a:r>
              <a:rPr lang="en-GB" sz="1000" b="1" dirty="0" smtClean="0">
                <a:solidFill>
                  <a:schemeClr val="accent2">
                    <a:lumMod val="75000"/>
                  </a:schemeClr>
                </a:solidFill>
                <a:latin typeface="Cambria" pitchFamily="18" charset="0"/>
              </a:rPr>
              <a:t> fever (</a:t>
            </a:r>
            <a:r>
              <a:rPr lang="en-GB" sz="1000" b="1" dirty="0" err="1" smtClean="0">
                <a:solidFill>
                  <a:schemeClr val="accent2">
                    <a:lumMod val="75000"/>
                  </a:schemeClr>
                </a:solidFill>
                <a:latin typeface="Cambria" pitchFamily="18" charset="0"/>
              </a:rPr>
              <a:t>Febris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sant</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dfly</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44) A 95 Yellow fever (</a:t>
            </a:r>
            <a:r>
              <a:rPr lang="en-GB" sz="1000" b="1" dirty="0" err="1" smtClean="0">
                <a:solidFill>
                  <a:schemeClr val="accent2">
                    <a:lumMod val="75000"/>
                  </a:schemeClr>
                </a:solidFill>
                <a:latin typeface="Cambria" pitchFamily="18" charset="0"/>
              </a:rPr>
              <a:t>Febris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flava</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45) A 96.2 Lassa haemorrhagic fever (</a:t>
            </a:r>
            <a:r>
              <a:rPr lang="en-GB" sz="1000" b="1" dirty="0" err="1" smtClean="0">
                <a:solidFill>
                  <a:schemeClr val="accent2">
                    <a:lumMod val="75000"/>
                  </a:schemeClr>
                </a:solidFill>
                <a:latin typeface="Cambria" pitchFamily="18" charset="0"/>
              </a:rPr>
              <a:t>Febris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lassa</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46) A 98.0 Crimean Congo haemorrhagic fever (</a:t>
            </a:r>
            <a:r>
              <a:rPr lang="en-GB" sz="1000" b="1" dirty="0" err="1" smtClean="0">
                <a:solidFill>
                  <a:schemeClr val="accent2">
                    <a:lumMod val="75000"/>
                  </a:schemeClr>
                </a:solidFill>
                <a:latin typeface="Cambria" pitchFamily="18" charset="0"/>
              </a:rPr>
              <a:t>Febris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haemorrhagica</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Crim</a:t>
            </a:r>
            <a:r>
              <a:rPr lang="en-GB" sz="1000" b="1" dirty="0" smtClean="0">
                <a:solidFill>
                  <a:schemeClr val="accent2">
                    <a:lumMod val="75000"/>
                  </a:schemeClr>
                </a:solidFill>
                <a:latin typeface="Cambria" pitchFamily="18" charset="0"/>
              </a:rPr>
              <a:t>-Congo);</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47) A 98.3 Marburg disease (</a:t>
            </a:r>
            <a:r>
              <a:rPr lang="en-GB" sz="1000" b="1" dirty="0" err="1" smtClean="0">
                <a:solidFill>
                  <a:schemeClr val="accent2">
                    <a:lumMod val="75000"/>
                  </a:schemeClr>
                </a:solidFill>
                <a:latin typeface="Cambria" pitchFamily="18" charset="0"/>
              </a:rPr>
              <a:t>Morbus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viralis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Marmurg</a:t>
            </a:r>
            <a:r>
              <a:rPr lang="en-GB" sz="1000" b="1" dirty="0" smtClean="0">
                <a:solidFill>
                  <a:schemeClr val="accent2">
                    <a:lumMod val="75000"/>
                  </a:schemeClr>
                </a:solidFill>
                <a:latin typeface="Cambria" pitchFamily="18" charset="0"/>
              </a:rPr>
              <a:t>);</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48) A 98.4 Ebola disease (</a:t>
            </a:r>
            <a:r>
              <a:rPr lang="en-GB" sz="1000" b="1" dirty="0" err="1" smtClean="0">
                <a:solidFill>
                  <a:schemeClr val="accent2">
                    <a:lumMod val="75000"/>
                  </a:schemeClr>
                </a:solidFill>
                <a:latin typeface="Cambria" pitchFamily="18" charset="0"/>
              </a:rPr>
              <a:t>Morbus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viralis</a:t>
            </a:r>
            <a:r>
              <a:rPr lang="en-GB" sz="1000" b="1" dirty="0" smtClean="0">
                <a:solidFill>
                  <a:schemeClr val="accent2">
                    <a:lumMod val="75000"/>
                  </a:schemeClr>
                </a:solidFill>
                <a:latin typeface="Cambria" pitchFamily="18" charset="0"/>
              </a:rPr>
              <a:t> Ebola);</a:t>
            </a:r>
            <a:endParaRPr lang="en-US" sz="1000" dirty="0" smtClean="0">
              <a:solidFill>
                <a:schemeClr val="accent2">
                  <a:lumMod val="75000"/>
                </a:schemeClr>
              </a:solidFill>
              <a:latin typeface="Cambria" pitchFamily="18" charset="0"/>
            </a:endParaRPr>
          </a:p>
          <a:p>
            <a:pPr>
              <a:buNone/>
            </a:pPr>
            <a:r>
              <a:rPr lang="en-GB" sz="1000" b="1" dirty="0" smtClean="0">
                <a:solidFill>
                  <a:schemeClr val="accent2">
                    <a:lumMod val="75000"/>
                  </a:schemeClr>
                </a:solidFill>
                <a:latin typeface="Cambria" pitchFamily="18" charset="0"/>
              </a:rPr>
              <a:t>49) A 98.5 Haemorrhagic fever with renal syndrome (</a:t>
            </a:r>
            <a:r>
              <a:rPr lang="en-GB" sz="1000" b="1" dirty="0" err="1" smtClean="0">
                <a:solidFill>
                  <a:schemeClr val="accent2">
                    <a:lumMod val="75000"/>
                  </a:schemeClr>
                </a:solidFill>
                <a:latin typeface="Cambria" pitchFamily="18" charset="0"/>
              </a:rPr>
              <a:t>Febris</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haemorrhagica</a:t>
            </a:r>
            <a:r>
              <a:rPr lang="en-GB" sz="1000" b="1" dirty="0" smtClean="0">
                <a:solidFill>
                  <a:schemeClr val="accent2">
                    <a:lumMod val="75000"/>
                  </a:schemeClr>
                </a:solidFill>
                <a:latin typeface="Cambria" pitchFamily="18" charset="0"/>
              </a:rPr>
              <a:t> cum </a:t>
            </a:r>
            <a:r>
              <a:rPr lang="en-GB" sz="1000" b="1" dirty="0" err="1" smtClean="0">
                <a:solidFill>
                  <a:schemeClr val="accent2">
                    <a:lumMod val="75000"/>
                  </a:schemeClr>
                </a:solidFill>
                <a:latin typeface="Cambria" pitchFamily="18" charset="0"/>
              </a:rPr>
              <a:t>syndroma</a:t>
            </a:r>
            <a:r>
              <a:rPr lang="en-GB" sz="1000" b="1" dirty="0" smtClean="0">
                <a:solidFill>
                  <a:schemeClr val="accent2">
                    <a:lumMod val="75000"/>
                  </a:schemeClr>
                </a:solidFill>
                <a:latin typeface="Cambria" pitchFamily="18" charset="0"/>
              </a:rPr>
              <a:t> </a:t>
            </a:r>
            <a:r>
              <a:rPr lang="en-GB" sz="1000" b="1" dirty="0" err="1" smtClean="0">
                <a:solidFill>
                  <a:schemeClr val="accent2">
                    <a:lumMod val="75000"/>
                  </a:schemeClr>
                </a:solidFill>
                <a:latin typeface="Cambria" pitchFamily="18" charset="0"/>
              </a:rPr>
              <a:t>renali</a:t>
            </a:r>
            <a:r>
              <a:rPr lang="en-GB" sz="1000" b="1" dirty="0" smtClean="0">
                <a:solidFill>
                  <a:schemeClr val="accent2">
                    <a:lumMod val="75000"/>
                  </a:schemeClr>
                </a:solidFill>
                <a:latin typeface="Cambria" pitchFamily="18" charset="0"/>
              </a:rPr>
              <a:t>);</a:t>
            </a:r>
            <a:endParaRPr lang="sr-Latn-CS" sz="1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3" name="Title 24"/>
          <p:cNvSpPr>
            <a:spLocks noGrp="1"/>
          </p:cNvSpPr>
          <p:nvPr>
            <p:ph type="title"/>
          </p:nvPr>
        </p:nvSpPr>
        <p:spPr>
          <a:xfrm>
            <a:off x="533400" y="685800"/>
            <a:ext cx="8229600" cy="533400"/>
          </a:xfrm>
        </p:spPr>
        <p:txBody>
          <a:bodyPr/>
          <a:lstStyle/>
          <a:p>
            <a:pPr>
              <a:defRPr/>
            </a:pPr>
            <a:r>
              <a:rPr lang="sr-Latn-CS" sz="2400" b="1" dirty="0" smtClean="0">
                <a:solidFill>
                  <a:srgbClr val="0000FF"/>
                </a:solidFill>
                <a:latin typeface="Cambria" pitchFamily="18" charset="0"/>
              </a:rPr>
              <a:t>Communicable Diseases List (80)</a:t>
            </a:r>
            <a:endParaRPr lang="en-GB" sz="2400" b="1" i="1" dirty="0" smtClean="0">
              <a:solidFill>
                <a:srgbClr val="0000FF"/>
              </a:solidFill>
              <a:latin typeface="Cambria"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3379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379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16002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380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33802" name="Content Placeholder 25"/>
          <p:cNvSpPr>
            <a:spLocks noGrp="1"/>
          </p:cNvSpPr>
          <p:nvPr>
            <p:ph idx="1"/>
          </p:nvPr>
        </p:nvSpPr>
        <p:spPr>
          <a:xfrm>
            <a:off x="228600" y="1524000"/>
            <a:ext cx="8458200" cy="4724400"/>
          </a:xfrm>
        </p:spPr>
        <p:txBody>
          <a:bodyPr/>
          <a:lstStyle/>
          <a:p>
            <a:pPr>
              <a:buNone/>
            </a:pPr>
            <a:r>
              <a:rPr lang="en-GB" sz="1050" b="1" dirty="0" smtClean="0">
                <a:solidFill>
                  <a:schemeClr val="accent2">
                    <a:lumMod val="75000"/>
                  </a:schemeClr>
                </a:solidFill>
                <a:latin typeface="Cambria" pitchFamily="18" charset="0"/>
              </a:rPr>
              <a:t>50) B 01 Chickenpox (</a:t>
            </a:r>
            <a:r>
              <a:rPr lang="en-GB" sz="1050" b="1" dirty="0" err="1" smtClean="0">
                <a:solidFill>
                  <a:schemeClr val="accent2">
                    <a:lumMod val="75000"/>
                  </a:schemeClr>
                </a:solidFill>
                <a:latin typeface="Cambria" pitchFamily="18" charset="0"/>
              </a:rPr>
              <a:t>Varicella</a:t>
            </a:r>
            <a:r>
              <a:rPr lang="en-GB" sz="1050" b="1" dirty="0" smtClean="0">
                <a:solidFill>
                  <a:schemeClr val="accent2">
                    <a:lumMod val="75000"/>
                  </a:schemeClr>
                </a:solidFill>
                <a:latin typeface="Cambria" pitchFamily="18" charset="0"/>
              </a:rPr>
              <a:t>);</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50a) B 03 Smallpox (</a:t>
            </a:r>
            <a:r>
              <a:rPr lang="en-GB" sz="1050" b="1" dirty="0" err="1" smtClean="0">
                <a:solidFill>
                  <a:schemeClr val="accent2">
                    <a:lumMod val="75000"/>
                  </a:schemeClr>
                </a:solidFill>
                <a:latin typeface="Cambria" pitchFamily="18" charset="0"/>
              </a:rPr>
              <a:t>Variola</a:t>
            </a:r>
            <a:r>
              <a:rPr lang="en-GB" sz="1050" b="1" dirty="0" smtClean="0">
                <a:solidFill>
                  <a:schemeClr val="accent2">
                    <a:lumMod val="75000"/>
                  </a:schemeClr>
                </a:solidFill>
                <a:latin typeface="Cambria" pitchFamily="18" charset="0"/>
              </a:rPr>
              <a:t> </a:t>
            </a:r>
            <a:r>
              <a:rPr lang="en-GB" sz="1050" b="1" dirty="0" err="1" smtClean="0">
                <a:solidFill>
                  <a:schemeClr val="accent2">
                    <a:lumMod val="75000"/>
                  </a:schemeClr>
                </a:solidFill>
                <a:latin typeface="Cambria" pitchFamily="18" charset="0"/>
              </a:rPr>
              <a:t>vera</a:t>
            </a:r>
            <a:r>
              <a:rPr lang="en-GB" sz="1050" b="1" dirty="0" smtClean="0">
                <a:solidFill>
                  <a:schemeClr val="accent2">
                    <a:lumMod val="75000"/>
                  </a:schemeClr>
                </a:solidFill>
                <a:latin typeface="Cambria" pitchFamily="18" charset="0"/>
              </a:rPr>
              <a:t>);</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51) B 05 Morbili (</a:t>
            </a:r>
            <a:r>
              <a:rPr lang="en-GB" sz="1050" b="1" dirty="0" err="1" smtClean="0">
                <a:solidFill>
                  <a:schemeClr val="accent2">
                    <a:lumMod val="75000"/>
                  </a:schemeClr>
                </a:solidFill>
                <a:latin typeface="Cambria" pitchFamily="18" charset="0"/>
              </a:rPr>
              <a:t>Morbilli</a:t>
            </a:r>
            <a:r>
              <a:rPr lang="en-GB" sz="1050" b="1" dirty="0" smtClean="0">
                <a:solidFill>
                  <a:schemeClr val="accent2">
                    <a:lumMod val="75000"/>
                  </a:schemeClr>
                </a:solidFill>
                <a:latin typeface="Cambria" pitchFamily="18" charset="0"/>
              </a:rPr>
              <a:t>);</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52) B 06 Russet (Rubella);</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53) P 35.0 Congenital rubella (</a:t>
            </a:r>
            <a:r>
              <a:rPr lang="en-GB" sz="1050" b="1" dirty="0" err="1" smtClean="0">
                <a:solidFill>
                  <a:schemeClr val="accent2">
                    <a:lumMod val="75000"/>
                  </a:schemeClr>
                </a:solidFill>
                <a:latin typeface="Cambria" pitchFamily="18" charset="0"/>
              </a:rPr>
              <a:t>Syndroma</a:t>
            </a:r>
            <a:r>
              <a:rPr lang="en-GB" sz="1050" b="1" dirty="0" smtClean="0">
                <a:solidFill>
                  <a:schemeClr val="accent2">
                    <a:lumMod val="75000"/>
                  </a:schemeClr>
                </a:solidFill>
                <a:latin typeface="Cambria" pitchFamily="18" charset="0"/>
              </a:rPr>
              <a:t> </a:t>
            </a:r>
            <a:r>
              <a:rPr lang="en-GB" sz="1050" b="1" dirty="0" err="1" smtClean="0">
                <a:solidFill>
                  <a:schemeClr val="accent2">
                    <a:lumMod val="75000"/>
                  </a:schemeClr>
                </a:solidFill>
                <a:latin typeface="Cambria" pitchFamily="18" charset="0"/>
              </a:rPr>
              <a:t>rubellae</a:t>
            </a:r>
            <a:r>
              <a:rPr lang="en-GB" sz="1050" b="1" dirty="0" smtClean="0">
                <a:solidFill>
                  <a:schemeClr val="accent2">
                    <a:lumMod val="75000"/>
                  </a:schemeClr>
                </a:solidFill>
                <a:latin typeface="Cambria" pitchFamily="18" charset="0"/>
              </a:rPr>
              <a:t> </a:t>
            </a:r>
            <a:r>
              <a:rPr lang="en-GB" sz="1050" b="1" dirty="0" err="1" smtClean="0">
                <a:solidFill>
                  <a:schemeClr val="accent2">
                    <a:lumMod val="75000"/>
                  </a:schemeClr>
                </a:solidFill>
                <a:latin typeface="Cambria" pitchFamily="18" charset="0"/>
              </a:rPr>
              <a:t>congenitae</a:t>
            </a:r>
            <a:r>
              <a:rPr lang="en-GB" sz="1050" b="1" dirty="0" smtClean="0">
                <a:solidFill>
                  <a:schemeClr val="accent2">
                    <a:lumMod val="75000"/>
                  </a:schemeClr>
                </a:solidFill>
                <a:latin typeface="Cambria" pitchFamily="18" charset="0"/>
              </a:rPr>
              <a:t>);</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54) B 15 Acute viral hepatitis A (Hepatitis </a:t>
            </a:r>
            <a:r>
              <a:rPr lang="en-GB" sz="1050" b="1" dirty="0" err="1" smtClean="0">
                <a:solidFill>
                  <a:schemeClr val="accent2">
                    <a:lumMod val="75000"/>
                  </a:schemeClr>
                </a:solidFill>
                <a:latin typeface="Cambria" pitchFamily="18" charset="0"/>
              </a:rPr>
              <a:t>acuta</a:t>
            </a:r>
            <a:r>
              <a:rPr lang="en-GB" sz="1050" b="1" dirty="0" smtClean="0">
                <a:solidFill>
                  <a:schemeClr val="accent2">
                    <a:lumMod val="75000"/>
                  </a:schemeClr>
                </a:solidFill>
                <a:latin typeface="Cambria" pitchFamily="18" charset="0"/>
              </a:rPr>
              <a:t> A);</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55) B 16 Acute viral hepatitis B (Hepatitis </a:t>
            </a:r>
            <a:r>
              <a:rPr lang="en-GB" sz="1050" b="1" dirty="0" err="1" smtClean="0">
                <a:solidFill>
                  <a:schemeClr val="accent2">
                    <a:lumMod val="75000"/>
                  </a:schemeClr>
                </a:solidFill>
                <a:latin typeface="Cambria" pitchFamily="18" charset="0"/>
              </a:rPr>
              <a:t>acuta</a:t>
            </a:r>
            <a:r>
              <a:rPr lang="en-GB" sz="1050" b="1" dirty="0" smtClean="0">
                <a:solidFill>
                  <a:schemeClr val="accent2">
                    <a:lumMod val="75000"/>
                  </a:schemeClr>
                </a:solidFill>
                <a:latin typeface="Cambria" pitchFamily="18" charset="0"/>
              </a:rPr>
              <a:t> B);</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56) B 17.1 Acute viral hepatitis C (Hepatitis </a:t>
            </a:r>
            <a:r>
              <a:rPr lang="en-GB" sz="1050" b="1" dirty="0" err="1" smtClean="0">
                <a:solidFill>
                  <a:schemeClr val="accent2">
                    <a:lumMod val="75000"/>
                  </a:schemeClr>
                </a:solidFill>
                <a:latin typeface="Cambria" pitchFamily="18" charset="0"/>
              </a:rPr>
              <a:t>acuta</a:t>
            </a:r>
            <a:r>
              <a:rPr lang="en-GB" sz="1050" b="1" dirty="0" smtClean="0">
                <a:solidFill>
                  <a:schemeClr val="accent2">
                    <a:lumMod val="75000"/>
                  </a:schemeClr>
                </a:solidFill>
                <a:latin typeface="Cambria" pitchFamily="18" charset="0"/>
              </a:rPr>
              <a:t> C);</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57) B 17.2 Acute viral hepatitis E (Hepatitis </a:t>
            </a:r>
            <a:r>
              <a:rPr lang="en-GB" sz="1050" b="1" dirty="0" err="1" smtClean="0">
                <a:solidFill>
                  <a:schemeClr val="accent2">
                    <a:lumMod val="75000"/>
                  </a:schemeClr>
                </a:solidFill>
                <a:latin typeface="Cambria" pitchFamily="18" charset="0"/>
              </a:rPr>
              <a:t>acuta</a:t>
            </a:r>
            <a:r>
              <a:rPr lang="en-GB" sz="1050" b="1" dirty="0" smtClean="0">
                <a:solidFill>
                  <a:schemeClr val="accent2">
                    <a:lumMod val="75000"/>
                  </a:schemeClr>
                </a:solidFill>
                <a:latin typeface="Cambria" pitchFamily="18" charset="0"/>
              </a:rPr>
              <a:t> E);</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58) B 18 Chronic viral hepatitis B, C, (Hepatitis </a:t>
            </a:r>
            <a:r>
              <a:rPr lang="en-GB" sz="1050" b="1" dirty="0" err="1" smtClean="0">
                <a:solidFill>
                  <a:schemeClr val="accent2">
                    <a:lumMod val="75000"/>
                  </a:schemeClr>
                </a:solidFill>
                <a:latin typeface="Cambria" pitchFamily="18" charset="0"/>
              </a:rPr>
              <a:t>viralis</a:t>
            </a:r>
            <a:r>
              <a:rPr lang="en-GB" sz="1050" b="1" dirty="0" smtClean="0">
                <a:solidFill>
                  <a:schemeClr val="accent2">
                    <a:lumMod val="75000"/>
                  </a:schemeClr>
                </a:solidFill>
                <a:latin typeface="Cambria" pitchFamily="18" charset="0"/>
              </a:rPr>
              <a:t> </a:t>
            </a:r>
            <a:r>
              <a:rPr lang="en-GB" sz="1050" b="1" dirty="0" err="1" smtClean="0">
                <a:solidFill>
                  <a:schemeClr val="accent2">
                    <a:lumMod val="75000"/>
                  </a:schemeClr>
                </a:solidFill>
                <a:latin typeface="Cambria" pitchFamily="18" charset="0"/>
              </a:rPr>
              <a:t>chronica</a:t>
            </a:r>
            <a:r>
              <a:rPr lang="en-GB" sz="1050" b="1" dirty="0" smtClean="0">
                <a:solidFill>
                  <a:schemeClr val="accent2">
                    <a:lumMod val="75000"/>
                  </a:schemeClr>
                </a:solidFill>
                <a:latin typeface="Cambria" pitchFamily="18" charset="0"/>
              </a:rPr>
              <a:t> B,C);</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59) B 19 Unspecified viral hepatitis (Hepatitis </a:t>
            </a:r>
            <a:r>
              <a:rPr lang="en-GB" sz="1050" b="1" dirty="0" err="1" smtClean="0">
                <a:solidFill>
                  <a:schemeClr val="accent2">
                    <a:lumMod val="75000"/>
                  </a:schemeClr>
                </a:solidFill>
                <a:latin typeface="Cambria" pitchFamily="18" charset="0"/>
              </a:rPr>
              <a:t>viralis</a:t>
            </a:r>
            <a:r>
              <a:rPr lang="en-GB" sz="1050" b="1" dirty="0" smtClean="0">
                <a:solidFill>
                  <a:schemeClr val="accent2">
                    <a:lumMod val="75000"/>
                  </a:schemeClr>
                </a:solidFill>
                <a:latin typeface="Cambria" pitchFamily="18" charset="0"/>
              </a:rPr>
              <a:t> non </a:t>
            </a:r>
            <a:r>
              <a:rPr lang="en-GB" sz="1050" b="1" dirty="0" err="1" smtClean="0">
                <a:solidFill>
                  <a:schemeClr val="accent2">
                    <a:lumMod val="75000"/>
                  </a:schemeClr>
                </a:solidFill>
                <a:latin typeface="Cambria" pitchFamily="18" charset="0"/>
              </a:rPr>
              <a:t>specificata</a:t>
            </a:r>
            <a:r>
              <a:rPr lang="en-GB" sz="1050" b="1" dirty="0" smtClean="0">
                <a:solidFill>
                  <a:schemeClr val="accent2">
                    <a:lumMod val="75000"/>
                  </a:schemeClr>
                </a:solidFill>
                <a:latin typeface="Cambria" pitchFamily="18" charset="0"/>
              </a:rPr>
              <a:t>);</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60) B 20-B 24 HIV disease (</a:t>
            </a:r>
            <a:r>
              <a:rPr lang="en-GB" sz="1050" b="1" dirty="0" err="1" smtClean="0">
                <a:solidFill>
                  <a:schemeClr val="accent2">
                    <a:lumMod val="75000"/>
                  </a:schemeClr>
                </a:solidFill>
                <a:latin typeface="Cambria" pitchFamily="18" charset="0"/>
              </a:rPr>
              <a:t>Morbus</a:t>
            </a:r>
            <a:r>
              <a:rPr lang="en-GB" sz="1050" b="1" dirty="0" smtClean="0">
                <a:solidFill>
                  <a:schemeClr val="accent2">
                    <a:lumMod val="75000"/>
                  </a:schemeClr>
                </a:solidFill>
                <a:latin typeface="Cambria" pitchFamily="18" charset="0"/>
              </a:rPr>
              <a:t> HIV);</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61) B 26 Mumps (</a:t>
            </a:r>
            <a:r>
              <a:rPr lang="en-GB" sz="1050" b="1" dirty="0" err="1" smtClean="0">
                <a:solidFill>
                  <a:schemeClr val="accent2">
                    <a:lumMod val="75000"/>
                  </a:schemeClr>
                </a:solidFill>
                <a:latin typeface="Cambria" pitchFamily="18" charset="0"/>
              </a:rPr>
              <a:t>Parotitis</a:t>
            </a:r>
            <a:r>
              <a:rPr lang="en-GB" sz="1050" b="1" dirty="0" smtClean="0">
                <a:solidFill>
                  <a:schemeClr val="accent2">
                    <a:lumMod val="75000"/>
                  </a:schemeClr>
                </a:solidFill>
                <a:latin typeface="Cambria" pitchFamily="18" charset="0"/>
              </a:rPr>
              <a:t>);</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62) B 27 communicable mononucleosis (Mononucleosis </a:t>
            </a:r>
            <a:r>
              <a:rPr lang="en-GB" sz="1050" b="1" dirty="0" err="1" smtClean="0">
                <a:solidFill>
                  <a:schemeClr val="accent2">
                    <a:lumMod val="75000"/>
                  </a:schemeClr>
                </a:solidFill>
                <a:latin typeface="Cambria" pitchFamily="18" charset="0"/>
              </a:rPr>
              <a:t>infectiva</a:t>
            </a:r>
            <a:r>
              <a:rPr lang="en-GB" sz="1050" b="1" dirty="0" smtClean="0">
                <a:solidFill>
                  <a:schemeClr val="accent2">
                    <a:lumMod val="75000"/>
                  </a:schemeClr>
                </a:solidFill>
                <a:latin typeface="Cambria" pitchFamily="18" charset="0"/>
              </a:rPr>
              <a:t>);</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63) B 50-B 54 Malaria (Malaria);</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64) B 55 </a:t>
            </a:r>
            <a:r>
              <a:rPr lang="en-GB" sz="1050" b="1" dirty="0" err="1" smtClean="0">
                <a:solidFill>
                  <a:schemeClr val="accent2">
                    <a:lumMod val="75000"/>
                  </a:schemeClr>
                </a:solidFill>
                <a:latin typeface="Cambria" pitchFamily="18" charset="0"/>
              </a:rPr>
              <a:t>Leishmaniasis</a:t>
            </a:r>
            <a:r>
              <a:rPr lang="en-GB" sz="1050" b="1" dirty="0" smtClean="0">
                <a:solidFill>
                  <a:schemeClr val="accent2">
                    <a:lumMod val="75000"/>
                  </a:schemeClr>
                </a:solidFill>
                <a:latin typeface="Cambria" pitchFamily="18" charset="0"/>
              </a:rPr>
              <a:t> (</a:t>
            </a:r>
            <a:r>
              <a:rPr lang="en-GB" sz="1050" b="1" dirty="0" err="1" smtClean="0">
                <a:solidFill>
                  <a:schemeClr val="accent2">
                    <a:lumMod val="75000"/>
                  </a:schemeClr>
                </a:solidFill>
                <a:latin typeface="Cambria" pitchFamily="18" charset="0"/>
              </a:rPr>
              <a:t>Leishmaniasis</a:t>
            </a:r>
            <a:r>
              <a:rPr lang="en-GB" sz="1050" b="1" dirty="0" smtClean="0">
                <a:solidFill>
                  <a:schemeClr val="accent2">
                    <a:lumMod val="75000"/>
                  </a:schemeClr>
                </a:solidFill>
                <a:latin typeface="Cambria" pitchFamily="18" charset="0"/>
              </a:rPr>
              <a:t>);</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65) B 58 Toxoplasmosis (Toxoplasmosis);</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66) B 67 </a:t>
            </a:r>
            <a:r>
              <a:rPr lang="en-GB" sz="1050" b="1" dirty="0" err="1" smtClean="0">
                <a:solidFill>
                  <a:schemeClr val="accent2">
                    <a:lumMod val="75000"/>
                  </a:schemeClr>
                </a:solidFill>
                <a:latin typeface="Cambria" pitchFamily="18" charset="0"/>
              </a:rPr>
              <a:t>Echinococcosis</a:t>
            </a:r>
            <a:r>
              <a:rPr lang="en-GB" sz="1050" b="1" dirty="0" smtClean="0">
                <a:solidFill>
                  <a:schemeClr val="accent2">
                    <a:lumMod val="75000"/>
                  </a:schemeClr>
                </a:solidFill>
                <a:latin typeface="Cambria" pitchFamily="18" charset="0"/>
              </a:rPr>
              <a:t> (</a:t>
            </a:r>
            <a:r>
              <a:rPr lang="en-GB" sz="1050" b="1" dirty="0" err="1" smtClean="0">
                <a:solidFill>
                  <a:schemeClr val="accent2">
                    <a:lumMod val="75000"/>
                  </a:schemeClr>
                </a:solidFill>
                <a:latin typeface="Cambria" pitchFamily="18" charset="0"/>
              </a:rPr>
              <a:t>Echinococcosis</a:t>
            </a:r>
            <a:r>
              <a:rPr lang="en-GB" sz="1050" b="1" dirty="0" smtClean="0">
                <a:solidFill>
                  <a:schemeClr val="accent2">
                    <a:lumMod val="75000"/>
                  </a:schemeClr>
                </a:solidFill>
                <a:latin typeface="Cambria" pitchFamily="18" charset="0"/>
              </a:rPr>
              <a:t>);</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67) B 75 </a:t>
            </a:r>
            <a:r>
              <a:rPr lang="en-GB" sz="1050" b="1" dirty="0" err="1" smtClean="0">
                <a:solidFill>
                  <a:schemeClr val="accent2">
                    <a:lumMod val="75000"/>
                  </a:schemeClr>
                </a:solidFill>
                <a:latin typeface="Cambria" pitchFamily="18" charset="0"/>
              </a:rPr>
              <a:t>Trichinellosis</a:t>
            </a:r>
            <a:r>
              <a:rPr lang="en-GB" sz="1050" b="1" dirty="0" smtClean="0">
                <a:solidFill>
                  <a:schemeClr val="accent2">
                    <a:lumMod val="75000"/>
                  </a:schemeClr>
                </a:solidFill>
                <a:latin typeface="Cambria" pitchFamily="18" charset="0"/>
              </a:rPr>
              <a:t> (</a:t>
            </a:r>
            <a:r>
              <a:rPr lang="en-GB" sz="1050" b="1" dirty="0" err="1" smtClean="0">
                <a:solidFill>
                  <a:schemeClr val="accent2">
                    <a:lumMod val="75000"/>
                  </a:schemeClr>
                </a:solidFill>
                <a:latin typeface="Cambria" pitchFamily="18" charset="0"/>
              </a:rPr>
              <a:t>Trichinellosis</a:t>
            </a:r>
            <a:r>
              <a:rPr lang="en-GB" sz="1050" b="1" dirty="0" smtClean="0">
                <a:solidFill>
                  <a:schemeClr val="accent2">
                    <a:lumMod val="75000"/>
                  </a:schemeClr>
                </a:solidFill>
                <a:latin typeface="Cambria" pitchFamily="18" charset="0"/>
              </a:rPr>
              <a:t>);</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68) B 77 </a:t>
            </a:r>
            <a:r>
              <a:rPr lang="en-GB" sz="1050" b="1" dirty="0" err="1" smtClean="0">
                <a:solidFill>
                  <a:schemeClr val="accent2">
                    <a:lumMod val="75000"/>
                  </a:schemeClr>
                </a:solidFill>
                <a:latin typeface="Cambria" pitchFamily="18" charset="0"/>
              </a:rPr>
              <a:t>Ascariasis</a:t>
            </a:r>
            <a:r>
              <a:rPr lang="en-GB" sz="1050" b="1" dirty="0" smtClean="0">
                <a:solidFill>
                  <a:schemeClr val="accent2">
                    <a:lumMod val="75000"/>
                  </a:schemeClr>
                </a:solidFill>
                <a:latin typeface="Cambria" pitchFamily="18" charset="0"/>
              </a:rPr>
              <a:t> (</a:t>
            </a:r>
            <a:r>
              <a:rPr lang="en-GB" sz="1050" b="1" dirty="0" err="1" smtClean="0">
                <a:solidFill>
                  <a:schemeClr val="accent2">
                    <a:lumMod val="75000"/>
                  </a:schemeClr>
                </a:solidFill>
                <a:latin typeface="Cambria" pitchFamily="18" charset="0"/>
              </a:rPr>
              <a:t>Ascariasis</a:t>
            </a:r>
            <a:r>
              <a:rPr lang="en-GB" sz="1050" b="1" dirty="0" smtClean="0">
                <a:solidFill>
                  <a:schemeClr val="accent2">
                    <a:lumMod val="75000"/>
                  </a:schemeClr>
                </a:solidFill>
                <a:latin typeface="Cambria" pitchFamily="18" charset="0"/>
              </a:rPr>
              <a:t>); </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69) B 80 A pinworm infection (</a:t>
            </a:r>
            <a:r>
              <a:rPr lang="en-GB" sz="1050" b="1" dirty="0" err="1" smtClean="0">
                <a:solidFill>
                  <a:schemeClr val="accent2">
                    <a:lumMod val="75000"/>
                  </a:schemeClr>
                </a:solidFill>
                <a:latin typeface="Cambria" pitchFamily="18" charset="0"/>
              </a:rPr>
              <a:t>Enterobiasis</a:t>
            </a:r>
            <a:r>
              <a:rPr lang="en-GB" sz="1050" b="1" dirty="0" smtClean="0">
                <a:solidFill>
                  <a:schemeClr val="accent2">
                    <a:lumMod val="75000"/>
                  </a:schemeClr>
                </a:solidFill>
                <a:latin typeface="Cambria" pitchFamily="18" charset="0"/>
              </a:rPr>
              <a:t>); </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70) B 86 Mange (Scabies);</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71) B 96.3 Disease caused by a </a:t>
            </a:r>
            <a:r>
              <a:rPr lang="en-GB" sz="1050" b="1" dirty="0" err="1" smtClean="0">
                <a:solidFill>
                  <a:schemeClr val="accent2">
                    <a:lumMod val="75000"/>
                  </a:schemeClr>
                </a:solidFill>
                <a:latin typeface="Cambria" pitchFamily="18" charset="0"/>
              </a:rPr>
              <a:t>Haemophilus</a:t>
            </a:r>
            <a:r>
              <a:rPr lang="en-GB" sz="1050" b="1" dirty="0" smtClean="0">
                <a:solidFill>
                  <a:schemeClr val="accent2">
                    <a:lumMod val="75000"/>
                  </a:schemeClr>
                </a:solidFill>
                <a:latin typeface="Cambria" pitchFamily="18" charset="0"/>
              </a:rPr>
              <a:t> </a:t>
            </a:r>
            <a:r>
              <a:rPr lang="en-GB" sz="1050" b="1" dirty="0" err="1" smtClean="0">
                <a:solidFill>
                  <a:schemeClr val="accent2">
                    <a:lumMod val="75000"/>
                  </a:schemeClr>
                </a:solidFill>
                <a:latin typeface="Cambria" pitchFamily="18" charset="0"/>
              </a:rPr>
              <a:t>influenzae</a:t>
            </a:r>
            <a:r>
              <a:rPr lang="en-GB" sz="1050" b="1" dirty="0" smtClean="0">
                <a:solidFill>
                  <a:schemeClr val="accent2">
                    <a:lumMod val="75000"/>
                  </a:schemeClr>
                </a:solidFill>
                <a:latin typeface="Cambria" pitchFamily="18" charset="0"/>
              </a:rPr>
              <a:t>  (</a:t>
            </a:r>
            <a:r>
              <a:rPr lang="en-GB" sz="1050" b="1" dirty="0" err="1" smtClean="0">
                <a:solidFill>
                  <a:schemeClr val="accent2">
                    <a:lumMod val="75000"/>
                  </a:schemeClr>
                </a:solidFill>
                <a:latin typeface="Cambria" pitchFamily="18" charset="0"/>
              </a:rPr>
              <a:t>Haemophilus</a:t>
            </a:r>
            <a:r>
              <a:rPr lang="en-GB" sz="1050" b="1" dirty="0" smtClean="0">
                <a:solidFill>
                  <a:schemeClr val="accent2">
                    <a:lumMod val="75000"/>
                  </a:schemeClr>
                </a:solidFill>
                <a:latin typeface="Cambria" pitchFamily="18" charset="0"/>
              </a:rPr>
              <a:t> </a:t>
            </a:r>
            <a:r>
              <a:rPr lang="en-GB" sz="1050" b="1" dirty="0" err="1" smtClean="0">
                <a:solidFill>
                  <a:schemeClr val="accent2">
                    <a:lumMod val="75000"/>
                  </a:schemeClr>
                </a:solidFill>
                <a:latin typeface="Cambria" pitchFamily="18" charset="0"/>
              </a:rPr>
              <a:t>influenzae</a:t>
            </a:r>
            <a:r>
              <a:rPr lang="en-GB" sz="1050" b="1" dirty="0" smtClean="0">
                <a:solidFill>
                  <a:schemeClr val="accent2">
                    <a:lumMod val="75000"/>
                  </a:schemeClr>
                </a:solidFill>
                <a:latin typeface="Cambria" pitchFamily="18" charset="0"/>
              </a:rPr>
              <a:t>);</a:t>
            </a:r>
            <a:endParaRPr lang="en-US" sz="1050" dirty="0" smtClean="0">
              <a:solidFill>
                <a:schemeClr val="accent2">
                  <a:lumMod val="75000"/>
                </a:schemeClr>
              </a:solidFill>
              <a:latin typeface="Cambria" pitchFamily="18" charset="0"/>
            </a:endParaRPr>
          </a:p>
          <a:p>
            <a:pPr>
              <a:buNone/>
            </a:pPr>
            <a:r>
              <a:rPr lang="en-GB" sz="1050" b="1" dirty="0" smtClean="0">
                <a:solidFill>
                  <a:schemeClr val="accent2">
                    <a:lumMod val="75000"/>
                  </a:schemeClr>
                </a:solidFill>
                <a:latin typeface="Cambria" pitchFamily="18" charset="0"/>
              </a:rPr>
              <a:t>72) G 00. Bacterial meningitis (Meningitis </a:t>
            </a:r>
            <a:r>
              <a:rPr lang="en-GB" sz="1050" b="1" dirty="0" err="1" smtClean="0">
                <a:solidFill>
                  <a:schemeClr val="accent2">
                    <a:lumMod val="75000"/>
                  </a:schemeClr>
                </a:solidFill>
                <a:latin typeface="Cambria" pitchFamily="18" charset="0"/>
              </a:rPr>
              <a:t>bacterialis</a:t>
            </a:r>
            <a:r>
              <a:rPr lang="en-GB" sz="1050" b="1" dirty="0" smtClean="0">
                <a:solidFill>
                  <a:schemeClr val="accent2">
                    <a:lumMod val="75000"/>
                  </a:schemeClr>
                </a:solidFill>
                <a:latin typeface="Cambria" pitchFamily="18" charset="0"/>
              </a:rPr>
              <a:t>);</a:t>
            </a:r>
            <a:endParaRPr lang="sr-Latn-CS" sz="105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3" name="Title 24"/>
          <p:cNvSpPr>
            <a:spLocks noGrp="1"/>
          </p:cNvSpPr>
          <p:nvPr>
            <p:ph type="title"/>
          </p:nvPr>
        </p:nvSpPr>
        <p:spPr>
          <a:xfrm>
            <a:off x="533400" y="685800"/>
            <a:ext cx="8229600" cy="533400"/>
          </a:xfrm>
        </p:spPr>
        <p:txBody>
          <a:bodyPr/>
          <a:lstStyle/>
          <a:p>
            <a:pPr>
              <a:defRPr/>
            </a:pPr>
            <a:r>
              <a:rPr lang="sr-Latn-CS" sz="2400" b="1" dirty="0" smtClean="0">
                <a:solidFill>
                  <a:srgbClr val="0000FF"/>
                </a:solidFill>
                <a:latin typeface="Cambria" pitchFamily="18" charset="0"/>
              </a:rPr>
              <a:t>Communicable Diseases List (80)</a:t>
            </a:r>
            <a:endParaRPr lang="en-GB" sz="2400" b="1" i="1" dirty="0" smtClean="0">
              <a:solidFill>
                <a:srgbClr val="0000FF"/>
              </a:solidFill>
              <a:latin typeface="Cambria" pitchFamily="18"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3481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482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482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34826" name="Content Placeholder 25"/>
          <p:cNvSpPr>
            <a:spLocks noGrp="1"/>
          </p:cNvSpPr>
          <p:nvPr>
            <p:ph idx="1"/>
          </p:nvPr>
        </p:nvSpPr>
        <p:spPr>
          <a:xfrm>
            <a:off x="304800" y="1447800"/>
            <a:ext cx="8458200" cy="4876800"/>
          </a:xfrm>
        </p:spPr>
        <p:txBody>
          <a:bodyPr/>
          <a:lstStyle/>
          <a:p>
            <a:pPr marL="266700" indent="-266700">
              <a:buNone/>
            </a:pPr>
            <a:r>
              <a:rPr lang="en-GB" sz="1100" b="1" dirty="0" smtClean="0">
                <a:solidFill>
                  <a:schemeClr val="accent2">
                    <a:lumMod val="75000"/>
                  </a:schemeClr>
                </a:solidFill>
                <a:latin typeface="Cambria" pitchFamily="18" charset="0"/>
              </a:rPr>
              <a:t>73) J 02.0, J 03.0 Strep throat (</a:t>
            </a:r>
            <a:r>
              <a:rPr lang="en-GB" sz="1100" b="1" dirty="0" err="1" smtClean="0">
                <a:solidFill>
                  <a:schemeClr val="accent2">
                    <a:lumMod val="75000"/>
                  </a:schemeClr>
                </a:solidFill>
                <a:latin typeface="Cambria" pitchFamily="18" charset="0"/>
              </a:rPr>
              <a:t>Pharingitis</a:t>
            </a:r>
            <a:r>
              <a:rPr lang="en-GB" sz="1100" b="1" dirty="0" smtClean="0">
                <a:solidFill>
                  <a:schemeClr val="accent2">
                    <a:lumMod val="75000"/>
                  </a:schemeClr>
                </a:solidFill>
                <a:latin typeface="Cambria" pitchFamily="18" charset="0"/>
              </a:rPr>
              <a:t> et tonsillitis </a:t>
            </a:r>
            <a:r>
              <a:rPr lang="en-GB" sz="1100" b="1" dirty="0" err="1" smtClean="0">
                <a:solidFill>
                  <a:schemeClr val="accent2">
                    <a:lumMod val="75000"/>
                  </a:schemeClr>
                </a:solidFill>
                <a:latin typeface="Cambria" pitchFamily="18" charset="0"/>
              </a:rPr>
              <a:t>streptococcica</a:t>
            </a:r>
            <a:r>
              <a:rPr lang="en-GB" sz="1100" b="1" dirty="0" smtClean="0">
                <a:solidFill>
                  <a:schemeClr val="accent2">
                    <a:lumMod val="75000"/>
                  </a:schemeClr>
                </a:solidFill>
                <a:latin typeface="Cambria" pitchFamily="18" charset="0"/>
              </a:rPr>
              <a:t>);</a:t>
            </a:r>
            <a:endParaRPr lang="en-US" sz="1100" dirty="0" smtClean="0">
              <a:solidFill>
                <a:schemeClr val="accent2">
                  <a:lumMod val="75000"/>
                </a:schemeClr>
              </a:solidFill>
              <a:latin typeface="Cambria" pitchFamily="18" charset="0"/>
            </a:endParaRPr>
          </a:p>
          <a:p>
            <a:pPr marL="266700" indent="-266700">
              <a:buNone/>
            </a:pPr>
            <a:r>
              <a:rPr lang="en-GB" sz="1100" b="1" dirty="0" smtClean="0">
                <a:solidFill>
                  <a:schemeClr val="accent2">
                    <a:lumMod val="75000"/>
                  </a:schemeClr>
                </a:solidFill>
                <a:latin typeface="Cambria" pitchFamily="18" charset="0"/>
              </a:rPr>
              <a:t>74) J 10 - J 11 Flu (Influenza);</a:t>
            </a:r>
            <a:endParaRPr lang="en-US" sz="1100" dirty="0" smtClean="0">
              <a:solidFill>
                <a:schemeClr val="accent2">
                  <a:lumMod val="75000"/>
                </a:schemeClr>
              </a:solidFill>
              <a:latin typeface="Cambria" pitchFamily="18" charset="0"/>
            </a:endParaRPr>
          </a:p>
          <a:p>
            <a:pPr marL="266700" indent="-266700">
              <a:buNone/>
            </a:pPr>
            <a:r>
              <a:rPr lang="en-GB" sz="1100" b="1" dirty="0" smtClean="0">
                <a:solidFill>
                  <a:schemeClr val="accent2">
                    <a:lumMod val="75000"/>
                  </a:schemeClr>
                </a:solidFill>
                <a:latin typeface="Cambria" pitchFamily="18" charset="0"/>
              </a:rPr>
              <a:t>75) J 12, J 12.9, J 13, J 14, J 15, J 84. Pneumonia (Pneumonia </a:t>
            </a:r>
            <a:r>
              <a:rPr lang="en-GB" sz="1100" b="1" dirty="0" err="1" smtClean="0">
                <a:solidFill>
                  <a:schemeClr val="accent2">
                    <a:lumMod val="75000"/>
                  </a:schemeClr>
                </a:solidFill>
                <a:latin typeface="Cambria" pitchFamily="18" charset="0"/>
              </a:rPr>
              <a:t>viralis</a:t>
            </a:r>
            <a:r>
              <a:rPr lang="en-GB" sz="1100" b="1" dirty="0" smtClean="0">
                <a:solidFill>
                  <a:schemeClr val="accent2">
                    <a:lumMod val="75000"/>
                  </a:schemeClr>
                </a:solidFill>
                <a:latin typeface="Cambria" pitchFamily="18" charset="0"/>
              </a:rPr>
              <a:t> et </a:t>
            </a:r>
            <a:r>
              <a:rPr lang="en-GB" sz="1100" b="1" dirty="0" err="1" smtClean="0">
                <a:solidFill>
                  <a:schemeClr val="accent2">
                    <a:lumMod val="75000"/>
                  </a:schemeClr>
                </a:solidFill>
                <a:latin typeface="Cambria" pitchFamily="18" charset="0"/>
              </a:rPr>
              <a:t>bacterialis</a:t>
            </a:r>
            <a:r>
              <a:rPr lang="en-GB" sz="1100" b="1" dirty="0" smtClean="0">
                <a:solidFill>
                  <a:schemeClr val="accent2">
                    <a:lumMod val="75000"/>
                  </a:schemeClr>
                </a:solidFill>
                <a:latin typeface="Cambria" pitchFamily="18" charset="0"/>
              </a:rPr>
              <a:t>);</a:t>
            </a:r>
            <a:endParaRPr lang="en-US" sz="1100" dirty="0" smtClean="0">
              <a:solidFill>
                <a:schemeClr val="accent2">
                  <a:lumMod val="75000"/>
                </a:schemeClr>
              </a:solidFill>
              <a:latin typeface="Cambria" pitchFamily="18" charset="0"/>
            </a:endParaRPr>
          </a:p>
          <a:p>
            <a:pPr marL="266700" indent="-266700">
              <a:buNone/>
            </a:pPr>
            <a:r>
              <a:rPr lang="en-GB" sz="1100" b="1" dirty="0" smtClean="0">
                <a:solidFill>
                  <a:schemeClr val="accent2">
                    <a:lumMod val="75000"/>
                  </a:schemeClr>
                </a:solidFill>
                <a:latin typeface="Cambria" pitchFamily="18" charset="0"/>
              </a:rPr>
              <a:t>76) SARS</a:t>
            </a:r>
            <a:endParaRPr lang="en-US" sz="1100" dirty="0" smtClean="0">
              <a:solidFill>
                <a:schemeClr val="accent2">
                  <a:lumMod val="75000"/>
                </a:schemeClr>
              </a:solidFill>
              <a:latin typeface="Cambria" pitchFamily="18" charset="0"/>
            </a:endParaRPr>
          </a:p>
          <a:p>
            <a:pPr marL="266700" indent="-266700">
              <a:buNone/>
            </a:pPr>
            <a:r>
              <a:rPr lang="en-GB" sz="1100" b="1" dirty="0" smtClean="0">
                <a:solidFill>
                  <a:schemeClr val="accent2">
                    <a:lumMod val="75000"/>
                  </a:schemeClr>
                </a:solidFill>
                <a:latin typeface="Cambria" pitchFamily="18" charset="0"/>
              </a:rPr>
              <a:t>76a) A92.3 - West Nile virus (</a:t>
            </a:r>
            <a:r>
              <a:rPr lang="en-GB" sz="1100" b="1" dirty="0" err="1" smtClean="0">
                <a:solidFill>
                  <a:schemeClr val="accent2">
                    <a:lumMod val="75000"/>
                  </a:schemeClr>
                </a:solidFill>
                <a:latin typeface="Cambria" pitchFamily="18" charset="0"/>
              </a:rPr>
              <a:t>Febris</a:t>
            </a:r>
            <a:r>
              <a:rPr lang="en-GB" sz="1100" b="1" dirty="0" smtClean="0">
                <a:solidFill>
                  <a:schemeClr val="accent2">
                    <a:lumMod val="75000"/>
                  </a:schemeClr>
                </a:solidFill>
                <a:latin typeface="Cambria" pitchFamily="18" charset="0"/>
              </a:rPr>
              <a:t> West Nile);</a:t>
            </a:r>
            <a:endParaRPr lang="en-US" sz="1100" dirty="0" smtClean="0">
              <a:solidFill>
                <a:schemeClr val="accent2">
                  <a:lumMod val="75000"/>
                </a:schemeClr>
              </a:solidFill>
              <a:latin typeface="Cambria" pitchFamily="18" charset="0"/>
            </a:endParaRPr>
          </a:p>
          <a:p>
            <a:pPr marL="266700" indent="-266700">
              <a:buNone/>
            </a:pPr>
            <a:r>
              <a:rPr lang="en-GB" sz="1100" b="1" dirty="0" smtClean="0">
                <a:solidFill>
                  <a:schemeClr val="accent2">
                    <a:lumMod val="75000"/>
                  </a:schemeClr>
                </a:solidFill>
                <a:latin typeface="Cambria" pitchFamily="18" charset="0"/>
              </a:rPr>
              <a:t>76b) B97.7 </a:t>
            </a:r>
            <a:r>
              <a:rPr lang="en-GB" sz="1100" b="1" dirty="0" err="1" smtClean="0">
                <a:solidFill>
                  <a:schemeClr val="accent2">
                    <a:lumMod val="75000"/>
                  </a:schemeClr>
                </a:solidFill>
                <a:latin typeface="Cambria" pitchFamily="18" charset="0"/>
              </a:rPr>
              <a:t>Papilloma</a:t>
            </a:r>
            <a:r>
              <a:rPr lang="en-GB" sz="1100" b="1" dirty="0" smtClean="0">
                <a:solidFill>
                  <a:schemeClr val="accent2">
                    <a:lumMod val="75000"/>
                  </a:schemeClr>
                </a:solidFill>
                <a:latin typeface="Cambria" pitchFamily="18" charset="0"/>
              </a:rPr>
              <a:t> virus as the cause of disease (</a:t>
            </a:r>
            <a:r>
              <a:rPr lang="en-GB" sz="1100" b="1" dirty="0" err="1" smtClean="0">
                <a:solidFill>
                  <a:schemeClr val="accent2">
                    <a:lumMod val="75000"/>
                  </a:schemeClr>
                </a:solidFill>
                <a:latin typeface="Cambria" pitchFamily="18" charset="0"/>
              </a:rPr>
              <a:t>Papiloma</a:t>
            </a:r>
            <a:r>
              <a:rPr lang="en-GB" sz="1100" b="1" dirty="0" smtClean="0">
                <a:solidFill>
                  <a:schemeClr val="accent2">
                    <a:lumMod val="75000"/>
                  </a:schemeClr>
                </a:solidFill>
                <a:latin typeface="Cambria" pitchFamily="18" charset="0"/>
              </a:rPr>
              <a:t> virus </a:t>
            </a:r>
            <a:r>
              <a:rPr lang="en-GB" sz="1100" b="1" dirty="0" err="1" smtClean="0">
                <a:solidFill>
                  <a:schemeClr val="accent2">
                    <a:lumMod val="75000"/>
                  </a:schemeClr>
                </a:solidFill>
                <a:latin typeface="Cambria" pitchFamily="18" charset="0"/>
              </a:rPr>
              <a:t>ut</a:t>
            </a:r>
            <a:r>
              <a:rPr lang="en-GB" sz="1100" b="1" dirty="0" smtClean="0">
                <a:solidFill>
                  <a:schemeClr val="accent2">
                    <a:lumMod val="75000"/>
                  </a:schemeClr>
                </a:solidFill>
                <a:latin typeface="Cambria" pitchFamily="18" charset="0"/>
              </a:rPr>
              <a:t> </a:t>
            </a:r>
            <a:r>
              <a:rPr lang="en-GB" sz="1100" b="1" dirty="0" err="1" smtClean="0">
                <a:solidFill>
                  <a:schemeClr val="accent2">
                    <a:lumMod val="75000"/>
                  </a:schemeClr>
                </a:solidFill>
                <a:latin typeface="Cambria" pitchFamily="18" charset="0"/>
              </a:rPr>
              <a:t>causa</a:t>
            </a:r>
            <a:r>
              <a:rPr lang="en-GB" sz="1100" b="1" dirty="0" smtClean="0">
                <a:solidFill>
                  <a:schemeClr val="accent2">
                    <a:lumMod val="75000"/>
                  </a:schemeClr>
                </a:solidFill>
                <a:latin typeface="Cambria" pitchFamily="18" charset="0"/>
              </a:rPr>
              <a:t> </a:t>
            </a:r>
            <a:r>
              <a:rPr lang="en-GB" sz="1100" b="1" dirty="0" err="1" smtClean="0">
                <a:solidFill>
                  <a:schemeClr val="accent2">
                    <a:lumMod val="75000"/>
                  </a:schemeClr>
                </a:solidFill>
                <a:latin typeface="Cambria" pitchFamily="18" charset="0"/>
              </a:rPr>
              <a:t>morborum</a:t>
            </a:r>
            <a:r>
              <a:rPr lang="en-GB" sz="1100" b="1" dirty="0" smtClean="0">
                <a:solidFill>
                  <a:schemeClr val="accent2">
                    <a:lumMod val="75000"/>
                  </a:schemeClr>
                </a:solidFill>
                <a:latin typeface="Cambria" pitchFamily="18" charset="0"/>
              </a:rPr>
              <a:t> - </a:t>
            </a:r>
            <a:r>
              <a:rPr lang="en-GB" sz="1100" b="1" dirty="0" err="1" smtClean="0">
                <a:solidFill>
                  <a:schemeClr val="accent2">
                    <a:lumMod val="75000"/>
                  </a:schemeClr>
                </a:solidFill>
                <a:latin typeface="Cambria" pitchFamily="18" charset="0"/>
              </a:rPr>
              <a:t>condylomata</a:t>
            </a:r>
            <a:r>
              <a:rPr lang="en-GB" sz="1100" b="1" dirty="0" smtClean="0">
                <a:solidFill>
                  <a:schemeClr val="accent2">
                    <a:lumMod val="75000"/>
                  </a:schemeClr>
                </a:solidFill>
                <a:latin typeface="Cambria" pitchFamily="18" charset="0"/>
              </a:rPr>
              <a:t> </a:t>
            </a:r>
            <a:r>
              <a:rPr lang="en-GB" sz="1100" b="1" dirty="0" err="1" smtClean="0">
                <a:solidFill>
                  <a:schemeClr val="accent2">
                    <a:lumMod val="75000"/>
                  </a:schemeClr>
                </a:solidFill>
                <a:latin typeface="Cambria" pitchFamily="18" charset="0"/>
              </a:rPr>
              <a:t>acuminata</a:t>
            </a:r>
            <a:r>
              <a:rPr lang="en-GB" sz="1100" b="1" dirty="0" smtClean="0">
                <a:solidFill>
                  <a:schemeClr val="accent2">
                    <a:lumMod val="75000"/>
                  </a:schemeClr>
                </a:solidFill>
                <a:latin typeface="Cambria" pitchFamily="18" charset="0"/>
              </a:rPr>
              <a:t>);</a:t>
            </a:r>
            <a:endParaRPr lang="en-US" sz="1100" dirty="0" smtClean="0">
              <a:solidFill>
                <a:schemeClr val="accent2">
                  <a:lumMod val="75000"/>
                </a:schemeClr>
              </a:solidFill>
              <a:latin typeface="Cambria" pitchFamily="18" charset="0"/>
            </a:endParaRPr>
          </a:p>
          <a:p>
            <a:pPr marL="266700" indent="-266700">
              <a:buNone/>
            </a:pPr>
            <a:r>
              <a:rPr lang="en-GB" sz="1100" b="1" dirty="0" smtClean="0">
                <a:solidFill>
                  <a:schemeClr val="accent2">
                    <a:lumMod val="75000"/>
                  </a:schemeClr>
                </a:solidFill>
                <a:latin typeface="Cambria" pitchFamily="18" charset="0"/>
              </a:rPr>
              <a:t>76c) B97.4 Respiratory </a:t>
            </a:r>
            <a:r>
              <a:rPr lang="en-GB" sz="1100" b="1" dirty="0" err="1" smtClean="0">
                <a:solidFill>
                  <a:schemeClr val="accent2">
                    <a:lumMod val="75000"/>
                  </a:schemeClr>
                </a:solidFill>
                <a:latin typeface="Cambria" pitchFamily="18" charset="0"/>
              </a:rPr>
              <a:t>syncytial</a:t>
            </a:r>
            <a:r>
              <a:rPr lang="en-GB" sz="1100" b="1" dirty="0" smtClean="0">
                <a:solidFill>
                  <a:schemeClr val="accent2">
                    <a:lumMod val="75000"/>
                  </a:schemeClr>
                </a:solidFill>
                <a:latin typeface="Cambria" pitchFamily="18" charset="0"/>
              </a:rPr>
              <a:t> virus as the cause of disease (virus </a:t>
            </a:r>
            <a:r>
              <a:rPr lang="en-GB" sz="1100" b="1" dirty="0" err="1" smtClean="0">
                <a:solidFill>
                  <a:schemeClr val="accent2">
                    <a:lumMod val="75000"/>
                  </a:schemeClr>
                </a:solidFill>
                <a:latin typeface="Cambria" pitchFamily="18" charset="0"/>
              </a:rPr>
              <a:t>respiratorium</a:t>
            </a:r>
            <a:r>
              <a:rPr lang="en-GB" sz="1100" b="1" dirty="0" smtClean="0">
                <a:solidFill>
                  <a:schemeClr val="accent2">
                    <a:lumMod val="75000"/>
                  </a:schemeClr>
                </a:solidFill>
                <a:latin typeface="Cambria" pitchFamily="18" charset="0"/>
              </a:rPr>
              <a:t> </a:t>
            </a:r>
            <a:r>
              <a:rPr lang="en-GB" sz="1100" b="1" dirty="0" err="1" smtClean="0">
                <a:solidFill>
                  <a:schemeClr val="accent2">
                    <a:lumMod val="75000"/>
                  </a:schemeClr>
                </a:solidFill>
                <a:latin typeface="Cambria" pitchFamily="18" charset="0"/>
              </a:rPr>
              <a:t>syncytiale</a:t>
            </a:r>
            <a:r>
              <a:rPr lang="en-GB" sz="1100" b="1" dirty="0" smtClean="0">
                <a:solidFill>
                  <a:schemeClr val="accent2">
                    <a:lumMod val="75000"/>
                  </a:schemeClr>
                </a:solidFill>
                <a:latin typeface="Cambria" pitchFamily="18" charset="0"/>
              </a:rPr>
              <a:t> </a:t>
            </a:r>
            <a:r>
              <a:rPr lang="en-GB" sz="1100" b="1" dirty="0" err="1" smtClean="0">
                <a:solidFill>
                  <a:schemeClr val="accent2">
                    <a:lumMod val="75000"/>
                  </a:schemeClr>
                </a:solidFill>
                <a:latin typeface="Cambria" pitchFamily="18" charset="0"/>
              </a:rPr>
              <a:t>ut</a:t>
            </a:r>
            <a:r>
              <a:rPr lang="en-GB" sz="1100" b="1" dirty="0" smtClean="0">
                <a:solidFill>
                  <a:schemeClr val="accent2">
                    <a:lumMod val="75000"/>
                  </a:schemeClr>
                </a:solidFill>
                <a:latin typeface="Cambria" pitchFamily="18" charset="0"/>
              </a:rPr>
              <a:t> </a:t>
            </a:r>
            <a:r>
              <a:rPr lang="en-GB" sz="1100" b="1" dirty="0" err="1" smtClean="0">
                <a:solidFill>
                  <a:schemeClr val="accent2">
                    <a:lumMod val="75000"/>
                  </a:schemeClr>
                </a:solidFill>
                <a:latin typeface="Cambria" pitchFamily="18" charset="0"/>
              </a:rPr>
              <a:t>causa</a:t>
            </a:r>
            <a:r>
              <a:rPr lang="en-GB" sz="1100" b="1" dirty="0" smtClean="0">
                <a:solidFill>
                  <a:schemeClr val="accent2">
                    <a:lumMod val="75000"/>
                  </a:schemeClr>
                </a:solidFill>
                <a:latin typeface="Cambria" pitchFamily="18" charset="0"/>
              </a:rPr>
              <a:t> </a:t>
            </a:r>
            <a:r>
              <a:rPr lang="en-GB" sz="1100" b="1" dirty="0" err="1" smtClean="0">
                <a:solidFill>
                  <a:schemeClr val="accent2">
                    <a:lumMod val="75000"/>
                  </a:schemeClr>
                </a:solidFill>
                <a:latin typeface="Cambria" pitchFamily="18" charset="0"/>
              </a:rPr>
              <a:t>morborum</a:t>
            </a:r>
            <a:r>
              <a:rPr lang="en-GB" sz="1100" b="1" dirty="0" smtClean="0">
                <a:solidFill>
                  <a:schemeClr val="accent2">
                    <a:lumMod val="75000"/>
                  </a:schemeClr>
                </a:solidFill>
                <a:latin typeface="Cambria" pitchFamily="18" charset="0"/>
              </a:rPr>
              <a:t>);</a:t>
            </a:r>
            <a:endParaRPr lang="en-US" sz="1100" dirty="0" smtClean="0">
              <a:solidFill>
                <a:schemeClr val="accent2">
                  <a:lumMod val="75000"/>
                </a:schemeClr>
              </a:solidFill>
              <a:latin typeface="Cambria" pitchFamily="18" charset="0"/>
            </a:endParaRPr>
          </a:p>
          <a:p>
            <a:pPr marL="266700" indent="-266700">
              <a:buNone/>
            </a:pPr>
            <a:r>
              <a:rPr lang="en-GB" sz="1100" b="1" dirty="0" smtClean="0">
                <a:solidFill>
                  <a:schemeClr val="accent2">
                    <a:lumMod val="75000"/>
                  </a:schemeClr>
                </a:solidFill>
                <a:latin typeface="Cambria" pitchFamily="18" charset="0"/>
              </a:rPr>
              <a:t>76d) G83.9 Unspecific paralytic syndrome (</a:t>
            </a:r>
            <a:r>
              <a:rPr lang="en-GB" sz="1100" b="1" dirty="0" err="1" smtClean="0">
                <a:solidFill>
                  <a:schemeClr val="accent2">
                    <a:lumMod val="75000"/>
                  </a:schemeClr>
                </a:solidFill>
                <a:latin typeface="Cambria" pitchFamily="18" charset="0"/>
              </a:rPr>
              <a:t>syndroma</a:t>
            </a:r>
            <a:r>
              <a:rPr lang="en-GB" sz="1100" b="1" dirty="0" smtClean="0">
                <a:solidFill>
                  <a:schemeClr val="accent2">
                    <a:lumMod val="75000"/>
                  </a:schemeClr>
                </a:solidFill>
                <a:latin typeface="Cambria" pitchFamily="18" charset="0"/>
              </a:rPr>
              <a:t> </a:t>
            </a:r>
            <a:r>
              <a:rPr lang="en-GB" sz="1100" b="1" dirty="0" err="1" smtClean="0">
                <a:solidFill>
                  <a:schemeClr val="accent2">
                    <a:lumMod val="75000"/>
                  </a:schemeClr>
                </a:solidFill>
                <a:latin typeface="Cambria" pitchFamily="18" charset="0"/>
              </a:rPr>
              <a:t>paralityca</a:t>
            </a:r>
            <a:r>
              <a:rPr lang="en-GB" sz="1100" b="1" dirty="0" smtClean="0">
                <a:solidFill>
                  <a:schemeClr val="accent2">
                    <a:lumMod val="75000"/>
                  </a:schemeClr>
                </a:solidFill>
                <a:latin typeface="Cambria" pitchFamily="18" charset="0"/>
              </a:rPr>
              <a:t>, non </a:t>
            </a:r>
            <a:r>
              <a:rPr lang="en-GB" sz="1100" b="1" dirty="0" err="1" smtClean="0">
                <a:solidFill>
                  <a:schemeClr val="accent2">
                    <a:lumMod val="75000"/>
                  </a:schemeClr>
                </a:solidFill>
                <a:latin typeface="Cambria" pitchFamily="18" charset="0"/>
              </a:rPr>
              <a:t>specificata</a:t>
            </a:r>
            <a:r>
              <a:rPr lang="en-GB" sz="1100" b="1" dirty="0" smtClean="0">
                <a:solidFill>
                  <a:schemeClr val="accent2">
                    <a:lumMod val="75000"/>
                  </a:schemeClr>
                </a:solidFill>
                <a:latin typeface="Cambria" pitchFamily="18" charset="0"/>
              </a:rPr>
              <a:t> (AFP);</a:t>
            </a:r>
            <a:endParaRPr lang="en-US" sz="1100" dirty="0" smtClean="0">
              <a:solidFill>
                <a:schemeClr val="accent2">
                  <a:lumMod val="75000"/>
                </a:schemeClr>
              </a:solidFill>
              <a:latin typeface="Cambria" pitchFamily="18" charset="0"/>
            </a:endParaRPr>
          </a:p>
          <a:p>
            <a:pPr marL="266700" indent="-266700">
              <a:buNone/>
            </a:pPr>
            <a:r>
              <a:rPr lang="en-GB" sz="1100" b="1" dirty="0" smtClean="0">
                <a:solidFill>
                  <a:schemeClr val="accent2">
                    <a:lumMod val="75000"/>
                  </a:schemeClr>
                </a:solidFill>
                <a:latin typeface="Cambria" pitchFamily="18" charset="0"/>
              </a:rPr>
              <a:t>76e) Other communicable diseases as determined the Ministry in compliance with the recommendations of the World Health Organization, European Commission, European Centre for Disease Prevention and Control, or at the motion of the Public Health Institute.</a:t>
            </a:r>
            <a:endParaRPr lang="sr-Latn-CS" sz="1100" b="1" dirty="0" smtClean="0">
              <a:solidFill>
                <a:schemeClr val="accent2">
                  <a:lumMod val="75000"/>
                </a:schemeClr>
              </a:solidFill>
              <a:latin typeface="Cambria" pitchFamily="18" charset="0"/>
            </a:endParaRPr>
          </a:p>
          <a:p>
            <a:pPr>
              <a:buFont typeface="Arial" charset="0"/>
              <a:buNone/>
            </a:pPr>
            <a:endParaRPr lang="sr-Latn-CS" sz="1000" b="1" dirty="0" smtClean="0">
              <a:solidFill>
                <a:schemeClr val="accent2">
                  <a:lumMod val="75000"/>
                </a:schemeClr>
              </a:solidFill>
              <a:latin typeface="Cambria" pitchFamily="18" charset="0"/>
            </a:endParaRPr>
          </a:p>
          <a:p>
            <a:r>
              <a:rPr lang="en-GB" sz="1500" dirty="0" smtClean="0">
                <a:solidFill>
                  <a:schemeClr val="accent2">
                    <a:lumMod val="75000"/>
                  </a:schemeClr>
                </a:solidFill>
                <a:latin typeface="Cambria" pitchFamily="18" charset="0"/>
              </a:rPr>
              <a:t>The law has left the possibility if there should occur a risk of communicable disease that is not specified in the list, which can threaten the population health of Montenegro, the Montenegro Government, at the motion of the Ministry, may decide that, for the protection of the population, there should be applied all or some of the measures foreseen this law, other measures to protect the population from communicable diseases and other measures imposed by the nature of such disease, as well as the measures stipulated by the international health and sanitary conventions and other international instruments.</a:t>
            </a:r>
            <a:endParaRPr lang="en-US" sz="1500" dirty="0" smtClean="0">
              <a:solidFill>
                <a:schemeClr val="accent2">
                  <a:lumMod val="75000"/>
                </a:schemeClr>
              </a:solidFill>
              <a:latin typeface="Cambria" pitchFamily="18" charset="0"/>
            </a:endParaRPr>
          </a:p>
          <a:p>
            <a:r>
              <a:rPr lang="en-GB" sz="1500" dirty="0" smtClean="0">
                <a:solidFill>
                  <a:schemeClr val="accent2">
                    <a:lumMod val="75000"/>
                  </a:schemeClr>
                </a:solidFill>
                <a:latin typeface="Cambria" pitchFamily="18" charset="0"/>
              </a:rPr>
              <a:t> Ministry's motion is made on the grounds on the opinion of the Institute, and contains the name of communicable disease, measures to prevent and suppress the disease, the method of their  implementation, and resources needed to implement these measures.</a:t>
            </a:r>
            <a:endParaRPr lang="en-US" sz="1500" dirty="0" smtClean="0">
              <a:solidFill>
                <a:schemeClr val="accent2">
                  <a:lumMod val="75000"/>
                </a:schemeClr>
              </a:solidFill>
              <a:latin typeface="Cambria" pitchFamily="18" charset="0"/>
            </a:endParaRPr>
          </a:p>
          <a:p>
            <a:pPr algn="just">
              <a:buNone/>
            </a:pPr>
            <a:endParaRPr lang="en-US" sz="1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3" name="Title 24"/>
          <p:cNvSpPr>
            <a:spLocks noGrp="1"/>
          </p:cNvSpPr>
          <p:nvPr>
            <p:ph type="title"/>
          </p:nvPr>
        </p:nvSpPr>
        <p:spPr>
          <a:xfrm>
            <a:off x="533400" y="685800"/>
            <a:ext cx="8229600" cy="533400"/>
          </a:xfrm>
        </p:spPr>
        <p:txBody>
          <a:bodyPr/>
          <a:lstStyle/>
          <a:p>
            <a:pPr>
              <a:defRPr/>
            </a:pPr>
            <a:r>
              <a:rPr lang="sr-Latn-CS" sz="2400" b="1" dirty="0" smtClean="0">
                <a:solidFill>
                  <a:srgbClr val="0000FF"/>
                </a:solidFill>
                <a:latin typeface="Cambria" pitchFamily="18" charset="0"/>
              </a:rPr>
              <a:t>Communicable Diseases List (80)</a:t>
            </a:r>
            <a:endParaRPr lang="en-GB" sz="2400" b="1" i="1" dirty="0" smtClean="0">
              <a:solidFill>
                <a:srgbClr val="0000FF"/>
              </a:solidFill>
              <a:latin typeface="Cambria"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35843"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584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16764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58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609600"/>
            <a:ext cx="8229600" cy="1066800"/>
          </a:xfrm>
        </p:spPr>
        <p:txBody>
          <a:bodyPr/>
          <a:lstStyle/>
          <a:p>
            <a:pPr>
              <a:defRPr/>
            </a:pPr>
            <a:r>
              <a:rPr lang="sr-Latn-CS" sz="4800" b="1" dirty="0" smtClean="0">
                <a:solidFill>
                  <a:srgbClr val="0000FF"/>
                </a:solidFill>
                <a:latin typeface="Cambria" pitchFamily="18" charset="0"/>
              </a:rPr>
              <a:t> </a:t>
            </a:r>
            <a:r>
              <a:rPr lang="sr-Latn-CS" sz="4800" dirty="0" smtClean="0">
                <a:solidFill>
                  <a:srgbClr val="0000FF"/>
                </a:solidFill>
                <a:latin typeface="Cambria" pitchFamily="18" charset="0"/>
              </a:rPr>
              <a:t/>
            </a:r>
            <a:br>
              <a:rPr lang="sr-Latn-CS" sz="4800" dirty="0" smtClean="0">
                <a:solidFill>
                  <a:srgbClr val="0000FF"/>
                </a:solidFill>
                <a:latin typeface="Cambria" pitchFamily="18" charset="0"/>
              </a:rPr>
            </a:br>
            <a:r>
              <a:rPr lang="en-GB" sz="2800" b="1" dirty="0" smtClean="0">
                <a:solidFill>
                  <a:srgbClr val="0000FF"/>
                </a:solidFill>
                <a:latin typeface="Cambria" pitchFamily="18" charset="0"/>
              </a:rPr>
              <a:t>COMPETENT BODIES</a:t>
            </a:r>
            <a:r>
              <a:rPr lang="sr-Latn-CS" sz="4800" dirty="0" smtClean="0">
                <a:solidFill>
                  <a:srgbClr val="0000FF"/>
                </a:solidFill>
                <a:latin typeface="Cambria" pitchFamily="18" charset="0"/>
              </a:rPr>
              <a:t/>
            </a:r>
            <a:br>
              <a:rPr lang="sr-Latn-CS" sz="4800" dirty="0" smtClean="0">
                <a:solidFill>
                  <a:srgbClr val="0000FF"/>
                </a:solidFill>
                <a:latin typeface="Cambria" pitchFamily="18" charset="0"/>
              </a:rPr>
            </a:br>
            <a:endParaRPr lang="en-GB" sz="4800" b="1" i="1" dirty="0" smtClean="0">
              <a:solidFill>
                <a:srgbClr val="0000FF"/>
              </a:solidFill>
              <a:latin typeface="Cambria" pitchFamily="18" charset="0"/>
            </a:endParaRPr>
          </a:p>
        </p:txBody>
      </p:sp>
      <p:sp>
        <p:nvSpPr>
          <p:cNvPr id="35850" name="Content Placeholder 25"/>
          <p:cNvSpPr>
            <a:spLocks noGrp="1"/>
          </p:cNvSpPr>
          <p:nvPr>
            <p:ph idx="1"/>
          </p:nvPr>
        </p:nvSpPr>
        <p:spPr>
          <a:xfrm>
            <a:off x="304800" y="1295400"/>
            <a:ext cx="8458200" cy="5029200"/>
          </a:xfrm>
        </p:spPr>
        <p:txBody>
          <a:bodyPr anchor="ctr"/>
          <a:lstStyle/>
          <a:p>
            <a:pPr lvl="0"/>
            <a:r>
              <a:rPr lang="x-none" sz="2000" dirty="0" smtClean="0">
                <a:latin typeface="Cambria" pitchFamily="18" charset="0"/>
              </a:rPr>
              <a:t>B</a:t>
            </a:r>
            <a:r>
              <a:rPr lang="en-GB" sz="2000" dirty="0" err="1" smtClean="0">
                <a:latin typeface="Cambria" pitchFamily="18" charset="0"/>
              </a:rPr>
              <a:t>odies</a:t>
            </a:r>
            <a:r>
              <a:rPr lang="en-GB" sz="2000" dirty="0" smtClean="0">
                <a:latin typeface="Cambria" pitchFamily="18" charset="0"/>
              </a:rPr>
              <a:t> of the public administration and the local governance </a:t>
            </a:r>
            <a:endParaRPr lang="en-US" sz="2000" dirty="0" smtClean="0">
              <a:latin typeface="Cambria" pitchFamily="18" charset="0"/>
            </a:endParaRPr>
          </a:p>
          <a:p>
            <a:pPr lvl="0"/>
            <a:r>
              <a:rPr lang="x-none" sz="2000" dirty="0" smtClean="0">
                <a:latin typeface="Cambria" pitchFamily="18" charset="0"/>
              </a:rPr>
              <a:t>H</a:t>
            </a:r>
            <a:r>
              <a:rPr lang="en-GB" sz="2000" dirty="0" err="1" smtClean="0">
                <a:latin typeface="Cambria" pitchFamily="18" charset="0"/>
              </a:rPr>
              <a:t>ealth</a:t>
            </a:r>
            <a:r>
              <a:rPr lang="en-GB" sz="2000" dirty="0" smtClean="0">
                <a:latin typeface="Cambria" pitchFamily="18" charset="0"/>
              </a:rPr>
              <a:t> facilities and other entities  performing health care activities</a:t>
            </a:r>
            <a:endParaRPr lang="en-US" sz="2000" dirty="0" smtClean="0">
              <a:latin typeface="Cambria" pitchFamily="18" charset="0"/>
            </a:endParaRPr>
          </a:p>
          <a:p>
            <a:pPr lvl="0"/>
            <a:r>
              <a:rPr lang="x-none" sz="2000" dirty="0" smtClean="0">
                <a:latin typeface="Cambria" pitchFamily="18" charset="0"/>
              </a:rPr>
              <a:t>H</a:t>
            </a:r>
            <a:r>
              <a:rPr lang="en-GB" sz="2000" dirty="0" err="1" smtClean="0">
                <a:latin typeface="Cambria" pitchFamily="18" charset="0"/>
              </a:rPr>
              <a:t>ealth</a:t>
            </a:r>
            <a:r>
              <a:rPr lang="en-GB" sz="2000" dirty="0" smtClean="0">
                <a:latin typeface="Cambria" pitchFamily="18" charset="0"/>
              </a:rPr>
              <a:t> workers and health associates</a:t>
            </a:r>
            <a:endParaRPr lang="en-US" sz="2000" dirty="0" smtClean="0">
              <a:latin typeface="Cambria" pitchFamily="18" charset="0"/>
            </a:endParaRPr>
          </a:p>
          <a:p>
            <a:pPr lvl="0"/>
            <a:r>
              <a:rPr lang="x-none" sz="2000" dirty="0" smtClean="0">
                <a:latin typeface="Cambria" pitchFamily="18" charset="0"/>
              </a:rPr>
              <a:t>H</a:t>
            </a:r>
            <a:r>
              <a:rPr lang="en-GB" sz="2000" dirty="0" err="1" smtClean="0">
                <a:latin typeface="Cambria" pitchFamily="18" charset="0"/>
              </a:rPr>
              <a:t>ealth</a:t>
            </a:r>
            <a:r>
              <a:rPr lang="en-GB" sz="2000" dirty="0" smtClean="0">
                <a:latin typeface="Cambria" pitchFamily="18" charset="0"/>
              </a:rPr>
              <a:t> insurance organizations</a:t>
            </a:r>
            <a:endParaRPr lang="en-US" sz="2000" dirty="0" smtClean="0">
              <a:latin typeface="Cambria" pitchFamily="18" charset="0"/>
            </a:endParaRPr>
          </a:p>
          <a:p>
            <a:pPr lvl="0"/>
            <a:r>
              <a:rPr lang="x-none" sz="2000" dirty="0" smtClean="0">
                <a:latin typeface="Cambria" pitchFamily="18" charset="0"/>
              </a:rPr>
              <a:t>E</a:t>
            </a:r>
            <a:r>
              <a:rPr lang="en-GB" sz="2000" dirty="0" err="1" smtClean="0">
                <a:latin typeface="Cambria" pitchFamily="18" charset="0"/>
              </a:rPr>
              <a:t>ducational</a:t>
            </a:r>
            <a:r>
              <a:rPr lang="en-GB" sz="2000" dirty="0" smtClean="0">
                <a:latin typeface="Cambria" pitchFamily="18" charset="0"/>
              </a:rPr>
              <a:t>, sports, and other institutions and organizations that perform service activities</a:t>
            </a:r>
            <a:endParaRPr lang="en-US" sz="2000" dirty="0" smtClean="0">
              <a:latin typeface="Cambria" pitchFamily="18" charset="0"/>
            </a:endParaRPr>
          </a:p>
          <a:p>
            <a:pPr lvl="0"/>
            <a:r>
              <a:rPr lang="x-none" sz="2000" dirty="0" smtClean="0">
                <a:latin typeface="Cambria" pitchFamily="18" charset="0"/>
              </a:rPr>
              <a:t>L</a:t>
            </a:r>
            <a:r>
              <a:rPr lang="en-GB" sz="2000" dirty="0" err="1" smtClean="0">
                <a:latin typeface="Cambria" pitchFamily="18" charset="0"/>
              </a:rPr>
              <a:t>egal</a:t>
            </a:r>
            <a:r>
              <a:rPr lang="en-GB" sz="2000" dirty="0" smtClean="0">
                <a:latin typeface="Cambria" pitchFamily="18" charset="0"/>
              </a:rPr>
              <a:t> persons and entrepreneurs</a:t>
            </a:r>
            <a:endParaRPr lang="en-US" sz="2000" dirty="0" smtClean="0">
              <a:latin typeface="Cambria" pitchFamily="18" charset="0"/>
            </a:endParaRPr>
          </a:p>
          <a:p>
            <a:pPr lvl="0"/>
            <a:r>
              <a:rPr lang="x-none" sz="2000" dirty="0" smtClean="0">
                <a:latin typeface="Cambria" pitchFamily="18" charset="0"/>
              </a:rPr>
              <a:t>H</a:t>
            </a:r>
            <a:r>
              <a:rPr lang="en-GB" sz="2000" dirty="0" err="1" smtClean="0">
                <a:latin typeface="Cambria" pitchFamily="18" charset="0"/>
              </a:rPr>
              <a:t>umanitarian</a:t>
            </a:r>
            <a:r>
              <a:rPr lang="en-GB" sz="2000" dirty="0" smtClean="0">
                <a:latin typeface="Cambria" pitchFamily="18" charset="0"/>
              </a:rPr>
              <a:t>, religious, and other organizations, associations and citizens</a:t>
            </a:r>
            <a:endParaRPr lang="en-US" sz="2000" dirty="0" smtClean="0">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3686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686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687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838200" y="1143000"/>
            <a:ext cx="8229600" cy="1066800"/>
          </a:xfrm>
        </p:spPr>
        <p:txBody>
          <a:bodyPr/>
          <a:lstStyle/>
          <a:p>
            <a:r>
              <a:rPr lang="en-GB" sz="2000" b="1" dirty="0" smtClean="0">
                <a:solidFill>
                  <a:srgbClr val="0000FF"/>
                </a:solidFill>
                <a:latin typeface="Cambria" pitchFamily="18" charset="0"/>
              </a:rPr>
              <a:t>Institution </a:t>
            </a:r>
            <a:r>
              <a:rPr lang="bs-Latn-BA" sz="2000" b="1" dirty="0" smtClean="0">
                <a:solidFill>
                  <a:srgbClr val="0000FF"/>
                </a:solidFill>
                <a:latin typeface="Cambria" pitchFamily="18" charset="0"/>
              </a:rPr>
              <a:t>o</a:t>
            </a:r>
            <a:r>
              <a:rPr lang="en-GB" sz="2000" b="1" dirty="0" smtClean="0">
                <a:solidFill>
                  <a:srgbClr val="0000FF"/>
                </a:solidFill>
                <a:latin typeface="Cambria" pitchFamily="18" charset="0"/>
              </a:rPr>
              <a:t>n </a:t>
            </a:r>
            <a:r>
              <a:rPr lang="bs-Latn-BA" sz="2000" b="1" dirty="0" smtClean="0">
                <a:solidFill>
                  <a:srgbClr val="0000FF"/>
                </a:solidFill>
                <a:latin typeface="Cambria" pitchFamily="18" charset="0"/>
              </a:rPr>
              <a:t>t</a:t>
            </a:r>
            <a:r>
              <a:rPr lang="en-GB" sz="2000" b="1" dirty="0" smtClean="0">
                <a:solidFill>
                  <a:srgbClr val="0000FF"/>
                </a:solidFill>
                <a:latin typeface="Cambria" pitchFamily="18" charset="0"/>
              </a:rPr>
              <a:t>he national level </a:t>
            </a:r>
            <a:r>
              <a:rPr lang="bs-Latn-BA" sz="2000" b="1" dirty="0" smtClean="0">
                <a:solidFill>
                  <a:srgbClr val="0000FF"/>
                </a:solidFill>
                <a:latin typeface="Cambria" pitchFamily="18" charset="0"/>
              </a:rPr>
              <a:t>i</a:t>
            </a:r>
            <a:r>
              <a:rPr lang="en-GB" sz="2000" b="1" dirty="0" smtClean="0">
                <a:solidFill>
                  <a:srgbClr val="0000FF"/>
                </a:solidFill>
                <a:latin typeface="Cambria" pitchFamily="18" charset="0"/>
              </a:rPr>
              <a:t>n charge </a:t>
            </a:r>
            <a:r>
              <a:rPr lang="bs-Latn-BA" sz="2000" b="1" dirty="0" smtClean="0">
                <a:solidFill>
                  <a:srgbClr val="0000FF"/>
                </a:solidFill>
                <a:latin typeface="Cambria" pitchFamily="18" charset="0"/>
              </a:rPr>
              <a:t>for</a:t>
            </a:r>
            <a:r>
              <a:rPr lang="en-GB" sz="2000" b="1" dirty="0" smtClean="0">
                <a:solidFill>
                  <a:srgbClr val="0000FF"/>
                </a:solidFill>
                <a:latin typeface="Cambria" pitchFamily="18" charset="0"/>
              </a:rPr>
              <a:t> gathering information </a:t>
            </a:r>
            <a:r>
              <a:rPr lang="bs-Latn-BA" sz="2000" b="1" dirty="0" smtClean="0">
                <a:solidFill>
                  <a:srgbClr val="0000FF"/>
                </a:solidFill>
                <a:latin typeface="Cambria" pitchFamily="18" charset="0"/>
              </a:rPr>
              <a:t>on </a:t>
            </a:r>
            <a:r>
              <a:rPr lang="en-GB" sz="2000" b="1" dirty="0" smtClean="0">
                <a:solidFill>
                  <a:srgbClr val="0000FF"/>
                </a:solidFill>
                <a:latin typeface="Cambria" pitchFamily="18" charset="0"/>
              </a:rPr>
              <a:t>epidemiological surveillance </a:t>
            </a:r>
            <a:r>
              <a:rPr lang="bs-Latn-BA" sz="2000" b="1" dirty="0" smtClean="0">
                <a:solidFill>
                  <a:srgbClr val="0000FF"/>
                </a:solidFill>
                <a:latin typeface="Cambria" pitchFamily="18" charset="0"/>
              </a:rPr>
              <a:t>o</a:t>
            </a:r>
            <a:r>
              <a:rPr lang="en-GB" sz="2000" b="1" dirty="0" smtClean="0">
                <a:solidFill>
                  <a:srgbClr val="0000FF"/>
                </a:solidFill>
                <a:latin typeface="Cambria" pitchFamily="18" charset="0"/>
              </a:rPr>
              <a:t>f the communicable diseases</a:t>
            </a:r>
            <a:r>
              <a:rPr lang="en-US" sz="2000" b="1" dirty="0" smtClean="0">
                <a:solidFill>
                  <a:srgbClr val="0000FF"/>
                </a:solidFill>
                <a:latin typeface="Cambria" pitchFamily="18" charset="0"/>
              </a:rPr>
              <a:t/>
            </a:r>
            <a:br>
              <a:rPr lang="en-US" sz="2000" b="1" dirty="0" smtClean="0">
                <a:solidFill>
                  <a:srgbClr val="0000FF"/>
                </a:solidFill>
                <a:latin typeface="Cambria" pitchFamily="18" charset="0"/>
              </a:rPr>
            </a:br>
            <a:endParaRPr lang="en-US" sz="2000" b="1" dirty="0">
              <a:solidFill>
                <a:srgbClr val="0000FF"/>
              </a:solidFill>
              <a:latin typeface="Cambria" pitchFamily="18" charset="0"/>
            </a:endParaRPr>
          </a:p>
        </p:txBody>
      </p:sp>
      <p:sp>
        <p:nvSpPr>
          <p:cNvPr id="36874" name="Content Placeholder 25"/>
          <p:cNvSpPr>
            <a:spLocks noGrp="1"/>
          </p:cNvSpPr>
          <p:nvPr>
            <p:ph idx="1"/>
          </p:nvPr>
        </p:nvSpPr>
        <p:spPr>
          <a:xfrm>
            <a:off x="304800" y="1676400"/>
            <a:ext cx="8610600" cy="4495800"/>
          </a:xfrm>
        </p:spPr>
        <p:txBody>
          <a:bodyPr anchor="ctr"/>
          <a:lstStyle/>
          <a:p>
            <a:pPr lvl="0"/>
            <a:r>
              <a:rPr lang="en-GB" sz="2400" b="1" dirty="0" smtClean="0">
                <a:solidFill>
                  <a:schemeClr val="accent2">
                    <a:lumMod val="75000"/>
                  </a:schemeClr>
                </a:solidFill>
                <a:latin typeface="Cambria" pitchFamily="18" charset="0"/>
              </a:rPr>
              <a:t>Public Health Institute</a:t>
            </a:r>
            <a:endParaRPr lang="x-none" sz="2400" dirty="0" smtClean="0">
              <a:solidFill>
                <a:schemeClr val="accent2">
                  <a:lumMod val="75000"/>
                </a:schemeClr>
              </a:solidFill>
              <a:latin typeface="Cambria" pitchFamily="18" charset="0"/>
            </a:endParaRPr>
          </a:p>
          <a:p>
            <a:pPr lvl="0">
              <a:buNone/>
            </a:pPr>
            <a:endParaRPr lang="sr-Latn-CS" sz="2400" dirty="0" smtClean="0">
              <a:solidFill>
                <a:schemeClr val="accent2">
                  <a:lumMod val="75000"/>
                </a:schemeClr>
              </a:solidFill>
              <a:latin typeface="Cambria" pitchFamily="18" charset="0"/>
            </a:endParaRPr>
          </a:p>
          <a:p>
            <a:pPr marL="0" indent="0">
              <a:buNone/>
            </a:pPr>
            <a:r>
              <a:rPr lang="en-GB" sz="2000" dirty="0" smtClean="0">
                <a:solidFill>
                  <a:schemeClr val="accent2">
                    <a:lumMod val="75000"/>
                  </a:schemeClr>
                </a:solidFill>
                <a:latin typeface="Cambria" pitchFamily="18" charset="0"/>
              </a:rPr>
              <a:t>For determining measures needed for the protection of public</a:t>
            </a:r>
            <a:r>
              <a:rPr lang="x-none" sz="2000" dirty="0" smtClean="0">
                <a:solidFill>
                  <a:schemeClr val="accent2">
                    <a:lumMod val="75000"/>
                  </a:schemeClr>
                </a:solidFill>
                <a:latin typeface="Cambria" pitchFamily="18" charset="0"/>
              </a:rPr>
              <a:t> </a:t>
            </a:r>
            <a:r>
              <a:rPr lang="en-GB" sz="2000" dirty="0" smtClean="0">
                <a:solidFill>
                  <a:schemeClr val="accent2">
                    <a:lumMod val="75000"/>
                  </a:schemeClr>
                </a:solidFill>
                <a:latin typeface="Cambria" pitchFamily="18" charset="0"/>
              </a:rPr>
              <a:t>health, those responsible are</a:t>
            </a:r>
            <a:r>
              <a:rPr lang="x-none" sz="2000" dirty="0" smtClean="0">
                <a:solidFill>
                  <a:schemeClr val="accent2">
                    <a:lumMod val="75000"/>
                  </a:schemeClr>
                </a:solidFill>
                <a:latin typeface="Cambria" pitchFamily="18" charset="0"/>
              </a:rPr>
              <a:t>:</a:t>
            </a:r>
            <a:endParaRPr lang="en-US" sz="2000" dirty="0" smtClean="0">
              <a:solidFill>
                <a:schemeClr val="accent2">
                  <a:lumMod val="75000"/>
                </a:schemeClr>
              </a:solidFill>
              <a:latin typeface="Cambria" pitchFamily="18" charset="0"/>
            </a:endParaRPr>
          </a:p>
          <a:p>
            <a:pPr>
              <a:buNone/>
            </a:pPr>
            <a:r>
              <a:rPr lang="en-GB" sz="2000" dirty="0" smtClean="0">
                <a:solidFill>
                  <a:schemeClr val="accent2">
                    <a:lumMod val="75000"/>
                  </a:schemeClr>
                </a:solidFill>
                <a:latin typeface="Cambria" pitchFamily="18" charset="0"/>
              </a:rPr>
              <a:t> </a:t>
            </a:r>
            <a:endParaRPr lang="en-US" sz="2000"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Ministry of Health</a:t>
            </a:r>
            <a:endParaRPr lang="en-US" sz="2000"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Public Health Institute</a:t>
            </a:r>
            <a:endParaRPr lang="en-US" sz="2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8" name="Content Placeholder 25"/>
          <p:cNvSpPr>
            <a:spLocks noGrp="1"/>
          </p:cNvSpPr>
          <p:nvPr>
            <p:ph idx="1"/>
          </p:nvPr>
        </p:nvSpPr>
        <p:spPr>
          <a:xfrm>
            <a:off x="304800" y="1219200"/>
            <a:ext cx="8458200" cy="5029200"/>
          </a:xfrm>
        </p:spPr>
        <p:txBody>
          <a:bodyPr anchor="ctr"/>
          <a:lstStyle/>
          <a:p>
            <a:pPr lvl="0"/>
            <a:r>
              <a:rPr lang="en-GB" sz="1800" b="1" dirty="0" smtClean="0">
                <a:solidFill>
                  <a:schemeClr val="accent2">
                    <a:lumMod val="75000"/>
                  </a:schemeClr>
                </a:solidFill>
                <a:latin typeface="Cambria" pitchFamily="18" charset="0"/>
              </a:rPr>
              <a:t>HEALTH FACILITIES</a:t>
            </a:r>
            <a:endParaRPr lang="en-US" sz="1800" dirty="0" smtClean="0">
              <a:solidFill>
                <a:schemeClr val="accent2">
                  <a:lumMod val="75000"/>
                </a:schemeClr>
              </a:solidFill>
              <a:latin typeface="Cambria" pitchFamily="18" charset="0"/>
            </a:endParaRPr>
          </a:p>
          <a:p>
            <a:pPr lvl="0"/>
            <a:r>
              <a:rPr lang="en-GB" sz="1800" b="1" dirty="0" smtClean="0">
                <a:solidFill>
                  <a:schemeClr val="accent2">
                    <a:lumMod val="75000"/>
                  </a:schemeClr>
                </a:solidFill>
                <a:latin typeface="Cambria" pitchFamily="18" charset="0"/>
              </a:rPr>
              <a:t>HEALTH CENTRE – HYGIENIC AND EPIDEMIOLOGICAL UNIT</a:t>
            </a:r>
            <a:endParaRPr lang="en-US" sz="1800" dirty="0" smtClean="0">
              <a:solidFill>
                <a:schemeClr val="accent2">
                  <a:lumMod val="75000"/>
                </a:schemeClr>
              </a:solidFill>
              <a:latin typeface="Cambria" pitchFamily="18" charset="0"/>
            </a:endParaRPr>
          </a:p>
          <a:p>
            <a:pPr lvl="0"/>
            <a:r>
              <a:rPr lang="en-GB" sz="1800" b="1" dirty="0" smtClean="0">
                <a:solidFill>
                  <a:schemeClr val="accent2">
                    <a:lumMod val="75000"/>
                  </a:schemeClr>
                </a:solidFill>
                <a:latin typeface="Cambria" pitchFamily="18" charset="0"/>
              </a:rPr>
              <a:t>PUBLIC HEALTH INSTITUTE</a:t>
            </a:r>
            <a:endParaRPr lang="en-US" sz="1800" dirty="0" smtClean="0">
              <a:solidFill>
                <a:schemeClr val="accent2">
                  <a:lumMod val="75000"/>
                </a:schemeClr>
              </a:solidFill>
              <a:latin typeface="Cambria" pitchFamily="18" charset="0"/>
            </a:endParaRPr>
          </a:p>
          <a:p>
            <a:pPr marL="857250" lvl="1" indent="-457200">
              <a:buFont typeface="+mj-lt"/>
              <a:buAutoNum type="arabicPeriod"/>
            </a:pPr>
            <a:r>
              <a:rPr lang="en-GB" sz="1800" b="1" dirty="0" smtClean="0">
                <a:solidFill>
                  <a:schemeClr val="accent2">
                    <a:lumMod val="75000"/>
                  </a:schemeClr>
                </a:solidFill>
                <a:latin typeface="Cambria" pitchFamily="18" charset="0"/>
              </a:rPr>
              <a:t>Disease Control Centre</a:t>
            </a:r>
            <a:endParaRPr lang="en-US" sz="1800" dirty="0" smtClean="0">
              <a:solidFill>
                <a:schemeClr val="accent2">
                  <a:lumMod val="75000"/>
                </a:schemeClr>
              </a:solidFill>
              <a:latin typeface="Cambria" pitchFamily="18" charset="0"/>
            </a:endParaRPr>
          </a:p>
          <a:p>
            <a:pPr marL="857250" lvl="1" indent="-457200">
              <a:buFont typeface="+mj-lt"/>
              <a:buAutoNum type="arabicPeriod"/>
            </a:pPr>
            <a:r>
              <a:rPr lang="en-GB" sz="1800" b="1" dirty="0" smtClean="0">
                <a:solidFill>
                  <a:schemeClr val="accent2">
                    <a:lumMod val="75000"/>
                  </a:schemeClr>
                </a:solidFill>
                <a:latin typeface="Cambria" pitchFamily="18" charset="0"/>
              </a:rPr>
              <a:t>Environmental medicine and the control of food products and drinking water</a:t>
            </a:r>
            <a:endParaRPr lang="en-US" sz="1800" dirty="0" smtClean="0">
              <a:solidFill>
                <a:schemeClr val="accent2">
                  <a:lumMod val="75000"/>
                </a:schemeClr>
              </a:solidFill>
              <a:latin typeface="Cambria" pitchFamily="18" charset="0"/>
            </a:endParaRPr>
          </a:p>
          <a:p>
            <a:pPr marL="857250" lvl="1" indent="-457200">
              <a:buFont typeface="+mj-lt"/>
              <a:buAutoNum type="arabicPeriod"/>
            </a:pPr>
            <a:r>
              <a:rPr lang="en-GB" sz="1800" b="1" dirty="0" smtClean="0">
                <a:solidFill>
                  <a:schemeClr val="accent2">
                    <a:lumMod val="75000"/>
                  </a:schemeClr>
                </a:solidFill>
                <a:latin typeface="Cambria" pitchFamily="18" charset="0"/>
              </a:rPr>
              <a:t>National Reference Laboratory for Microbiology</a:t>
            </a:r>
            <a:endParaRPr lang="en-US" sz="1800" dirty="0">
              <a:solidFill>
                <a:schemeClr val="accent2">
                  <a:lumMod val="75000"/>
                </a:schemeClr>
              </a:solidFill>
              <a:latin typeface="Cambria" pitchFamily="18" charset="0"/>
            </a:endParaRPr>
          </a:p>
        </p:txBody>
      </p:sp>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3789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789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609600"/>
            <a:ext cx="8229600" cy="2209800"/>
          </a:xfrm>
          <a:prstGeom prst="rect">
            <a:avLst/>
          </a:prstGeom>
          <a:noFill/>
          <a:ln w="9525">
            <a:noFill/>
            <a:miter lim="800000"/>
            <a:headEnd/>
            <a:tailEnd/>
          </a:ln>
        </p:spPr>
        <p:txBody>
          <a:bodyPr anchor="ctr">
            <a:normAutofit/>
          </a:bodyPr>
          <a:lstStyle/>
          <a:p>
            <a:pPr algn="ctr" fontAlgn="auto">
              <a:spcAft>
                <a:spcPts val="0"/>
              </a:spcAft>
              <a:defRPr/>
            </a:pPr>
            <a:endParaRPr lang="en-US" sz="2400" b="1" dirty="0">
              <a:solidFill>
                <a:schemeClr val="accent2">
                  <a:lumMod val="50000"/>
                </a:schemeClr>
              </a:solidFill>
              <a:latin typeface="Cambria" pitchFamily="18" charset="0"/>
              <a:ea typeface="+mj-ea"/>
              <a:cs typeface="+mj-cs"/>
            </a:endParaRPr>
          </a:p>
        </p:txBody>
      </p:sp>
      <p:pic>
        <p:nvPicPr>
          <p:cNvPr id="3789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1219200"/>
            <a:ext cx="8229600" cy="1066800"/>
          </a:xfrm>
        </p:spPr>
        <p:txBody>
          <a:bodyPr/>
          <a:lstStyle/>
          <a:p>
            <a:pPr>
              <a:defRPr/>
            </a:pPr>
            <a:r>
              <a:rPr lang="en-GB" sz="2800" b="1" dirty="0" smtClean="0">
                <a:solidFill>
                  <a:srgbClr val="0000FF"/>
                </a:solidFill>
                <a:latin typeface="Cambria" pitchFamily="18" charset="0"/>
              </a:rPr>
              <a:t>Epidemiological Surveillance</a:t>
            </a:r>
            <a:endParaRPr lang="bs-Latn-BA" sz="2800" b="1" dirty="0" smtClean="0">
              <a:solidFill>
                <a:srgbClr val="0000FF"/>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3891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891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892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457200"/>
            <a:ext cx="8229600" cy="1371600"/>
          </a:xfrm>
        </p:spPr>
        <p:txBody>
          <a:bodyPr/>
          <a:lstStyle/>
          <a:p>
            <a:pPr>
              <a:defRPr/>
            </a:pPr>
            <a:r>
              <a:rPr lang="en-GB" sz="3200" b="1" dirty="0" smtClean="0">
                <a:solidFill>
                  <a:srgbClr val="0000FF"/>
                </a:solidFill>
                <a:latin typeface="Cambria" pitchFamily="18" charset="0"/>
              </a:rPr>
              <a:t>Notification</a:t>
            </a:r>
            <a:endParaRPr lang="en-GB" sz="3200" b="1" i="1" dirty="0" smtClean="0">
              <a:solidFill>
                <a:srgbClr val="0000FF"/>
              </a:solidFill>
              <a:latin typeface="Cambria" pitchFamily="18" charset="0"/>
            </a:endParaRPr>
          </a:p>
        </p:txBody>
      </p:sp>
      <p:sp>
        <p:nvSpPr>
          <p:cNvPr id="38922" name="Content Placeholder 25"/>
          <p:cNvSpPr>
            <a:spLocks noGrp="1"/>
          </p:cNvSpPr>
          <p:nvPr>
            <p:ph idx="1"/>
          </p:nvPr>
        </p:nvSpPr>
        <p:spPr>
          <a:xfrm>
            <a:off x="304800" y="1752600"/>
            <a:ext cx="8458200" cy="4572000"/>
          </a:xfrm>
        </p:spPr>
        <p:txBody>
          <a:bodyPr/>
          <a:lstStyle/>
          <a:p>
            <a:r>
              <a:rPr lang="en-GB" sz="2000" b="1" dirty="0" smtClean="0">
                <a:solidFill>
                  <a:schemeClr val="accent2">
                    <a:lumMod val="75000"/>
                  </a:schemeClr>
                </a:solidFill>
                <a:latin typeface="Cambria" pitchFamily="18" charset="0"/>
              </a:rPr>
              <a:t>Professional and methodological guidance - Institute</a:t>
            </a:r>
            <a:endParaRPr lang="en-US" sz="2000"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clinical and/or laboratory criteria</a:t>
            </a:r>
            <a:endParaRPr lang="en-US" sz="2000"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epidemiological criteria and epidemiological connections  </a:t>
            </a:r>
            <a:endParaRPr lang="en-US" sz="2000"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case classification</a:t>
            </a:r>
            <a:endParaRPr lang="x-none" sz="2000" dirty="0" smtClean="0">
              <a:solidFill>
                <a:schemeClr val="accent2">
                  <a:lumMod val="75000"/>
                </a:schemeClr>
              </a:solidFill>
              <a:latin typeface="Cambria" pitchFamily="18" charset="0"/>
            </a:endParaRPr>
          </a:p>
          <a:p>
            <a:pPr lvl="0">
              <a:buNone/>
            </a:pPr>
            <a:endParaRPr lang="en-US" sz="2000" dirty="0" smtClean="0">
              <a:solidFill>
                <a:schemeClr val="accent2">
                  <a:lumMod val="75000"/>
                </a:schemeClr>
              </a:solidFill>
              <a:latin typeface="Cambria" pitchFamily="18" charset="0"/>
            </a:endParaRPr>
          </a:p>
          <a:p>
            <a:r>
              <a:rPr lang="en-GB" sz="2000" b="1" dirty="0" smtClean="0">
                <a:solidFill>
                  <a:schemeClr val="accent2">
                    <a:lumMod val="75000"/>
                  </a:schemeClr>
                </a:solidFill>
                <a:latin typeface="Cambria" pitchFamily="18" charset="0"/>
              </a:rPr>
              <a:t>METHOD OF MANDATORY NOTIFICATION</a:t>
            </a:r>
            <a:endParaRPr lang="en-US" sz="2000"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index case notification</a:t>
            </a:r>
            <a:endParaRPr lang="en-US" sz="2000"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cumulative case notification</a:t>
            </a:r>
            <a:endParaRPr lang="en-US" sz="2000"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emergency notification</a:t>
            </a:r>
            <a:endParaRPr lang="en-US" sz="2000" dirty="0" smtClean="0">
              <a:solidFill>
                <a:schemeClr val="accent2">
                  <a:lumMod val="75000"/>
                </a:schemeClr>
              </a:solidFill>
              <a:latin typeface="Cambria" pitchFamily="18" charset="0"/>
            </a:endParaRPr>
          </a:p>
          <a:p>
            <a:pPr lvl="0"/>
            <a:r>
              <a:rPr lang="en-GB" sz="2000" b="1" dirty="0" smtClean="0">
                <a:solidFill>
                  <a:schemeClr val="accent2">
                    <a:lumMod val="75000"/>
                  </a:schemeClr>
                </a:solidFill>
                <a:latin typeface="Cambria" pitchFamily="18" charset="0"/>
              </a:rPr>
              <a:t>system for early warning and emergency response</a:t>
            </a:r>
            <a:r>
              <a:rPr lang="x-none" sz="2000" b="1" dirty="0" smtClean="0">
                <a:solidFill>
                  <a:schemeClr val="accent2">
                    <a:lumMod val="75000"/>
                  </a:schemeClr>
                </a:solidFill>
                <a:latin typeface="Cambria" pitchFamily="18" charset="0"/>
              </a:rPr>
              <a:t> - </a:t>
            </a:r>
            <a:r>
              <a:rPr lang="en-GB" sz="2000" b="1" dirty="0" smtClean="0">
                <a:solidFill>
                  <a:schemeClr val="accent2">
                    <a:lumMod val="75000"/>
                  </a:schemeClr>
                </a:solidFill>
                <a:latin typeface="Cambria" pitchFamily="18" charset="0"/>
              </a:rPr>
              <a:t>ALERT</a:t>
            </a:r>
            <a:endParaRPr lang="en-US" sz="2000" dirty="0" smtClean="0">
              <a:solidFill>
                <a:schemeClr val="accent2">
                  <a:lumMod val="75000"/>
                </a:schemeClr>
              </a:solidFill>
              <a:latin typeface="Cambria" pitchFamily="18" charset="0"/>
            </a:endParaRPr>
          </a:p>
          <a:p>
            <a:r>
              <a:rPr lang="en-GB" sz="2000" b="1" dirty="0" smtClean="0">
                <a:solidFill>
                  <a:schemeClr val="accent2">
                    <a:lumMod val="75000"/>
                  </a:schemeClr>
                </a:solidFill>
                <a:latin typeface="Cambria" pitchFamily="18" charset="0"/>
              </a:rPr>
              <a:t>individual notification</a:t>
            </a:r>
            <a:endParaRPr lang="en-US" sz="2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6" name="Content Placeholder 25"/>
          <p:cNvSpPr>
            <a:spLocks noGrp="1"/>
          </p:cNvSpPr>
          <p:nvPr>
            <p:ph idx="1"/>
          </p:nvPr>
        </p:nvSpPr>
        <p:spPr>
          <a:xfrm>
            <a:off x="304800" y="1219200"/>
            <a:ext cx="8458200" cy="5029200"/>
          </a:xfrm>
        </p:spPr>
        <p:txBody>
          <a:bodyPr anchor="ctr"/>
          <a:lstStyle/>
          <a:p>
            <a:pPr lvl="0">
              <a:spcAft>
                <a:spcPts val="600"/>
              </a:spcAft>
              <a:buNone/>
            </a:pPr>
            <a:r>
              <a:rPr lang="en-GB" sz="2400" b="1" dirty="0" smtClean="0">
                <a:solidFill>
                  <a:schemeClr val="accent2">
                    <a:lumMod val="75000"/>
                  </a:schemeClr>
                </a:solidFill>
                <a:latin typeface="Cambria" pitchFamily="18" charset="0"/>
              </a:rPr>
              <a:t>General measures </a:t>
            </a:r>
            <a:endParaRPr lang="en-US" sz="2400" dirty="0" smtClean="0">
              <a:solidFill>
                <a:schemeClr val="accent2">
                  <a:lumMod val="75000"/>
                </a:schemeClr>
              </a:solidFill>
              <a:latin typeface="Cambria" pitchFamily="18" charset="0"/>
            </a:endParaRPr>
          </a:p>
          <a:p>
            <a:pPr lvl="0">
              <a:spcAft>
                <a:spcPts val="600"/>
              </a:spcAft>
            </a:pPr>
            <a:r>
              <a:rPr lang="en-GB" sz="2400" dirty="0" smtClean="0">
                <a:solidFill>
                  <a:schemeClr val="accent2">
                    <a:lumMod val="75000"/>
                  </a:schemeClr>
                </a:solidFill>
                <a:latin typeface="Cambria" pitchFamily="18" charset="0"/>
              </a:rPr>
              <a:t>health education of population, </a:t>
            </a:r>
            <a:endParaRPr lang="en-US" sz="2400" dirty="0" smtClean="0">
              <a:solidFill>
                <a:schemeClr val="accent2">
                  <a:lumMod val="75000"/>
                </a:schemeClr>
              </a:solidFill>
              <a:latin typeface="Cambria" pitchFamily="18" charset="0"/>
            </a:endParaRPr>
          </a:p>
          <a:p>
            <a:pPr lvl="0">
              <a:spcAft>
                <a:spcPts val="600"/>
              </a:spcAft>
            </a:pPr>
            <a:r>
              <a:rPr lang="en-GB" sz="2400" dirty="0" smtClean="0">
                <a:solidFill>
                  <a:schemeClr val="accent2">
                    <a:lumMod val="75000"/>
                  </a:schemeClr>
                </a:solidFill>
                <a:latin typeface="Cambria" pitchFamily="18" charset="0"/>
              </a:rPr>
              <a:t>hygienic and technical conditions, </a:t>
            </a:r>
            <a:endParaRPr lang="en-US" sz="2400" dirty="0" smtClean="0">
              <a:solidFill>
                <a:schemeClr val="accent2">
                  <a:lumMod val="75000"/>
                </a:schemeClr>
              </a:solidFill>
              <a:latin typeface="Cambria" pitchFamily="18" charset="0"/>
            </a:endParaRPr>
          </a:p>
          <a:p>
            <a:pPr lvl="0">
              <a:spcAft>
                <a:spcPts val="600"/>
              </a:spcAft>
            </a:pPr>
            <a:r>
              <a:rPr lang="en-GB" sz="2400" dirty="0" smtClean="0">
                <a:solidFill>
                  <a:schemeClr val="accent2">
                    <a:lumMod val="75000"/>
                  </a:schemeClr>
                </a:solidFill>
                <a:latin typeface="Cambria" pitchFamily="18" charset="0"/>
              </a:rPr>
              <a:t>safe food, water, items of general use, </a:t>
            </a:r>
            <a:endParaRPr lang="en-US" sz="2400" dirty="0" smtClean="0">
              <a:solidFill>
                <a:schemeClr val="accent2">
                  <a:lumMod val="75000"/>
                </a:schemeClr>
              </a:solidFill>
              <a:latin typeface="Cambria" pitchFamily="18" charset="0"/>
            </a:endParaRPr>
          </a:p>
          <a:p>
            <a:pPr lvl="0">
              <a:spcAft>
                <a:spcPts val="600"/>
              </a:spcAft>
            </a:pPr>
            <a:r>
              <a:rPr lang="en-GB" sz="2400" dirty="0" smtClean="0">
                <a:solidFill>
                  <a:schemeClr val="accent2">
                    <a:lumMod val="75000"/>
                  </a:schemeClr>
                </a:solidFill>
                <a:latin typeface="Cambria" pitchFamily="18" charset="0"/>
              </a:rPr>
              <a:t>removal of human and animal excreta, </a:t>
            </a:r>
            <a:endParaRPr lang="en-US" sz="2400" dirty="0" smtClean="0">
              <a:solidFill>
                <a:schemeClr val="accent2">
                  <a:lumMod val="75000"/>
                </a:schemeClr>
              </a:solidFill>
              <a:latin typeface="Cambria" pitchFamily="18" charset="0"/>
            </a:endParaRPr>
          </a:p>
          <a:p>
            <a:pPr lvl="0">
              <a:spcAft>
                <a:spcPts val="600"/>
              </a:spcAft>
            </a:pPr>
            <a:r>
              <a:rPr lang="en-GB" sz="2400" dirty="0" smtClean="0">
                <a:solidFill>
                  <a:schemeClr val="accent2">
                    <a:lumMod val="75000"/>
                  </a:schemeClr>
                </a:solidFill>
                <a:latin typeface="Cambria" pitchFamily="18" charset="0"/>
              </a:rPr>
              <a:t>preventive disinfection, disinsection, </a:t>
            </a:r>
            <a:r>
              <a:rPr lang="en-GB" sz="2400" dirty="0" err="1" smtClean="0">
                <a:solidFill>
                  <a:schemeClr val="accent2">
                    <a:lumMod val="75000"/>
                  </a:schemeClr>
                </a:solidFill>
                <a:latin typeface="Cambria" pitchFamily="18" charset="0"/>
              </a:rPr>
              <a:t>deratisation</a:t>
            </a:r>
            <a:r>
              <a:rPr lang="en-GB" sz="2400" dirty="0" smtClean="0">
                <a:solidFill>
                  <a:schemeClr val="accent2">
                    <a:lumMod val="75000"/>
                  </a:schemeClr>
                </a:solidFill>
                <a:latin typeface="Cambria" pitchFamily="18" charset="0"/>
              </a:rPr>
              <a:t> </a:t>
            </a:r>
            <a:endParaRPr lang="en-US" sz="2400" dirty="0" smtClean="0">
              <a:solidFill>
                <a:schemeClr val="accent2">
                  <a:lumMod val="75000"/>
                </a:schemeClr>
              </a:solidFill>
              <a:latin typeface="Cambria" pitchFamily="18" charset="0"/>
            </a:endParaRPr>
          </a:p>
        </p:txBody>
      </p:sp>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3993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994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pic>
        <p:nvPicPr>
          <p:cNvPr id="3994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838200" y="609600"/>
            <a:ext cx="8229600" cy="1143000"/>
          </a:xfrm>
        </p:spPr>
        <p:txBody>
          <a:bodyPr/>
          <a:lstStyle/>
          <a:p>
            <a:pPr>
              <a:defRPr/>
            </a:pPr>
            <a:r>
              <a:rPr lang="sr-Latn-CS" sz="2800" b="1" dirty="0" smtClean="0">
                <a:solidFill>
                  <a:schemeClr val="accent2">
                    <a:lumMod val="50000"/>
                  </a:schemeClr>
                </a:solidFill>
                <a:latin typeface="Cambria" pitchFamily="18" charset="0"/>
              </a:rPr>
              <a:t> </a:t>
            </a:r>
            <a:r>
              <a:rPr lang="en-GB" sz="2800" b="1" dirty="0" smtClean="0">
                <a:solidFill>
                  <a:srgbClr val="0000FF"/>
                </a:solidFill>
                <a:latin typeface="Cambria" pitchFamily="18" charset="0"/>
              </a:rPr>
              <a:t>Measures for the Prevention and Control of Communicable Diseases</a:t>
            </a:r>
            <a:endParaRPr lang="en-GB" sz="2800" b="1" i="1" dirty="0" smtClean="0">
              <a:solidFill>
                <a:srgbClr val="0000FF"/>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994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5334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994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39946" name="Content Placeholder 25"/>
          <p:cNvSpPr>
            <a:spLocks noGrp="1"/>
          </p:cNvSpPr>
          <p:nvPr>
            <p:ph idx="1"/>
          </p:nvPr>
        </p:nvSpPr>
        <p:spPr>
          <a:xfrm>
            <a:off x="228600" y="1447800"/>
            <a:ext cx="8763000" cy="4724400"/>
          </a:xfrm>
        </p:spPr>
        <p:txBody>
          <a:bodyPr anchor="ctr"/>
          <a:lstStyle/>
          <a:p>
            <a:pPr lvl="0"/>
            <a:r>
              <a:rPr lang="en-GB" sz="1800" b="1" dirty="0" smtClean="0">
                <a:solidFill>
                  <a:schemeClr val="accent2">
                    <a:lumMod val="75000"/>
                  </a:schemeClr>
                </a:solidFill>
                <a:latin typeface="Cambria" pitchFamily="18" charset="0"/>
              </a:rPr>
              <a:t>Special measures</a:t>
            </a:r>
            <a:endParaRPr lang="en-US" sz="1800" dirty="0" smtClean="0">
              <a:solidFill>
                <a:schemeClr val="accent2">
                  <a:lumMod val="75000"/>
                </a:schemeClr>
              </a:solidFill>
              <a:latin typeface="Cambria" pitchFamily="18" charset="0"/>
            </a:endParaRPr>
          </a:p>
          <a:p>
            <a:pPr lvl="1">
              <a:buFont typeface="+mj-lt"/>
              <a:buAutoNum type="arabicParenR"/>
            </a:pPr>
            <a:r>
              <a:rPr lang="en-GB" sz="1600" dirty="0" err="1" smtClean="0">
                <a:solidFill>
                  <a:schemeClr val="accent2">
                    <a:lumMod val="75000"/>
                  </a:schemeClr>
                </a:solidFill>
                <a:latin typeface="Cambria" pitchFamily="18" charset="0"/>
              </a:rPr>
              <a:t>Immunoprophylaxis</a:t>
            </a:r>
            <a:r>
              <a:rPr lang="en-GB" sz="1600" dirty="0" smtClean="0">
                <a:solidFill>
                  <a:schemeClr val="accent2">
                    <a:lumMod val="75000"/>
                  </a:schemeClr>
                </a:solidFill>
                <a:latin typeface="Cambria" pitchFamily="18" charset="0"/>
              </a:rPr>
              <a:t> and haemioprophylaxis</a:t>
            </a:r>
            <a:endParaRPr lang="en-US" sz="1600" dirty="0" smtClean="0">
              <a:solidFill>
                <a:schemeClr val="accent2">
                  <a:lumMod val="75000"/>
                </a:schemeClr>
              </a:solidFill>
              <a:latin typeface="Cambria" pitchFamily="18" charset="0"/>
            </a:endParaRPr>
          </a:p>
          <a:p>
            <a:pPr lvl="1">
              <a:buFont typeface="+mj-lt"/>
              <a:buAutoNum type="arabicParenR"/>
            </a:pPr>
            <a:r>
              <a:rPr lang="en-GB" sz="1600" dirty="0" smtClean="0">
                <a:solidFill>
                  <a:schemeClr val="accent2">
                    <a:lumMod val="75000"/>
                  </a:schemeClr>
                </a:solidFill>
                <a:latin typeface="Cambria" pitchFamily="18" charset="0"/>
              </a:rPr>
              <a:t>Medical examinations of certain categories of population, disease carriers, and employees in facilities under sanitary surveillance with counselling</a:t>
            </a:r>
            <a:endParaRPr lang="en-US" sz="1600" dirty="0" smtClean="0">
              <a:solidFill>
                <a:schemeClr val="accent2">
                  <a:lumMod val="75000"/>
                </a:schemeClr>
              </a:solidFill>
              <a:latin typeface="Cambria" pitchFamily="18" charset="0"/>
            </a:endParaRPr>
          </a:p>
          <a:p>
            <a:pPr lvl="1">
              <a:buFont typeface="+mj-lt"/>
              <a:buAutoNum type="arabicParenR"/>
            </a:pPr>
            <a:r>
              <a:rPr lang="en-GB" sz="1600" dirty="0" smtClean="0">
                <a:solidFill>
                  <a:schemeClr val="accent2">
                    <a:lumMod val="75000"/>
                  </a:schemeClr>
                </a:solidFill>
                <a:latin typeface="Cambria" pitchFamily="18" charset="0"/>
              </a:rPr>
              <a:t>Medical surveillance and quarantine</a:t>
            </a:r>
            <a:endParaRPr lang="en-US" sz="1600" dirty="0" smtClean="0">
              <a:solidFill>
                <a:schemeClr val="accent2">
                  <a:lumMod val="75000"/>
                </a:schemeClr>
              </a:solidFill>
              <a:latin typeface="Cambria" pitchFamily="18" charset="0"/>
            </a:endParaRPr>
          </a:p>
          <a:p>
            <a:pPr lvl="1">
              <a:buFont typeface="+mj-lt"/>
              <a:buAutoNum type="arabicParenR"/>
            </a:pPr>
            <a:r>
              <a:rPr lang="en-GB" sz="1600" dirty="0" smtClean="0">
                <a:solidFill>
                  <a:schemeClr val="accent2">
                    <a:lumMod val="75000"/>
                  </a:schemeClr>
                </a:solidFill>
                <a:latin typeface="Cambria" pitchFamily="18" charset="0"/>
              </a:rPr>
              <a:t>Laboratory testing to determine the cause of communicable diseases and the cause of communicable diseases epidemics</a:t>
            </a:r>
            <a:endParaRPr lang="en-US" sz="1600" dirty="0" smtClean="0">
              <a:solidFill>
                <a:schemeClr val="accent2">
                  <a:lumMod val="75000"/>
                </a:schemeClr>
              </a:solidFill>
              <a:latin typeface="Cambria" pitchFamily="18" charset="0"/>
            </a:endParaRPr>
          </a:p>
          <a:p>
            <a:pPr lvl="1">
              <a:buFont typeface="+mj-lt"/>
              <a:buAutoNum type="arabicParenR"/>
            </a:pPr>
            <a:r>
              <a:rPr lang="en-GB" sz="1600" dirty="0" smtClean="0">
                <a:solidFill>
                  <a:schemeClr val="accent2">
                    <a:lumMod val="75000"/>
                  </a:schemeClr>
                </a:solidFill>
                <a:latin typeface="Cambria" pitchFamily="18" charset="0"/>
              </a:rPr>
              <a:t>Early detection and notification of communicable diseases and epidemiological surveillance</a:t>
            </a:r>
            <a:endParaRPr lang="en-US" sz="1600" dirty="0" smtClean="0">
              <a:solidFill>
                <a:schemeClr val="accent2">
                  <a:lumMod val="75000"/>
                </a:schemeClr>
              </a:solidFill>
              <a:latin typeface="Cambria" pitchFamily="18" charset="0"/>
            </a:endParaRPr>
          </a:p>
          <a:p>
            <a:pPr lvl="1">
              <a:buFont typeface="+mj-lt"/>
              <a:buAutoNum type="arabicParenR"/>
            </a:pPr>
            <a:r>
              <a:rPr lang="en-GB" sz="1600" dirty="0" smtClean="0">
                <a:solidFill>
                  <a:schemeClr val="accent2">
                    <a:lumMod val="75000"/>
                  </a:schemeClr>
                </a:solidFill>
                <a:latin typeface="Cambria" pitchFamily="18" charset="0"/>
              </a:rPr>
              <a:t>Transportation, isolation, and treatment of communicable diseases</a:t>
            </a:r>
            <a:endParaRPr lang="en-US" sz="1600" dirty="0" smtClean="0">
              <a:solidFill>
                <a:schemeClr val="accent2">
                  <a:lumMod val="75000"/>
                </a:schemeClr>
              </a:solidFill>
              <a:latin typeface="Cambria" pitchFamily="18" charset="0"/>
            </a:endParaRPr>
          </a:p>
          <a:p>
            <a:pPr lvl="1">
              <a:buFont typeface="+mj-lt"/>
              <a:buAutoNum type="arabicParenR"/>
            </a:pPr>
            <a:r>
              <a:rPr lang="en-GB" sz="1600" dirty="0" smtClean="0">
                <a:solidFill>
                  <a:schemeClr val="accent2">
                    <a:lumMod val="75000"/>
                  </a:schemeClr>
                </a:solidFill>
                <a:latin typeface="Cambria" pitchFamily="18" charset="0"/>
              </a:rPr>
              <a:t>Epidemiological investigation</a:t>
            </a:r>
            <a:endParaRPr lang="en-US" sz="1600" dirty="0" smtClean="0">
              <a:solidFill>
                <a:schemeClr val="accent2">
                  <a:lumMod val="75000"/>
                </a:schemeClr>
              </a:solidFill>
              <a:latin typeface="Cambria" pitchFamily="18" charset="0"/>
            </a:endParaRPr>
          </a:p>
          <a:p>
            <a:pPr lvl="1">
              <a:buFont typeface="+mj-lt"/>
              <a:buAutoNum type="arabicParenR"/>
            </a:pPr>
            <a:r>
              <a:rPr lang="en-GB" sz="1600" dirty="0" smtClean="0">
                <a:solidFill>
                  <a:schemeClr val="accent2">
                    <a:lumMod val="75000"/>
                  </a:schemeClr>
                </a:solidFill>
                <a:latin typeface="Cambria" pitchFamily="18" charset="0"/>
              </a:rPr>
              <a:t>Health education of patients, their family members, and other persons who are at risk of communicable diseases morbidity</a:t>
            </a:r>
            <a:endParaRPr lang="en-US" sz="1600" dirty="0" smtClean="0">
              <a:solidFill>
                <a:schemeClr val="accent2">
                  <a:lumMod val="75000"/>
                </a:schemeClr>
              </a:solidFill>
              <a:latin typeface="Cambria" pitchFamily="18" charset="0"/>
            </a:endParaRPr>
          </a:p>
          <a:p>
            <a:pPr lvl="1">
              <a:buFont typeface="+mj-lt"/>
              <a:buAutoNum type="arabicParenR"/>
            </a:pPr>
            <a:r>
              <a:rPr lang="en-GB" sz="1600" dirty="0" smtClean="0">
                <a:solidFill>
                  <a:schemeClr val="accent2">
                    <a:lumMod val="75000"/>
                  </a:schemeClr>
                </a:solidFill>
                <a:latin typeface="Cambria" pitchFamily="18" charset="0"/>
              </a:rPr>
              <a:t>Disinfection, disinsection, and deratisation according to epidemiological indications </a:t>
            </a:r>
            <a:endParaRPr lang="en-US" sz="1600" dirty="0" smtClean="0">
              <a:solidFill>
                <a:schemeClr val="accent2">
                  <a:lumMod val="75000"/>
                </a:schemeClr>
              </a:solidFill>
              <a:latin typeface="Cambria" pitchFamily="18" charset="0"/>
            </a:endParaRPr>
          </a:p>
          <a:p>
            <a:r>
              <a:rPr lang="en-GB" sz="1800" b="1" dirty="0" smtClean="0">
                <a:solidFill>
                  <a:schemeClr val="accent2">
                    <a:lumMod val="75000"/>
                  </a:schemeClr>
                </a:solidFill>
                <a:latin typeface="Cambria" pitchFamily="18" charset="0"/>
              </a:rPr>
              <a:t>Other measures for the protection of population from communicable diseases</a:t>
            </a:r>
            <a:endParaRPr lang="en-US"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3" name="Title 24"/>
          <p:cNvSpPr>
            <a:spLocks noGrp="1"/>
          </p:cNvSpPr>
          <p:nvPr>
            <p:ph type="title"/>
          </p:nvPr>
        </p:nvSpPr>
        <p:spPr>
          <a:xfrm>
            <a:off x="914400" y="609600"/>
            <a:ext cx="8229600" cy="838200"/>
          </a:xfrm>
        </p:spPr>
        <p:txBody>
          <a:bodyPr/>
          <a:lstStyle/>
          <a:p>
            <a:pPr>
              <a:defRPr/>
            </a:pPr>
            <a:r>
              <a:rPr lang="sr-Latn-CS" sz="2400" b="1" dirty="0" smtClean="0">
                <a:solidFill>
                  <a:srgbClr val="0000FF"/>
                </a:solidFill>
                <a:latin typeface="Cambria" pitchFamily="18" charset="0"/>
              </a:rPr>
              <a:t> </a:t>
            </a:r>
            <a:r>
              <a:rPr lang="en-GB" sz="2400" b="1" dirty="0" smtClean="0">
                <a:solidFill>
                  <a:srgbClr val="0000FF"/>
                </a:solidFill>
                <a:latin typeface="Cambria" pitchFamily="18" charset="0"/>
              </a:rPr>
              <a:t>Measures or </a:t>
            </a:r>
            <a:r>
              <a:rPr lang="bs-Latn-BA" sz="2400" b="1" dirty="0" smtClean="0">
                <a:solidFill>
                  <a:srgbClr val="0000FF"/>
                </a:solidFill>
                <a:latin typeface="Cambria" pitchFamily="18" charset="0"/>
              </a:rPr>
              <a:t>t</a:t>
            </a:r>
            <a:r>
              <a:rPr lang="en-GB" sz="2400" b="1" dirty="0" smtClean="0">
                <a:solidFill>
                  <a:srgbClr val="0000FF"/>
                </a:solidFill>
                <a:latin typeface="Cambria" pitchFamily="18" charset="0"/>
              </a:rPr>
              <a:t>he Prevention </a:t>
            </a:r>
            <a:r>
              <a:rPr lang="bs-Latn-BA" sz="2400" b="1" dirty="0" smtClean="0">
                <a:solidFill>
                  <a:srgbClr val="0000FF"/>
                </a:solidFill>
                <a:latin typeface="Cambria" pitchFamily="18" charset="0"/>
              </a:rPr>
              <a:t>a</a:t>
            </a:r>
            <a:r>
              <a:rPr lang="en-GB" sz="2400" b="1" dirty="0" err="1" smtClean="0">
                <a:solidFill>
                  <a:srgbClr val="0000FF"/>
                </a:solidFill>
                <a:latin typeface="Cambria" pitchFamily="18" charset="0"/>
              </a:rPr>
              <a:t>nd</a:t>
            </a:r>
            <a:r>
              <a:rPr lang="en-GB" sz="2400" b="1" dirty="0" smtClean="0">
                <a:solidFill>
                  <a:srgbClr val="0000FF"/>
                </a:solidFill>
                <a:latin typeface="Cambria" pitchFamily="18" charset="0"/>
              </a:rPr>
              <a:t> Control </a:t>
            </a:r>
            <a:r>
              <a:rPr lang="bs-Latn-BA" sz="2400" b="1" dirty="0" smtClean="0">
                <a:solidFill>
                  <a:srgbClr val="0000FF"/>
                </a:solidFill>
                <a:latin typeface="Cambria" pitchFamily="18" charset="0"/>
              </a:rPr>
              <a:t>o</a:t>
            </a:r>
            <a:r>
              <a:rPr lang="en-GB" sz="2400" b="1" dirty="0" smtClean="0">
                <a:solidFill>
                  <a:srgbClr val="0000FF"/>
                </a:solidFill>
                <a:latin typeface="Cambria" pitchFamily="18" charset="0"/>
              </a:rPr>
              <a:t>f Communicable Diseases</a:t>
            </a:r>
            <a:endParaRPr lang="en-GB" sz="2400" b="1" i="1" dirty="0" smtClean="0">
              <a:solidFill>
                <a:srgbClr val="0000FF"/>
              </a:solidFill>
              <a:latin typeface="Cambria" pitchFamily="18"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40963"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4096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40968" name="Picture 18" descr="EU MN logo"/>
          <p:cNvPicPr>
            <a:picLocks noChangeAspect="1" noChangeArrowheads="1"/>
          </p:cNvPicPr>
          <p:nvPr/>
        </p:nvPicPr>
        <p:blipFill>
          <a:blip r:embed="rId4" cstate="print"/>
          <a:srcRect/>
          <a:stretch>
            <a:fillRect/>
          </a:stretch>
        </p:blipFill>
        <p:spPr bwMode="auto">
          <a:xfrm>
            <a:off x="381000" y="685800"/>
            <a:ext cx="1219200" cy="685800"/>
          </a:xfrm>
          <a:prstGeom prst="rect">
            <a:avLst/>
          </a:prstGeom>
          <a:noFill/>
          <a:ln w="9525">
            <a:noFill/>
            <a:miter lim="800000"/>
            <a:headEnd/>
            <a:tailEnd/>
          </a:ln>
        </p:spPr>
      </p:pic>
      <p:sp>
        <p:nvSpPr>
          <p:cNvPr id="25" name="Title 24"/>
          <p:cNvSpPr>
            <a:spLocks noGrp="1"/>
          </p:cNvSpPr>
          <p:nvPr>
            <p:ph type="title"/>
          </p:nvPr>
        </p:nvSpPr>
        <p:spPr>
          <a:xfrm>
            <a:off x="533400" y="609600"/>
            <a:ext cx="8229600" cy="1600200"/>
          </a:xfrm>
        </p:spPr>
        <p:txBody>
          <a:bodyPr/>
          <a:lstStyle/>
          <a:p>
            <a:pPr>
              <a:defRPr/>
            </a:pPr>
            <a:r>
              <a:rPr lang="en-GB" sz="3200" b="1" dirty="0" smtClean="0">
                <a:solidFill>
                  <a:srgbClr val="0000FF"/>
                </a:solidFill>
                <a:latin typeface="Cambria" pitchFamily="18" charset="0"/>
              </a:rPr>
              <a:t>Prevention </a:t>
            </a:r>
            <a:r>
              <a:rPr lang="hr-HR" sz="3200" b="1" dirty="0" smtClean="0">
                <a:solidFill>
                  <a:srgbClr val="0000FF"/>
                </a:solidFill>
                <a:latin typeface="Cambria" pitchFamily="18" charset="0"/>
              </a:rPr>
              <a:t>a</a:t>
            </a:r>
            <a:r>
              <a:rPr lang="en-GB" sz="3200" b="1" dirty="0" err="1" smtClean="0">
                <a:solidFill>
                  <a:srgbClr val="0000FF"/>
                </a:solidFill>
                <a:latin typeface="Cambria" pitchFamily="18" charset="0"/>
              </a:rPr>
              <a:t>nd</a:t>
            </a:r>
            <a:r>
              <a:rPr lang="en-GB" sz="3200" b="1" dirty="0" smtClean="0">
                <a:solidFill>
                  <a:srgbClr val="0000FF"/>
                </a:solidFill>
                <a:latin typeface="Cambria" pitchFamily="18" charset="0"/>
              </a:rPr>
              <a:t> Control </a:t>
            </a:r>
            <a:r>
              <a:rPr lang="x-none" sz="3200" b="1" smtClean="0">
                <a:solidFill>
                  <a:srgbClr val="0000FF"/>
                </a:solidFill>
                <a:latin typeface="Cambria" pitchFamily="18" charset="0"/>
              </a:rPr>
              <a:t/>
            </a:r>
            <a:br>
              <a:rPr lang="x-none" sz="3200" b="1" smtClean="0">
                <a:solidFill>
                  <a:srgbClr val="0000FF"/>
                </a:solidFill>
                <a:latin typeface="Cambria" pitchFamily="18" charset="0"/>
              </a:rPr>
            </a:br>
            <a:r>
              <a:rPr lang="hr-HR" sz="3200" b="1" dirty="0" smtClean="0">
                <a:solidFill>
                  <a:srgbClr val="0000FF"/>
                </a:solidFill>
                <a:latin typeface="Cambria" pitchFamily="18" charset="0"/>
              </a:rPr>
              <a:t>o</a:t>
            </a:r>
            <a:r>
              <a:rPr lang="en-GB" sz="3200" b="1" dirty="0" smtClean="0">
                <a:solidFill>
                  <a:srgbClr val="0000FF"/>
                </a:solidFill>
                <a:latin typeface="Cambria" pitchFamily="18" charset="0"/>
              </a:rPr>
              <a:t>f </a:t>
            </a:r>
            <a:r>
              <a:rPr lang="en-GB" sz="3200" b="1" dirty="0" err="1" smtClean="0">
                <a:solidFill>
                  <a:srgbClr val="0000FF"/>
                </a:solidFill>
                <a:latin typeface="Cambria" pitchFamily="18" charset="0"/>
              </a:rPr>
              <a:t>Nosocomial</a:t>
            </a:r>
            <a:r>
              <a:rPr lang="en-GB" sz="3200" b="1" dirty="0" smtClean="0">
                <a:solidFill>
                  <a:srgbClr val="0000FF"/>
                </a:solidFill>
                <a:latin typeface="Cambria" pitchFamily="18" charset="0"/>
              </a:rPr>
              <a:t> Infections</a:t>
            </a:r>
            <a:endParaRPr lang="en-GB" sz="3200" b="1" i="1" dirty="0" smtClean="0">
              <a:solidFill>
                <a:srgbClr val="0000FF"/>
              </a:solidFill>
              <a:latin typeface="Cambria" pitchFamily="18" charset="0"/>
            </a:endParaRPr>
          </a:p>
        </p:txBody>
      </p:sp>
      <p:sp>
        <p:nvSpPr>
          <p:cNvPr id="40970" name="Content Placeholder 25"/>
          <p:cNvSpPr>
            <a:spLocks noGrp="1"/>
          </p:cNvSpPr>
          <p:nvPr>
            <p:ph idx="1"/>
          </p:nvPr>
        </p:nvSpPr>
        <p:spPr>
          <a:xfrm>
            <a:off x="304800" y="2819400"/>
            <a:ext cx="8458200" cy="2514600"/>
          </a:xfrm>
        </p:spPr>
        <p:txBody>
          <a:bodyPr/>
          <a:lstStyle/>
          <a:p>
            <a:pPr lvl="0">
              <a:spcAft>
                <a:spcPts val="600"/>
              </a:spcAft>
            </a:pPr>
            <a:r>
              <a:rPr lang="en-GB" sz="2400" b="1" dirty="0" smtClean="0">
                <a:solidFill>
                  <a:schemeClr val="accent2">
                    <a:lumMod val="75000"/>
                  </a:schemeClr>
                </a:solidFill>
                <a:latin typeface="Cambria" pitchFamily="18" charset="0"/>
              </a:rPr>
              <a:t>Early detection and suppression of </a:t>
            </a:r>
            <a:r>
              <a:rPr lang="en-GB" sz="2400" b="1" dirty="0" err="1" smtClean="0">
                <a:solidFill>
                  <a:schemeClr val="accent2">
                    <a:lumMod val="75000"/>
                  </a:schemeClr>
                </a:solidFill>
                <a:latin typeface="Cambria" pitchFamily="18" charset="0"/>
              </a:rPr>
              <a:t>nosocomial</a:t>
            </a:r>
            <a:r>
              <a:rPr lang="en-GB" sz="2400" b="1" dirty="0" smtClean="0">
                <a:solidFill>
                  <a:schemeClr val="accent2">
                    <a:lumMod val="75000"/>
                  </a:schemeClr>
                </a:solidFill>
                <a:latin typeface="Cambria" pitchFamily="18" charset="0"/>
              </a:rPr>
              <a:t> infections</a:t>
            </a:r>
            <a:endParaRPr lang="en-US" sz="2400" dirty="0" smtClean="0">
              <a:solidFill>
                <a:schemeClr val="accent2">
                  <a:lumMod val="75000"/>
                </a:schemeClr>
              </a:solidFill>
              <a:latin typeface="Cambria" pitchFamily="18" charset="0"/>
            </a:endParaRPr>
          </a:p>
          <a:p>
            <a:pPr>
              <a:spcAft>
                <a:spcPts val="600"/>
              </a:spcAft>
            </a:pPr>
            <a:r>
              <a:rPr lang="en-GB" sz="2400" b="1" dirty="0" smtClean="0">
                <a:solidFill>
                  <a:schemeClr val="accent2">
                    <a:lumMod val="75000"/>
                  </a:schemeClr>
                </a:solidFill>
                <a:latin typeface="Cambria" pitchFamily="18" charset="0"/>
              </a:rPr>
              <a:t>Programme for monitoring, prevention, and suppression of nosocomial infections</a:t>
            </a:r>
            <a:r>
              <a:rPr lang="sr-Latn-CS" sz="2400" b="1" dirty="0" smtClean="0">
                <a:solidFill>
                  <a:schemeClr val="accent2">
                    <a:lumMod val="75000"/>
                  </a:schemeClr>
                </a:solidFill>
                <a:latin typeface="Cambria" pitchFamily="18" charset="0"/>
              </a:rPr>
              <a:t>                           </a:t>
            </a:r>
          </a:p>
          <a:p>
            <a:pPr>
              <a:spcAft>
                <a:spcPts val="600"/>
              </a:spcAft>
            </a:pPr>
            <a:endParaRPr lang="sr-Latn-CS" sz="24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4198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4198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4199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304800"/>
            <a:ext cx="8229600" cy="1447800"/>
          </a:xfrm>
        </p:spPr>
        <p:txBody>
          <a:bodyPr/>
          <a:lstStyle/>
          <a:p>
            <a:r>
              <a:rPr lang="sr-Latn-CS" sz="4000" b="1" dirty="0" smtClean="0">
                <a:solidFill>
                  <a:srgbClr val="0000FF"/>
                </a:solidFill>
                <a:latin typeface="Cambria" pitchFamily="18" charset="0"/>
              </a:rPr>
              <a:t> </a:t>
            </a:r>
            <a:r>
              <a:rPr lang="en-GB" sz="4000" b="1" dirty="0" smtClean="0">
                <a:solidFill>
                  <a:srgbClr val="0000FF"/>
                </a:solidFill>
                <a:latin typeface="Cambria" pitchFamily="18" charset="0"/>
              </a:rPr>
              <a:t>Surveillance</a:t>
            </a:r>
            <a:endParaRPr lang="en-GB" sz="4000" b="1" i="1" dirty="0" smtClean="0">
              <a:solidFill>
                <a:srgbClr val="0000FF"/>
              </a:solidFill>
              <a:latin typeface="Cambria" pitchFamily="18" charset="0"/>
            </a:endParaRPr>
          </a:p>
        </p:txBody>
      </p:sp>
      <p:sp>
        <p:nvSpPr>
          <p:cNvPr id="41994" name="Content Placeholder 25"/>
          <p:cNvSpPr>
            <a:spLocks noGrp="1"/>
          </p:cNvSpPr>
          <p:nvPr>
            <p:ph idx="1"/>
          </p:nvPr>
        </p:nvSpPr>
        <p:spPr>
          <a:xfrm>
            <a:off x="304800" y="2667000"/>
            <a:ext cx="8458200" cy="3581400"/>
          </a:xfrm>
        </p:spPr>
        <p:txBody>
          <a:bodyPr/>
          <a:lstStyle/>
          <a:p>
            <a:pPr lvl="5"/>
            <a:r>
              <a:rPr lang="en-GB" sz="2400" b="1" dirty="0" smtClean="0">
                <a:solidFill>
                  <a:schemeClr val="accent2">
                    <a:lumMod val="75000"/>
                  </a:schemeClr>
                </a:solidFill>
                <a:latin typeface="Cambria" pitchFamily="18" charset="0"/>
              </a:rPr>
              <a:t>Ministry</a:t>
            </a:r>
            <a:endParaRPr lang="en-US" sz="2400" dirty="0" smtClean="0">
              <a:solidFill>
                <a:schemeClr val="accent2">
                  <a:lumMod val="75000"/>
                </a:schemeClr>
              </a:solidFill>
              <a:latin typeface="Cambria" pitchFamily="18" charset="0"/>
            </a:endParaRPr>
          </a:p>
          <a:p>
            <a:pPr lvl="5"/>
            <a:r>
              <a:rPr lang="en-GB" sz="2400" b="1" dirty="0" smtClean="0">
                <a:solidFill>
                  <a:schemeClr val="accent2">
                    <a:lumMod val="75000"/>
                  </a:schemeClr>
                </a:solidFill>
                <a:latin typeface="Cambria" pitchFamily="18" charset="0"/>
              </a:rPr>
              <a:t>Inspection surveillance</a:t>
            </a:r>
            <a:endParaRPr lang="en-US" sz="2400" dirty="0" smtClean="0">
              <a:solidFill>
                <a:schemeClr val="accent2">
                  <a:lumMod val="75000"/>
                </a:schemeClr>
              </a:solidFill>
              <a:latin typeface="Cambria" pitchFamily="18" charset="0"/>
            </a:endParaRPr>
          </a:p>
          <a:p>
            <a:pPr lvl="5">
              <a:buNone/>
            </a:pPr>
            <a:r>
              <a:rPr lang="en-GB" sz="2400" b="1" dirty="0" smtClean="0">
                <a:solidFill>
                  <a:schemeClr val="accent2">
                    <a:lumMod val="75000"/>
                  </a:schemeClr>
                </a:solidFill>
                <a:latin typeface="Cambria" pitchFamily="18" charset="0"/>
              </a:rPr>
              <a:t> </a:t>
            </a:r>
            <a:endParaRPr lang="en-US" sz="2400" dirty="0" smtClean="0">
              <a:solidFill>
                <a:schemeClr val="accent2">
                  <a:lumMod val="75000"/>
                </a:schemeClr>
              </a:solidFill>
              <a:latin typeface="Cambria" pitchFamily="18" charset="0"/>
            </a:endParaRPr>
          </a:p>
          <a:p>
            <a:pPr lvl="5"/>
            <a:r>
              <a:rPr lang="en-GB" sz="2400" b="1" dirty="0" smtClean="0">
                <a:solidFill>
                  <a:schemeClr val="accent2">
                    <a:lumMod val="75000"/>
                  </a:schemeClr>
                </a:solidFill>
                <a:latin typeface="Cambria" pitchFamily="18" charset="0"/>
              </a:rPr>
              <a:t>PUNITIVE PROVISIONS</a:t>
            </a:r>
            <a:endParaRPr lang="en-US" sz="2400" dirty="0" smtClean="0">
              <a:solidFill>
                <a:schemeClr val="accent2">
                  <a:lumMod val="75000"/>
                </a:schemeClr>
              </a:solidFill>
              <a:latin typeface="Cambria" pitchFamily="18" charset="0"/>
            </a:endParaRPr>
          </a:p>
          <a:p>
            <a:endParaRPr lang="en-US" sz="2400" b="1"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46084"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smtClean="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3132</TotalTime>
  <Words>3158</Words>
  <Application>Microsoft Office PowerPoint</Application>
  <PresentationFormat>On-screen Show (4:3)</PresentationFormat>
  <Paragraphs>402</Paragraphs>
  <Slides>28</Slides>
  <Notes>27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Slide 1</vt:lpstr>
      <vt:lpstr>Slide 2</vt:lpstr>
      <vt:lpstr>Contents</vt:lpstr>
      <vt:lpstr>Relevant Acquis</vt:lpstr>
      <vt:lpstr>Relevant Acquis</vt:lpstr>
      <vt:lpstr>Relevant Acquis</vt:lpstr>
      <vt:lpstr>Relevant Acquis</vt:lpstr>
      <vt:lpstr>Relevant Acquis</vt:lpstr>
      <vt:lpstr>Relevant Acquis</vt:lpstr>
      <vt:lpstr>National Legislation</vt:lpstr>
      <vt:lpstr>National Legislation</vt:lpstr>
      <vt:lpstr>National Legislation (sequel)</vt:lpstr>
      <vt:lpstr>National Legislation (sequel)</vt:lpstr>
      <vt:lpstr>Institutional Framework</vt:lpstr>
      <vt:lpstr> Constitution of Montenegro (2007) </vt:lpstr>
      <vt:lpstr>Communicable Diseases List (80)</vt:lpstr>
      <vt:lpstr>Communicable Diseases List (80)</vt:lpstr>
      <vt:lpstr>Communicable Diseases List (80)</vt:lpstr>
      <vt:lpstr>Communicable Diseases List (80)</vt:lpstr>
      <vt:lpstr>  COMPETENT BODIES </vt:lpstr>
      <vt:lpstr>Institution on the national level in charge for gathering information on epidemiological surveillance of the communicable diseases </vt:lpstr>
      <vt:lpstr>Epidemiological Surveillance</vt:lpstr>
      <vt:lpstr>Notification</vt:lpstr>
      <vt:lpstr> Measures for the Prevention and Control of Communicable Diseases</vt:lpstr>
      <vt:lpstr> Measures or the Prevention and Control of Communicable Diseases</vt:lpstr>
      <vt:lpstr>Prevention and Control  of Nosocomial Infections</vt:lpstr>
      <vt:lpstr> Surveillance</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melita.rastoder</cp:lastModifiedBy>
  <cp:revision>650</cp:revision>
  <dcterms:created xsi:type="dcterms:W3CDTF">2012-04-18T16:21:57Z</dcterms:created>
  <dcterms:modified xsi:type="dcterms:W3CDTF">2013-04-09T13:28:59Z</dcterms:modified>
</cp:coreProperties>
</file>