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6" r:id="rId3"/>
    <p:sldId id="336" r:id="rId4"/>
    <p:sldId id="337" r:id="rId5"/>
    <p:sldId id="308" r:id="rId6"/>
    <p:sldId id="310" r:id="rId7"/>
    <p:sldId id="312" r:id="rId8"/>
    <p:sldId id="335" r:id="rId9"/>
    <p:sldId id="265" r:id="rId10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tpredsjednik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967" autoAdjust="0"/>
    <p:restoredTop sz="94660"/>
  </p:normalViewPr>
  <p:slideViewPr>
    <p:cSldViewPr>
      <p:cViewPr>
        <p:scale>
          <a:sx n="75" d="100"/>
          <a:sy n="75" d="100"/>
        </p:scale>
        <p:origin x="-1536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9AA36D-A60E-4AC8-97C9-9CEEF95B7D50}" type="datetimeFigureOut">
              <a:rPr lang="en-US"/>
              <a:pPr>
                <a:defRPr/>
              </a:pPr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8DADE5-EFDC-4B71-AC52-A4F3D39FE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4475C1-0CC7-4334-8750-8E9BAC9365EE}" type="datetimeFigureOut">
              <a:rPr lang="en-US"/>
              <a:pPr>
                <a:defRPr/>
              </a:pPr>
              <a:t>4/9/2013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037B13-E486-4757-9FF7-AB3949392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BD2238-41AC-4912-82F0-F4B387CE225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A2312-056D-4B28-BE63-FEE79DB780E2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DE559-D4B1-4C5F-AD66-7F677A90F5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D3288-D64A-4210-B1EE-A013CD42DC3D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75BFA-7F7B-4A3C-9AC4-0507105B0B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41CF8-FE39-4102-B018-8C522AB12E22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70BD3-DC80-46CD-976D-805AE5A403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CB19C-3A9B-4FE4-81AC-DA7A622B3278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5684D-5239-404F-9107-60728F0E13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60CE5-012F-4563-B24B-8B18B151A779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DEFBE-37BC-4AA4-B0AD-800AB8584A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45171-FC67-4356-AB98-2E6E09FE6D9E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DC455-B6AC-4D0B-BC1D-39CC82266A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F8007-4D07-493A-B30C-3EEF1E33B1EB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62539-E376-42AE-9C16-F2EF433FD5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F6A24-D938-4D61-A427-A3AB15E2F6E0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564F1-69C4-4E3F-9C0E-3EA4091850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BBAAC-0F9D-4B31-AC24-A773D5F4BD32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F1FBC-3EFC-402C-B88A-2EBF7A2C1E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D71D4-6649-44A6-8382-E1E855A4920C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E508D-D627-4A5A-B40F-912925159D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6315-8A2A-4474-9B73-C7A32BDF904C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A1D8D-B87A-49E3-AC32-69891F8A21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927DD8-66B3-4964-8EBC-0C8FE4E5B2F1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2B46C5-4DCB-4C4E-8A89-7977AA403B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ilica.golubovic@mzd.gov.me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 28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Consumer and Health Protection</a:t>
            </a:r>
            <a:endParaRPr lang="en-US" sz="3600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2590800"/>
            <a:ext cx="6324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</a:t>
            </a:r>
            <a:r>
              <a:rPr lang="x-none" sz="260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en-US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28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en-US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Bru</a:t>
            </a:r>
            <a:r>
              <a:rPr lang="hr-HR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ssel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s, 15-16 April </a:t>
            </a:r>
            <a:r>
              <a:rPr lang="sr-Latn-C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536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536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4419600"/>
            <a:ext cx="2133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6477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304800" y="2438400"/>
            <a:ext cx="8551863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6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4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defRPr/>
            </a:pPr>
            <a:endParaRPr lang="en-US" sz="4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defRPr/>
            </a:pPr>
            <a:endParaRPr lang="en-US" sz="4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8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1351248"/>
            <a:ext cx="838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639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639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22313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sr-Latn-C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8200" y="1676400"/>
            <a:ext cx="7467600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19200" y="629722"/>
            <a:ext cx="66294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CS" b="1" dirty="0" smtClean="0"/>
          </a:p>
          <a:p>
            <a:endParaRPr lang="sr-Latn-CS" b="1" dirty="0" smtClean="0"/>
          </a:p>
          <a:p>
            <a:endParaRPr lang="sr-Latn-CS" b="1" dirty="0" smtClean="0"/>
          </a:p>
          <a:p>
            <a:pPr algn="ctr"/>
            <a:endParaRPr lang="sr-Latn-CS" sz="3600" dirty="0" smtClean="0">
              <a:latin typeface="+mn-lt"/>
            </a:endParaRPr>
          </a:p>
          <a:p>
            <a:pPr algn="ctr"/>
            <a:endParaRPr lang="sr-Latn-CS" sz="3600" dirty="0" smtClean="0">
              <a:latin typeface="+mn-lt"/>
            </a:endParaRPr>
          </a:p>
          <a:p>
            <a:pPr algn="ctr"/>
            <a:r>
              <a:rPr lang="sr-Latn-CS" sz="4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NUTRITION</a:t>
            </a:r>
            <a:endParaRPr lang="sr-Latn-CS" sz="4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0" y="2818064"/>
            <a:ext cx="4572000" cy="27453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Milica Golubović</a:t>
            </a: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Adviser </a:t>
            </a:r>
            <a:endParaRPr lang="sr-Latn-CS" sz="1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Ministry of Health</a:t>
            </a:r>
            <a:endParaRPr lang="sr-Latn-CS" sz="14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	</a:t>
            </a:r>
            <a:r>
              <a:rPr lang="sr-Latn-C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hlinkClick r:id="rId5"/>
              </a:rPr>
              <a:t>milica.golubovic@mzd.gov.me</a:t>
            </a:r>
            <a:r>
              <a:rPr lang="sr-Latn-C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946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1946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571500" y="9906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bs-Latn-BA" sz="3200" b="1" dirty="0" err="1" smtClean="0">
                <a:solidFill>
                  <a:srgbClr val="0000FF"/>
                </a:solidFill>
                <a:latin typeface="Cambria" pitchFamily="18" charset="0"/>
              </a:rPr>
              <a:t>Content</a:t>
            </a:r>
            <a:endParaRPr lang="en-GB" sz="32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19466" name="Content Placeholder 25"/>
          <p:cNvSpPr>
            <a:spLocks noGrp="1"/>
          </p:cNvSpPr>
          <p:nvPr>
            <p:ph idx="1"/>
          </p:nvPr>
        </p:nvSpPr>
        <p:spPr>
          <a:xfrm>
            <a:off x="457200" y="1600200"/>
            <a:ext cx="8496300" cy="4800600"/>
          </a:xfrm>
        </p:spPr>
        <p:txBody>
          <a:bodyPr/>
          <a:lstStyle/>
          <a:p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CS" sz="240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Relevant </a:t>
            </a:r>
            <a:r>
              <a:rPr lang="sr-Latn-CS" sz="2400" i="1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acquis</a:t>
            </a:r>
            <a:endParaRPr lang="sr-Latn-CS" sz="2400" i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National legislation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Action plan for food and food safety 2010-2014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Strategy for prevention of chronic non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communicable</a:t>
            </a: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diseases  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Institutional frame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work</a:t>
            </a: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946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1946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bs-Latn-BA" sz="2800" b="1" dirty="0" err="1" smtClean="0">
                <a:solidFill>
                  <a:srgbClr val="0000FF"/>
                </a:solidFill>
                <a:latin typeface="Cambria" pitchFamily="18" charset="0"/>
              </a:rPr>
              <a:t>Relevant</a:t>
            </a:r>
            <a: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latin typeface="Cambria" pitchFamily="18" charset="0"/>
              </a:rPr>
              <a:t>A</a:t>
            </a:r>
            <a:r>
              <a:rPr lang="bs-Latn-BA" sz="2800" b="1" dirty="0" err="1" smtClean="0">
                <a:solidFill>
                  <a:srgbClr val="0000FF"/>
                </a:solidFill>
                <a:latin typeface="Cambria" pitchFamily="18" charset="0"/>
              </a:rPr>
              <a:t>cquis</a:t>
            </a:r>
            <a:endParaRPr lang="en-GB" sz="28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19466" name="Content Placeholder 25"/>
          <p:cNvSpPr>
            <a:spLocks noGrp="1"/>
          </p:cNvSpPr>
          <p:nvPr>
            <p:ph idx="1"/>
          </p:nvPr>
        </p:nvSpPr>
        <p:spPr>
          <a:xfrm>
            <a:off x="228600" y="1981200"/>
            <a:ext cx="8458200" cy="4572000"/>
          </a:xfrm>
        </p:spPr>
        <p:txBody>
          <a:bodyPr/>
          <a:lstStyle/>
          <a:p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Council Conclusions of 3 June 2005 on obesity, nutrition and physical activity</a:t>
            </a: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Council Conclusions of 2 December 2003 on healthy lifestyles: education, information and communication</a:t>
            </a: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048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48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048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>National Legislation</a:t>
            </a:r>
            <a:endParaRPr lang="en-GB" sz="28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0490" name="Content Placeholder 25"/>
          <p:cNvSpPr>
            <a:spLocks noGrp="1"/>
          </p:cNvSpPr>
          <p:nvPr>
            <p:ph idx="1"/>
          </p:nvPr>
        </p:nvSpPr>
        <p:spPr>
          <a:xfrm>
            <a:off x="304800" y="2286000"/>
            <a:ext cx="8458200" cy="4191000"/>
          </a:xfrm>
        </p:spPr>
        <p:txBody>
          <a:bodyPr/>
          <a:lstStyle/>
          <a:p>
            <a:pPr lvl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C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Law on Health Care </a:t>
            </a: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(„Official Journal Of Montenegro“,no.39/2004, „ Official Journal Of Montenegro“, No.14/2010  And 40/2011)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C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Regulation on the Scope of Rights and Standards of Health Care within Mandatory Health Insurance </a:t>
            </a: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(„Official Journal Of Montenegro“, No.79/2005)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C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Action Plan for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Nutrition</a:t>
            </a:r>
            <a:r>
              <a:rPr lang="sr-Latn-C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and Food Safety </a:t>
            </a: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(2010-2014)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C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Strategy for Prevention and Control of Chronic Non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communicable </a:t>
            </a:r>
            <a:r>
              <a:rPr lang="sr-Latn-C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Diseases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253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253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253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>Action Plan for Nutrition and Food Safety </a:t>
            </a:r>
            <a:b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>2010-2014</a:t>
            </a:r>
            <a:b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sr-Latn-CS" sz="28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810000"/>
          </a:xfrm>
        </p:spPr>
        <p:txBody>
          <a:bodyPr/>
          <a:lstStyle/>
          <a:p>
            <a:pPr lvl="0">
              <a:buNone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     </a:t>
            </a:r>
          </a:p>
          <a:p>
            <a:pPr lvl="0">
              <a:buNone/>
            </a:pP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Objectives of the Action Plan</a:t>
            </a:r>
          </a:p>
          <a:p>
            <a:pPr lvl="0">
              <a:buFont typeface="Arial" pitchFamily="34" charset="0"/>
              <a:buChar char="•"/>
            </a:pP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Plan of Activities</a:t>
            </a:r>
          </a:p>
          <a:p>
            <a:pPr lvl="0">
              <a:buNone/>
            </a:pP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457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458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458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6" name="Content Placeholder 25"/>
          <p:cNvSpPr>
            <a:spLocks noGrp="1"/>
          </p:cNvSpPr>
          <p:nvPr>
            <p:ph idx="1"/>
          </p:nvPr>
        </p:nvSpPr>
        <p:spPr>
          <a:xfrm>
            <a:off x="762000" y="2133600"/>
            <a:ext cx="8001000" cy="4038600"/>
          </a:xfrm>
        </p:spPr>
        <p:txBody>
          <a:bodyPr/>
          <a:lstStyle/>
          <a:p>
            <a:pPr lvl="0" algn="just">
              <a:buNone/>
            </a:pPr>
            <a:r>
              <a:rPr lang="sr-Latn-CS" sz="2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  </a:t>
            </a:r>
            <a:endParaRPr lang="sr-Latn-CS" sz="2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endParaRPr lang="sr-Latn-CS" sz="2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CS" sz="2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Main Objective Of The Strategy</a:t>
            </a:r>
          </a:p>
          <a:p>
            <a:pPr>
              <a:buFont typeface="Arial" pitchFamily="34" charset="0"/>
              <a:buChar char="•"/>
            </a:pPr>
            <a:r>
              <a:rPr lang="sr-Latn-CS" sz="2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Specific Objectives</a:t>
            </a:r>
          </a:p>
          <a:p>
            <a:pPr>
              <a:buFont typeface="Arial" pitchFamily="34" charset="0"/>
              <a:buChar char="•"/>
            </a:pPr>
            <a:r>
              <a:rPr lang="sr-Latn-CS" sz="2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Key Recommendations</a:t>
            </a:r>
          </a:p>
          <a:p>
            <a:pPr>
              <a:buFont typeface="Arial" pitchFamily="34" charset="0"/>
              <a:buChar char="•"/>
            </a:pPr>
            <a:r>
              <a:rPr lang="sr-Latn-CS" sz="2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Reduction Of Exceeding Salt Intake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762000" y="990600"/>
            <a:ext cx="8229600" cy="990600"/>
          </a:xfrm>
        </p:spPr>
        <p:txBody>
          <a:bodyPr/>
          <a:lstStyle/>
          <a:p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>Strategy for Control and Prevention of Chronic Non</a:t>
            </a:r>
            <a:r>
              <a:rPr lang="en-US" sz="2800" b="1" dirty="0" smtClean="0">
                <a:solidFill>
                  <a:srgbClr val="0000FF"/>
                </a:solidFill>
                <a:latin typeface="Cambria" pitchFamily="18" charset="0"/>
              </a:rPr>
              <a:t>communicable </a:t>
            </a:r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>Diseases </a:t>
            </a:r>
            <a:b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sr-Latn-CS" sz="2800" b="1" dirty="0">
              <a:solidFill>
                <a:srgbClr val="0000FF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150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1512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229600" cy="762000"/>
          </a:xfrm>
        </p:spPr>
        <p:txBody>
          <a:bodyPr/>
          <a:lstStyle/>
          <a:p>
            <a:pPr>
              <a:defRPr/>
            </a:pPr>
            <a: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  <a:t>Institutional Framework</a:t>
            </a:r>
            <a:endParaRPr lang="en-GB" sz="32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1514" name="Content Placeholder 25"/>
          <p:cNvSpPr>
            <a:spLocks noGrp="1"/>
          </p:cNvSpPr>
          <p:nvPr>
            <p:ph idx="1"/>
          </p:nvPr>
        </p:nvSpPr>
        <p:spPr>
          <a:xfrm>
            <a:off x="304800" y="2362200"/>
            <a:ext cx="8458200" cy="3048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Ministry Of Health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Institute Of Public Health</a:t>
            </a:r>
          </a:p>
          <a:p>
            <a:pPr>
              <a:buFontTx/>
              <a:buChar char="-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(Speciali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zed</a:t>
            </a: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Service </a:t>
            </a: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For Nutrition)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Health Insurance Fund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Health Care Institutions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Ministy Of Education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Directorate For Inspections</a:t>
            </a:r>
          </a:p>
          <a:p>
            <a:pPr>
              <a:buFont typeface="Arial" pitchFamily="34" charset="0"/>
              <a:buChar char="•"/>
            </a:pP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sr-Latn-CS" sz="2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Title 20"/>
          <p:cNvSpPr txBox="1">
            <a:spLocks/>
          </p:cNvSpPr>
          <p:nvPr/>
        </p:nvSpPr>
        <p:spPr bwMode="auto">
          <a:xfrm>
            <a:off x="533400" y="68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3200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6084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3170</TotalTime>
  <Words>462</Words>
  <Application>Microsoft Office PowerPoint</Application>
  <PresentationFormat>On-screen Show (4:3)</PresentationFormat>
  <Paragraphs>122</Paragraphs>
  <Slides>9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Content</vt:lpstr>
      <vt:lpstr>  Relevant Acquis</vt:lpstr>
      <vt:lpstr>National Legislation</vt:lpstr>
      <vt:lpstr> Action Plan for Nutrition and Food Safety  2010-2014 </vt:lpstr>
      <vt:lpstr>  Strategy for Control and Prevention of Chronic Noncommunicable Diseases  </vt:lpstr>
      <vt:lpstr>Institutional Framework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melita.rastoder</cp:lastModifiedBy>
  <cp:revision>662</cp:revision>
  <dcterms:created xsi:type="dcterms:W3CDTF">2012-04-18T16:21:57Z</dcterms:created>
  <dcterms:modified xsi:type="dcterms:W3CDTF">2013-04-09T13:31:34Z</dcterms:modified>
</cp:coreProperties>
</file>