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7" r:id="rId2"/>
    <p:sldId id="256" r:id="rId3"/>
    <p:sldId id="304" r:id="rId4"/>
    <p:sldId id="294" r:id="rId5"/>
    <p:sldId id="305" r:id="rId6"/>
    <p:sldId id="306" r:id="rId7"/>
    <p:sldId id="307" r:id="rId8"/>
    <p:sldId id="308" r:id="rId9"/>
    <p:sldId id="321" r:id="rId10"/>
    <p:sldId id="322" r:id="rId11"/>
    <p:sldId id="309" r:id="rId12"/>
    <p:sldId id="310" r:id="rId13"/>
    <p:sldId id="311" r:id="rId14"/>
    <p:sldId id="312" r:id="rId15"/>
    <p:sldId id="313" r:id="rId16"/>
    <p:sldId id="315" r:id="rId17"/>
    <p:sldId id="314" r:id="rId18"/>
    <p:sldId id="319" r:id="rId19"/>
    <p:sldId id="318" r:id="rId20"/>
    <p:sldId id="317" r:id="rId21"/>
    <p:sldId id="316" r:id="rId22"/>
    <p:sldId id="265" r:id="rId23"/>
  </p:sldIdLst>
  <p:sldSz cx="9144000" cy="6858000" type="screen4x3"/>
  <p:notesSz cx="6858000" cy="99472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otpredsjedni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01" autoAdjust="0"/>
    <p:restoredTop sz="94660"/>
  </p:normalViewPr>
  <p:slideViewPr>
    <p:cSldViewPr>
      <p:cViewPr varScale="1">
        <p:scale>
          <a:sx n="93" d="100"/>
          <a:sy n="93" d="100"/>
        </p:scale>
        <p:origin x="-99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601B6E2-88AE-4D07-BFF1-210613634FDF}" type="datetimeFigureOut">
              <a:rPr lang="en-US"/>
              <a:pPr>
                <a:defRPr/>
              </a:pPr>
              <a:t>4/9/2013</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8BA5CA9-F457-45A7-AD12-54388BA5E03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A60D061-1334-4F8F-9D2E-0E1AE366D6DC}" type="datetimeFigureOut">
              <a:rPr lang="en-US"/>
              <a:pPr>
                <a:defRPr/>
              </a:pPr>
              <a:t>4/9/2013</a:t>
            </a:fld>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724400"/>
            <a:ext cx="5486400" cy="447675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A1C510F-60A4-413C-B9F4-A269F9A1C51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332510CB-CD4E-4CC4-BC5B-0F1387B5157D}" type="slidenum">
              <a:rPr lang="en-US"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BCDF772-F4D5-44C6-96B0-9C2326D4AA08}"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0D769A7-A4B8-4B64-BB72-C0FDB9F748B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1AC31C7-4E59-4DB2-B5EC-FF123E72BAF0}"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D6E783-A88A-4CD6-824C-AD5AA46D234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914BE2D-EF69-4E42-BCD4-DE891574D277}"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4D6AB8-6158-44C2-898D-1D9515B715D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AE01B9E-CA4E-4B90-9162-7CEA06568FB6}"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C91E47D-48B0-4C29-B7DE-BAB6B184C15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E437C84-54F8-4D7F-980F-5356D4F97F79}" type="datetimeFigureOut">
              <a:rPr lang="en-US"/>
              <a:pPr>
                <a:defRPr/>
              </a:pPr>
              <a:t>4/9/2013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E97D384-F6E2-4486-87D7-28919CD9E5A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F4C6D83-7066-47E5-A1DB-1236078EA0C2}" type="datetimeFigureOut">
              <a:rPr lang="en-US"/>
              <a:pPr>
                <a:defRPr/>
              </a:pPr>
              <a:t>4/9/2013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5FFB631-9A4F-4420-805B-312122D9284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53915D7-5A35-48A0-B776-616AEF208A65}" type="datetimeFigureOut">
              <a:rPr lang="en-US"/>
              <a:pPr>
                <a:defRPr/>
              </a:pPr>
              <a:t>4/9/2013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4AC65A2-1E7B-4203-83B8-32062F8A0F9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D833CD0-4E30-4477-BF8B-BED2EEB9E435}"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CC8AB07-569D-428A-8A22-8048E917A3B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A023E3C-9317-4557-B52D-2962F56D3393}"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3EEA561-7000-4F5F-B3FA-AAF12996657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7D7224E-6023-4944-82E3-4B8A676F1688}"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CCD703-B86F-4A7A-B61E-BB39E364CBC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D2C005B-62D8-4394-BAEE-357E59ED5A2B}"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332986-14C2-4B6C-B3DE-1ADFF54E047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416B863-B8CD-4574-B401-69FEA228FCD0}" type="datetimeFigureOut">
              <a:rPr lang="en-US"/>
              <a:pPr>
                <a:defRPr/>
              </a:pPr>
              <a:t>4/9/2013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6B9DD7B-D68D-4F86-B395-417F349707A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lavojka.sukovic@mzd.gov.m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5" Type="http://schemas.openxmlformats.org/officeDocument/2006/relationships/hyperlink" Target="file:///C:\Users\slavojka.sukovic\AppData\Local\Ing-Pro\IngProPaket5P\l28024.htm" TargetMode="External"/><Relationship Id="rId4" Type="http://schemas.openxmlformats.org/officeDocument/2006/relationships/hyperlink" Target="file:///C:\Users\slavojka.sukovic\AppData\Local\Ing-Pro\IngProPaket5P\l20905.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hyperlink" Target="file:///C:\Users\slavojka.sukovic\AppData\Local\Ing-Pro\IngProPaket5P\l28030.ht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15364"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 28 </a:t>
            </a:r>
            <a:r>
              <a:rPr lang="hr-HR" sz="1600" b="1" i="1">
                <a:solidFill>
                  <a:schemeClr val="bg1"/>
                </a:solidFill>
                <a:latin typeface="Cambria" pitchFamily="18" charset="0"/>
              </a:rPr>
              <a:t>– </a:t>
            </a:r>
            <a:r>
              <a:rPr lang="en-US" sz="1600" b="1" i="1">
                <a:solidFill>
                  <a:schemeClr val="bg1"/>
                </a:solidFill>
                <a:latin typeface="Cambria" pitchFamily="18" charset="0"/>
              </a:rPr>
              <a:t>Consumer and Health Protection</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a:t>
            </a:r>
            <a:r>
              <a:rPr lang="x-none" sz="2600">
                <a:solidFill>
                  <a:schemeClr val="accent2">
                    <a:lumMod val="20000"/>
                    <a:lumOff val="80000"/>
                  </a:schemeClr>
                </a:solidFill>
                <a:latin typeface="Cambria" pitchFamily="18" charset="0"/>
                <a:cs typeface="+mn-cs"/>
              </a:rPr>
              <a:t> </a:t>
            </a:r>
            <a:r>
              <a:rPr lang="en-US" sz="2600" dirty="0">
                <a:solidFill>
                  <a:schemeClr val="accent2">
                    <a:lumMod val="20000"/>
                    <a:lumOff val="80000"/>
                  </a:schemeClr>
                </a:solidFill>
                <a:latin typeface="Cambria" pitchFamily="18" charset="0"/>
                <a:cs typeface="+mn-cs"/>
              </a:rPr>
              <a:t>28</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a:solidFill>
                  <a:schemeClr val="accent2">
                    <a:lumMod val="60000"/>
                    <a:lumOff val="40000"/>
                  </a:schemeClr>
                </a:solidFill>
                <a:latin typeface="Cambria" pitchFamily="18" charset="0"/>
                <a:cs typeface="Arial" pitchFamily="34" charset="0"/>
              </a:rPr>
              <a:t>s, 15-16 April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p:txBody>
      </p:sp>
      <p:grpSp>
        <p:nvGrpSpPr>
          <p:cNvPr id="1536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5368" name="Picture 18" descr="EU MN logo"/>
          <p:cNvPicPr>
            <a:picLocks noChangeAspect="1" noChangeArrowheads="1"/>
          </p:cNvPicPr>
          <p:nvPr/>
        </p:nvPicPr>
        <p:blipFill>
          <a:blip r:embed="rId3" cstate="print"/>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sp>
        <p:nvSpPr>
          <p:cNvPr id="16387" name="Text Box 121"/>
          <p:cNvSpPr txBox="1">
            <a:spLocks noChangeArrowheads="1"/>
          </p:cNvSpPr>
          <p:nvPr/>
        </p:nvSpPr>
        <p:spPr bwMode="auto">
          <a:xfrm>
            <a:off x="287338" y="4724400"/>
            <a:ext cx="8569325" cy="1447800"/>
          </a:xfrm>
          <a:prstGeom prst="rect">
            <a:avLst/>
          </a:prstGeom>
          <a:noFill/>
          <a:ln w="9525" algn="ctr">
            <a:noFill/>
            <a:miter lim="800000"/>
            <a:headEnd/>
            <a:tailEnd/>
          </a:ln>
        </p:spPr>
        <p:txBody>
          <a:bodyPr/>
          <a:lstStyle/>
          <a:p>
            <a:pPr marL="14288" indent="-14288" algn="ctr">
              <a:spcAft>
                <a:spcPct val="10000"/>
              </a:spcAft>
              <a:buClr>
                <a:srgbClr val="FF0000"/>
              </a:buClr>
              <a:buFont typeface="Wingdings" pitchFamily="2" charset="2"/>
              <a:buNone/>
            </a:pPr>
            <a:r>
              <a:rPr lang="sr-Latn-CS" b="1" dirty="0" smtClean="0">
                <a:solidFill>
                  <a:srgbClr val="632523"/>
                </a:solidFill>
                <a:latin typeface="Cambria" pitchFamily="18" charset="0"/>
              </a:rPr>
              <a:t>Slavojka Šuković</a:t>
            </a:r>
            <a:endParaRPr lang="x-none" dirty="0" smtClean="0">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sr-Latn-CS" sz="1400" dirty="0" smtClean="0">
                <a:solidFill>
                  <a:srgbClr val="632523"/>
                </a:solidFill>
                <a:latin typeface="Cambria" pitchFamily="18" charset="0"/>
              </a:rPr>
              <a:t>Advisor </a:t>
            </a:r>
          </a:p>
          <a:p>
            <a:pPr marL="14288" indent="-14288" algn="ctr">
              <a:spcAft>
                <a:spcPct val="10000"/>
              </a:spcAft>
              <a:buClr>
                <a:srgbClr val="FF0000"/>
              </a:buClr>
              <a:buFont typeface="Wingdings" pitchFamily="2" charset="2"/>
              <a:buNone/>
            </a:pPr>
            <a:r>
              <a:rPr lang="hr-HR" sz="1400" b="1" dirty="0" smtClean="0">
                <a:solidFill>
                  <a:srgbClr val="632523"/>
                </a:solidFill>
                <a:latin typeface="Cambria" pitchFamily="18" charset="0"/>
              </a:rPr>
              <a:t>The Ministry of Health</a:t>
            </a:r>
            <a:endParaRPr lang="sr-Latn-CS" sz="1400" b="1" dirty="0" smtClean="0">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sr-Latn-CS" sz="1400" dirty="0" smtClean="0">
                <a:solidFill>
                  <a:schemeClr val="tx2"/>
                </a:solidFill>
                <a:latin typeface="Cambria" pitchFamily="18" charset="0"/>
                <a:hlinkClick r:id="rId3"/>
              </a:rPr>
              <a:t>slavojka.sukovic@mzd.gov.me</a:t>
            </a:r>
            <a:r>
              <a:rPr lang="sr-Latn-CS" sz="1400" dirty="0" smtClean="0">
                <a:solidFill>
                  <a:schemeClr val="tx2"/>
                </a:solidFill>
                <a:latin typeface="Cambria" pitchFamily="18" charset="0"/>
              </a:rPr>
              <a:t>  </a:t>
            </a:r>
            <a:endParaRPr lang="en-US" sz="1400" dirty="0">
              <a:solidFill>
                <a:schemeClr val="tx2"/>
              </a:solidFill>
              <a:latin typeface="Cambria" pitchFamily="18" charset="0"/>
            </a:endParaRPr>
          </a:p>
          <a:p>
            <a:pPr marL="14288" indent="-14288" algn="ctr">
              <a:spcAft>
                <a:spcPct val="10000"/>
              </a:spcAft>
              <a:buClr>
                <a:srgbClr val="FF0000"/>
              </a:buClr>
              <a:buFont typeface="Wingdings" pitchFamily="2" charset="2"/>
              <a:buNone/>
            </a:pPr>
            <a:endParaRPr lang="en-US" sz="3600" b="1" dirty="0">
              <a:solidFill>
                <a:srgbClr val="632523"/>
              </a:solidFill>
              <a:latin typeface="Cambria" pitchFamily="18" charset="0"/>
            </a:endParaRPr>
          </a:p>
          <a:p>
            <a:pPr marL="14288" indent="-14288" algn="ctr"/>
            <a:endParaRPr lang="en-US" sz="3600" b="1" dirty="0">
              <a:solidFill>
                <a:srgbClr val="000099"/>
              </a:solidFill>
              <a:latin typeface="Cambria" pitchFamily="18" charset="0"/>
            </a:endParaRPr>
          </a:p>
          <a:p>
            <a:pPr marL="14288" indent="-14288" algn="ctr"/>
            <a:endParaRPr lang="en-US" sz="3600" b="1" dirty="0">
              <a:solidFill>
                <a:srgbClr val="000099"/>
              </a:solidFill>
              <a:latin typeface="Cambria" pitchFamily="18" charset="0"/>
            </a:endParaRPr>
          </a:p>
        </p:txBody>
      </p:sp>
      <p:grpSp>
        <p:nvGrpSpPr>
          <p:cNvPr id="1638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p:txBody>
      </p:sp>
      <p:pic>
        <p:nvPicPr>
          <p:cNvPr id="1639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pic>
        <p:nvPicPr>
          <p:cNvPr id="16393"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33400" y="2630269"/>
            <a:ext cx="8229600" cy="646331"/>
          </a:xfrm>
          <a:prstGeom prst="rect">
            <a:avLst/>
          </a:prstGeom>
        </p:spPr>
        <p:txBody>
          <a:bodyPr wrap="square">
            <a:spAutoFit/>
          </a:bodyPr>
          <a:lstStyle/>
          <a:p>
            <a:pPr algn="ctr">
              <a:defRPr/>
            </a:pPr>
            <a:r>
              <a:rPr lang="en-US" sz="3600" b="1" dirty="0" smtClean="0">
                <a:solidFill>
                  <a:schemeClr val="accent2">
                    <a:lumMod val="50000"/>
                  </a:schemeClr>
                </a:solidFill>
                <a:latin typeface="Cambria" pitchFamily="18" charset="0"/>
              </a:rPr>
              <a:t>BLOOD, TISSUES, CELLS AND ORGANS</a:t>
            </a:r>
            <a:endParaRPr lang="en-US" sz="3600"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1843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843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fontAlgn="auto">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18439"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18440"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8441" name="Title 16"/>
          <p:cNvSpPr>
            <a:spLocks noGrp="1"/>
          </p:cNvSpPr>
          <p:nvPr>
            <p:ph type="ctrTitle"/>
          </p:nvPr>
        </p:nvSpPr>
        <p:spPr>
          <a:xfrm>
            <a:off x="685800" y="762000"/>
            <a:ext cx="7772400" cy="1219200"/>
          </a:xfrm>
        </p:spPr>
        <p:txBody>
          <a:bodyPr/>
          <a:lstStyle/>
          <a:p>
            <a:r>
              <a:rPr lang="en-US" sz="3200" b="1" dirty="0" smtClean="0">
                <a:solidFill>
                  <a:srgbClr val="0000FF"/>
                </a:solidFill>
                <a:latin typeface="Cambria" pitchFamily="18" charset="0"/>
              </a:rPr>
              <a:t>Contents</a:t>
            </a:r>
            <a:endParaRPr lang="en-GB" sz="3200" b="1" dirty="0" smtClean="0">
              <a:solidFill>
                <a:srgbClr val="0000FF"/>
              </a:solidFill>
              <a:latin typeface="Cambria" pitchFamily="18" charset="0"/>
            </a:endParaRPr>
          </a:p>
        </p:txBody>
      </p:sp>
      <p:sp>
        <p:nvSpPr>
          <p:cNvPr id="18442" name="Subtitle 17"/>
          <p:cNvSpPr>
            <a:spLocks noGrp="1"/>
          </p:cNvSpPr>
          <p:nvPr>
            <p:ph type="subTitle" idx="1"/>
          </p:nvPr>
        </p:nvSpPr>
        <p:spPr>
          <a:xfrm>
            <a:off x="914400" y="2209800"/>
            <a:ext cx="7848600" cy="4114800"/>
          </a:xfrm>
        </p:spPr>
        <p:txBody>
          <a:bodyPr/>
          <a:lstStyle/>
          <a:p>
            <a:pPr marL="812800" indent="-812800" algn="l">
              <a:buFont typeface="Wingdings" pitchFamily="2" charset="2"/>
              <a:buChar char="q"/>
            </a:pPr>
            <a:r>
              <a:rPr lang="en-US" sz="2400" dirty="0" smtClean="0">
                <a:solidFill>
                  <a:schemeClr val="accent2">
                    <a:lumMod val="75000"/>
                  </a:schemeClr>
                </a:solidFill>
                <a:latin typeface="Cambria" pitchFamily="18" charset="0"/>
              </a:rPr>
              <a:t>Relevant </a:t>
            </a:r>
            <a:r>
              <a:rPr lang="en-US" sz="2400" dirty="0" err="1" smtClean="0">
                <a:solidFill>
                  <a:schemeClr val="accent2">
                    <a:lumMod val="75000"/>
                  </a:schemeClr>
                </a:solidFill>
                <a:latin typeface="Cambria" pitchFamily="18" charset="0"/>
              </a:rPr>
              <a:t>Acquis</a:t>
            </a:r>
            <a:endParaRPr lang="en-US" sz="2400" dirty="0" smtClean="0">
              <a:solidFill>
                <a:schemeClr val="accent2">
                  <a:lumMod val="75000"/>
                </a:schemeClr>
              </a:solidFill>
              <a:latin typeface="Cambria" pitchFamily="18" charset="0"/>
            </a:endParaRPr>
          </a:p>
          <a:p>
            <a:pPr marL="812800" indent="-812800" algn="l">
              <a:buFont typeface="Wingdings" pitchFamily="2" charset="2"/>
              <a:buChar char="q"/>
            </a:pPr>
            <a:r>
              <a:rPr lang="en-GB" sz="2400" dirty="0" smtClean="0">
                <a:solidFill>
                  <a:schemeClr val="accent2">
                    <a:lumMod val="75000"/>
                  </a:schemeClr>
                </a:solidFill>
                <a:latin typeface="Cambria" pitchFamily="18" charset="0"/>
              </a:rPr>
              <a:t>National Legislation</a:t>
            </a:r>
          </a:p>
          <a:p>
            <a:pPr marL="812800" indent="-812800" algn="l">
              <a:buFont typeface="Wingdings" pitchFamily="2" charset="2"/>
              <a:buChar char="q"/>
            </a:pPr>
            <a:r>
              <a:rPr lang="en-GB" sz="2400" dirty="0" smtClean="0">
                <a:solidFill>
                  <a:schemeClr val="accent2">
                    <a:lumMod val="75000"/>
                  </a:schemeClr>
                </a:solidFill>
                <a:latin typeface="Cambria" pitchFamily="18" charset="0"/>
              </a:rPr>
              <a:t>Institutional Framework</a:t>
            </a:r>
            <a:r>
              <a:rPr lang="en-US" sz="2400" smtClean="0">
                <a:solidFill>
                  <a:schemeClr val="accent2">
                    <a:lumMod val="75000"/>
                  </a:schemeClr>
                </a:solidFill>
                <a:latin typeface="Cambria" pitchFamily="18" charset="0"/>
              </a:rPr>
              <a:t> </a:t>
            </a:r>
            <a:endParaRPr lang="en-US" sz="2400" dirty="0" smtClean="0">
              <a:solidFill>
                <a:schemeClr val="accent2">
                  <a:lumMod val="75000"/>
                </a:schemeClr>
              </a:solidFill>
              <a:latin typeface="Cambria" pitchFamily="18" charset="0"/>
            </a:endParaRPr>
          </a:p>
          <a:p>
            <a:pPr marL="812800" indent="-812800" algn="l">
              <a:buFont typeface="Wingdings" pitchFamily="2" charset="2"/>
              <a:buChar char="q"/>
            </a:pPr>
            <a:r>
              <a:rPr lang="en-GB" sz="2400" dirty="0" smtClean="0">
                <a:solidFill>
                  <a:schemeClr val="accent2">
                    <a:lumMod val="75000"/>
                  </a:schemeClr>
                </a:solidFill>
                <a:latin typeface="Cambria" pitchFamily="18" charset="0"/>
              </a:rPr>
              <a:t>Law on Blood Provision</a:t>
            </a:r>
            <a:endParaRPr lang="en-US" sz="2400" dirty="0" smtClean="0">
              <a:solidFill>
                <a:schemeClr val="accent2">
                  <a:lumMod val="75000"/>
                </a:schemeClr>
              </a:solidFill>
              <a:latin typeface="Cambria" pitchFamily="18" charset="0"/>
            </a:endParaRPr>
          </a:p>
          <a:p>
            <a:pPr marL="812800" indent="-812800" algn="l">
              <a:buFont typeface="Wingdings" pitchFamily="2" charset="2"/>
              <a:buChar char="q"/>
            </a:pPr>
            <a:r>
              <a:rPr lang="en-US" sz="2400" dirty="0" smtClean="0">
                <a:solidFill>
                  <a:schemeClr val="accent2">
                    <a:lumMod val="75000"/>
                  </a:schemeClr>
                </a:solidFill>
                <a:latin typeface="Cambria" pitchFamily="18" charset="0"/>
              </a:rPr>
              <a:t>The Removal and Transplantation of Human Body Parts for the Purposes of Medical Treatment Act</a:t>
            </a:r>
          </a:p>
          <a:p>
            <a:pPr marL="812800" indent="-812800" algn="l">
              <a:buFont typeface="Wingdings" pitchFamily="2" charset="2"/>
              <a:buChar char="q"/>
            </a:pPr>
            <a:r>
              <a:rPr lang="en-GB" sz="2400" dirty="0" smtClean="0">
                <a:solidFill>
                  <a:schemeClr val="accent2">
                    <a:lumMod val="75000"/>
                  </a:schemeClr>
                </a:solidFill>
                <a:latin typeface="Cambria" pitchFamily="18" charset="0"/>
              </a:rPr>
              <a:t>Law on Infertility Treatment with Assisted Reproductive Technologies</a:t>
            </a:r>
            <a:r>
              <a:rPr lang="en-GB" sz="2400" dirty="0" smtClean="0">
                <a:solidFill>
                  <a:schemeClr val="accent2">
                    <a:lumMod val="75000"/>
                  </a:schemeClr>
                </a:solidFill>
              </a:rPr>
              <a:t> </a:t>
            </a:r>
            <a:endParaRPr lang="en-US" sz="2400" dirty="0" smtClean="0">
              <a:solidFill>
                <a:schemeClr val="accent2">
                  <a:lumMod val="75000"/>
                </a:schemeClr>
              </a:solidFill>
              <a:latin typeface="Cambria" pitchFamily="18" charset="0"/>
            </a:endParaRPr>
          </a:p>
        </p:txBody>
      </p:sp>
      <p:sp>
        <p:nvSpPr>
          <p:cNvPr id="19" name="Rectangle 18"/>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1945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4"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9465" name="Title 24"/>
          <p:cNvSpPr>
            <a:spLocks noGrp="1"/>
          </p:cNvSpPr>
          <p:nvPr>
            <p:ph type="title"/>
          </p:nvPr>
        </p:nvSpPr>
        <p:spPr>
          <a:xfrm>
            <a:off x="533400" y="533400"/>
            <a:ext cx="8229600" cy="609600"/>
          </a:xfrm>
        </p:spPr>
        <p:txBody>
          <a:bodyPr/>
          <a:lstStyle/>
          <a:p>
            <a:r>
              <a:rPr lang="bs-Latn-BA" sz="2800" b="1" dirty="0" err="1" smtClean="0">
                <a:solidFill>
                  <a:srgbClr val="0000FF"/>
                </a:solidFill>
                <a:latin typeface="Cambria" pitchFamily="18" charset="0"/>
              </a:rPr>
              <a:t>Relevant</a:t>
            </a:r>
            <a:r>
              <a:rPr lang="bs-Latn-BA" sz="2800" b="1" dirty="0" smtClean="0">
                <a:solidFill>
                  <a:srgbClr val="0000FF"/>
                </a:solidFill>
                <a:latin typeface="Cambria" pitchFamily="18" charset="0"/>
              </a:rPr>
              <a:t> </a:t>
            </a:r>
            <a:r>
              <a:rPr lang="bs-Latn-BA" sz="2800" b="1" i="1" dirty="0" err="1" smtClean="0">
                <a:solidFill>
                  <a:srgbClr val="0000FF"/>
                </a:solidFill>
                <a:latin typeface="Cambria" pitchFamily="18" charset="0"/>
              </a:rPr>
              <a:t>Acquis</a:t>
            </a:r>
            <a:endParaRPr lang="en-GB" sz="4000" b="1" i="1" dirty="0" smtClean="0">
              <a:solidFill>
                <a:srgbClr val="0000FF"/>
              </a:solidFill>
            </a:endParaRPr>
          </a:p>
        </p:txBody>
      </p:sp>
      <p:sp>
        <p:nvSpPr>
          <p:cNvPr id="19466" name="Content Placeholder 25"/>
          <p:cNvSpPr>
            <a:spLocks noGrp="1"/>
          </p:cNvSpPr>
          <p:nvPr>
            <p:ph idx="1"/>
          </p:nvPr>
        </p:nvSpPr>
        <p:spPr>
          <a:xfrm>
            <a:off x="76200" y="1295400"/>
            <a:ext cx="9067800" cy="5029200"/>
          </a:xfrm>
        </p:spPr>
        <p:txBody>
          <a:bodyPr/>
          <a:lstStyle/>
          <a:p>
            <a:r>
              <a:rPr lang="en-US" sz="1500" b="1" dirty="0" smtClean="0">
                <a:solidFill>
                  <a:schemeClr val="accent2">
                    <a:lumMod val="75000"/>
                  </a:schemeClr>
                </a:solidFill>
                <a:latin typeface="Cambria" pitchFamily="18" charset="0"/>
              </a:rPr>
              <a:t>32002L0098 (EUR-</a:t>
            </a:r>
            <a:r>
              <a:rPr lang="en-US" sz="1500" b="1" dirty="0" err="1" smtClean="0">
                <a:solidFill>
                  <a:schemeClr val="accent2">
                    <a:lumMod val="75000"/>
                  </a:schemeClr>
                </a:solidFill>
                <a:latin typeface="Cambria" pitchFamily="18" charset="0"/>
              </a:rPr>
              <a:t>Lex</a:t>
            </a:r>
            <a:r>
              <a:rPr lang="en-US" sz="1500" b="1" dirty="0" smtClean="0">
                <a:solidFill>
                  <a:schemeClr val="accent2">
                    <a:lumMod val="75000"/>
                  </a:schemeClr>
                </a:solidFill>
                <a:latin typeface="Cambria" pitchFamily="18" charset="0"/>
              </a:rPr>
              <a:t>: 15.30)</a:t>
            </a:r>
            <a:endParaRPr lang="en-US" sz="1500" dirty="0" smtClean="0">
              <a:solidFill>
                <a:schemeClr val="accent2">
                  <a:lumMod val="75000"/>
                </a:schemeClr>
              </a:solidFill>
              <a:latin typeface="Cambria" pitchFamily="18" charset="0"/>
            </a:endParaRPr>
          </a:p>
          <a:p>
            <a:pPr>
              <a:buFont typeface="Arial" charset="0"/>
              <a:buNone/>
            </a:pPr>
            <a:r>
              <a:rPr lang="en-GB" sz="1500" dirty="0" smtClean="0">
                <a:solidFill>
                  <a:schemeClr val="accent2">
                    <a:lumMod val="75000"/>
                  </a:schemeClr>
                </a:solidFill>
                <a:latin typeface="Cambria" pitchFamily="18" charset="0"/>
              </a:rPr>
              <a:t>	Directive 2002/98/EC of the European Parliament and of the Council</a:t>
            </a:r>
            <a:br>
              <a:rPr lang="en-GB" sz="1500" dirty="0" smtClean="0">
                <a:solidFill>
                  <a:schemeClr val="accent2">
                    <a:lumMod val="75000"/>
                  </a:schemeClr>
                </a:solidFill>
                <a:latin typeface="Cambria" pitchFamily="18" charset="0"/>
              </a:rPr>
            </a:br>
            <a:r>
              <a:rPr lang="en-GB" sz="1500" dirty="0" smtClean="0">
                <a:solidFill>
                  <a:schemeClr val="accent2">
                    <a:lumMod val="75000"/>
                  </a:schemeClr>
                </a:solidFill>
                <a:latin typeface="Cambria" pitchFamily="18" charset="0"/>
              </a:rPr>
              <a:t>of 27 January 2003 </a:t>
            </a:r>
            <a:r>
              <a:rPr lang="en-GB" sz="1500" b="1" dirty="0" smtClean="0">
                <a:solidFill>
                  <a:schemeClr val="accent2">
                    <a:lumMod val="75000"/>
                  </a:schemeClr>
                </a:solidFill>
                <a:latin typeface="Cambria" pitchFamily="18" charset="0"/>
              </a:rPr>
              <a:t>setting standards of quality and safety for the collection, testing, processing, storage and distribution of human blood and blood components</a:t>
            </a:r>
            <a:r>
              <a:rPr lang="en-GB" sz="1500" dirty="0" smtClean="0">
                <a:solidFill>
                  <a:schemeClr val="accent2">
                    <a:lumMod val="75000"/>
                  </a:schemeClr>
                </a:solidFill>
                <a:latin typeface="Cambria" pitchFamily="18" charset="0"/>
              </a:rPr>
              <a:t> and amending Directive 2001/83/EC</a:t>
            </a:r>
            <a:endParaRPr lang="en-US" sz="1500" dirty="0" smtClean="0">
              <a:solidFill>
                <a:schemeClr val="accent2">
                  <a:lumMod val="75000"/>
                </a:schemeClr>
              </a:solidFill>
              <a:latin typeface="Cambria" pitchFamily="18" charset="0"/>
            </a:endParaRPr>
          </a:p>
          <a:p>
            <a:pPr>
              <a:buFont typeface="Arial" charset="0"/>
              <a:buNone/>
            </a:pPr>
            <a:r>
              <a:rPr lang="fr-FR" sz="1500" i="1" dirty="0" smtClean="0">
                <a:solidFill>
                  <a:schemeClr val="accent2">
                    <a:lumMod val="75000"/>
                  </a:schemeClr>
                </a:solidFill>
                <a:latin typeface="Cambria" pitchFamily="18" charset="0"/>
              </a:rPr>
              <a:t>	(OJ L 33, 8.2.2003, p. 30–40)</a:t>
            </a:r>
            <a:endParaRPr lang="en-US" sz="1500" dirty="0" smtClean="0">
              <a:solidFill>
                <a:schemeClr val="accent2">
                  <a:lumMod val="75000"/>
                </a:schemeClr>
              </a:solidFill>
              <a:latin typeface="Cambria" pitchFamily="18" charset="0"/>
            </a:endParaRPr>
          </a:p>
          <a:p>
            <a:r>
              <a:rPr lang="fr-FR" sz="1500" b="1" dirty="0" smtClean="0">
                <a:solidFill>
                  <a:schemeClr val="accent2">
                    <a:lumMod val="75000"/>
                  </a:schemeClr>
                </a:solidFill>
                <a:latin typeface="Cambria" pitchFamily="18" charset="0"/>
              </a:rPr>
              <a:t>32004L0033 (EUR-</a:t>
            </a:r>
            <a:r>
              <a:rPr lang="fr-FR" sz="1500" b="1" dirty="0" err="1" smtClean="0">
                <a:solidFill>
                  <a:schemeClr val="accent2">
                    <a:lumMod val="75000"/>
                  </a:schemeClr>
                </a:solidFill>
                <a:latin typeface="Cambria" pitchFamily="18" charset="0"/>
              </a:rPr>
              <a:t>Lex</a:t>
            </a:r>
            <a:r>
              <a:rPr lang="fr-FR" sz="1500" b="1" dirty="0" smtClean="0">
                <a:solidFill>
                  <a:schemeClr val="accent2">
                    <a:lumMod val="75000"/>
                  </a:schemeClr>
                </a:solidFill>
                <a:latin typeface="Cambria" pitchFamily="18" charset="0"/>
              </a:rPr>
              <a:t>: 15.30)</a:t>
            </a:r>
            <a:endParaRPr lang="en-US" sz="1500" dirty="0" smtClean="0">
              <a:solidFill>
                <a:schemeClr val="accent2">
                  <a:lumMod val="75000"/>
                </a:schemeClr>
              </a:solidFill>
              <a:latin typeface="Cambria" pitchFamily="18" charset="0"/>
            </a:endParaRPr>
          </a:p>
          <a:p>
            <a:pPr>
              <a:buFont typeface="Arial" charset="0"/>
              <a:buNone/>
            </a:pPr>
            <a:r>
              <a:rPr lang="en-GB" sz="1500" dirty="0" smtClean="0">
                <a:solidFill>
                  <a:schemeClr val="accent2">
                    <a:lumMod val="75000"/>
                  </a:schemeClr>
                </a:solidFill>
                <a:latin typeface="Cambria" pitchFamily="18" charset="0"/>
              </a:rPr>
              <a:t>	Commission Directive 2004/33/EC of 22 March 2004 implementing Directive 2002/98/EC of the European Parliament and of the Council as regards </a:t>
            </a:r>
            <a:r>
              <a:rPr lang="en-GB" sz="1500" b="1" dirty="0" smtClean="0">
                <a:solidFill>
                  <a:schemeClr val="accent2">
                    <a:lumMod val="75000"/>
                  </a:schemeClr>
                </a:solidFill>
                <a:latin typeface="Cambria" pitchFamily="18" charset="0"/>
              </a:rPr>
              <a:t>certain technical requirements for blood and blood components</a:t>
            </a:r>
            <a:endParaRPr lang="en-US" sz="1500" dirty="0" smtClean="0">
              <a:solidFill>
                <a:schemeClr val="accent2">
                  <a:lumMod val="75000"/>
                </a:schemeClr>
              </a:solidFill>
              <a:latin typeface="Cambria" pitchFamily="18" charset="0"/>
            </a:endParaRPr>
          </a:p>
          <a:p>
            <a:pPr>
              <a:buFont typeface="Arial" charset="0"/>
              <a:buNone/>
            </a:pPr>
            <a:r>
              <a:rPr lang="fr-FR" sz="1500" i="1" dirty="0" smtClean="0">
                <a:solidFill>
                  <a:schemeClr val="accent2">
                    <a:lumMod val="75000"/>
                  </a:schemeClr>
                </a:solidFill>
                <a:latin typeface="Cambria" pitchFamily="18" charset="0"/>
              </a:rPr>
              <a:t>	(OJ L 91, 30.3.2004, p. 25–39)</a:t>
            </a:r>
            <a:endParaRPr lang="en-US" sz="1500" dirty="0" smtClean="0">
              <a:solidFill>
                <a:schemeClr val="accent2">
                  <a:lumMod val="75000"/>
                </a:schemeClr>
              </a:solidFill>
              <a:latin typeface="Cambria" pitchFamily="18" charset="0"/>
            </a:endParaRPr>
          </a:p>
          <a:p>
            <a:r>
              <a:rPr lang="fr-FR" sz="1500" b="1" dirty="0" smtClean="0">
                <a:solidFill>
                  <a:schemeClr val="accent2">
                    <a:lumMod val="75000"/>
                  </a:schemeClr>
                </a:solidFill>
                <a:latin typeface="Cambria" pitchFamily="18" charset="0"/>
              </a:rPr>
              <a:t>32011L0038 (EUR-</a:t>
            </a:r>
            <a:r>
              <a:rPr lang="fr-FR" sz="1500" b="1" dirty="0" err="1" smtClean="0">
                <a:solidFill>
                  <a:schemeClr val="accent2">
                    <a:lumMod val="75000"/>
                  </a:schemeClr>
                </a:solidFill>
                <a:latin typeface="Cambria" pitchFamily="18" charset="0"/>
              </a:rPr>
              <a:t>Lex</a:t>
            </a:r>
            <a:r>
              <a:rPr lang="fr-FR" sz="1500" b="1" dirty="0" smtClean="0">
                <a:solidFill>
                  <a:schemeClr val="accent2">
                    <a:lumMod val="75000"/>
                  </a:schemeClr>
                </a:solidFill>
                <a:latin typeface="Cambria" pitchFamily="18" charset="0"/>
              </a:rPr>
              <a:t>: 15.30)</a:t>
            </a:r>
            <a:endParaRPr lang="en-US" sz="1500" dirty="0" smtClean="0">
              <a:solidFill>
                <a:schemeClr val="accent2">
                  <a:lumMod val="75000"/>
                </a:schemeClr>
              </a:solidFill>
              <a:latin typeface="Cambria" pitchFamily="18" charset="0"/>
            </a:endParaRPr>
          </a:p>
          <a:p>
            <a:pPr>
              <a:buFont typeface="Arial" charset="0"/>
              <a:buNone/>
            </a:pPr>
            <a:r>
              <a:rPr lang="en-GB" sz="1500" dirty="0" smtClean="0">
                <a:solidFill>
                  <a:schemeClr val="accent2">
                    <a:lumMod val="75000"/>
                  </a:schemeClr>
                </a:solidFill>
                <a:latin typeface="Cambria" pitchFamily="18" charset="0"/>
              </a:rPr>
              <a:t>	Commission Implementing Directive 2011/38/EU of 11 April 2011 amending Annex V to Directive 2004/33/EC with regards to maximum pH values for platelets concentrates at the end of the shelf life</a:t>
            </a:r>
            <a:endParaRPr lang="en-US" sz="1500" dirty="0" smtClean="0">
              <a:solidFill>
                <a:schemeClr val="accent2">
                  <a:lumMod val="75000"/>
                </a:schemeClr>
              </a:solidFill>
              <a:latin typeface="Cambria" pitchFamily="18" charset="0"/>
            </a:endParaRPr>
          </a:p>
          <a:p>
            <a:pPr>
              <a:buFont typeface="Arial" charset="0"/>
              <a:buNone/>
            </a:pPr>
            <a:r>
              <a:rPr lang="fr-FR" sz="1500" i="1" dirty="0" smtClean="0">
                <a:solidFill>
                  <a:schemeClr val="accent2">
                    <a:lumMod val="75000"/>
                  </a:schemeClr>
                </a:solidFill>
                <a:latin typeface="Cambria" pitchFamily="18" charset="0"/>
              </a:rPr>
              <a:t>	(OJ L 97, 12.4.2011, p. 28–29)</a:t>
            </a:r>
            <a:endParaRPr lang="en-US" sz="1500" dirty="0" smtClean="0">
              <a:solidFill>
                <a:schemeClr val="accent2">
                  <a:lumMod val="75000"/>
                </a:schemeClr>
              </a:solidFill>
              <a:latin typeface="Cambria" pitchFamily="18" charset="0"/>
            </a:endParaRPr>
          </a:p>
          <a:p>
            <a:r>
              <a:rPr lang="fr-FR" sz="1500" b="1" dirty="0" smtClean="0">
                <a:solidFill>
                  <a:schemeClr val="accent2">
                    <a:lumMod val="75000"/>
                  </a:schemeClr>
                </a:solidFill>
                <a:latin typeface="Cambria" pitchFamily="18" charset="0"/>
              </a:rPr>
              <a:t>32005L0061 (EUR-</a:t>
            </a:r>
            <a:r>
              <a:rPr lang="fr-FR" sz="1500" b="1" dirty="0" err="1" smtClean="0">
                <a:solidFill>
                  <a:schemeClr val="accent2">
                    <a:lumMod val="75000"/>
                  </a:schemeClr>
                </a:solidFill>
                <a:latin typeface="Cambria" pitchFamily="18" charset="0"/>
              </a:rPr>
              <a:t>Lex</a:t>
            </a:r>
            <a:r>
              <a:rPr lang="fr-FR" sz="1500" b="1" dirty="0" smtClean="0">
                <a:solidFill>
                  <a:schemeClr val="accent2">
                    <a:lumMod val="75000"/>
                  </a:schemeClr>
                </a:solidFill>
                <a:latin typeface="Cambria" pitchFamily="18" charset="0"/>
              </a:rPr>
              <a:t>: 15.30)</a:t>
            </a:r>
            <a:endParaRPr lang="en-US" sz="1500" dirty="0" smtClean="0">
              <a:solidFill>
                <a:schemeClr val="accent2">
                  <a:lumMod val="75000"/>
                </a:schemeClr>
              </a:solidFill>
              <a:latin typeface="Cambria" pitchFamily="18" charset="0"/>
            </a:endParaRPr>
          </a:p>
          <a:p>
            <a:pPr>
              <a:buFont typeface="Arial" charset="0"/>
              <a:buNone/>
            </a:pPr>
            <a:r>
              <a:rPr lang="en-GB" sz="1500" dirty="0" smtClean="0">
                <a:solidFill>
                  <a:schemeClr val="accent2">
                    <a:lumMod val="75000"/>
                  </a:schemeClr>
                </a:solidFill>
                <a:latin typeface="Cambria" pitchFamily="18" charset="0"/>
              </a:rPr>
              <a:t>	Commission Directive 2005/61/EC of 30 September 2005 implementing Directive 2002/98/EC of the European Parliament and of the Council as regards </a:t>
            </a:r>
            <a:r>
              <a:rPr lang="en-GB" sz="1500" b="1" dirty="0" smtClean="0">
                <a:solidFill>
                  <a:schemeClr val="accent2">
                    <a:lumMod val="75000"/>
                  </a:schemeClr>
                </a:solidFill>
                <a:latin typeface="Cambria" pitchFamily="18" charset="0"/>
              </a:rPr>
              <a:t>traceability requirements and notification of serious adverse reactions and events</a:t>
            </a:r>
            <a:r>
              <a:rPr lang="x-none" sz="1500" b="1" dirty="0" smtClean="0">
                <a:solidFill>
                  <a:schemeClr val="accent2">
                    <a:lumMod val="75000"/>
                  </a:schemeClr>
                </a:solidFill>
                <a:latin typeface="Cambria" pitchFamily="18" charset="0"/>
              </a:rPr>
              <a:t>  </a:t>
            </a:r>
            <a:r>
              <a:rPr lang="fr-FR" sz="1500" i="1" dirty="0" smtClean="0">
                <a:solidFill>
                  <a:schemeClr val="accent2">
                    <a:lumMod val="75000"/>
                  </a:schemeClr>
                </a:solidFill>
                <a:latin typeface="Cambria" pitchFamily="18" charset="0"/>
              </a:rPr>
              <a:t>(OJ L 256, 1.10.2005, p. 32–40)</a:t>
            </a:r>
            <a:endParaRPr lang="en-US" sz="1500" dirty="0" smtClean="0">
              <a:solidFill>
                <a:schemeClr val="accent2">
                  <a:lumMod val="75000"/>
                </a:schemeClr>
              </a:solidFill>
              <a:latin typeface="Cambria" pitchFamily="18" charset="0"/>
            </a:endParaRPr>
          </a:p>
          <a:p>
            <a:pPr>
              <a:buFont typeface="Wingdings" pitchFamily="2" charset="2"/>
              <a:buChar char="Ø"/>
            </a:pPr>
            <a:endParaRPr lang="en-US" sz="15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048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48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048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0489" name="Title 24"/>
          <p:cNvSpPr>
            <a:spLocks noGrp="1"/>
          </p:cNvSpPr>
          <p:nvPr>
            <p:ph type="title"/>
          </p:nvPr>
        </p:nvSpPr>
        <p:spPr>
          <a:xfrm>
            <a:off x="533400" y="533400"/>
            <a:ext cx="8229600" cy="838200"/>
          </a:xfrm>
        </p:spPr>
        <p:txBody>
          <a:bodyPr/>
          <a:lstStyle/>
          <a:p>
            <a:r>
              <a:rPr lang="bs-Latn-BA" sz="2800" b="1" dirty="0" smtClean="0">
                <a:solidFill>
                  <a:srgbClr val="0000FF"/>
                </a:solidFill>
                <a:latin typeface="Cambria" pitchFamily="18" charset="0"/>
              </a:rPr>
              <a:t>Relevant </a:t>
            </a:r>
            <a:r>
              <a:rPr lang="bs-Latn-BA" sz="2800" b="1" i="1" dirty="0" err="1" smtClean="0">
                <a:solidFill>
                  <a:srgbClr val="0000FF"/>
                </a:solidFill>
                <a:latin typeface="Cambria" pitchFamily="18" charset="0"/>
              </a:rPr>
              <a:t>Acquis</a:t>
            </a:r>
            <a:r>
              <a:rPr lang="bs-Latn-BA" sz="2800" b="1" i="1" dirty="0" smtClean="0">
                <a:solidFill>
                  <a:srgbClr val="0000FF"/>
                </a:solidFill>
                <a:latin typeface="Cambria" pitchFamily="18" charset="0"/>
              </a:rPr>
              <a:t> </a:t>
            </a:r>
            <a:r>
              <a:rPr lang="en-US" sz="2400" dirty="0" smtClean="0">
                <a:solidFill>
                  <a:srgbClr val="0000FF"/>
                </a:solidFill>
                <a:latin typeface="Cambria" pitchFamily="18" charset="0"/>
              </a:rPr>
              <a:t>(continued)</a:t>
            </a:r>
            <a:endParaRPr lang="en-GB" dirty="0" smtClean="0">
              <a:solidFill>
                <a:srgbClr val="0000FF"/>
              </a:solidFill>
            </a:endParaRPr>
          </a:p>
        </p:txBody>
      </p:sp>
      <p:sp>
        <p:nvSpPr>
          <p:cNvPr id="20490" name="Content Placeholder 25"/>
          <p:cNvSpPr>
            <a:spLocks noGrp="1"/>
          </p:cNvSpPr>
          <p:nvPr>
            <p:ph idx="1"/>
          </p:nvPr>
        </p:nvSpPr>
        <p:spPr>
          <a:xfrm>
            <a:off x="152400" y="1676400"/>
            <a:ext cx="8763000" cy="4953000"/>
          </a:xfrm>
        </p:spPr>
        <p:txBody>
          <a:bodyPr/>
          <a:lstStyle/>
          <a:p>
            <a:r>
              <a:rPr lang="fr-FR" sz="1600" b="1" dirty="0" smtClean="0">
                <a:solidFill>
                  <a:schemeClr val="accent2">
                    <a:lumMod val="75000"/>
                  </a:schemeClr>
                </a:solidFill>
                <a:latin typeface="Cambria" pitchFamily="18" charset="0"/>
              </a:rPr>
              <a:t>32005L0062 (EUR-</a:t>
            </a:r>
            <a:r>
              <a:rPr lang="fr-FR" sz="1600" b="1" dirty="0" err="1" smtClean="0">
                <a:solidFill>
                  <a:schemeClr val="accent2">
                    <a:lumMod val="75000"/>
                  </a:schemeClr>
                </a:solidFill>
                <a:latin typeface="Cambria" pitchFamily="18" charset="0"/>
              </a:rPr>
              <a:t>Lex</a:t>
            </a:r>
            <a:r>
              <a:rPr lang="fr-FR" sz="1600" b="1" dirty="0" smtClean="0">
                <a:solidFill>
                  <a:schemeClr val="accent2">
                    <a:lumMod val="75000"/>
                  </a:schemeClr>
                </a:solidFill>
                <a:latin typeface="Cambria" pitchFamily="18" charset="0"/>
              </a:rPr>
              <a:t>: 15.30)</a:t>
            </a:r>
            <a:endParaRPr lang="en-US" sz="1600" dirty="0" smtClean="0">
              <a:solidFill>
                <a:schemeClr val="accent2">
                  <a:lumMod val="75000"/>
                </a:schemeClr>
              </a:solidFill>
              <a:latin typeface="Cambria" pitchFamily="18" charset="0"/>
            </a:endParaRPr>
          </a:p>
          <a:p>
            <a:pPr>
              <a:buFont typeface="Arial" charset="0"/>
              <a:buNone/>
            </a:pPr>
            <a:r>
              <a:rPr lang="en-U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Commission Directive 2005/62/EC of 30 September 2005 implementing Directive 2002/98/EC of the European Parliament and of the Council as regards </a:t>
            </a:r>
            <a:r>
              <a:rPr lang="en-GB" sz="1600" b="1" dirty="0" smtClean="0">
                <a:solidFill>
                  <a:schemeClr val="accent2">
                    <a:lumMod val="75000"/>
                  </a:schemeClr>
                </a:solidFill>
                <a:latin typeface="Cambria" pitchFamily="18" charset="0"/>
              </a:rPr>
              <a:t>Community standards and specifications relating to a quality system for blood establishments</a:t>
            </a:r>
            <a:endParaRPr lang="en-US" sz="1600" dirty="0" smtClean="0">
              <a:solidFill>
                <a:schemeClr val="accent2">
                  <a:lumMod val="75000"/>
                </a:schemeClr>
              </a:solidFill>
              <a:latin typeface="Cambria" pitchFamily="18" charset="0"/>
            </a:endParaRPr>
          </a:p>
          <a:p>
            <a:pPr>
              <a:buFont typeface="Arial" charset="0"/>
              <a:buNone/>
            </a:pPr>
            <a:r>
              <a:rPr lang="en-US" sz="1600" i="1" dirty="0" smtClean="0">
                <a:solidFill>
                  <a:schemeClr val="accent2">
                    <a:lumMod val="75000"/>
                  </a:schemeClr>
                </a:solidFill>
                <a:latin typeface="Cambria" pitchFamily="18" charset="0"/>
              </a:rPr>
              <a:t>	</a:t>
            </a:r>
            <a:r>
              <a:rPr lang="fr-BE" sz="1600" i="1" dirty="0" smtClean="0">
                <a:solidFill>
                  <a:schemeClr val="accent2">
                    <a:lumMod val="75000"/>
                  </a:schemeClr>
                </a:solidFill>
                <a:latin typeface="Cambria" pitchFamily="18" charset="0"/>
              </a:rPr>
              <a:t>(OJ L 256, 1.10.2005, p. 41–48)</a:t>
            </a:r>
            <a:endParaRPr lang="en-US" sz="1600" dirty="0" smtClean="0">
              <a:solidFill>
                <a:schemeClr val="accent2">
                  <a:lumMod val="75000"/>
                </a:schemeClr>
              </a:solidFill>
              <a:latin typeface="Cambria" pitchFamily="18" charset="0"/>
            </a:endParaRPr>
          </a:p>
          <a:p>
            <a:r>
              <a:rPr lang="fr-BE" sz="1600" b="1" dirty="0" smtClean="0">
                <a:solidFill>
                  <a:schemeClr val="accent2">
                    <a:lumMod val="75000"/>
                  </a:schemeClr>
                </a:solidFill>
                <a:latin typeface="Cambria" pitchFamily="18" charset="0"/>
              </a:rPr>
              <a:t>32004L0023 (EUR-Lex: 15.30)</a:t>
            </a:r>
            <a:endParaRPr lang="en-US" sz="1600" dirty="0" smtClean="0">
              <a:solidFill>
                <a:schemeClr val="accent2">
                  <a:lumMod val="75000"/>
                </a:schemeClr>
              </a:solidFill>
              <a:latin typeface="Cambria" pitchFamily="18" charset="0"/>
            </a:endParaRPr>
          </a:p>
          <a:p>
            <a:pPr>
              <a:buFont typeface="Arial" charset="0"/>
              <a:buNone/>
            </a:pPr>
            <a:r>
              <a:rPr lang="en-U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Directive 2004/23/EC of the European Parliament and the Council</a:t>
            </a:r>
            <a:br>
              <a:rPr lang="en-GB" sz="1600" dirty="0" smtClean="0">
                <a:solidFill>
                  <a:schemeClr val="accent2">
                    <a:lumMod val="75000"/>
                  </a:schemeClr>
                </a:solidFill>
                <a:latin typeface="Cambria" pitchFamily="18" charset="0"/>
              </a:rPr>
            </a:br>
            <a:r>
              <a:rPr lang="en-GB" sz="1600" dirty="0" smtClean="0">
                <a:solidFill>
                  <a:schemeClr val="accent2">
                    <a:lumMod val="75000"/>
                  </a:schemeClr>
                </a:solidFill>
                <a:latin typeface="Cambria" pitchFamily="18" charset="0"/>
              </a:rPr>
              <a:t>of 31 March 2004 on setting </a:t>
            </a:r>
            <a:r>
              <a:rPr lang="en-GB" sz="1600" b="1" dirty="0" smtClean="0">
                <a:solidFill>
                  <a:schemeClr val="accent2">
                    <a:lumMod val="75000"/>
                  </a:schemeClr>
                </a:solidFill>
                <a:latin typeface="Cambria" pitchFamily="18" charset="0"/>
              </a:rPr>
              <a:t>standards of quality and safety for the donation, procurement, testing, processing, preservation, storage and distribution of human tissues and cells</a:t>
            </a:r>
            <a:endParaRPr lang="en-US" sz="1600" dirty="0" smtClean="0">
              <a:solidFill>
                <a:schemeClr val="accent2">
                  <a:lumMod val="75000"/>
                </a:schemeClr>
              </a:solidFill>
              <a:latin typeface="Cambria" pitchFamily="18" charset="0"/>
            </a:endParaRPr>
          </a:p>
          <a:p>
            <a:pPr>
              <a:buFont typeface="Arial" charset="0"/>
              <a:buNone/>
            </a:pPr>
            <a:r>
              <a:rPr lang="en-US" sz="1600" i="1" dirty="0" smtClean="0">
                <a:solidFill>
                  <a:schemeClr val="accent2">
                    <a:lumMod val="75000"/>
                  </a:schemeClr>
                </a:solidFill>
                <a:latin typeface="Cambria" pitchFamily="18" charset="0"/>
              </a:rPr>
              <a:t>	</a:t>
            </a:r>
            <a:r>
              <a:rPr lang="fr-FR" sz="1600" i="1" dirty="0" smtClean="0">
                <a:solidFill>
                  <a:schemeClr val="accent2">
                    <a:lumMod val="75000"/>
                  </a:schemeClr>
                </a:solidFill>
                <a:latin typeface="Cambria" pitchFamily="18" charset="0"/>
              </a:rPr>
              <a:t>(OJ L 102, 7.4.2004, p. 48–58)</a:t>
            </a:r>
            <a:endParaRPr lang="en-US" sz="1600" dirty="0" smtClean="0">
              <a:solidFill>
                <a:schemeClr val="accent2">
                  <a:lumMod val="75000"/>
                </a:schemeClr>
              </a:solidFill>
              <a:latin typeface="Cambria" pitchFamily="18" charset="0"/>
            </a:endParaRPr>
          </a:p>
          <a:p>
            <a:r>
              <a:rPr lang="fr-FR" sz="1600" b="1" dirty="0" smtClean="0">
                <a:solidFill>
                  <a:schemeClr val="accent2">
                    <a:lumMod val="75000"/>
                  </a:schemeClr>
                </a:solidFill>
                <a:latin typeface="Cambria" pitchFamily="18" charset="0"/>
              </a:rPr>
              <a:t>32006L0017 (EUR-</a:t>
            </a:r>
            <a:r>
              <a:rPr lang="fr-FR" sz="1600" b="1" dirty="0" err="1" smtClean="0">
                <a:solidFill>
                  <a:schemeClr val="accent2">
                    <a:lumMod val="75000"/>
                  </a:schemeClr>
                </a:solidFill>
                <a:latin typeface="Cambria" pitchFamily="18" charset="0"/>
              </a:rPr>
              <a:t>Lex</a:t>
            </a:r>
            <a:r>
              <a:rPr lang="fr-FR" sz="1600" b="1" dirty="0" smtClean="0">
                <a:solidFill>
                  <a:schemeClr val="accent2">
                    <a:lumMod val="75000"/>
                  </a:schemeClr>
                </a:solidFill>
                <a:latin typeface="Cambria" pitchFamily="18" charset="0"/>
              </a:rPr>
              <a:t>: 15.30)</a:t>
            </a:r>
            <a:endParaRPr lang="en-US" sz="1600" dirty="0" smtClean="0">
              <a:solidFill>
                <a:schemeClr val="accent2">
                  <a:lumMod val="75000"/>
                </a:schemeClr>
              </a:solidFill>
              <a:latin typeface="Cambria" pitchFamily="18" charset="0"/>
            </a:endParaRPr>
          </a:p>
          <a:p>
            <a:pPr>
              <a:buFont typeface="Arial" charset="0"/>
              <a:buNone/>
            </a:pPr>
            <a:r>
              <a:rPr lang="en-U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Commission Directive 2006/17/EC of 8 February 2006 implementing Directive 2004/23/EC of the European Parliament and of the Council as regards </a:t>
            </a:r>
            <a:r>
              <a:rPr lang="en-GB" sz="1600" b="1" dirty="0" smtClean="0">
                <a:solidFill>
                  <a:schemeClr val="accent2">
                    <a:lumMod val="75000"/>
                  </a:schemeClr>
                </a:solidFill>
                <a:latin typeface="Cambria" pitchFamily="18" charset="0"/>
              </a:rPr>
              <a:t>certain technical requirements for the donation, procurement and testing of human tissues and cells</a:t>
            </a:r>
            <a:endParaRPr lang="en-US" sz="1600" dirty="0" smtClean="0">
              <a:solidFill>
                <a:schemeClr val="accent2">
                  <a:lumMod val="75000"/>
                </a:schemeClr>
              </a:solidFill>
              <a:latin typeface="Cambria" pitchFamily="18" charset="0"/>
            </a:endParaRPr>
          </a:p>
          <a:p>
            <a:pPr>
              <a:buFont typeface="Arial" charset="0"/>
              <a:buNone/>
            </a:pPr>
            <a:r>
              <a:rPr lang="en-US" sz="1600" i="1" dirty="0" smtClean="0">
                <a:solidFill>
                  <a:schemeClr val="accent2">
                    <a:lumMod val="75000"/>
                  </a:schemeClr>
                </a:solidFill>
                <a:latin typeface="Cambria" pitchFamily="18" charset="0"/>
              </a:rPr>
              <a:t>	</a:t>
            </a:r>
            <a:r>
              <a:rPr lang="fr-BE" sz="1600" i="1" dirty="0" smtClean="0">
                <a:solidFill>
                  <a:schemeClr val="accent2">
                    <a:lumMod val="75000"/>
                  </a:schemeClr>
                </a:solidFill>
                <a:latin typeface="Cambria" pitchFamily="18" charset="0"/>
              </a:rPr>
              <a:t>(OJ L 38, 9.2.2006, p. 40–52)</a:t>
            </a:r>
            <a:endParaRPr lang="en-US"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150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1508"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151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1514" name="Content Placeholder 25"/>
          <p:cNvSpPr>
            <a:spLocks noGrp="1"/>
          </p:cNvSpPr>
          <p:nvPr>
            <p:ph idx="1"/>
          </p:nvPr>
        </p:nvSpPr>
        <p:spPr>
          <a:xfrm>
            <a:off x="152400" y="1447800"/>
            <a:ext cx="8686800" cy="4953000"/>
          </a:xfrm>
        </p:spPr>
        <p:txBody>
          <a:bodyPr/>
          <a:lstStyle/>
          <a:p>
            <a:r>
              <a:rPr lang="fr-BE" sz="1600" b="1" dirty="0" smtClean="0">
                <a:solidFill>
                  <a:schemeClr val="accent2">
                    <a:lumMod val="75000"/>
                  </a:schemeClr>
                </a:solidFill>
                <a:latin typeface="Cambria" pitchFamily="18" charset="0"/>
              </a:rPr>
              <a:t>32006/L0086 (EUR-Lex: 15.30)</a:t>
            </a:r>
            <a:endParaRPr lang="en-US" sz="1600" b="1" dirty="0" smtClean="0">
              <a:solidFill>
                <a:schemeClr val="accent2">
                  <a:lumMod val="75000"/>
                </a:schemeClr>
              </a:solidFill>
              <a:latin typeface="Cambria" pitchFamily="18" charset="0"/>
            </a:endParaRPr>
          </a:p>
          <a:p>
            <a:pPr>
              <a:buFont typeface="Arial" charset="0"/>
              <a:buNone/>
            </a:pPr>
            <a:r>
              <a:rPr lang="en-US" sz="1600" b="1"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Commission Directive 2006/86/EC of 24 October 2006 implementing Directive 2004/23/EC of the European Parliament and of the Council as regards </a:t>
            </a:r>
            <a:r>
              <a:rPr lang="en-GB" sz="1600" b="1" dirty="0" smtClean="0">
                <a:solidFill>
                  <a:schemeClr val="accent2">
                    <a:lumMod val="75000"/>
                  </a:schemeClr>
                </a:solidFill>
                <a:latin typeface="Cambria" pitchFamily="18" charset="0"/>
              </a:rPr>
              <a:t>traceability requirements, notification of serious adverse reactions and events and certain technical requirements for the coding, processing, preservation, storage and distribution of human tissues and cells</a:t>
            </a:r>
            <a:endParaRPr lang="en-US" sz="1600" dirty="0" smtClean="0">
              <a:solidFill>
                <a:schemeClr val="accent2">
                  <a:lumMod val="75000"/>
                </a:schemeClr>
              </a:solidFill>
              <a:latin typeface="Cambria" pitchFamily="18" charset="0"/>
            </a:endParaRPr>
          </a:p>
          <a:p>
            <a:pPr>
              <a:buFont typeface="Arial" charset="0"/>
              <a:buNone/>
            </a:pPr>
            <a:r>
              <a:rPr lang="en-US" sz="1600" i="1" dirty="0" smtClean="0">
                <a:solidFill>
                  <a:schemeClr val="accent2">
                    <a:lumMod val="75000"/>
                  </a:schemeClr>
                </a:solidFill>
                <a:latin typeface="Cambria" pitchFamily="18" charset="0"/>
              </a:rPr>
              <a:t>	</a:t>
            </a:r>
            <a:r>
              <a:rPr lang="fr-FR" sz="1600" i="1" dirty="0" smtClean="0">
                <a:solidFill>
                  <a:schemeClr val="accent2">
                    <a:lumMod val="75000"/>
                  </a:schemeClr>
                </a:solidFill>
                <a:latin typeface="Cambria" pitchFamily="18" charset="0"/>
              </a:rPr>
              <a:t>(OJ L 294, 25.10.2006, p. 32–50)</a:t>
            </a:r>
            <a:endParaRPr lang="en-US" sz="1600" dirty="0" smtClean="0">
              <a:solidFill>
                <a:schemeClr val="accent2">
                  <a:lumMod val="75000"/>
                </a:schemeClr>
              </a:solidFill>
              <a:latin typeface="Cambria" pitchFamily="18" charset="0"/>
            </a:endParaRPr>
          </a:p>
          <a:p>
            <a:r>
              <a:rPr lang="fr-FR" sz="1600" b="1" dirty="0" smtClean="0">
                <a:solidFill>
                  <a:schemeClr val="accent2">
                    <a:lumMod val="75000"/>
                  </a:schemeClr>
                </a:solidFill>
                <a:latin typeface="Cambria" pitchFamily="18" charset="0"/>
              </a:rPr>
              <a:t>32012L0039 (EUR-</a:t>
            </a:r>
            <a:r>
              <a:rPr lang="fr-FR" sz="1600" b="1" dirty="0" err="1" smtClean="0">
                <a:solidFill>
                  <a:schemeClr val="accent2">
                    <a:lumMod val="75000"/>
                  </a:schemeClr>
                </a:solidFill>
                <a:latin typeface="Cambria" pitchFamily="18" charset="0"/>
              </a:rPr>
              <a:t>Lex</a:t>
            </a:r>
            <a:r>
              <a:rPr lang="fr-FR" sz="1600" b="1" dirty="0" smtClean="0">
                <a:solidFill>
                  <a:schemeClr val="accent2">
                    <a:lumMod val="75000"/>
                  </a:schemeClr>
                </a:solidFill>
                <a:latin typeface="Cambria" pitchFamily="18" charset="0"/>
              </a:rPr>
              <a:t>: 15.30)</a:t>
            </a:r>
            <a:endParaRPr lang="en-US" sz="1600" dirty="0" smtClean="0">
              <a:solidFill>
                <a:schemeClr val="accent2">
                  <a:lumMod val="75000"/>
                </a:schemeClr>
              </a:solidFill>
              <a:latin typeface="Cambria" pitchFamily="18" charset="0"/>
            </a:endParaRPr>
          </a:p>
          <a:p>
            <a:pPr>
              <a:buFont typeface="Arial" charset="0"/>
              <a:buNone/>
            </a:pPr>
            <a:r>
              <a:rPr lang="en-U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Commission Directive 2012/39/EU of 26 November 2012 amending Directive 2006/17/EC as regards </a:t>
            </a:r>
            <a:r>
              <a:rPr lang="en-GB" sz="1600" b="1" dirty="0" smtClean="0">
                <a:solidFill>
                  <a:schemeClr val="accent2">
                    <a:lumMod val="75000"/>
                  </a:schemeClr>
                </a:solidFill>
                <a:latin typeface="Cambria" pitchFamily="18" charset="0"/>
              </a:rPr>
              <a:t>certain technical requirements for the testing of human tissues and cells</a:t>
            </a:r>
            <a:endParaRPr lang="en-US" sz="1600" dirty="0" smtClean="0">
              <a:solidFill>
                <a:schemeClr val="accent2">
                  <a:lumMod val="75000"/>
                </a:schemeClr>
              </a:solidFill>
              <a:latin typeface="Cambria" pitchFamily="18" charset="0"/>
            </a:endParaRPr>
          </a:p>
          <a:p>
            <a:pPr>
              <a:buFont typeface="Arial" charset="0"/>
              <a:buNone/>
            </a:pPr>
            <a:r>
              <a:rPr lang="en-US" sz="1600" i="1" dirty="0" smtClean="0">
                <a:solidFill>
                  <a:schemeClr val="accent2">
                    <a:lumMod val="75000"/>
                  </a:schemeClr>
                </a:solidFill>
                <a:latin typeface="Cambria" pitchFamily="18" charset="0"/>
              </a:rPr>
              <a:t>	</a:t>
            </a:r>
            <a:r>
              <a:rPr lang="fr-BE" sz="1600" i="1" dirty="0" smtClean="0">
                <a:solidFill>
                  <a:schemeClr val="accent2">
                    <a:lumMod val="75000"/>
                  </a:schemeClr>
                </a:solidFill>
                <a:latin typeface="Cambria" pitchFamily="18" charset="0"/>
              </a:rPr>
              <a:t>(OJ L 327, 27.11.2012, p. 24–25)</a:t>
            </a:r>
            <a:endParaRPr lang="en-US" sz="1600" dirty="0" smtClean="0">
              <a:solidFill>
                <a:schemeClr val="accent2">
                  <a:lumMod val="75000"/>
                </a:schemeClr>
              </a:solidFill>
              <a:latin typeface="Cambria" pitchFamily="18" charset="0"/>
            </a:endParaRPr>
          </a:p>
          <a:p>
            <a:r>
              <a:rPr lang="fr-BE" sz="1600" b="1" dirty="0" smtClean="0">
                <a:solidFill>
                  <a:schemeClr val="accent2">
                    <a:lumMod val="75000"/>
                  </a:schemeClr>
                </a:solidFill>
                <a:latin typeface="Cambria" pitchFamily="18" charset="0"/>
              </a:rPr>
              <a:t>32010D0453 (EUR-Lex: 15.30)</a:t>
            </a:r>
            <a:endParaRPr lang="en-US" sz="1600" dirty="0" smtClean="0">
              <a:solidFill>
                <a:schemeClr val="accent2">
                  <a:lumMod val="75000"/>
                </a:schemeClr>
              </a:solidFill>
              <a:latin typeface="Cambria" pitchFamily="18" charset="0"/>
            </a:endParaRPr>
          </a:p>
          <a:p>
            <a:pPr>
              <a:buFont typeface="Arial" charset="0"/>
              <a:buNone/>
            </a:pPr>
            <a:r>
              <a:rPr lang="en-U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2010/453/EU: Commission Decision of 3 August 2010 establishing </a:t>
            </a:r>
            <a:r>
              <a:rPr lang="en-GB" sz="1600" b="1" dirty="0" smtClean="0">
                <a:solidFill>
                  <a:schemeClr val="accent2">
                    <a:lumMod val="75000"/>
                  </a:schemeClr>
                </a:solidFill>
                <a:latin typeface="Cambria" pitchFamily="18" charset="0"/>
              </a:rPr>
              <a:t>guidelines concerning the conditions of inspections and control measures, and on the training and qualification of officials, in the field of human tissues and cells</a:t>
            </a:r>
            <a:r>
              <a:rPr lang="en-GB" sz="1600" dirty="0" smtClean="0">
                <a:solidFill>
                  <a:schemeClr val="accent2">
                    <a:lumMod val="75000"/>
                  </a:schemeClr>
                </a:solidFill>
                <a:latin typeface="Cambria" pitchFamily="18" charset="0"/>
              </a:rPr>
              <a:t> provided for in Directive 2004/23/EC of the European Parliament and of the Council</a:t>
            </a:r>
            <a:endParaRPr lang="en-US" sz="1600" dirty="0" smtClean="0">
              <a:solidFill>
                <a:schemeClr val="accent2">
                  <a:lumMod val="75000"/>
                </a:schemeClr>
              </a:solidFill>
              <a:latin typeface="Cambria" pitchFamily="18" charset="0"/>
            </a:endParaRPr>
          </a:p>
          <a:p>
            <a:pPr>
              <a:buFont typeface="Arial" charset="0"/>
              <a:buNone/>
            </a:pPr>
            <a:r>
              <a:rPr lang="en-US" sz="1600" i="1" dirty="0" smtClean="0">
                <a:solidFill>
                  <a:schemeClr val="accent2">
                    <a:lumMod val="75000"/>
                  </a:schemeClr>
                </a:solidFill>
                <a:latin typeface="Cambria" pitchFamily="18" charset="0"/>
              </a:rPr>
              <a:t>	</a:t>
            </a:r>
            <a:r>
              <a:rPr lang="fr-BE" sz="1600" i="1" dirty="0" smtClean="0">
                <a:solidFill>
                  <a:schemeClr val="accent2">
                    <a:lumMod val="75000"/>
                  </a:schemeClr>
                </a:solidFill>
                <a:latin typeface="Cambria" pitchFamily="18" charset="0"/>
              </a:rPr>
              <a:t>(OJ L 213, 13.8.2010, p. 48–50)</a:t>
            </a:r>
            <a:endParaRPr lang="en-US" sz="1600" dirty="0" smtClean="0">
              <a:solidFill>
                <a:schemeClr val="accent2">
                  <a:lumMod val="75000"/>
                </a:schemeClr>
              </a:solidFill>
              <a:latin typeface="Cambria" pitchFamily="18" charset="0"/>
            </a:endParaRPr>
          </a:p>
          <a:p>
            <a:pPr>
              <a:buFont typeface="Wingdings" pitchFamily="2" charset="2"/>
              <a:buChar char="Ø"/>
            </a:pPr>
            <a:endParaRPr lang="en-US"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609600" y="609600"/>
            <a:ext cx="8229600" cy="838200"/>
          </a:xfrm>
        </p:spPr>
        <p:txBody>
          <a:bodyPr/>
          <a:lstStyle/>
          <a:p>
            <a:r>
              <a:rPr lang="bs-Latn-BA" sz="2800" b="1" dirty="0" smtClean="0">
                <a:solidFill>
                  <a:srgbClr val="0000FF"/>
                </a:solidFill>
                <a:latin typeface="Cambria" pitchFamily="18" charset="0"/>
              </a:rPr>
              <a:t>Relevant </a:t>
            </a:r>
            <a:r>
              <a:rPr lang="bs-Latn-BA" sz="2800" b="1" i="1" dirty="0" err="1" smtClean="0">
                <a:solidFill>
                  <a:srgbClr val="0000FF"/>
                </a:solidFill>
                <a:latin typeface="Cambria" pitchFamily="18" charset="0"/>
              </a:rPr>
              <a:t>Acquis</a:t>
            </a:r>
            <a:r>
              <a:rPr lang="bs-Latn-BA" sz="2800" b="1" i="1" dirty="0" smtClean="0">
                <a:solidFill>
                  <a:srgbClr val="0000FF"/>
                </a:solidFill>
                <a:latin typeface="Cambria" pitchFamily="18" charset="0"/>
              </a:rPr>
              <a:t> </a:t>
            </a:r>
            <a:r>
              <a:rPr lang="en-US" sz="2400" dirty="0" smtClean="0">
                <a:solidFill>
                  <a:srgbClr val="0000FF"/>
                </a:solidFill>
                <a:latin typeface="Cambria" pitchFamily="18" charset="0"/>
              </a:rPr>
              <a:t>(continued)</a:t>
            </a:r>
            <a:endParaRPr lang="en-GB" dirty="0" smtClean="0">
              <a:solidFill>
                <a:srgbClr val="0000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253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2532"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253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2538" name="Content Placeholder 25"/>
          <p:cNvSpPr>
            <a:spLocks noGrp="1"/>
          </p:cNvSpPr>
          <p:nvPr>
            <p:ph idx="1"/>
          </p:nvPr>
        </p:nvSpPr>
        <p:spPr>
          <a:xfrm>
            <a:off x="152400" y="1676400"/>
            <a:ext cx="8763000" cy="4724400"/>
          </a:xfrm>
        </p:spPr>
        <p:txBody>
          <a:bodyPr/>
          <a:lstStyle/>
          <a:p>
            <a:pPr>
              <a:spcBef>
                <a:spcPts val="600"/>
              </a:spcBef>
              <a:spcAft>
                <a:spcPts val="600"/>
              </a:spcAft>
            </a:pPr>
            <a:r>
              <a:rPr lang="fr-BE" sz="1800" b="1" dirty="0" smtClean="0">
                <a:solidFill>
                  <a:schemeClr val="accent2">
                    <a:lumMod val="75000"/>
                  </a:schemeClr>
                </a:solidFill>
                <a:latin typeface="Cambria" pitchFamily="18" charset="0"/>
              </a:rPr>
              <a:t>32010L0053 (EUR-Lex: 13.10.30.20 / 15.20.30)</a:t>
            </a:r>
            <a:endParaRPr lang="en-US" sz="1800" dirty="0" smtClean="0">
              <a:solidFill>
                <a:schemeClr val="accent2">
                  <a:lumMod val="75000"/>
                </a:schemeClr>
              </a:solidFill>
              <a:latin typeface="Cambria" pitchFamily="18" charset="0"/>
            </a:endParaRPr>
          </a:p>
          <a:p>
            <a:pPr>
              <a:spcBef>
                <a:spcPts val="600"/>
              </a:spcBef>
              <a:spcAft>
                <a:spcPts val="600"/>
              </a:spcAft>
              <a:buFont typeface="Arial" charset="0"/>
              <a:buNone/>
            </a:pPr>
            <a:r>
              <a:rPr lang="en-U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Directive 2010/53/EU of the European Parliament and of the Council of 7 July 2010 on </a:t>
            </a:r>
            <a:r>
              <a:rPr lang="en-GB" sz="1800" b="1" dirty="0" smtClean="0">
                <a:solidFill>
                  <a:schemeClr val="accent2">
                    <a:lumMod val="75000"/>
                  </a:schemeClr>
                </a:solidFill>
                <a:latin typeface="Cambria" pitchFamily="18" charset="0"/>
              </a:rPr>
              <a:t>standards of quality and safety of human organs intended for transplantation</a:t>
            </a:r>
            <a:endParaRPr lang="en-US" sz="1800" dirty="0" smtClean="0">
              <a:solidFill>
                <a:schemeClr val="accent2">
                  <a:lumMod val="75000"/>
                </a:schemeClr>
              </a:solidFill>
              <a:latin typeface="Cambria" pitchFamily="18" charset="0"/>
            </a:endParaRPr>
          </a:p>
          <a:p>
            <a:pPr>
              <a:spcBef>
                <a:spcPts val="600"/>
              </a:spcBef>
              <a:spcAft>
                <a:spcPts val="600"/>
              </a:spcAft>
              <a:buFont typeface="Arial" charset="0"/>
              <a:buNone/>
            </a:pPr>
            <a:r>
              <a:rPr lang="en-US" sz="1800" i="1" dirty="0" smtClean="0">
                <a:solidFill>
                  <a:schemeClr val="accent2">
                    <a:lumMod val="75000"/>
                  </a:schemeClr>
                </a:solidFill>
                <a:latin typeface="Cambria" pitchFamily="18" charset="0"/>
              </a:rPr>
              <a:t>	</a:t>
            </a:r>
            <a:r>
              <a:rPr lang="fr-BE" sz="1800" i="1" dirty="0" smtClean="0">
                <a:solidFill>
                  <a:schemeClr val="accent2">
                    <a:lumMod val="75000"/>
                  </a:schemeClr>
                </a:solidFill>
                <a:latin typeface="Cambria" pitchFamily="18" charset="0"/>
              </a:rPr>
              <a:t>(OJ L 207, 6.8.2010, p. 14)</a:t>
            </a:r>
            <a:endParaRPr lang="en-US" sz="1800" dirty="0" smtClean="0">
              <a:solidFill>
                <a:schemeClr val="accent2">
                  <a:lumMod val="75000"/>
                </a:schemeClr>
              </a:solidFill>
              <a:latin typeface="Cambria" pitchFamily="18" charset="0"/>
            </a:endParaRPr>
          </a:p>
          <a:p>
            <a:pPr>
              <a:spcBef>
                <a:spcPts val="600"/>
              </a:spcBef>
              <a:spcAft>
                <a:spcPts val="600"/>
              </a:spcAft>
            </a:pPr>
            <a:r>
              <a:rPr lang="fr-BE" sz="1800" b="1" i="1" dirty="0" smtClean="0">
                <a:solidFill>
                  <a:schemeClr val="accent2">
                    <a:lumMod val="75000"/>
                  </a:schemeClr>
                </a:solidFill>
                <a:latin typeface="Cambria" pitchFamily="18" charset="0"/>
              </a:rPr>
              <a:t>32012L0025 </a:t>
            </a:r>
            <a:r>
              <a:rPr lang="fr-BE" sz="1800" b="1" dirty="0" smtClean="0">
                <a:solidFill>
                  <a:schemeClr val="accent2">
                    <a:lumMod val="75000"/>
                  </a:schemeClr>
                </a:solidFill>
                <a:latin typeface="Cambria" pitchFamily="18" charset="0"/>
              </a:rPr>
              <a:t>(EUR-Lex: 15.30)</a:t>
            </a:r>
            <a:endParaRPr lang="en-US" sz="1800" dirty="0" smtClean="0">
              <a:solidFill>
                <a:schemeClr val="accent2">
                  <a:lumMod val="75000"/>
                </a:schemeClr>
              </a:solidFill>
              <a:latin typeface="Cambria" pitchFamily="18" charset="0"/>
            </a:endParaRPr>
          </a:p>
          <a:p>
            <a:pPr>
              <a:spcBef>
                <a:spcPts val="600"/>
              </a:spcBef>
              <a:spcAft>
                <a:spcPts val="600"/>
              </a:spcAft>
              <a:buFont typeface="Arial" charset="0"/>
              <a:buNone/>
            </a:pPr>
            <a:r>
              <a:rPr lang="en-U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Commission implementing Directive 2012/25/EU of 9 October 2012 laying down </a:t>
            </a:r>
            <a:r>
              <a:rPr lang="en-GB" sz="1800" b="1" dirty="0" smtClean="0">
                <a:solidFill>
                  <a:schemeClr val="accent2">
                    <a:lumMod val="75000"/>
                  </a:schemeClr>
                </a:solidFill>
                <a:latin typeface="Cambria" pitchFamily="18" charset="0"/>
              </a:rPr>
              <a:t>information procedures for the exchange, between Member States, of human organs intended for transplantation</a:t>
            </a:r>
            <a:endParaRPr lang="en-US" sz="1800" dirty="0" smtClean="0">
              <a:solidFill>
                <a:schemeClr val="accent2">
                  <a:lumMod val="75000"/>
                </a:schemeClr>
              </a:solidFill>
              <a:latin typeface="Cambria" pitchFamily="18" charset="0"/>
            </a:endParaRPr>
          </a:p>
          <a:p>
            <a:pPr>
              <a:spcBef>
                <a:spcPts val="600"/>
              </a:spcBef>
              <a:spcAft>
                <a:spcPts val="600"/>
              </a:spcAft>
              <a:buFont typeface="Arial" charset="0"/>
              <a:buNone/>
            </a:pPr>
            <a:r>
              <a:rPr lang="en-US" sz="1800" i="1" dirty="0" smtClean="0">
                <a:solidFill>
                  <a:schemeClr val="accent2">
                    <a:lumMod val="75000"/>
                  </a:schemeClr>
                </a:solidFill>
                <a:latin typeface="Cambria" pitchFamily="18" charset="0"/>
              </a:rPr>
              <a:t>	</a:t>
            </a:r>
            <a:r>
              <a:rPr lang="en-GB" sz="1800" i="1" dirty="0" smtClean="0">
                <a:solidFill>
                  <a:schemeClr val="accent2">
                    <a:lumMod val="75000"/>
                  </a:schemeClr>
                </a:solidFill>
                <a:latin typeface="Cambria" pitchFamily="18" charset="0"/>
              </a:rPr>
              <a:t>(OJ L 275, 10.10.2012, p. 27–32)</a:t>
            </a:r>
            <a:endParaRPr lang="en-US" sz="1800" dirty="0" smtClean="0">
              <a:solidFill>
                <a:schemeClr val="accent2">
                  <a:lumMod val="75000"/>
                </a:schemeClr>
              </a:solidFill>
              <a:latin typeface="Cambria" pitchFamily="18" charset="0"/>
            </a:endParaRPr>
          </a:p>
          <a:p>
            <a:pPr>
              <a:spcBef>
                <a:spcPts val="600"/>
              </a:spcBef>
              <a:spcAft>
                <a:spcPts val="600"/>
              </a:spcAft>
              <a:buFont typeface="Arial" charset="0"/>
              <a:buNone/>
            </a:pPr>
            <a:r>
              <a:rPr lang="en-U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Council Conclusions on organ donation and transplantation (2012/C 396/03)</a:t>
            </a:r>
            <a:endParaRPr lang="sr-Latn-CS" sz="1800" dirty="0" smtClean="0">
              <a:solidFill>
                <a:schemeClr val="accent2">
                  <a:lumMod val="75000"/>
                </a:schemeClr>
              </a:solidFill>
              <a:latin typeface="Cambria" pitchFamily="18" charset="0"/>
            </a:endParaRPr>
          </a:p>
          <a:p>
            <a:pPr>
              <a:spcBef>
                <a:spcPts val="600"/>
              </a:spcBef>
              <a:spcAft>
                <a:spcPts val="600"/>
              </a:spcAft>
              <a:buFont typeface="Arial" charset="0"/>
              <a:buNone/>
            </a:pPr>
            <a:endParaRPr lang="sr-Latn-C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23" name="Title 24"/>
          <p:cNvSpPr>
            <a:spLocks noGrp="1"/>
          </p:cNvSpPr>
          <p:nvPr>
            <p:ph type="title"/>
          </p:nvPr>
        </p:nvSpPr>
        <p:spPr>
          <a:xfrm>
            <a:off x="533400" y="533400"/>
            <a:ext cx="8229600" cy="838200"/>
          </a:xfrm>
        </p:spPr>
        <p:txBody>
          <a:bodyPr/>
          <a:lstStyle/>
          <a:p>
            <a:r>
              <a:rPr lang="bs-Latn-BA" sz="2800" b="1" dirty="0" err="1" smtClean="0">
                <a:solidFill>
                  <a:srgbClr val="0000FF"/>
                </a:solidFill>
                <a:latin typeface="Cambria" pitchFamily="18" charset="0"/>
              </a:rPr>
              <a:t>Relevant</a:t>
            </a:r>
            <a:r>
              <a:rPr lang="bs-Latn-BA" sz="2800" b="1" dirty="0" smtClean="0">
                <a:solidFill>
                  <a:srgbClr val="0000FF"/>
                </a:solidFill>
                <a:latin typeface="Cambria" pitchFamily="18" charset="0"/>
              </a:rPr>
              <a:t> </a:t>
            </a:r>
            <a:r>
              <a:rPr lang="bs-Latn-BA" sz="2800" b="1" i="1" dirty="0" err="1" smtClean="0">
                <a:solidFill>
                  <a:srgbClr val="0000FF"/>
                </a:solidFill>
                <a:latin typeface="Cambria" pitchFamily="18" charset="0"/>
              </a:rPr>
              <a:t>Acquis</a:t>
            </a:r>
            <a:r>
              <a:rPr lang="bs-Latn-BA" sz="2800" b="1" i="1" dirty="0" smtClean="0">
                <a:solidFill>
                  <a:srgbClr val="0000FF"/>
                </a:solidFill>
                <a:latin typeface="Cambria" pitchFamily="18" charset="0"/>
              </a:rPr>
              <a:t> </a:t>
            </a:r>
            <a:r>
              <a:rPr lang="en-US" sz="2400" dirty="0" smtClean="0">
                <a:solidFill>
                  <a:srgbClr val="0000FF"/>
                </a:solidFill>
                <a:latin typeface="Cambria" pitchFamily="18" charset="0"/>
              </a:rPr>
              <a:t>(continued)</a:t>
            </a:r>
            <a:endParaRPr lang="en-GB" dirty="0" smtClean="0">
              <a:solidFill>
                <a:srgbClr val="0000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355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355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3560"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3561" name="Title 24"/>
          <p:cNvSpPr>
            <a:spLocks noGrp="1"/>
          </p:cNvSpPr>
          <p:nvPr>
            <p:ph type="title"/>
          </p:nvPr>
        </p:nvSpPr>
        <p:spPr>
          <a:xfrm>
            <a:off x="457200" y="457200"/>
            <a:ext cx="8382000" cy="838200"/>
          </a:xfrm>
        </p:spPr>
        <p:txBody>
          <a:bodyPr/>
          <a:lstStyle/>
          <a:p>
            <a:r>
              <a:rPr lang="hr-HR" sz="2800" b="1" dirty="0" smtClean="0">
                <a:solidFill>
                  <a:srgbClr val="0000FF"/>
                </a:solidFill>
                <a:latin typeface="Cambria" pitchFamily="18" charset="0"/>
              </a:rPr>
              <a:t>National Legislation</a:t>
            </a:r>
            <a:endParaRPr lang="en-GB" sz="2800" b="1" i="1" dirty="0" smtClean="0">
              <a:solidFill>
                <a:srgbClr val="0000FF"/>
              </a:solidFill>
              <a:latin typeface="Cambria" pitchFamily="18" charset="0"/>
            </a:endParaRPr>
          </a:p>
        </p:txBody>
      </p:sp>
      <p:sp>
        <p:nvSpPr>
          <p:cNvPr id="23562" name="Content Placeholder 25"/>
          <p:cNvSpPr>
            <a:spLocks noGrp="1"/>
          </p:cNvSpPr>
          <p:nvPr>
            <p:ph idx="1"/>
          </p:nvPr>
        </p:nvSpPr>
        <p:spPr>
          <a:xfrm>
            <a:off x="304800" y="1600200"/>
            <a:ext cx="8610600" cy="4876800"/>
          </a:xfrm>
        </p:spPr>
        <p:txBody>
          <a:bodyPr/>
          <a:lstStyle/>
          <a:p>
            <a:pPr>
              <a:spcBef>
                <a:spcPts val="600"/>
              </a:spcBef>
              <a:spcAft>
                <a:spcPts val="600"/>
              </a:spcAft>
              <a:buFont typeface="Wingdings" pitchFamily="2" charset="2"/>
              <a:buChar char="Ø"/>
            </a:pPr>
            <a:r>
              <a:rPr lang="en-GB" sz="1800" b="1" dirty="0" smtClean="0">
                <a:solidFill>
                  <a:schemeClr val="accent2">
                    <a:lumMod val="75000"/>
                  </a:schemeClr>
                </a:solidFill>
                <a:latin typeface="Cambria" pitchFamily="18" charset="0"/>
              </a:rPr>
              <a:t>Constitution of Montenegro </a:t>
            </a:r>
            <a:r>
              <a:rPr lang="hr-HR" sz="1800" b="1" dirty="0" smtClean="0">
                <a:solidFill>
                  <a:schemeClr val="accent2">
                    <a:lumMod val="75000"/>
                  </a:schemeClr>
                </a:solidFill>
                <a:latin typeface="Cambria" pitchFamily="18" charset="0"/>
              </a:rPr>
              <a:t>(</a:t>
            </a:r>
            <a:r>
              <a:rPr lang="sl-SI" sz="1800" b="1" dirty="0" smtClean="0">
                <a:solidFill>
                  <a:schemeClr val="accent2">
                    <a:lumMod val="75000"/>
                  </a:schemeClr>
                </a:solidFill>
                <a:latin typeface="Cambria" pitchFamily="18" charset="0"/>
              </a:rPr>
              <a:t>2007)</a:t>
            </a:r>
            <a:endParaRPr lang="en-GB" sz="1800" b="1"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GB" sz="1800" b="1" dirty="0" smtClean="0">
                <a:solidFill>
                  <a:schemeClr val="accent2">
                    <a:lumMod val="75000"/>
                  </a:schemeClr>
                </a:solidFill>
                <a:latin typeface="Cambria" pitchFamily="18" charset="0"/>
              </a:rPr>
              <a:t>Law on Blood Provision</a:t>
            </a:r>
            <a:r>
              <a:rPr lang="sr-Latn-CS" sz="1800" b="1"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rPr>
              <a:t>(“</a:t>
            </a:r>
            <a:r>
              <a:rPr lang="en-GB" sz="1800" dirty="0" smtClean="0">
                <a:solidFill>
                  <a:schemeClr val="accent2">
                    <a:lumMod val="75000"/>
                  </a:schemeClr>
                </a:solidFill>
                <a:latin typeface="Cambria" pitchFamily="18" charset="0"/>
              </a:rPr>
              <a:t>Official gazette of MNE</a:t>
            </a:r>
            <a:r>
              <a:rPr lang="sr-Latn-C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no</a:t>
            </a:r>
            <a:r>
              <a:rPr lang="sr-Latn-CS" sz="1800"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hlinkClick r:id="rId4"/>
              </a:rPr>
              <a:t>11/07</a:t>
            </a:r>
            <a:r>
              <a:rPr lang="sr-Latn-CS" sz="1800" dirty="0" smtClean="0">
                <a:solidFill>
                  <a:schemeClr val="accent2">
                    <a:lumMod val="75000"/>
                  </a:schemeClr>
                </a:solidFill>
                <a:latin typeface="Cambria" pitchFamily="18" charset="0"/>
              </a:rPr>
              <a:t>)</a:t>
            </a:r>
            <a:endParaRPr lang="en-US" sz="18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GB" sz="1800" b="1" dirty="0" smtClean="0">
                <a:solidFill>
                  <a:schemeClr val="accent2">
                    <a:lumMod val="75000"/>
                  </a:schemeClr>
                </a:solidFill>
                <a:latin typeface="Cambria" pitchFamily="18" charset="0"/>
              </a:rPr>
              <a:t>Rulebook on Conditions for Collection, Treating and Processing of Human Blood, Blood Components and Derivatives</a:t>
            </a:r>
            <a:r>
              <a:rPr lang="sr-Latn-CS" sz="1800" b="1"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rPr>
              <a:t>(“</a:t>
            </a:r>
            <a:r>
              <a:rPr lang="en-GB" sz="1800" dirty="0" smtClean="0">
                <a:solidFill>
                  <a:schemeClr val="accent2">
                    <a:lumMod val="75000"/>
                  </a:schemeClr>
                </a:solidFill>
                <a:latin typeface="Cambria" pitchFamily="18" charset="0"/>
              </a:rPr>
              <a:t>Official gazette of FRY</a:t>
            </a:r>
            <a:r>
              <a:rPr lang="sr-Latn-C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no</a:t>
            </a:r>
            <a:r>
              <a:rPr lang="sr-Latn-CS" sz="1800" dirty="0" smtClean="0">
                <a:solidFill>
                  <a:schemeClr val="accent2">
                    <a:lumMod val="75000"/>
                  </a:schemeClr>
                </a:solidFill>
                <a:latin typeface="Cambria" pitchFamily="18" charset="0"/>
              </a:rPr>
              <a:t>. 36/94)</a:t>
            </a:r>
            <a:endParaRPr lang="en-US" sz="18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GB" sz="1800" b="1" dirty="0" smtClean="0">
                <a:solidFill>
                  <a:schemeClr val="accent2">
                    <a:lumMod val="75000"/>
                  </a:schemeClr>
                </a:solidFill>
                <a:latin typeface="Cambria" pitchFamily="18" charset="0"/>
              </a:rPr>
              <a:t>Order on Hygiene and Technical Measures to be Taken by Business Organisations Dealing with Production and Distribution of Blood and Blood Derivatives </a:t>
            </a:r>
            <a:r>
              <a:rPr lang="sr-Latn-CS" sz="1800" dirty="0" smtClean="0">
                <a:solidFill>
                  <a:schemeClr val="accent2">
                    <a:lumMod val="75000"/>
                  </a:schemeClr>
                </a:solidFill>
                <a:latin typeface="Cambria" pitchFamily="18" charset="0"/>
              </a:rPr>
              <a:t>(„</a:t>
            </a:r>
            <a:r>
              <a:rPr lang="en-GB" sz="1800" dirty="0" smtClean="0">
                <a:solidFill>
                  <a:schemeClr val="accent2">
                    <a:lumMod val="75000"/>
                  </a:schemeClr>
                </a:solidFill>
                <a:latin typeface="Cambria" pitchFamily="18" charset="0"/>
              </a:rPr>
              <a:t>Official gazette of SFRY</a:t>
            </a:r>
            <a:r>
              <a:rPr lang="sr-Latn-C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no</a:t>
            </a:r>
            <a:r>
              <a:rPr lang="sr-Latn-CS" sz="1800" dirty="0" smtClean="0">
                <a:solidFill>
                  <a:schemeClr val="accent2">
                    <a:lumMod val="75000"/>
                  </a:schemeClr>
                </a:solidFill>
                <a:latin typeface="Cambria" pitchFamily="18" charset="0"/>
              </a:rPr>
              <a:t>. 28/67 </a:t>
            </a:r>
            <a:r>
              <a:rPr lang="en-GB" sz="1800" dirty="0" smtClean="0">
                <a:solidFill>
                  <a:schemeClr val="accent2">
                    <a:lumMod val="75000"/>
                  </a:schemeClr>
                </a:solidFill>
                <a:latin typeface="Cambria" pitchFamily="18" charset="0"/>
              </a:rPr>
              <a:t>and</a:t>
            </a:r>
            <a:r>
              <a:rPr lang="sr-Latn-CS" sz="1800" dirty="0" smtClean="0">
                <a:solidFill>
                  <a:schemeClr val="accent2">
                    <a:lumMod val="75000"/>
                  </a:schemeClr>
                </a:solidFill>
                <a:latin typeface="Cambria" pitchFamily="18" charset="0"/>
              </a:rPr>
              <a:t> 31/68)</a:t>
            </a:r>
            <a:endParaRPr lang="en-US" sz="18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US" sz="1800" b="1" dirty="0" smtClean="0">
                <a:solidFill>
                  <a:schemeClr val="accent2">
                    <a:lumMod val="75000"/>
                  </a:schemeClr>
                </a:solidFill>
                <a:latin typeface="Cambria" pitchFamily="18" charset="0"/>
              </a:rPr>
              <a:t>The Removal and Transplantation of Human Body Parts for the Purposes of Medical Treatment Act </a:t>
            </a:r>
            <a:r>
              <a:rPr lang="sr-Latn-CS" sz="1800" dirty="0" smtClean="0">
                <a:solidFill>
                  <a:schemeClr val="accent2">
                    <a:lumMod val="75000"/>
                  </a:schemeClr>
                </a:solidFill>
                <a:latin typeface="Cambria" pitchFamily="18" charset="0"/>
              </a:rPr>
              <a:t>(“</a:t>
            </a:r>
            <a:r>
              <a:rPr lang="en-GB" sz="1800" dirty="0" smtClean="0">
                <a:solidFill>
                  <a:schemeClr val="accent2">
                    <a:lumMod val="75000"/>
                  </a:schemeClr>
                </a:solidFill>
                <a:latin typeface="Cambria" pitchFamily="18" charset="0"/>
              </a:rPr>
              <a:t>Official gazette of MNE</a:t>
            </a:r>
            <a:r>
              <a:rPr lang="sr-Latn-C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no</a:t>
            </a:r>
            <a:r>
              <a:rPr lang="sr-Latn-CS" sz="1800"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hlinkClick r:id="rId5"/>
              </a:rPr>
              <a:t>76/09</a:t>
            </a:r>
            <a:r>
              <a:rPr lang="sr-Latn-CS" sz="1800" dirty="0" smtClean="0">
                <a:solidFill>
                  <a:schemeClr val="accent2">
                    <a:lumMod val="75000"/>
                  </a:schemeClr>
                </a:solidFill>
                <a:latin typeface="Cambria" pitchFamily="18" charset="0"/>
              </a:rPr>
              <a:t>)</a:t>
            </a:r>
            <a:endParaRPr lang="en-US" sz="18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GB" sz="1800" b="1" dirty="0" smtClean="0">
                <a:solidFill>
                  <a:schemeClr val="accent2">
                    <a:lumMod val="75000"/>
                  </a:schemeClr>
                </a:solidFill>
                <a:latin typeface="Cambria" pitchFamily="18" charset="0"/>
              </a:rPr>
              <a:t>Rulebook on Manner, Procedure and Medical Criteria for </a:t>
            </a:r>
            <a:r>
              <a:rPr lang="en-US" sz="1800" b="1" dirty="0" smtClean="0">
                <a:solidFill>
                  <a:schemeClr val="accent2">
                    <a:lumMod val="75000"/>
                  </a:schemeClr>
                </a:solidFill>
                <a:latin typeface="Cambria" pitchFamily="18" charset="0"/>
              </a:rPr>
              <a:t>Determining </a:t>
            </a:r>
            <a:r>
              <a:rPr lang="en-GB" sz="1800" b="1" dirty="0" smtClean="0">
                <a:solidFill>
                  <a:schemeClr val="accent2">
                    <a:lumMod val="75000"/>
                  </a:schemeClr>
                </a:solidFill>
                <a:latin typeface="Cambria" pitchFamily="18" charset="0"/>
              </a:rPr>
              <a:t>Death of Persons Whose Body Parts May Be Taken </a:t>
            </a:r>
            <a:r>
              <a:rPr lang="sr-Latn-CS" sz="1800" b="1" dirty="0" smtClean="0">
                <a:solidFill>
                  <a:schemeClr val="accent2">
                    <a:lumMod val="75000"/>
                  </a:schemeClr>
                </a:solidFill>
                <a:latin typeface="Cambria" pitchFamily="18" charset="0"/>
              </a:rPr>
              <a:t> </a:t>
            </a:r>
            <a:r>
              <a:rPr lang="en-GB" sz="1800" b="1" dirty="0" smtClean="0">
                <a:solidFill>
                  <a:schemeClr val="accent2">
                    <a:lumMod val="75000"/>
                  </a:schemeClr>
                </a:solidFill>
                <a:latin typeface="Cambria" pitchFamily="18" charset="0"/>
              </a:rPr>
              <a:t>for Transplantation for Purposes of Medical Treatment</a:t>
            </a:r>
            <a:r>
              <a:rPr lang="sr-Latn-CS" sz="1800" b="1" dirty="0" smtClean="0">
                <a:solidFill>
                  <a:schemeClr val="accent2">
                    <a:lumMod val="75000"/>
                  </a:schemeClr>
                </a:solidFill>
                <a:latin typeface="Cambria" pitchFamily="18" charset="0"/>
              </a:rPr>
              <a:t> </a:t>
            </a:r>
            <a:r>
              <a:rPr lang="sr-Latn-CS" sz="1800" dirty="0" smtClean="0">
                <a:solidFill>
                  <a:schemeClr val="accent2">
                    <a:lumMod val="75000"/>
                  </a:schemeClr>
                </a:solidFill>
                <a:latin typeface="Cambria" pitchFamily="18" charset="0"/>
              </a:rPr>
              <a:t>(“</a:t>
            </a:r>
            <a:r>
              <a:rPr lang="en-GB" sz="1800" dirty="0" smtClean="0">
                <a:solidFill>
                  <a:schemeClr val="accent2">
                    <a:lumMod val="75000"/>
                  </a:schemeClr>
                </a:solidFill>
                <a:latin typeface="Cambria" pitchFamily="18" charset="0"/>
              </a:rPr>
              <a:t>Official gazette of MNE</a:t>
            </a:r>
            <a:r>
              <a:rPr lang="sr-Latn-C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no</a:t>
            </a:r>
            <a:r>
              <a:rPr lang="sr-Latn-CS" sz="1800" dirty="0" smtClean="0">
                <a:solidFill>
                  <a:schemeClr val="accent2">
                    <a:lumMod val="75000"/>
                  </a:schemeClr>
                </a:solidFill>
                <a:latin typeface="Cambria" pitchFamily="18" charset="0"/>
              </a:rPr>
              <a:t>. 48/12).</a:t>
            </a:r>
            <a:endParaRPr lang="en-US" sz="1800" dirty="0" smtClean="0">
              <a:solidFill>
                <a:schemeClr val="accent2">
                  <a:lumMod val="75000"/>
                </a:schemeClr>
              </a:solidFill>
              <a:latin typeface="Cambria" pitchFamily="18" charset="0"/>
            </a:endParaRPr>
          </a:p>
          <a:p>
            <a:pPr>
              <a:spcBef>
                <a:spcPts val="600"/>
              </a:spcBef>
              <a:buFont typeface="Wingdings" pitchFamily="2" charset="2"/>
              <a:buChar char="Ø"/>
            </a:pP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355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3560"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3561" name="Title 24"/>
          <p:cNvSpPr>
            <a:spLocks noGrp="1"/>
          </p:cNvSpPr>
          <p:nvPr>
            <p:ph type="title"/>
          </p:nvPr>
        </p:nvSpPr>
        <p:spPr>
          <a:xfrm>
            <a:off x="457200" y="533400"/>
            <a:ext cx="8382000" cy="838200"/>
          </a:xfrm>
        </p:spPr>
        <p:txBody>
          <a:bodyPr/>
          <a:lstStyle/>
          <a:p>
            <a:r>
              <a:rPr lang="hr-HR" sz="2800" b="1" dirty="0" smtClean="0">
                <a:solidFill>
                  <a:srgbClr val="0000FF"/>
                </a:solidFill>
                <a:latin typeface="Cambria" pitchFamily="18" charset="0"/>
              </a:rPr>
              <a:t>National Legislation</a:t>
            </a:r>
            <a:endParaRPr lang="en-GB" sz="2800" b="1" i="1" dirty="0" smtClean="0">
              <a:solidFill>
                <a:srgbClr val="0000FF"/>
              </a:solidFill>
              <a:latin typeface="Cambria" pitchFamily="18" charset="0"/>
            </a:endParaRPr>
          </a:p>
        </p:txBody>
      </p:sp>
      <p:sp>
        <p:nvSpPr>
          <p:cNvPr id="23562" name="Content Placeholder 25"/>
          <p:cNvSpPr>
            <a:spLocks noGrp="1"/>
          </p:cNvSpPr>
          <p:nvPr>
            <p:ph idx="1"/>
          </p:nvPr>
        </p:nvSpPr>
        <p:spPr>
          <a:xfrm>
            <a:off x="304800" y="1447800"/>
            <a:ext cx="8610600" cy="4876800"/>
          </a:xfrm>
        </p:spPr>
        <p:txBody>
          <a:bodyPr/>
          <a:lstStyle/>
          <a:p>
            <a:pPr>
              <a:spcBef>
                <a:spcPts val="600"/>
              </a:spcBef>
              <a:spcAft>
                <a:spcPts val="600"/>
              </a:spcAft>
              <a:buFont typeface="Wingdings" pitchFamily="2" charset="2"/>
              <a:buChar char="Ø"/>
            </a:pPr>
            <a:r>
              <a:rPr lang="en-GB" sz="1600" b="1" dirty="0" smtClean="0">
                <a:solidFill>
                  <a:schemeClr val="accent2">
                    <a:lumMod val="75000"/>
                  </a:schemeClr>
                </a:solidFill>
                <a:latin typeface="Cambria" pitchFamily="18" charset="0"/>
              </a:rPr>
              <a:t>Rulebook on Form, Contents and Procedure of Giving Consent for Transplantation of Human Body Parts for the Purposes of Medical Treatment</a:t>
            </a:r>
            <a:r>
              <a:rPr lang="sr-Latn-CS" sz="1600" b="1"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a:t>
            </a:r>
            <a:r>
              <a:rPr lang="en-GB" sz="1600" dirty="0" smtClean="0">
                <a:solidFill>
                  <a:schemeClr val="accent2">
                    <a:lumMod val="75000"/>
                  </a:schemeClr>
                </a:solidFill>
                <a:latin typeface="Cambria" pitchFamily="18" charset="0"/>
              </a:rPr>
              <a:t>Official gazette of MNE</a:t>
            </a:r>
            <a:r>
              <a:rPr lang="sr-Latn-CS" sz="1600" dirty="0" smtClean="0">
                <a:solidFill>
                  <a:schemeClr val="accent2">
                    <a:lumMod val="75000"/>
                  </a:schemeClr>
                </a:solidFill>
                <a:latin typeface="Cambria" pitchFamily="18" charset="0"/>
              </a:rPr>
              <a:t>",</a:t>
            </a:r>
            <a:r>
              <a:rPr lang="en-GB" sz="1600" dirty="0" smtClean="0">
                <a:solidFill>
                  <a:schemeClr val="accent2">
                    <a:lumMod val="75000"/>
                  </a:schemeClr>
                </a:solidFill>
                <a:latin typeface="Cambria" pitchFamily="18" charset="0"/>
              </a:rPr>
              <a:t> no</a:t>
            </a:r>
            <a:r>
              <a:rPr lang="sr-Latn-CS" sz="1600" dirty="0" smtClean="0">
                <a:solidFill>
                  <a:schemeClr val="accent2">
                    <a:lumMod val="75000"/>
                  </a:schemeClr>
                </a:solidFill>
                <a:latin typeface="Cambria" pitchFamily="18" charset="0"/>
              </a:rPr>
              <a:t>. 35/12)</a:t>
            </a:r>
            <a:endParaRPr lang="en-US" sz="16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GB" sz="1600" b="1" dirty="0" smtClean="0">
                <a:solidFill>
                  <a:schemeClr val="accent2">
                    <a:lumMod val="75000"/>
                  </a:schemeClr>
                </a:solidFill>
                <a:latin typeface="Cambria" pitchFamily="18" charset="0"/>
              </a:rPr>
              <a:t>Rulebook on the Procedure of Giving and Contents of the Consent for Removal of Human Body Parts from the Body of </a:t>
            </a:r>
            <a:r>
              <a:rPr lang="en-US" sz="1600" b="1" dirty="0" smtClean="0">
                <a:solidFill>
                  <a:schemeClr val="accent2">
                    <a:lumMod val="75000"/>
                  </a:schemeClr>
                </a:solidFill>
                <a:latin typeface="Cambria" pitchFamily="18" charset="0"/>
              </a:rPr>
              <a:t>Dead </a:t>
            </a:r>
            <a:r>
              <a:rPr lang="en-GB" sz="1600" b="1" dirty="0" smtClean="0">
                <a:solidFill>
                  <a:schemeClr val="accent2">
                    <a:lumMod val="75000"/>
                  </a:schemeClr>
                </a:solidFill>
                <a:latin typeface="Cambria" pitchFamily="18" charset="0"/>
              </a:rPr>
              <a:t>Donor and Way of Identification of the Consent</a:t>
            </a:r>
            <a:r>
              <a:rPr lang="sr-Latn-CS" sz="1600" b="1" dirty="0" smtClean="0">
                <a:solidFill>
                  <a:schemeClr val="accent2">
                    <a:lumMod val="75000"/>
                  </a:schemeClr>
                </a:solidFill>
                <a:latin typeface="Cambria" pitchFamily="18" charset="0"/>
              </a:rPr>
              <a:t> </a:t>
            </a:r>
            <a:r>
              <a:rPr lang="en-GB" sz="1600" b="1" dirty="0" smtClean="0">
                <a:solidFill>
                  <a:schemeClr val="accent2">
                    <a:lumMod val="75000"/>
                  </a:schemeClr>
                </a:solidFill>
                <a:latin typeface="Cambria" pitchFamily="18" charset="0"/>
              </a:rPr>
              <a:t>Giver</a:t>
            </a:r>
            <a:r>
              <a:rPr lang="sr-Latn-CS" sz="1600" b="1"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rPr>
              <a:t>(“</a:t>
            </a:r>
            <a:r>
              <a:rPr lang="en-GB" sz="1600" dirty="0" smtClean="0">
                <a:solidFill>
                  <a:schemeClr val="accent2">
                    <a:lumMod val="75000"/>
                  </a:schemeClr>
                </a:solidFill>
                <a:latin typeface="Cambria" pitchFamily="18" charset="0"/>
              </a:rPr>
              <a:t>Official gazette of MNE</a:t>
            </a:r>
            <a:r>
              <a:rPr lang="sr-Latn-C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no</a:t>
            </a:r>
            <a:r>
              <a:rPr lang="sr-Latn-CS" sz="1600" dirty="0" smtClean="0">
                <a:solidFill>
                  <a:schemeClr val="accent2">
                    <a:lumMod val="75000"/>
                  </a:schemeClr>
                </a:solidFill>
                <a:latin typeface="Cambria" pitchFamily="18" charset="0"/>
              </a:rPr>
              <a:t>. 24/12)</a:t>
            </a:r>
            <a:endParaRPr lang="en-US" sz="16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GB" sz="1600" b="1" dirty="0" smtClean="0">
                <a:solidFill>
                  <a:schemeClr val="accent2">
                    <a:lumMod val="75000"/>
                  </a:schemeClr>
                </a:solidFill>
                <a:latin typeface="Cambria" pitchFamily="18" charset="0"/>
              </a:rPr>
              <a:t>Rulebook on Procedure of Giving and Contents of the Consent for Removal of Human Body Parts From a Living Donor </a:t>
            </a:r>
            <a:r>
              <a:rPr lang="sr-Latn-CS" sz="1600" dirty="0" smtClean="0">
                <a:solidFill>
                  <a:schemeClr val="accent2">
                    <a:lumMod val="75000"/>
                  </a:schemeClr>
                </a:solidFill>
                <a:latin typeface="Cambria" pitchFamily="18" charset="0"/>
              </a:rPr>
              <a:t>(“</a:t>
            </a:r>
            <a:r>
              <a:rPr lang="en-GB" sz="1600" dirty="0" smtClean="0">
                <a:solidFill>
                  <a:schemeClr val="accent2">
                    <a:lumMod val="75000"/>
                  </a:schemeClr>
                </a:solidFill>
                <a:latin typeface="Cambria" pitchFamily="18" charset="0"/>
              </a:rPr>
              <a:t>Official gazette of MNE</a:t>
            </a:r>
            <a:r>
              <a:rPr lang="sr-Latn-C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no</a:t>
            </a:r>
            <a:r>
              <a:rPr lang="sr-Latn-CS" sz="1600" dirty="0" smtClean="0">
                <a:solidFill>
                  <a:schemeClr val="accent2">
                    <a:lumMod val="75000"/>
                  </a:schemeClr>
                </a:solidFill>
                <a:latin typeface="Cambria" pitchFamily="18" charset="0"/>
              </a:rPr>
              <a:t>. 58/11)</a:t>
            </a:r>
            <a:endParaRPr lang="en-US" sz="16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GB" sz="1600" b="1" dirty="0" smtClean="0">
                <a:solidFill>
                  <a:schemeClr val="accent2">
                    <a:lumMod val="75000"/>
                  </a:schemeClr>
                </a:solidFill>
                <a:latin typeface="Cambria" pitchFamily="18" charset="0"/>
              </a:rPr>
              <a:t>Rulebook on the Procedure of Collection, Storage and Use of Haematopoietic Stem Cells </a:t>
            </a:r>
            <a:r>
              <a:rPr lang="sr-Latn-CS" sz="1600" dirty="0" smtClean="0">
                <a:solidFill>
                  <a:schemeClr val="accent2">
                    <a:lumMod val="75000"/>
                  </a:schemeClr>
                </a:solidFill>
                <a:latin typeface="Cambria" pitchFamily="18" charset="0"/>
              </a:rPr>
              <a:t>(“</a:t>
            </a:r>
            <a:r>
              <a:rPr lang="en-GB" sz="1600" dirty="0" smtClean="0">
                <a:solidFill>
                  <a:schemeClr val="accent2">
                    <a:lumMod val="75000"/>
                  </a:schemeClr>
                </a:solidFill>
                <a:latin typeface="Cambria" pitchFamily="18" charset="0"/>
              </a:rPr>
              <a:t>Official gazette of MNE</a:t>
            </a:r>
            <a:r>
              <a:rPr lang="sr-Latn-C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no</a:t>
            </a:r>
            <a:r>
              <a:rPr lang="sr-Latn-CS" sz="1600" dirty="0" smtClean="0">
                <a:solidFill>
                  <a:schemeClr val="accent2">
                    <a:lumMod val="75000"/>
                  </a:schemeClr>
                </a:solidFill>
                <a:latin typeface="Cambria" pitchFamily="18" charset="0"/>
              </a:rPr>
              <a:t>. </a:t>
            </a:r>
            <a:r>
              <a:rPr lang="sr-Latn-CS" sz="1600" u="sng" dirty="0" smtClean="0">
                <a:solidFill>
                  <a:schemeClr val="accent2">
                    <a:lumMod val="75000"/>
                  </a:schemeClr>
                </a:solidFill>
                <a:latin typeface="Cambria" pitchFamily="18" charset="0"/>
              </a:rPr>
              <a:t>56/12)</a:t>
            </a:r>
            <a:endParaRPr lang="en-US" sz="1600" dirty="0" smtClean="0">
              <a:solidFill>
                <a:schemeClr val="accent2">
                  <a:lumMod val="75000"/>
                </a:schemeClr>
              </a:solidFill>
              <a:latin typeface="Cambria" pitchFamily="18" charset="0"/>
            </a:endParaRPr>
          </a:p>
          <a:p>
            <a:pPr>
              <a:spcBef>
                <a:spcPts val="600"/>
              </a:spcBef>
              <a:spcAft>
                <a:spcPts val="600"/>
              </a:spcAft>
              <a:buFont typeface="Wingdings" pitchFamily="2" charset="2"/>
              <a:buChar char="Ø"/>
            </a:pPr>
            <a:r>
              <a:rPr lang="en-GB" sz="1600" b="1" dirty="0" smtClean="0">
                <a:solidFill>
                  <a:schemeClr val="accent2">
                    <a:lumMod val="75000"/>
                  </a:schemeClr>
                </a:solidFill>
                <a:latin typeface="Cambria" pitchFamily="18" charset="0"/>
              </a:rPr>
              <a:t>Law on Infertility Treatment with Assisted Reproductive Technologies </a:t>
            </a:r>
            <a:r>
              <a:rPr lang="sr-Latn-CS" sz="1600" dirty="0" smtClean="0">
                <a:solidFill>
                  <a:schemeClr val="accent2">
                    <a:lumMod val="75000"/>
                  </a:schemeClr>
                </a:solidFill>
                <a:latin typeface="Cambria" pitchFamily="18" charset="0"/>
              </a:rPr>
              <a:t>(“</a:t>
            </a:r>
            <a:r>
              <a:rPr lang="en-GB" sz="1600" dirty="0" smtClean="0">
                <a:solidFill>
                  <a:schemeClr val="accent2">
                    <a:lumMod val="75000"/>
                  </a:schemeClr>
                </a:solidFill>
                <a:latin typeface="Cambria" pitchFamily="18" charset="0"/>
              </a:rPr>
              <a:t>Official gazette of MNE</a:t>
            </a:r>
            <a:r>
              <a:rPr lang="sr-Latn-CS" sz="1600" dirty="0" smtClean="0">
                <a:solidFill>
                  <a:schemeClr val="accent2">
                    <a:lumMod val="75000"/>
                  </a:schemeClr>
                </a:solidFill>
                <a:latin typeface="Cambria" pitchFamily="18" charset="0"/>
              </a:rPr>
              <a:t>", </a:t>
            </a:r>
            <a:r>
              <a:rPr lang="en-GB" sz="1600" dirty="0" smtClean="0">
                <a:solidFill>
                  <a:schemeClr val="accent2">
                    <a:lumMod val="75000"/>
                  </a:schemeClr>
                </a:solidFill>
                <a:latin typeface="Cambria" pitchFamily="18" charset="0"/>
              </a:rPr>
              <a:t>no</a:t>
            </a:r>
            <a:r>
              <a:rPr lang="sr-Latn-CS" sz="1600" dirty="0" smtClean="0">
                <a:solidFill>
                  <a:schemeClr val="accent2">
                    <a:lumMod val="75000"/>
                  </a:schemeClr>
                </a:solidFill>
                <a:latin typeface="Cambria" pitchFamily="18" charset="0"/>
              </a:rPr>
              <a:t>. </a:t>
            </a:r>
            <a:r>
              <a:rPr lang="sr-Latn-CS" sz="1600" dirty="0" smtClean="0">
                <a:solidFill>
                  <a:schemeClr val="accent2">
                    <a:lumMod val="75000"/>
                  </a:schemeClr>
                </a:solidFill>
                <a:latin typeface="Cambria" pitchFamily="18" charset="0"/>
                <a:hlinkClick r:id="rId4"/>
              </a:rPr>
              <a:t>74/09</a:t>
            </a:r>
            <a:r>
              <a:rPr lang="sr-Latn-CS" sz="1600" dirty="0" smtClean="0">
                <a:solidFill>
                  <a:schemeClr val="accent2">
                    <a:lumMod val="75000"/>
                  </a:schemeClr>
                </a:solidFill>
                <a:latin typeface="Cambria" pitchFamily="18" charset="0"/>
              </a:rPr>
              <a:t>)</a:t>
            </a:r>
            <a:endParaRPr lang="en-US" sz="1600" dirty="0" smtClean="0">
              <a:solidFill>
                <a:schemeClr val="accent2">
                  <a:lumMod val="75000"/>
                </a:schemeClr>
              </a:solidFill>
              <a:latin typeface="Cambria" pitchFamily="18" charset="0"/>
            </a:endParaRPr>
          </a:p>
          <a:p>
            <a:pPr>
              <a:spcBef>
                <a:spcPts val="600"/>
              </a:spcBef>
              <a:spcAft>
                <a:spcPts val="600"/>
              </a:spcAft>
              <a:buNone/>
            </a:pPr>
            <a:r>
              <a:rPr lang="en-GB" sz="1600" b="1" dirty="0" smtClean="0">
                <a:solidFill>
                  <a:schemeClr val="accent2">
                    <a:lumMod val="75000"/>
                  </a:schemeClr>
                </a:solidFill>
                <a:latin typeface="Cambria" pitchFamily="18" charset="0"/>
              </a:rPr>
              <a:t>	  PREPARATION OF NEW LAW AND COMPLETE ADOPTION OF EU REGULATIONS FOR BLOOD IS IN PROGRESS</a:t>
            </a:r>
            <a:r>
              <a:rPr lang="hr-HR" sz="1600" b="1" dirty="0" smtClean="0">
                <a:solidFill>
                  <a:schemeClr val="accent2">
                    <a:lumMod val="75000"/>
                  </a:schemeClr>
                </a:solidFill>
                <a:latin typeface="Cambria" pitchFamily="18" charset="0"/>
              </a:rPr>
              <a:t>. </a:t>
            </a:r>
            <a:endParaRPr lang="en-US" sz="1600" b="1" dirty="0" smtClean="0">
              <a:solidFill>
                <a:schemeClr val="accent2">
                  <a:lumMod val="75000"/>
                </a:schemeClr>
              </a:solidFill>
              <a:latin typeface="Cambria" pitchFamily="18" charset="0"/>
            </a:endParaRPr>
          </a:p>
          <a:p>
            <a:pPr>
              <a:spcBef>
                <a:spcPts val="600"/>
              </a:spcBef>
              <a:buNone/>
            </a:pP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cxnSp>
        <p:nvCxnSpPr>
          <p:cNvPr id="23" name="Straight Arrow Connector 22"/>
          <p:cNvCxnSpPr/>
          <p:nvPr/>
        </p:nvCxnSpPr>
        <p:spPr>
          <a:xfrm>
            <a:off x="381000" y="52578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584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584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5849" name="Title 24"/>
          <p:cNvSpPr>
            <a:spLocks noGrp="1"/>
          </p:cNvSpPr>
          <p:nvPr>
            <p:ph type="title"/>
          </p:nvPr>
        </p:nvSpPr>
        <p:spPr>
          <a:xfrm>
            <a:off x="533400" y="533400"/>
            <a:ext cx="8229600" cy="685800"/>
          </a:xfrm>
        </p:spPr>
        <p:txBody>
          <a:bodyPr/>
          <a:lstStyle/>
          <a:p>
            <a:r>
              <a:rPr lang="sr-Latn-CS" sz="3200" b="1" dirty="0" smtClean="0">
                <a:solidFill>
                  <a:srgbClr val="0000FF"/>
                </a:solidFill>
                <a:latin typeface="Cambria" pitchFamily="18" charset="0"/>
              </a:rPr>
              <a:t>Institutional Framework</a:t>
            </a:r>
            <a:endParaRPr lang="en-US" sz="3200" dirty="0" smtClean="0">
              <a:solidFill>
                <a:srgbClr val="0000FF"/>
              </a:solidFill>
              <a:latin typeface="Cambria" pitchFamily="18" charset="0"/>
            </a:endParaRPr>
          </a:p>
        </p:txBody>
      </p:sp>
      <p:sp>
        <p:nvSpPr>
          <p:cNvPr id="35850" name="Content Placeholder 25"/>
          <p:cNvSpPr>
            <a:spLocks noGrp="1"/>
          </p:cNvSpPr>
          <p:nvPr>
            <p:ph idx="1"/>
          </p:nvPr>
        </p:nvSpPr>
        <p:spPr>
          <a:xfrm>
            <a:off x="304800" y="1447800"/>
            <a:ext cx="8839200" cy="4953000"/>
          </a:xfrm>
        </p:spPr>
        <p:txBody>
          <a:bodyPr/>
          <a:lstStyle/>
          <a:p>
            <a:r>
              <a:rPr lang="sr-Latn-CS" sz="1800" dirty="0" smtClean="0">
                <a:solidFill>
                  <a:schemeClr val="accent2">
                    <a:lumMod val="75000"/>
                  </a:schemeClr>
                </a:solidFill>
                <a:latin typeface="Cambria" pitchFamily="18" charset="0"/>
              </a:rPr>
              <a:t>Ministry of Health</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Transfusion Instutute of Montenegro</a:t>
            </a:r>
          </a:p>
          <a:p>
            <a:r>
              <a:rPr lang="sr-Latn-CS" sz="1800" dirty="0" smtClean="0">
                <a:solidFill>
                  <a:schemeClr val="accent2">
                    <a:lumMod val="75000"/>
                  </a:schemeClr>
                </a:solidFill>
                <a:latin typeface="Cambria" pitchFamily="18" charset="0"/>
              </a:rPr>
              <a:t>Red Cross of Montenegro</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Clinical Centre of Montenegro</a:t>
            </a:r>
            <a:endParaRPr lang="en-US" sz="1800" dirty="0" smtClean="0">
              <a:solidFill>
                <a:schemeClr val="accent2">
                  <a:lumMod val="75000"/>
                </a:schemeClr>
              </a:solidFill>
              <a:latin typeface="Cambria" pitchFamily="18" charset="0"/>
            </a:endParaRPr>
          </a:p>
          <a:p>
            <a:r>
              <a:rPr lang="en-US" sz="1800" dirty="0" smtClean="0">
                <a:solidFill>
                  <a:schemeClr val="accent2">
                    <a:lumMod val="75000"/>
                  </a:schemeClr>
                </a:solidFill>
                <a:latin typeface="Cambria" pitchFamily="18" charset="0"/>
              </a:rPr>
              <a:t>Public health care institutions that possess the decision of the Ministry to perform the ART procedures</a:t>
            </a:r>
          </a:p>
          <a:p>
            <a:r>
              <a:rPr lang="sr-Latn-CS" sz="1800" dirty="0" smtClean="0">
                <a:solidFill>
                  <a:schemeClr val="accent2">
                    <a:lumMod val="75000"/>
                  </a:schemeClr>
                </a:solidFill>
                <a:latin typeface="Cambria" pitchFamily="18" charset="0"/>
              </a:rPr>
              <a:t>Private health care institutions, with which the Healt Insurance Fund has concluded the Agreement on Providing Health Services from the Obligatory Health Insurance and which are included in the network of health care institutions </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Private health care institutions, with which the Healt Insurance Fund has not concluded the Agreement on Providing Health Services from the Obligatory Health Insurance and which are not included in the network of health care institutions </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Health Insurance Fund of Montenegro</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Administration for Inspection Affairs </a:t>
            </a:r>
            <a:endParaRPr lang="en-US" sz="1800"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Agency for Medicines and Medical Devices of Montenegro</a:t>
            </a:r>
            <a:r>
              <a:rPr lang="sr-Latn-CS" sz="1800" b="1" dirty="0" smtClean="0">
                <a:solidFill>
                  <a:schemeClr val="accent2">
                    <a:lumMod val="75000"/>
                  </a:schemeClr>
                </a:solidFill>
                <a:latin typeface="Cambria" pitchFamily="18" charset="0"/>
              </a:rPr>
              <a:t> </a:t>
            </a:r>
            <a:endParaRPr lang="en-US" sz="1800" dirty="0" smtClean="0">
              <a:solidFill>
                <a:schemeClr val="accent2">
                  <a:lumMod val="75000"/>
                </a:schemeClr>
              </a:solidFill>
              <a:latin typeface="Cambria" pitchFamily="18" charset="0"/>
            </a:endParaRPr>
          </a:p>
          <a:p>
            <a:pPr>
              <a:buFont typeface="Arial" charset="0"/>
              <a:buNone/>
            </a:pP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457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458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4584"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4585" name="Title 24"/>
          <p:cNvSpPr>
            <a:spLocks noGrp="1"/>
          </p:cNvSpPr>
          <p:nvPr>
            <p:ph type="title"/>
          </p:nvPr>
        </p:nvSpPr>
        <p:spPr>
          <a:xfrm>
            <a:off x="609600" y="838200"/>
            <a:ext cx="8229600" cy="1143000"/>
          </a:xfrm>
        </p:spPr>
        <p:txBody>
          <a:bodyPr/>
          <a:lstStyle/>
          <a:p>
            <a:r>
              <a:rPr lang="en-GB" sz="3200" b="1" dirty="0" smtClean="0">
                <a:solidFill>
                  <a:srgbClr val="0000FF"/>
                </a:solidFill>
                <a:latin typeface="Cambria" pitchFamily="18" charset="0"/>
              </a:rPr>
              <a:t>Constitution of Montenegro</a:t>
            </a:r>
            <a:r>
              <a:rPr lang="sl-SI" sz="3200" b="1" dirty="0" smtClean="0">
                <a:solidFill>
                  <a:srgbClr val="0000FF"/>
                </a:solidFill>
                <a:latin typeface="Cambria" pitchFamily="18" charset="0"/>
              </a:rPr>
              <a:t>  </a:t>
            </a:r>
            <a:endParaRPr lang="en-US" sz="3200" b="1" dirty="0" smtClean="0">
              <a:solidFill>
                <a:srgbClr val="0000FF"/>
              </a:solidFill>
              <a:latin typeface="Cambria" pitchFamily="18" charset="0"/>
            </a:endParaRPr>
          </a:p>
        </p:txBody>
      </p:sp>
      <p:sp>
        <p:nvSpPr>
          <p:cNvPr id="24586" name="Content Placeholder 25"/>
          <p:cNvSpPr>
            <a:spLocks noGrp="1"/>
          </p:cNvSpPr>
          <p:nvPr>
            <p:ph idx="1"/>
          </p:nvPr>
        </p:nvSpPr>
        <p:spPr>
          <a:xfrm>
            <a:off x="304800" y="2286000"/>
            <a:ext cx="8458200" cy="3505200"/>
          </a:xfrm>
        </p:spPr>
        <p:txBody>
          <a:bodyPr/>
          <a:lstStyle/>
          <a:p>
            <a:endParaRPr lang="sr-Latn-CS" sz="2400" dirty="0" smtClean="0">
              <a:solidFill>
                <a:schemeClr val="accent2">
                  <a:lumMod val="75000"/>
                </a:schemeClr>
              </a:solidFill>
              <a:latin typeface="Cambria" pitchFamily="18" charset="0"/>
            </a:endParaRPr>
          </a:p>
          <a:p>
            <a:r>
              <a:rPr lang="en-GB" sz="2400" i="1" dirty="0" smtClean="0">
                <a:solidFill>
                  <a:schemeClr val="accent2">
                    <a:lumMod val="75000"/>
                  </a:schemeClr>
                </a:solidFill>
                <a:latin typeface="Cambria" pitchFamily="18" charset="0"/>
              </a:rPr>
              <a:t>Article </a:t>
            </a:r>
            <a:r>
              <a:rPr lang="sr-Latn-CS" sz="2400" i="1" dirty="0" smtClean="0">
                <a:solidFill>
                  <a:schemeClr val="accent2">
                    <a:lumMod val="75000"/>
                  </a:schemeClr>
                </a:solidFill>
                <a:latin typeface="Cambria" pitchFamily="18" charset="0"/>
              </a:rPr>
              <a:t>69 </a:t>
            </a:r>
            <a:r>
              <a:rPr lang="en-GB" sz="2400" dirty="0" smtClean="0">
                <a:solidFill>
                  <a:schemeClr val="accent2">
                    <a:lumMod val="75000"/>
                  </a:schemeClr>
                </a:solidFill>
                <a:latin typeface="Cambria" pitchFamily="18" charset="0"/>
              </a:rPr>
              <a:t>of the Constitution of Montenegro stipulates that everyone shall have the right to health protection. A child, a pregnant woman, and elderly person and a person with disability shall have the right to health protection from public revenues, if they do not exercise this right on some other grounds</a:t>
            </a:r>
            <a:r>
              <a:rPr lang="sr-Latn-CS" sz="2400" dirty="0" smtClean="0">
                <a:solidFill>
                  <a:schemeClr val="accent2">
                    <a:lumMod val="75000"/>
                  </a:schemeClr>
                </a:solidFill>
                <a:latin typeface="Cambria" pitchFamily="18" charset="0"/>
              </a:rPr>
              <a:t>.</a:t>
            </a:r>
            <a:endParaRPr lang="en-US" sz="2400" dirty="0" smtClean="0">
              <a:solidFill>
                <a:schemeClr val="accent2">
                  <a:lumMod val="75000"/>
                </a:schemeClr>
              </a:solidFill>
              <a:latin typeface="Cambria" pitchFamily="18" charset="0"/>
            </a:endParaRPr>
          </a:p>
          <a:p>
            <a:pPr>
              <a:buFont typeface="Arial" charset="0"/>
              <a:buNone/>
            </a:pPr>
            <a:endParaRPr lang="en-U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560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560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838200" y="15240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560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609" name="Title 24"/>
          <p:cNvSpPr>
            <a:spLocks noGrp="1"/>
          </p:cNvSpPr>
          <p:nvPr>
            <p:ph type="title"/>
          </p:nvPr>
        </p:nvSpPr>
        <p:spPr>
          <a:xfrm>
            <a:off x="533400" y="838200"/>
            <a:ext cx="8229600" cy="838200"/>
          </a:xfrm>
        </p:spPr>
        <p:txBody>
          <a:bodyPr/>
          <a:lstStyle/>
          <a:p>
            <a:r>
              <a:rPr lang="en-GB" sz="3200" b="1" dirty="0" smtClean="0">
                <a:solidFill>
                  <a:srgbClr val="0000FF"/>
                </a:solidFill>
                <a:latin typeface="Cambria" pitchFamily="18" charset="0"/>
              </a:rPr>
              <a:t>Law on Blood Provision</a:t>
            </a:r>
            <a:r>
              <a:rPr lang="sr-Latn-CS" sz="3200" b="1" dirty="0" smtClean="0">
                <a:solidFill>
                  <a:srgbClr val="0000FF"/>
                </a:solidFill>
                <a:latin typeface="Cambria" pitchFamily="18" charset="0"/>
              </a:rPr>
              <a:t> </a:t>
            </a:r>
            <a:endParaRPr lang="en-GB" b="1" i="1" dirty="0" smtClean="0">
              <a:solidFill>
                <a:srgbClr val="0000FF"/>
              </a:solidFill>
              <a:latin typeface="Cambria" pitchFamily="18" charset="0"/>
            </a:endParaRPr>
          </a:p>
        </p:txBody>
      </p:sp>
      <p:sp>
        <p:nvSpPr>
          <p:cNvPr id="25610" name="Content Placeholder 25"/>
          <p:cNvSpPr>
            <a:spLocks noGrp="1"/>
          </p:cNvSpPr>
          <p:nvPr>
            <p:ph idx="1"/>
          </p:nvPr>
        </p:nvSpPr>
        <p:spPr>
          <a:xfrm>
            <a:off x="304800" y="1905000"/>
            <a:ext cx="8458200" cy="4191000"/>
          </a:xfrm>
        </p:spPr>
        <p:txBody>
          <a:bodyPr/>
          <a:lstStyle/>
          <a:p>
            <a:r>
              <a:rPr lang="en-GB" sz="2000" dirty="0" smtClean="0">
                <a:solidFill>
                  <a:schemeClr val="accent2">
                    <a:lumMod val="75000"/>
                  </a:schemeClr>
                </a:solidFill>
                <a:latin typeface="Cambria" pitchFamily="18" charset="0"/>
              </a:rPr>
              <a:t>SUBJECT MATTER AND PURPOSE OF THE LAW</a:t>
            </a:r>
            <a:endParaRPr lang="en-US" sz="2000" dirty="0" smtClean="0">
              <a:solidFill>
                <a:schemeClr val="accent2">
                  <a:lumMod val="75000"/>
                </a:schemeClr>
              </a:solidFill>
              <a:latin typeface="Cambria" pitchFamily="18" charset="0"/>
            </a:endParaRPr>
          </a:p>
          <a:p>
            <a:r>
              <a:rPr lang="en-GB" sz="2000" dirty="0" smtClean="0">
                <a:solidFill>
                  <a:schemeClr val="accent2">
                    <a:lumMod val="75000"/>
                  </a:schemeClr>
                </a:solidFill>
                <a:latin typeface="Cambria" pitchFamily="18" charset="0"/>
              </a:rPr>
              <a:t>ORGANISATION AND COMPETENCY OF THE BLOOD TRANSFUSION INSTITUTE</a:t>
            </a:r>
            <a:endParaRPr lang="en-US" sz="2000" b="1" dirty="0" smtClean="0">
              <a:solidFill>
                <a:schemeClr val="accent2">
                  <a:lumMod val="75000"/>
                </a:schemeClr>
              </a:solidFill>
              <a:latin typeface="Cambria" pitchFamily="18" charset="0"/>
            </a:endParaRPr>
          </a:p>
          <a:p>
            <a:r>
              <a:rPr lang="en-GB" sz="2000" dirty="0" smtClean="0">
                <a:solidFill>
                  <a:schemeClr val="accent2">
                    <a:lumMod val="75000"/>
                  </a:schemeClr>
                </a:solidFill>
                <a:latin typeface="Cambria" pitchFamily="18" charset="0"/>
              </a:rPr>
              <a:t>BLOOD QUALITY AND SAFETY</a:t>
            </a:r>
            <a:endParaRPr lang="en-US" sz="2000" dirty="0" smtClean="0">
              <a:solidFill>
                <a:schemeClr val="accent2">
                  <a:lumMod val="75000"/>
                </a:schemeClr>
              </a:solidFill>
              <a:latin typeface="Cambria" pitchFamily="18" charset="0"/>
            </a:endParaRPr>
          </a:p>
          <a:p>
            <a:pPr>
              <a:buFont typeface="Arial" charset="0"/>
              <a:buNone/>
            </a:pPr>
            <a:r>
              <a:rPr lang="sr-Latn-CS" sz="2000" dirty="0" smtClean="0">
                <a:solidFill>
                  <a:schemeClr val="accent2">
                    <a:lumMod val="75000"/>
                  </a:schemeClr>
                </a:solidFill>
                <a:latin typeface="Cambria" pitchFamily="18" charset="0"/>
              </a:rPr>
              <a:t>	1. </a:t>
            </a:r>
            <a:r>
              <a:rPr lang="en-GB" sz="2000" dirty="0" smtClean="0">
                <a:solidFill>
                  <a:schemeClr val="accent2">
                    <a:lumMod val="75000"/>
                  </a:schemeClr>
                </a:solidFill>
                <a:latin typeface="Cambria" pitchFamily="18" charset="0"/>
              </a:rPr>
              <a:t>Blood collection</a:t>
            </a:r>
            <a:endParaRPr lang="en-US" sz="2000" dirty="0" smtClean="0">
              <a:solidFill>
                <a:schemeClr val="accent2">
                  <a:lumMod val="75000"/>
                </a:schemeClr>
              </a:solidFill>
              <a:latin typeface="Cambria" pitchFamily="18" charset="0"/>
            </a:endParaRPr>
          </a:p>
          <a:p>
            <a:pPr>
              <a:buFont typeface="Arial" charset="0"/>
              <a:buNone/>
            </a:pPr>
            <a:r>
              <a:rPr lang="sr-Latn-CS" sz="2000" dirty="0" smtClean="0">
                <a:solidFill>
                  <a:schemeClr val="accent2">
                    <a:lumMod val="75000"/>
                  </a:schemeClr>
                </a:solidFill>
                <a:latin typeface="Cambria" pitchFamily="18" charset="0"/>
              </a:rPr>
              <a:t>	2. </a:t>
            </a:r>
            <a:r>
              <a:rPr lang="en-GB" sz="2000" dirty="0" smtClean="0">
                <a:solidFill>
                  <a:schemeClr val="accent2">
                    <a:lumMod val="75000"/>
                  </a:schemeClr>
                </a:solidFill>
                <a:latin typeface="Cambria" pitchFamily="18" charset="0"/>
              </a:rPr>
              <a:t>Blood testing, storage and distribution</a:t>
            </a:r>
            <a:endParaRPr lang="en-US" sz="2000" dirty="0" smtClean="0">
              <a:solidFill>
                <a:schemeClr val="accent2">
                  <a:lumMod val="75000"/>
                </a:schemeClr>
              </a:solidFill>
              <a:latin typeface="Cambria" pitchFamily="18" charset="0"/>
            </a:endParaRPr>
          </a:p>
          <a:p>
            <a:pPr>
              <a:buFont typeface="Arial" charset="0"/>
              <a:buNone/>
            </a:pPr>
            <a:r>
              <a:rPr lang="sr-Latn-CS" sz="2000" dirty="0" smtClean="0">
                <a:solidFill>
                  <a:schemeClr val="accent2">
                    <a:lumMod val="75000"/>
                  </a:schemeClr>
                </a:solidFill>
                <a:latin typeface="Cambria" pitchFamily="18" charset="0"/>
              </a:rPr>
              <a:t>	3. </a:t>
            </a:r>
            <a:r>
              <a:rPr lang="en-GB" sz="2000" dirty="0" smtClean="0">
                <a:solidFill>
                  <a:schemeClr val="accent2">
                    <a:lumMod val="75000"/>
                  </a:schemeClr>
                </a:solidFill>
                <a:latin typeface="Cambria" pitchFamily="18" charset="0"/>
              </a:rPr>
              <a:t>Blood traceability</a:t>
            </a:r>
            <a:endParaRPr lang="en-US" sz="2000" dirty="0" smtClean="0">
              <a:solidFill>
                <a:schemeClr val="accent2">
                  <a:lumMod val="75000"/>
                </a:schemeClr>
              </a:solidFill>
              <a:latin typeface="Cambria" pitchFamily="18" charset="0"/>
            </a:endParaRPr>
          </a:p>
          <a:p>
            <a:pPr>
              <a:buFont typeface="Arial" charset="0"/>
              <a:buNone/>
            </a:pPr>
            <a:r>
              <a:rPr lang="sr-Latn-CS" sz="2000" dirty="0" smtClean="0">
                <a:solidFill>
                  <a:schemeClr val="accent2">
                    <a:lumMod val="75000"/>
                  </a:schemeClr>
                </a:solidFill>
                <a:latin typeface="Cambria" pitchFamily="18" charset="0"/>
              </a:rPr>
              <a:t>	4. </a:t>
            </a:r>
            <a:r>
              <a:rPr lang="en-GB" sz="2000" dirty="0" smtClean="0">
                <a:solidFill>
                  <a:schemeClr val="accent2">
                    <a:lumMod val="75000"/>
                  </a:schemeClr>
                </a:solidFill>
                <a:latin typeface="Cambria" pitchFamily="18" charset="0"/>
              </a:rPr>
              <a:t>Use of Blood</a:t>
            </a:r>
            <a:endParaRPr lang="en-US" sz="2000" dirty="0" smtClean="0">
              <a:solidFill>
                <a:schemeClr val="accent2">
                  <a:lumMod val="75000"/>
                </a:schemeClr>
              </a:solidFill>
              <a:latin typeface="Cambria" pitchFamily="18" charset="0"/>
            </a:endParaRPr>
          </a:p>
          <a:p>
            <a:r>
              <a:rPr lang="en-GB" sz="2000" dirty="0" smtClean="0">
                <a:solidFill>
                  <a:schemeClr val="accent2">
                    <a:lumMod val="75000"/>
                  </a:schemeClr>
                </a:solidFill>
                <a:latin typeface="Cambria" pitchFamily="18" charset="0"/>
              </a:rPr>
              <a:t>DATA PROTECTION</a:t>
            </a:r>
            <a:endParaRPr lang="en-US" sz="2000" dirty="0" smtClean="0">
              <a:solidFill>
                <a:schemeClr val="accent2">
                  <a:lumMod val="75000"/>
                </a:schemeClr>
              </a:solidFill>
              <a:latin typeface="Cambria" pitchFamily="18" charset="0"/>
            </a:endParaRPr>
          </a:p>
          <a:p>
            <a:r>
              <a:rPr lang="en-GB" sz="2000" dirty="0" smtClean="0">
                <a:solidFill>
                  <a:schemeClr val="accent2">
                    <a:lumMod val="75000"/>
                  </a:schemeClr>
                </a:solidFill>
                <a:latin typeface="Cambria" pitchFamily="18" charset="0"/>
              </a:rPr>
              <a:t>SUPERVISION</a:t>
            </a:r>
            <a:endParaRPr lang="en-US" sz="2000" dirty="0" smtClean="0">
              <a:solidFill>
                <a:schemeClr val="accent2">
                  <a:lumMod val="75000"/>
                </a:schemeClr>
              </a:solidFill>
              <a:latin typeface="Cambria" pitchFamily="18" charset="0"/>
            </a:endParaRPr>
          </a:p>
          <a:p>
            <a:r>
              <a:rPr lang="en-GB" sz="2000" dirty="0" smtClean="0">
                <a:solidFill>
                  <a:schemeClr val="accent2">
                    <a:lumMod val="75000"/>
                  </a:schemeClr>
                </a:solidFill>
                <a:latin typeface="Cambria" pitchFamily="18" charset="0"/>
              </a:rPr>
              <a:t>PUNITIVE PROVISIONS</a:t>
            </a:r>
            <a:endParaRPr lang="en-US" sz="2000" dirty="0" smtClean="0">
              <a:solidFill>
                <a:schemeClr val="accent2">
                  <a:lumMod val="75000"/>
                </a:schemeClr>
              </a:solidFill>
              <a:latin typeface="Cambria" pitchFamily="18" charset="0"/>
            </a:endParaRPr>
          </a:p>
          <a:p>
            <a:pPr>
              <a:buFont typeface="Wingdings" pitchFamily="2" charset="2"/>
              <a:buChar char="Ø"/>
            </a:pP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662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6628"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663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6633" name="Title 24"/>
          <p:cNvSpPr>
            <a:spLocks noGrp="1"/>
          </p:cNvSpPr>
          <p:nvPr>
            <p:ph type="title"/>
          </p:nvPr>
        </p:nvSpPr>
        <p:spPr>
          <a:xfrm>
            <a:off x="1371600" y="609600"/>
            <a:ext cx="7391400" cy="838200"/>
          </a:xfrm>
        </p:spPr>
        <p:txBody>
          <a:bodyPr/>
          <a:lstStyle/>
          <a:p>
            <a:r>
              <a:rPr lang="en-GB" sz="1800" b="1" dirty="0" smtClean="0">
                <a:solidFill>
                  <a:srgbClr val="0000FF"/>
                </a:solidFill>
                <a:latin typeface="Cambria" pitchFamily="18" charset="0"/>
              </a:rPr>
              <a:t>Removal and Transplantation of Human Body Parts for</a:t>
            </a:r>
            <a:r>
              <a:rPr lang="x-none" sz="1800" b="1" dirty="0" smtClean="0">
                <a:solidFill>
                  <a:srgbClr val="0000FF"/>
                </a:solidFill>
                <a:latin typeface="Cambria" pitchFamily="18" charset="0"/>
              </a:rPr>
              <a:t> </a:t>
            </a:r>
            <a:r>
              <a:rPr lang="en-GB" sz="1800" b="1" dirty="0" smtClean="0">
                <a:solidFill>
                  <a:srgbClr val="0000FF"/>
                </a:solidFill>
                <a:latin typeface="Cambria" pitchFamily="18" charset="0"/>
              </a:rPr>
              <a:t>the Purposes of Medical Treatment</a:t>
            </a:r>
            <a:r>
              <a:rPr lang="en-US" sz="1800" b="1" dirty="0" smtClean="0">
                <a:solidFill>
                  <a:srgbClr val="0000FF"/>
                </a:solidFill>
                <a:latin typeface="Cambria" pitchFamily="18" charset="0"/>
              </a:rPr>
              <a:t> Act</a:t>
            </a:r>
            <a:endParaRPr lang="en-GB" sz="3600" b="1" i="1" dirty="0" smtClean="0">
              <a:solidFill>
                <a:srgbClr val="0000FF"/>
              </a:solidFill>
              <a:latin typeface="Cambria" pitchFamily="18" charset="0"/>
            </a:endParaRPr>
          </a:p>
        </p:txBody>
      </p:sp>
      <p:sp>
        <p:nvSpPr>
          <p:cNvPr id="26" name="Content Placeholder 25"/>
          <p:cNvSpPr>
            <a:spLocks noGrp="1"/>
          </p:cNvSpPr>
          <p:nvPr>
            <p:ph idx="1"/>
          </p:nvPr>
        </p:nvSpPr>
        <p:spPr>
          <a:xfrm>
            <a:off x="152400" y="1524000"/>
            <a:ext cx="8839200" cy="4876800"/>
          </a:xfrm>
        </p:spPr>
        <p:txBody>
          <a:bodyPr/>
          <a:lstStyle/>
          <a:p>
            <a:pPr>
              <a:defRPr/>
            </a:pPr>
            <a:r>
              <a:rPr lang="en-GB" sz="1400" dirty="0" smtClean="0">
                <a:solidFill>
                  <a:schemeClr val="accent2">
                    <a:lumMod val="75000"/>
                  </a:schemeClr>
                </a:solidFill>
                <a:latin typeface="Cambria" pitchFamily="18" charset="0"/>
              </a:rPr>
              <a:t>Manner and procedure of removal of human body parts from a living or </a:t>
            </a:r>
            <a:r>
              <a:rPr lang="en-US" sz="1400" dirty="0" smtClean="0">
                <a:solidFill>
                  <a:schemeClr val="accent2">
                    <a:lumMod val="75000"/>
                  </a:schemeClr>
                </a:solidFill>
                <a:latin typeface="Cambria" pitchFamily="18" charset="0"/>
              </a:rPr>
              <a:t>dead </a:t>
            </a:r>
            <a:r>
              <a:rPr lang="en-GB" sz="1400" dirty="0" smtClean="0">
                <a:solidFill>
                  <a:schemeClr val="accent2">
                    <a:lumMod val="75000"/>
                  </a:schemeClr>
                </a:solidFill>
                <a:latin typeface="Cambria" pitchFamily="18" charset="0"/>
              </a:rPr>
              <a:t>donor</a:t>
            </a:r>
            <a:r>
              <a:rPr lang="sr-Latn-CS" sz="1400" dirty="0" smtClean="0">
                <a:solidFill>
                  <a:schemeClr val="accent2">
                    <a:lumMod val="75000"/>
                  </a:schemeClr>
                </a:solidFill>
                <a:latin typeface="Cambria" pitchFamily="18" charset="0"/>
              </a:rPr>
              <a:t> </a:t>
            </a:r>
            <a:endParaRPr lang="en-GB" sz="1400" dirty="0" smtClean="0">
              <a:solidFill>
                <a:schemeClr val="accent2">
                  <a:lumMod val="75000"/>
                </a:schemeClr>
              </a:solidFill>
              <a:latin typeface="Cambria" pitchFamily="18" charset="0"/>
            </a:endParaRPr>
          </a:p>
          <a:p>
            <a:pPr>
              <a:defRPr/>
            </a:pPr>
            <a:r>
              <a:rPr lang="en-GB" sz="1400" dirty="0" smtClean="0">
                <a:solidFill>
                  <a:schemeClr val="accent2">
                    <a:lumMod val="75000"/>
                  </a:schemeClr>
                </a:solidFill>
                <a:latin typeface="Cambria" pitchFamily="18" charset="0"/>
              </a:rPr>
              <a:t>Conditions for performance of procedures of human body parts removal and transplantation</a:t>
            </a:r>
            <a:endParaRPr lang="en-US" sz="1400" dirty="0" smtClean="0">
              <a:solidFill>
                <a:schemeClr val="accent2">
                  <a:lumMod val="75000"/>
                </a:schemeClr>
              </a:solidFill>
              <a:latin typeface="Cambria" pitchFamily="18" charset="0"/>
            </a:endParaRPr>
          </a:p>
          <a:p>
            <a:pPr>
              <a:defRPr/>
            </a:pPr>
            <a:r>
              <a:rPr lang="en-GB" sz="1400" dirty="0" smtClean="0">
                <a:solidFill>
                  <a:schemeClr val="accent2">
                    <a:lumMod val="75000"/>
                  </a:schemeClr>
                </a:solidFill>
                <a:latin typeface="Cambria" pitchFamily="18" charset="0"/>
              </a:rPr>
              <a:t>Conditions which health care institutions have to meet</a:t>
            </a:r>
            <a:endParaRPr lang="en-US" sz="1400" dirty="0" smtClean="0">
              <a:solidFill>
                <a:schemeClr val="accent2">
                  <a:lumMod val="75000"/>
                </a:schemeClr>
              </a:solidFill>
              <a:latin typeface="Cambria" pitchFamily="18" charset="0"/>
            </a:endParaRPr>
          </a:p>
          <a:p>
            <a:pPr>
              <a:defRPr/>
            </a:pPr>
            <a:r>
              <a:rPr lang="en-GB" sz="1400" dirty="0" smtClean="0">
                <a:solidFill>
                  <a:schemeClr val="accent2">
                    <a:lumMod val="75000"/>
                  </a:schemeClr>
                </a:solidFill>
                <a:latin typeface="Cambria" pitchFamily="18" charset="0"/>
              </a:rPr>
              <a:t>Other issues relevant for the procedure of removal and transplantation of human body parts for the purposes of medical treatment</a:t>
            </a:r>
            <a:endParaRPr lang="en-US" sz="1400" dirty="0" smtClean="0">
              <a:solidFill>
                <a:schemeClr val="accent2">
                  <a:lumMod val="75000"/>
                </a:schemeClr>
              </a:solidFill>
              <a:latin typeface="Cambria" pitchFamily="18" charset="0"/>
            </a:endParaRPr>
          </a:p>
          <a:p>
            <a:pPr>
              <a:defRPr/>
            </a:pPr>
            <a:r>
              <a:rPr lang="en-GB" sz="1400" dirty="0" smtClean="0">
                <a:solidFill>
                  <a:schemeClr val="accent2">
                    <a:lumMod val="75000"/>
                  </a:schemeClr>
                </a:solidFill>
                <a:latin typeface="Cambria" pitchFamily="18" charset="0"/>
              </a:rPr>
              <a:t>Removal and transplantation of human body parts for the purposes of medical treatment shall be carried out</a:t>
            </a:r>
            <a:r>
              <a:rPr lang="sr-Latn-CS" sz="1400" dirty="0" smtClean="0">
                <a:solidFill>
                  <a:schemeClr val="accent2">
                    <a:lumMod val="75000"/>
                  </a:schemeClr>
                </a:solidFill>
                <a:latin typeface="Cambria" pitchFamily="18" charset="0"/>
              </a:rPr>
              <a:t>:</a:t>
            </a:r>
            <a:endParaRPr lang="en-US" sz="1400" dirty="0" smtClean="0">
              <a:solidFill>
                <a:schemeClr val="accent2">
                  <a:lumMod val="75000"/>
                </a:schemeClr>
              </a:solidFill>
              <a:latin typeface="Cambria" pitchFamily="18" charset="0"/>
            </a:endParaRPr>
          </a:p>
          <a:p>
            <a:pPr lvl="1" algn="just">
              <a:buFont typeface="+mj-lt"/>
              <a:buAutoNum type="arabicParenR"/>
              <a:defRPr/>
            </a:pPr>
            <a:r>
              <a:rPr lang="en-GB" sz="1400" b="1" dirty="0" smtClean="0">
                <a:solidFill>
                  <a:schemeClr val="accent2">
                    <a:lumMod val="75000"/>
                  </a:schemeClr>
                </a:solidFill>
                <a:latin typeface="Cambria" pitchFamily="18" charset="0"/>
              </a:rPr>
              <a:t>in accordance with relevant professional standards of medicinal science and with respect to the ethic principles</a:t>
            </a:r>
            <a:r>
              <a:rPr lang="sr-Latn-CS" sz="1400" b="1" dirty="0" smtClean="0">
                <a:solidFill>
                  <a:schemeClr val="accent2">
                    <a:lumMod val="75000"/>
                  </a:schemeClr>
                </a:solidFill>
                <a:latin typeface="Cambria" pitchFamily="18" charset="0"/>
              </a:rPr>
              <a:t> ,</a:t>
            </a:r>
            <a:endParaRPr lang="en-US" sz="1400" b="1" dirty="0" smtClean="0">
              <a:solidFill>
                <a:schemeClr val="accent2">
                  <a:lumMod val="75000"/>
                </a:schemeClr>
              </a:solidFill>
              <a:latin typeface="Cambria" pitchFamily="18" charset="0"/>
            </a:endParaRPr>
          </a:p>
          <a:p>
            <a:pPr lvl="1" algn="just">
              <a:buFont typeface="+mj-lt"/>
              <a:buAutoNum type="arabicParenR"/>
              <a:defRPr/>
            </a:pPr>
            <a:r>
              <a:rPr lang="en-GB" sz="1400" b="1" dirty="0" smtClean="0">
                <a:solidFill>
                  <a:schemeClr val="accent2">
                    <a:lumMod val="75000"/>
                  </a:schemeClr>
                </a:solidFill>
                <a:latin typeface="Cambria" pitchFamily="18" charset="0"/>
              </a:rPr>
              <a:t>only when it is medically justified</a:t>
            </a:r>
            <a:r>
              <a:rPr lang="sr-Latn-CS" sz="1400" b="1" dirty="0" smtClean="0">
                <a:solidFill>
                  <a:schemeClr val="accent2">
                    <a:lumMod val="75000"/>
                  </a:schemeClr>
                </a:solidFill>
                <a:latin typeface="Cambria" pitchFamily="18" charset="0"/>
              </a:rPr>
              <a:t>,</a:t>
            </a:r>
            <a:endParaRPr lang="en-US" sz="1400" b="1" dirty="0" smtClean="0">
              <a:solidFill>
                <a:schemeClr val="accent2">
                  <a:lumMod val="75000"/>
                </a:schemeClr>
              </a:solidFill>
              <a:latin typeface="Cambria" pitchFamily="18" charset="0"/>
            </a:endParaRPr>
          </a:p>
          <a:p>
            <a:pPr lvl="1">
              <a:buFont typeface="+mj-lt"/>
              <a:buAutoNum type="arabicParenR"/>
              <a:defRPr/>
            </a:pPr>
            <a:r>
              <a:rPr lang="en-GB" sz="1400" b="1" dirty="0" smtClean="0">
                <a:solidFill>
                  <a:schemeClr val="accent2">
                    <a:lumMod val="75000"/>
                  </a:schemeClr>
                </a:solidFill>
                <a:latin typeface="Cambria" pitchFamily="18" charset="0"/>
              </a:rPr>
              <a:t>if that is the only possible way of treatment, and under the conditions laid by this Law</a:t>
            </a:r>
            <a:endParaRPr lang="en-US" sz="1400" b="1" dirty="0" smtClean="0">
              <a:solidFill>
                <a:schemeClr val="accent2">
                  <a:lumMod val="75000"/>
                </a:schemeClr>
              </a:solidFill>
              <a:latin typeface="Cambria" pitchFamily="18" charset="0"/>
            </a:endParaRPr>
          </a:p>
          <a:p>
            <a:pPr lvl="1">
              <a:buFont typeface="+mj-lt"/>
              <a:buAutoNum type="arabicParenR"/>
              <a:defRPr/>
            </a:pPr>
            <a:r>
              <a:rPr lang="en-GB" sz="1400" b="1" dirty="0" smtClean="0">
                <a:solidFill>
                  <a:schemeClr val="accent2">
                    <a:lumMod val="75000"/>
                  </a:schemeClr>
                </a:solidFill>
                <a:latin typeface="Cambria" pitchFamily="18" charset="0"/>
              </a:rPr>
              <a:t>after medical investigations and other treatment methods were conducted, based on which it has been determined that the procedure represents welfare for the recipient, and according to medical criteria an acceptable health risk for the donor and that the success of intervention can be predicted with probability</a:t>
            </a:r>
            <a:endParaRPr lang="en-US" sz="1400" b="1" dirty="0" smtClean="0">
              <a:solidFill>
                <a:schemeClr val="accent2">
                  <a:lumMod val="75000"/>
                </a:schemeClr>
              </a:solidFill>
              <a:latin typeface="Cambria" pitchFamily="18" charset="0"/>
            </a:endParaRPr>
          </a:p>
          <a:p>
            <a:pPr lvl="1">
              <a:buFont typeface="+mj-lt"/>
              <a:buAutoNum type="arabicParenR"/>
              <a:defRPr/>
            </a:pPr>
            <a:r>
              <a:rPr lang="en-GB" sz="1400" b="1" dirty="0" smtClean="0">
                <a:solidFill>
                  <a:schemeClr val="accent2">
                    <a:lumMod val="75000"/>
                  </a:schemeClr>
                </a:solidFill>
                <a:latin typeface="Cambria" pitchFamily="18" charset="0"/>
              </a:rPr>
              <a:t>only in health care institutions which meet conditions concerning premises, staff and equipment</a:t>
            </a:r>
            <a:endParaRPr lang="en-US" sz="1400" b="1" dirty="0" smtClean="0">
              <a:solidFill>
                <a:schemeClr val="accent2">
                  <a:lumMod val="75000"/>
                </a:schemeClr>
              </a:solidFill>
              <a:latin typeface="Cambria" pitchFamily="18" charset="0"/>
            </a:endParaRPr>
          </a:p>
          <a:p>
            <a:pPr lvl="1">
              <a:buFont typeface="+mj-lt"/>
              <a:buAutoNum type="arabicParenR"/>
              <a:defRPr/>
            </a:pPr>
            <a:r>
              <a:rPr lang="en-GB" sz="1400" b="1" dirty="0" smtClean="0">
                <a:solidFill>
                  <a:schemeClr val="accent2">
                    <a:lumMod val="75000"/>
                  </a:schemeClr>
                </a:solidFill>
                <a:latin typeface="Cambria" pitchFamily="18" charset="0"/>
              </a:rPr>
              <a:t>by </a:t>
            </a:r>
            <a:r>
              <a:rPr lang="en-US" sz="1400" b="1" dirty="0" smtClean="0">
                <a:solidFill>
                  <a:schemeClr val="accent2">
                    <a:lumMod val="75000"/>
                  </a:schemeClr>
                </a:solidFill>
                <a:latin typeface="Cambria" pitchFamily="18" charset="0"/>
              </a:rPr>
              <a:t>taking all standard measures and activities in order to prevent risk from transferring of transmissible or any other disease to recipient and to avoid influences to preservation of body parts for transplantation</a:t>
            </a:r>
            <a:r>
              <a:rPr lang="x-none" sz="1400" b="1" dirty="0" smtClean="0">
                <a:solidFill>
                  <a:schemeClr val="accent2">
                    <a:lumMod val="75000"/>
                  </a:schemeClr>
                </a:solidFill>
                <a:latin typeface="Cambria" pitchFamily="18" charset="0"/>
              </a:rPr>
              <a:t>.</a:t>
            </a:r>
            <a:endParaRPr lang="en-US" sz="1400" b="1" dirty="0" smtClean="0">
              <a:solidFill>
                <a:schemeClr val="accent2">
                  <a:lumMod val="75000"/>
                </a:schemeClr>
              </a:solidFill>
              <a:latin typeface="Cambria" pitchFamily="18" charset="0"/>
            </a:endParaRPr>
          </a:p>
          <a:p>
            <a:pPr>
              <a:buFont typeface="Arial" charset="0"/>
              <a:buNone/>
              <a:defRPr/>
            </a:pPr>
            <a:r>
              <a:rPr lang="sr-Latn-CS" sz="1400" dirty="0" smtClean="0">
                <a:solidFill>
                  <a:schemeClr val="accent2">
                    <a:lumMod val="75000"/>
                  </a:schemeClr>
                </a:solidFill>
                <a:latin typeface="Cambria" pitchFamily="18" charset="0"/>
              </a:rPr>
              <a:t> </a:t>
            </a:r>
            <a:r>
              <a:rPr lang="en-GB" sz="1400" dirty="0" smtClean="0">
                <a:solidFill>
                  <a:schemeClr val="accent2">
                    <a:lumMod val="75000"/>
                  </a:schemeClr>
                </a:solidFill>
                <a:latin typeface="Cambria" pitchFamily="18" charset="0"/>
              </a:rPr>
              <a:t>Data on donor and recipient of body parts are a professional secret </a:t>
            </a:r>
            <a:r>
              <a:rPr lang="sr-Latn-CS" sz="1400" dirty="0" smtClean="0">
                <a:solidFill>
                  <a:schemeClr val="accent2">
                    <a:lumMod val="75000"/>
                  </a:schemeClr>
                </a:solidFill>
                <a:latin typeface="Cambria" pitchFamily="18" charset="0"/>
              </a:rPr>
              <a:t> </a:t>
            </a:r>
            <a:endParaRPr lang="en-US" sz="1400" dirty="0" smtClean="0">
              <a:solidFill>
                <a:schemeClr val="accent2">
                  <a:lumMod val="75000"/>
                </a:schemeClr>
              </a:solidFill>
              <a:latin typeface="Cambria" pitchFamily="18" charset="0"/>
            </a:endParaRPr>
          </a:p>
          <a:p>
            <a:pPr>
              <a:buFont typeface="Wingdings" pitchFamily="2" charset="2"/>
              <a:buChar char="Ø"/>
              <a:defRPr/>
            </a:pPr>
            <a:endParaRPr lang="en-US" sz="1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765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pic>
        <p:nvPicPr>
          <p:cNvPr id="27652"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Cambria" pitchFamily="18" charset="0"/>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765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7657" name="Title 24"/>
          <p:cNvSpPr>
            <a:spLocks noGrp="1"/>
          </p:cNvSpPr>
          <p:nvPr>
            <p:ph type="title"/>
          </p:nvPr>
        </p:nvSpPr>
        <p:spPr>
          <a:xfrm>
            <a:off x="990600" y="838200"/>
            <a:ext cx="7239000" cy="1066800"/>
          </a:xfrm>
        </p:spPr>
        <p:txBody>
          <a:bodyPr/>
          <a:lstStyle/>
          <a:p>
            <a:r>
              <a:rPr lang="en-US" sz="3200" b="1" dirty="0" smtClean="0">
                <a:solidFill>
                  <a:srgbClr val="0000FF"/>
                </a:solidFill>
                <a:latin typeface="Cambria" pitchFamily="18" charset="0"/>
              </a:rPr>
              <a:t>     </a:t>
            </a:r>
            <a:r>
              <a:rPr lang="bs-Latn-BA" sz="3200" b="1" dirty="0" err="1" smtClean="0">
                <a:solidFill>
                  <a:srgbClr val="0000FF"/>
                </a:solidFill>
                <a:latin typeface="Cambria" pitchFamily="18" charset="0"/>
              </a:rPr>
              <a:t>Subject</a:t>
            </a:r>
            <a:r>
              <a:rPr lang="en-GB" sz="3200" b="1" dirty="0" smtClean="0">
                <a:solidFill>
                  <a:srgbClr val="0000FF"/>
                </a:solidFill>
                <a:latin typeface="Cambria" pitchFamily="18" charset="0"/>
              </a:rPr>
              <a:t> Matter, </a:t>
            </a:r>
            <a:r>
              <a:rPr lang="bs-Latn-BA" sz="3200" b="1" dirty="0" err="1" smtClean="0">
                <a:solidFill>
                  <a:srgbClr val="0000FF"/>
                </a:solidFill>
                <a:latin typeface="Cambria" pitchFamily="18" charset="0"/>
              </a:rPr>
              <a:t>Purpose</a:t>
            </a:r>
            <a:r>
              <a:rPr lang="bs-Latn-BA" sz="3200" b="1" dirty="0" smtClean="0">
                <a:solidFill>
                  <a:srgbClr val="0000FF"/>
                </a:solidFill>
                <a:latin typeface="Cambria" pitchFamily="18" charset="0"/>
              </a:rPr>
              <a:t> and </a:t>
            </a:r>
            <a:r>
              <a:rPr lang="bs-Latn-BA" sz="3200" b="1" dirty="0" err="1" smtClean="0">
                <a:solidFill>
                  <a:srgbClr val="0000FF"/>
                </a:solidFill>
                <a:latin typeface="Cambria" pitchFamily="18" charset="0"/>
              </a:rPr>
              <a:t>Principles</a:t>
            </a:r>
            <a:r>
              <a:rPr lang="bs-Latn-BA" sz="3200" b="1" dirty="0" smtClean="0">
                <a:solidFill>
                  <a:srgbClr val="0000FF"/>
                </a:solidFill>
                <a:latin typeface="Cambria" pitchFamily="18" charset="0"/>
              </a:rPr>
              <a:t> of the Law</a:t>
            </a:r>
            <a:endParaRPr lang="en-GB" b="1" i="1" dirty="0" smtClean="0">
              <a:solidFill>
                <a:srgbClr val="0000FF"/>
              </a:solidFill>
              <a:latin typeface="Cambria" pitchFamily="18" charset="0"/>
            </a:endParaRPr>
          </a:p>
        </p:txBody>
      </p:sp>
      <p:sp>
        <p:nvSpPr>
          <p:cNvPr id="26" name="Content Placeholder 25"/>
          <p:cNvSpPr>
            <a:spLocks noGrp="1"/>
          </p:cNvSpPr>
          <p:nvPr>
            <p:ph idx="1"/>
          </p:nvPr>
        </p:nvSpPr>
        <p:spPr>
          <a:xfrm>
            <a:off x="304800" y="2286000"/>
            <a:ext cx="8458200" cy="4343400"/>
          </a:xfrm>
        </p:spPr>
        <p:txBody>
          <a:bodyPr/>
          <a:lstStyle/>
          <a:p>
            <a:pPr>
              <a:defRPr/>
            </a:pPr>
            <a:r>
              <a:rPr lang="sr-Latn-CS" sz="2000" dirty="0" smtClean="0">
                <a:solidFill>
                  <a:schemeClr val="accent2">
                    <a:lumMod val="75000"/>
                  </a:schemeClr>
                </a:solidFill>
                <a:latin typeface="Cambria" pitchFamily="18" charset="0"/>
              </a:rPr>
              <a:t>Procedure of removal and transplantation of human body parts shall be carried out with application of the principles: </a:t>
            </a:r>
            <a:endParaRPr lang="en-US" sz="2000" dirty="0" smtClean="0">
              <a:solidFill>
                <a:schemeClr val="accent2">
                  <a:lumMod val="75000"/>
                </a:schemeClr>
              </a:solidFill>
              <a:latin typeface="Cambria" pitchFamily="18" charset="0"/>
            </a:endParaRPr>
          </a:p>
          <a:p>
            <a:pPr marL="857250" lvl="1" indent="-457200">
              <a:buFont typeface="+mj-lt"/>
              <a:buAutoNum type="arabicParenR"/>
              <a:defRPr/>
            </a:pPr>
            <a:r>
              <a:rPr lang="sr-Latn-CS" sz="2000" b="1" dirty="0" smtClean="0">
                <a:solidFill>
                  <a:schemeClr val="accent2">
                    <a:lumMod val="75000"/>
                  </a:schemeClr>
                </a:solidFill>
                <a:latin typeface="Cambria" pitchFamily="18" charset="0"/>
              </a:rPr>
              <a:t>of acceptance, i.e. consent of both recepient and donor</a:t>
            </a:r>
            <a:endParaRPr lang="en-US" sz="2000" b="1" dirty="0" smtClean="0">
              <a:solidFill>
                <a:schemeClr val="accent2">
                  <a:lumMod val="75000"/>
                </a:schemeClr>
              </a:solidFill>
              <a:latin typeface="Cambria" pitchFamily="18" charset="0"/>
            </a:endParaRPr>
          </a:p>
          <a:p>
            <a:pPr marL="857250" lvl="1" indent="-457200">
              <a:buFont typeface="+mj-lt"/>
              <a:buAutoNum type="arabicParenR"/>
              <a:defRPr/>
            </a:pPr>
            <a:r>
              <a:rPr lang="sr-Latn-CS" sz="2000" b="1" dirty="0" smtClean="0">
                <a:solidFill>
                  <a:schemeClr val="accent2">
                    <a:lumMod val="75000"/>
                  </a:schemeClr>
                </a:solidFill>
                <a:latin typeface="Cambria" pitchFamily="18" charset="0"/>
              </a:rPr>
              <a:t>of donation for the sake of treatment</a:t>
            </a:r>
          </a:p>
          <a:p>
            <a:pPr marL="857250" lvl="1" indent="-457200">
              <a:buFont typeface="+mj-lt"/>
              <a:buAutoNum type="arabicParenR"/>
              <a:defRPr/>
            </a:pPr>
            <a:r>
              <a:rPr lang="sr-Latn-CS" sz="2000" b="1" dirty="0" smtClean="0">
                <a:solidFill>
                  <a:schemeClr val="accent2">
                    <a:lumMod val="75000"/>
                  </a:schemeClr>
                </a:solidFill>
                <a:latin typeface="Cambria" pitchFamily="18" charset="0"/>
              </a:rPr>
              <a:t>of uncommercial donation</a:t>
            </a:r>
            <a:endParaRPr lang="en-US" sz="2000" b="1" dirty="0" smtClean="0">
              <a:solidFill>
                <a:schemeClr val="accent2">
                  <a:lumMod val="75000"/>
                </a:schemeClr>
              </a:solidFill>
              <a:latin typeface="Cambria" pitchFamily="18" charset="0"/>
            </a:endParaRPr>
          </a:p>
          <a:p>
            <a:pPr marL="857250" lvl="1" indent="-457200">
              <a:buFont typeface="+mj-lt"/>
              <a:buAutoNum type="arabicParenR"/>
              <a:defRPr/>
            </a:pPr>
            <a:r>
              <a:rPr lang="sr-Latn-CS" sz="2000" b="1" dirty="0" smtClean="0">
                <a:solidFill>
                  <a:schemeClr val="accent2">
                    <a:lumMod val="75000"/>
                  </a:schemeClr>
                </a:solidFill>
                <a:latin typeface="Cambria" pitchFamily="18" charset="0"/>
              </a:rPr>
              <a:t>of anonymity of donor and recepient</a:t>
            </a:r>
            <a:endParaRPr lang="en-US" sz="2000" b="1" dirty="0" smtClean="0">
              <a:solidFill>
                <a:schemeClr val="accent2">
                  <a:lumMod val="75000"/>
                </a:schemeClr>
              </a:solidFill>
              <a:latin typeface="Cambria" pitchFamily="18" charset="0"/>
            </a:endParaRPr>
          </a:p>
          <a:p>
            <a:pPr>
              <a:defRPr/>
            </a:pPr>
            <a:endParaRPr lang="en-US" sz="2000" dirty="0" smtClean="0">
              <a:solidFill>
                <a:schemeClr val="accent2">
                  <a:lumMod val="75000"/>
                </a:schemeClr>
              </a:solidFill>
              <a:latin typeface="Cambria" pitchFamily="18" charset="0"/>
            </a:endParaRPr>
          </a:p>
          <a:p>
            <a:pPr>
              <a:defRPr/>
            </a:pPr>
            <a:r>
              <a:rPr lang="sr-Latn-CS" sz="2000" dirty="0" smtClean="0">
                <a:solidFill>
                  <a:schemeClr val="accent2">
                    <a:lumMod val="75000"/>
                  </a:schemeClr>
                </a:solidFill>
                <a:latin typeface="Cambria" pitchFamily="18" charset="0"/>
              </a:rPr>
              <a:t>Popularisation of the procedure of donating of body parts</a:t>
            </a:r>
            <a:endParaRPr lang="en-US" sz="2000" dirty="0" smtClean="0">
              <a:solidFill>
                <a:schemeClr val="accent2">
                  <a:lumMod val="75000"/>
                </a:schemeClr>
              </a:solidFill>
              <a:latin typeface="Cambria" pitchFamily="18" charset="0"/>
            </a:endParaRPr>
          </a:p>
          <a:p>
            <a:pPr>
              <a:buFont typeface="Arial" charset="0"/>
              <a:buNone/>
              <a:defRPr/>
            </a:pP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latin typeface="Cambria" pitchFamily="18" charset="0"/>
              </a:rPr>
              <a:t>Chapter 28: </a:t>
            </a:r>
            <a:r>
              <a:rPr lang="x-none" sz="1100" b="1">
                <a:solidFill>
                  <a:schemeClr val="accent2">
                    <a:lumMod val="50000"/>
                  </a:schemeClr>
                </a:solidFill>
                <a:latin typeface="Cambria" pitchFamily="18" charset="0"/>
              </a:rPr>
              <a:t> </a:t>
            </a:r>
            <a:r>
              <a:rPr lang="en-US" sz="1100" b="1" dirty="0">
                <a:solidFill>
                  <a:schemeClr val="accent2">
                    <a:lumMod val="50000"/>
                  </a:schemeClr>
                </a:solidFill>
                <a:latin typeface="Cambria" pitchFamily="18" charset="0"/>
              </a:rPr>
              <a:t>CONSUMER AND HEALTH PROTECTION</a:t>
            </a:r>
            <a:endParaRPr lang="pl-PL" sz="1100"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867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867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8680"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8681" name="Title 24"/>
          <p:cNvSpPr>
            <a:spLocks noGrp="1"/>
          </p:cNvSpPr>
          <p:nvPr>
            <p:ph type="title"/>
          </p:nvPr>
        </p:nvSpPr>
        <p:spPr>
          <a:xfrm>
            <a:off x="1295400" y="457200"/>
            <a:ext cx="7848600" cy="762000"/>
          </a:xfrm>
        </p:spPr>
        <p:txBody>
          <a:bodyPr/>
          <a:lstStyle/>
          <a:p>
            <a:r>
              <a:rPr lang="sr-Latn-CS" sz="2400" b="1" dirty="0" smtClean="0">
                <a:solidFill>
                  <a:srgbClr val="0000FF"/>
                </a:solidFill>
                <a:latin typeface="Cambria" pitchFamily="18" charset="0"/>
              </a:rPr>
              <a:t>Removal </a:t>
            </a:r>
            <a:r>
              <a:rPr lang="en-US" sz="2400" b="1" dirty="0" smtClean="0">
                <a:solidFill>
                  <a:srgbClr val="0000FF"/>
                </a:solidFill>
                <a:latin typeface="Cambria" pitchFamily="18" charset="0"/>
              </a:rPr>
              <a:t>o</a:t>
            </a:r>
            <a:r>
              <a:rPr lang="sr-Latn-CS" sz="2400" b="1" dirty="0" smtClean="0">
                <a:solidFill>
                  <a:srgbClr val="0000FF"/>
                </a:solidFill>
                <a:latin typeface="Cambria" pitchFamily="18" charset="0"/>
              </a:rPr>
              <a:t>f Body Parts </a:t>
            </a:r>
            <a:r>
              <a:rPr lang="en-US" sz="2400" b="1" dirty="0" smtClean="0">
                <a:solidFill>
                  <a:srgbClr val="0000FF"/>
                </a:solidFill>
                <a:latin typeface="Cambria" pitchFamily="18" charset="0"/>
              </a:rPr>
              <a:t>f</a:t>
            </a:r>
            <a:r>
              <a:rPr lang="sr-Latn-CS" sz="2400" b="1" dirty="0" smtClean="0">
                <a:solidFill>
                  <a:srgbClr val="0000FF"/>
                </a:solidFill>
                <a:latin typeface="Cambria" pitchFamily="18" charset="0"/>
              </a:rPr>
              <a:t>rom </a:t>
            </a:r>
            <a:r>
              <a:rPr lang="en-US" sz="2400" b="1" dirty="0" smtClean="0">
                <a:solidFill>
                  <a:srgbClr val="0000FF"/>
                </a:solidFill>
                <a:latin typeface="Cambria" pitchFamily="18" charset="0"/>
              </a:rPr>
              <a:t>a </a:t>
            </a:r>
            <a:r>
              <a:rPr lang="sr-Latn-CS" sz="2400" b="1" dirty="0" smtClean="0">
                <a:solidFill>
                  <a:srgbClr val="0000FF"/>
                </a:solidFill>
                <a:latin typeface="Cambria" pitchFamily="18" charset="0"/>
              </a:rPr>
              <a:t>Living Donor</a:t>
            </a:r>
            <a:endParaRPr lang="en-US" sz="2400" b="1" dirty="0" smtClean="0">
              <a:solidFill>
                <a:srgbClr val="0000FF"/>
              </a:solidFill>
              <a:latin typeface="Cambria" pitchFamily="18" charset="0"/>
            </a:endParaRPr>
          </a:p>
        </p:txBody>
      </p:sp>
      <p:sp>
        <p:nvSpPr>
          <p:cNvPr id="28682" name="Content Placeholder 25"/>
          <p:cNvSpPr>
            <a:spLocks noGrp="1"/>
          </p:cNvSpPr>
          <p:nvPr>
            <p:ph idx="1"/>
          </p:nvPr>
        </p:nvSpPr>
        <p:spPr>
          <a:xfrm>
            <a:off x="152400" y="1219200"/>
            <a:ext cx="8839200" cy="5029200"/>
          </a:xfrm>
        </p:spPr>
        <p:txBody>
          <a:bodyPr/>
          <a:lstStyle/>
          <a:p>
            <a:pPr>
              <a:spcAft>
                <a:spcPts val="600"/>
              </a:spcAft>
              <a:buFont typeface="Wingdings" pitchFamily="2" charset="2"/>
              <a:buChar char="Ø"/>
            </a:pPr>
            <a:r>
              <a:rPr lang="sr-Latn-CS" sz="1700" dirty="0" smtClean="0">
                <a:solidFill>
                  <a:schemeClr val="accent2">
                    <a:lumMod val="75000"/>
                  </a:schemeClr>
                </a:solidFill>
                <a:latin typeface="Cambria" pitchFamily="18" charset="0"/>
              </a:rPr>
              <a:t>only for the purpose of a medical treatment, provided there is no appropriate body part of a dead donor available or any other form of medical intervention</a:t>
            </a:r>
            <a:r>
              <a:rPr lang="en-US" sz="1700" dirty="0" smtClean="0">
                <a:solidFill>
                  <a:schemeClr val="accent2">
                    <a:lumMod val="75000"/>
                  </a:schemeClr>
                </a:solidFill>
                <a:latin typeface="Cambria" pitchFamily="18" charset="0"/>
              </a:rPr>
              <a:t>;</a:t>
            </a:r>
          </a:p>
          <a:p>
            <a:pPr>
              <a:spcAft>
                <a:spcPts val="600"/>
              </a:spcAft>
              <a:buFont typeface="Wingdings" pitchFamily="2" charset="2"/>
              <a:buChar char="Ø"/>
            </a:pPr>
            <a:r>
              <a:rPr lang="en-US" sz="1700" dirty="0" smtClean="0">
                <a:solidFill>
                  <a:schemeClr val="accent2">
                    <a:lumMod val="75000"/>
                  </a:schemeClr>
                </a:solidFill>
                <a:latin typeface="Cambria" pitchFamily="18" charset="0"/>
              </a:rPr>
              <a:t>only from persons over 18 years of age under condition that that person is capable of work and of making judgment;</a:t>
            </a:r>
          </a:p>
          <a:p>
            <a:pPr>
              <a:spcAft>
                <a:spcPts val="600"/>
              </a:spcAft>
              <a:buFont typeface="Wingdings" pitchFamily="2" charset="2"/>
              <a:buChar char="Ø"/>
            </a:pPr>
            <a:r>
              <a:rPr lang="en-US" sz="1700" dirty="0" smtClean="0">
                <a:solidFill>
                  <a:schemeClr val="accent2">
                    <a:lumMod val="75000"/>
                  </a:schemeClr>
                </a:solidFill>
                <a:latin typeface="Cambria" pitchFamily="18" charset="0"/>
              </a:rPr>
              <a:t>if adequate medical examinations and interventions for estimation and reduction of physical and psychic risks for health of the donor </a:t>
            </a:r>
            <a:r>
              <a:rPr lang="sr-Latn-CS" sz="1700" dirty="0" smtClean="0">
                <a:solidFill>
                  <a:schemeClr val="accent2">
                    <a:lumMod val="75000"/>
                  </a:schemeClr>
                </a:solidFill>
                <a:latin typeface="Cambria" pitchFamily="18" charset="0"/>
              </a:rPr>
              <a:t>are performed prior to removal</a:t>
            </a:r>
            <a:r>
              <a:rPr lang="en-US" sz="1700" dirty="0" smtClean="0">
                <a:solidFill>
                  <a:schemeClr val="accent2">
                    <a:lumMod val="75000"/>
                  </a:schemeClr>
                </a:solidFill>
                <a:latin typeface="Cambria" pitchFamily="18" charset="0"/>
              </a:rPr>
              <a:t>;</a:t>
            </a:r>
          </a:p>
          <a:p>
            <a:pPr>
              <a:spcAft>
                <a:spcPts val="600"/>
              </a:spcAft>
              <a:buFont typeface="Wingdings" pitchFamily="2" charset="2"/>
              <a:buChar char="Ø"/>
            </a:pPr>
            <a:r>
              <a:rPr lang="en-US" sz="1700" dirty="0" smtClean="0">
                <a:solidFill>
                  <a:schemeClr val="accent2">
                    <a:lumMod val="75000"/>
                  </a:schemeClr>
                </a:solidFill>
                <a:latin typeface="Cambria" pitchFamily="18" charset="0"/>
              </a:rPr>
              <a:t>only if according to medical criteria the risk for life and health of the donor is within limits of acceptable and corresponds to expected benefit for the recipient ;</a:t>
            </a:r>
          </a:p>
          <a:p>
            <a:pPr>
              <a:spcAft>
                <a:spcPts val="600"/>
              </a:spcAft>
              <a:buFont typeface="Wingdings" pitchFamily="2" charset="2"/>
              <a:buChar char="Ø"/>
            </a:pPr>
            <a:r>
              <a:rPr lang="en-US" sz="1700" dirty="0" smtClean="0">
                <a:solidFill>
                  <a:schemeClr val="accent2">
                    <a:lumMod val="75000"/>
                  </a:schemeClr>
                </a:solidFill>
                <a:latin typeface="Cambria" pitchFamily="18" charset="0"/>
              </a:rPr>
              <a:t>if the donor has given for that intervention his written consent authorized by competent authority;</a:t>
            </a:r>
          </a:p>
          <a:p>
            <a:pPr>
              <a:spcAft>
                <a:spcPts val="600"/>
              </a:spcAft>
              <a:buFont typeface="Wingdings" pitchFamily="2" charset="2"/>
              <a:buChar char="Ø"/>
            </a:pPr>
            <a:r>
              <a:rPr lang="en-US" sz="1700" dirty="0" smtClean="0">
                <a:solidFill>
                  <a:schemeClr val="accent2">
                    <a:lumMod val="75000"/>
                  </a:schemeClr>
                </a:solidFill>
                <a:latin typeface="Cambria" pitchFamily="18" charset="0"/>
              </a:rPr>
              <a:t>doctor involved in the removal of body parts has informed the donor about the nature, purpose and course of the procedure, chances for success and usual risks of removal of body parts;</a:t>
            </a:r>
          </a:p>
          <a:p>
            <a:pPr>
              <a:spcAft>
                <a:spcPts val="600"/>
              </a:spcAft>
              <a:buFont typeface="Wingdings" pitchFamily="2" charset="2"/>
              <a:buChar char="Ø"/>
            </a:pPr>
            <a:r>
              <a:rPr lang="en-US" sz="1700" dirty="0" smtClean="0">
                <a:solidFill>
                  <a:schemeClr val="accent2">
                    <a:lumMod val="75000"/>
                  </a:schemeClr>
                </a:solidFill>
                <a:latin typeface="Cambria" pitchFamily="18" charset="0"/>
              </a:rPr>
              <a:t>Donor is informed about the right to an independent consultation about the risks to health from a doctor who is not involved in the removal or transplantation of body parts, i.e. who is not a personal physician of the recipient, and about other rights stipulated by this Act</a:t>
            </a:r>
            <a:r>
              <a:rPr lang="sr-Latn-CS" sz="1700" dirty="0" smtClean="0">
                <a:solidFill>
                  <a:schemeClr val="accent2">
                    <a:lumMod val="75000"/>
                  </a:schemeClr>
                </a:solidFill>
                <a:latin typeface="Cambria" pitchFamily="18" charset="0"/>
              </a:rPr>
              <a:t>.</a:t>
            </a:r>
            <a:endParaRPr lang="en-US" sz="17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2969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970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29704"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1371600" y="609600"/>
            <a:ext cx="7391400" cy="685800"/>
          </a:xfrm>
        </p:spPr>
        <p:txBody>
          <a:bodyPr/>
          <a:lstStyle/>
          <a:p>
            <a:pPr>
              <a:defRPr/>
            </a:pPr>
            <a:r>
              <a:rPr lang="sr-Latn-CS" sz="2400" b="1" dirty="0" smtClean="0">
                <a:solidFill>
                  <a:srgbClr val="0000FF"/>
                </a:solidFill>
                <a:latin typeface="Cambria" pitchFamily="18" charset="0"/>
              </a:rPr>
              <a:t>Removal of Body Parts from Dead Donor</a:t>
            </a:r>
            <a:endParaRPr lang="en-GB" sz="2800" b="1" i="1" dirty="0" smtClean="0">
              <a:solidFill>
                <a:srgbClr val="0000FF"/>
              </a:solidFill>
              <a:latin typeface="Cambria" pitchFamily="18" charset="0"/>
            </a:endParaRPr>
          </a:p>
        </p:txBody>
      </p:sp>
      <p:sp>
        <p:nvSpPr>
          <p:cNvPr id="29706" name="Content Placeholder 25"/>
          <p:cNvSpPr>
            <a:spLocks noGrp="1"/>
          </p:cNvSpPr>
          <p:nvPr>
            <p:ph idx="1"/>
          </p:nvPr>
        </p:nvSpPr>
        <p:spPr>
          <a:xfrm>
            <a:off x="304800" y="1752600"/>
            <a:ext cx="8610600" cy="4191000"/>
          </a:xfrm>
        </p:spPr>
        <p:txBody>
          <a:bodyPr/>
          <a:lstStyle/>
          <a:p>
            <a:pPr>
              <a:spcBef>
                <a:spcPts val="1800"/>
              </a:spcBef>
              <a:spcAft>
                <a:spcPts val="600"/>
              </a:spcAft>
            </a:pPr>
            <a:r>
              <a:rPr lang="en-US" sz="2200" dirty="0" smtClean="0">
                <a:solidFill>
                  <a:schemeClr val="accent2">
                    <a:lumMod val="75000"/>
                  </a:schemeClr>
                </a:solidFill>
                <a:latin typeface="Cambria" pitchFamily="18" charset="0"/>
              </a:rPr>
              <a:t>only if that person as a person of age, capable of work and of making judgment has given written voluntarily consent for this procedure with his personal physician</a:t>
            </a:r>
            <a:r>
              <a:rPr lang="bs-Latn-BA" sz="2200" dirty="0" smtClean="0">
                <a:solidFill>
                  <a:schemeClr val="accent2">
                    <a:lumMod val="75000"/>
                  </a:schemeClr>
                </a:solidFill>
                <a:latin typeface="Cambria" pitchFamily="18" charset="0"/>
              </a:rPr>
              <a:t>;</a:t>
            </a:r>
            <a:r>
              <a:rPr lang="en-US" sz="2200" dirty="0" smtClean="0">
                <a:solidFill>
                  <a:schemeClr val="accent2">
                    <a:lumMod val="75000"/>
                  </a:schemeClr>
                </a:solidFill>
                <a:latin typeface="Cambria" pitchFamily="18" charset="0"/>
              </a:rPr>
              <a:t> </a:t>
            </a:r>
          </a:p>
          <a:p>
            <a:pPr>
              <a:spcBef>
                <a:spcPts val="1800"/>
              </a:spcBef>
              <a:spcAft>
                <a:spcPts val="600"/>
              </a:spcAft>
            </a:pPr>
            <a:r>
              <a:rPr lang="en-US" sz="2200" dirty="0" smtClean="0">
                <a:solidFill>
                  <a:schemeClr val="accent2">
                    <a:lumMod val="75000"/>
                  </a:schemeClr>
                </a:solidFill>
                <a:latin typeface="Cambria" pitchFamily="18" charset="0"/>
              </a:rPr>
              <a:t>from an underage dead person for transplantation into other person for the purpose of medical treatment may be performed only with written consent of both parents</a:t>
            </a:r>
            <a:r>
              <a:rPr lang="bs-Latn-BA" sz="2200" dirty="0" smtClean="0">
                <a:solidFill>
                  <a:schemeClr val="accent2">
                    <a:lumMod val="75000"/>
                  </a:schemeClr>
                </a:solidFill>
                <a:latin typeface="Cambria" pitchFamily="18" charset="0"/>
              </a:rPr>
              <a:t>;</a:t>
            </a:r>
            <a:endParaRPr lang="en-US" sz="2200" dirty="0" smtClean="0">
              <a:solidFill>
                <a:schemeClr val="accent2">
                  <a:lumMod val="75000"/>
                </a:schemeClr>
              </a:solidFill>
              <a:latin typeface="Cambria" pitchFamily="18" charset="0"/>
            </a:endParaRPr>
          </a:p>
          <a:p>
            <a:pPr>
              <a:spcBef>
                <a:spcPts val="1800"/>
              </a:spcBef>
              <a:spcAft>
                <a:spcPts val="600"/>
              </a:spcAft>
            </a:pPr>
            <a:r>
              <a:rPr lang="en-US" sz="2200" dirty="0" smtClean="0">
                <a:solidFill>
                  <a:schemeClr val="accent2">
                    <a:lumMod val="75000"/>
                  </a:schemeClr>
                </a:solidFill>
                <a:latin typeface="Cambria" pitchFamily="18" charset="0"/>
              </a:rPr>
              <a:t>after the death of the donor has been established and confirmed in compliance with medical criteria and set procedures</a:t>
            </a:r>
            <a:r>
              <a:rPr lang="sr-Latn-CS" sz="2200" dirty="0" smtClean="0">
                <a:solidFill>
                  <a:schemeClr val="accent2">
                    <a:lumMod val="75000"/>
                  </a:schemeClr>
                </a:solidFill>
                <a:latin typeface="Cambria" pitchFamily="18" charset="0"/>
              </a:rPr>
              <a:t>.</a:t>
            </a:r>
            <a:endParaRPr lang="en-US" sz="2200" dirty="0" smtClean="0">
              <a:solidFill>
                <a:schemeClr val="accent2">
                  <a:lumMod val="75000"/>
                </a:schemeClr>
              </a:solidFill>
              <a:latin typeface="Cambria" pitchFamily="18" charset="0"/>
            </a:endParaRPr>
          </a:p>
          <a:p>
            <a:pPr>
              <a:spcBef>
                <a:spcPts val="1800"/>
              </a:spcBef>
              <a:buFont typeface="Wingdings" pitchFamily="2" charset="2"/>
              <a:buChar char="Ø"/>
            </a:pPr>
            <a:endParaRPr lang="en-US" sz="22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3072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072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0728"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729" name="Title 24"/>
          <p:cNvSpPr>
            <a:spLocks noGrp="1"/>
          </p:cNvSpPr>
          <p:nvPr>
            <p:ph type="title"/>
          </p:nvPr>
        </p:nvSpPr>
        <p:spPr>
          <a:xfrm>
            <a:off x="685800" y="685800"/>
            <a:ext cx="8229600" cy="1143000"/>
          </a:xfrm>
        </p:spPr>
        <p:txBody>
          <a:bodyPr/>
          <a:lstStyle/>
          <a:p>
            <a:r>
              <a:rPr lang="sr-Latn-CS" sz="2800" b="1" dirty="0" smtClean="0">
                <a:solidFill>
                  <a:srgbClr val="0000FF"/>
                </a:solidFill>
                <a:latin typeface="Cambria" pitchFamily="18" charset="0"/>
              </a:rPr>
              <a:t>Transplantation of Body Parts</a:t>
            </a:r>
            <a:endParaRPr lang="en-US" sz="2800" b="1" dirty="0" smtClean="0">
              <a:solidFill>
                <a:srgbClr val="0000FF"/>
              </a:solidFill>
              <a:latin typeface="Cambria" pitchFamily="18" charset="0"/>
            </a:endParaRPr>
          </a:p>
        </p:txBody>
      </p:sp>
      <p:sp>
        <p:nvSpPr>
          <p:cNvPr id="30730" name="Content Placeholder 25"/>
          <p:cNvSpPr>
            <a:spLocks noGrp="1"/>
          </p:cNvSpPr>
          <p:nvPr>
            <p:ph idx="1"/>
          </p:nvPr>
        </p:nvSpPr>
        <p:spPr>
          <a:xfrm>
            <a:off x="304800" y="1828800"/>
            <a:ext cx="8534400" cy="4495800"/>
          </a:xfrm>
        </p:spPr>
        <p:txBody>
          <a:bodyPr/>
          <a:lstStyle/>
          <a:p>
            <a:pPr>
              <a:spcBef>
                <a:spcPts val="600"/>
              </a:spcBef>
              <a:spcAft>
                <a:spcPts val="600"/>
              </a:spcAft>
            </a:pPr>
            <a:r>
              <a:rPr lang="sr-Latn-CS" sz="2000" dirty="0" smtClean="0">
                <a:solidFill>
                  <a:schemeClr val="accent2">
                    <a:lumMod val="75000"/>
                  </a:schemeClr>
                </a:solidFill>
                <a:latin typeface="Cambria" pitchFamily="18" charset="0"/>
              </a:rPr>
              <a:t>Transplantation </a:t>
            </a:r>
            <a:r>
              <a:rPr lang="en-US" sz="2000" dirty="0" smtClean="0">
                <a:solidFill>
                  <a:schemeClr val="accent2">
                    <a:lumMod val="75000"/>
                  </a:schemeClr>
                </a:solidFill>
                <a:latin typeface="Cambria" pitchFamily="18" charset="0"/>
              </a:rPr>
              <a:t>of body parts may be performed only with written consent of informed recipient of age, capable of work and making judgment</a:t>
            </a:r>
            <a:r>
              <a:rPr lang="sr-Latn-CS" sz="2000" dirty="0" smtClean="0">
                <a:solidFill>
                  <a:schemeClr val="accent2">
                    <a:lumMod val="75000"/>
                  </a:schemeClr>
                </a:solidFill>
                <a:latin typeface="Cambria" pitchFamily="18" charset="0"/>
              </a:rPr>
              <a:t>.</a:t>
            </a:r>
            <a:endParaRPr lang="en-US" sz="2000" dirty="0" smtClean="0">
              <a:solidFill>
                <a:schemeClr val="accent2">
                  <a:lumMod val="75000"/>
                </a:schemeClr>
              </a:solidFill>
              <a:latin typeface="Cambria" pitchFamily="18" charset="0"/>
            </a:endParaRPr>
          </a:p>
          <a:p>
            <a:pPr>
              <a:spcBef>
                <a:spcPts val="600"/>
              </a:spcBef>
              <a:spcAft>
                <a:spcPts val="600"/>
              </a:spcAft>
            </a:pPr>
            <a:r>
              <a:rPr lang="en-US" sz="2000" dirty="0" smtClean="0">
                <a:solidFill>
                  <a:schemeClr val="accent2">
                    <a:lumMod val="75000"/>
                  </a:schemeClr>
                </a:solidFill>
                <a:latin typeface="Cambria" pitchFamily="18" charset="0"/>
              </a:rPr>
              <a:t>For underage persons and persons over 18 years of age who are not capable of work or of making judgment, consent shall be given by a legal representative, i.e. guardian. </a:t>
            </a:r>
          </a:p>
          <a:p>
            <a:pPr>
              <a:spcBef>
                <a:spcPts val="600"/>
              </a:spcBef>
              <a:spcAft>
                <a:spcPts val="600"/>
              </a:spcAft>
            </a:pPr>
            <a:r>
              <a:rPr lang="sr-Latn-CS" sz="2000" dirty="0" smtClean="0">
                <a:solidFill>
                  <a:schemeClr val="accent2">
                    <a:lumMod val="75000"/>
                  </a:schemeClr>
                </a:solidFill>
                <a:latin typeface="Cambria" pitchFamily="18" charset="0"/>
              </a:rPr>
              <a:t>Reasons for urgent transplantation of body parts</a:t>
            </a:r>
            <a:endParaRPr lang="en-US" sz="2000" dirty="0" smtClean="0">
              <a:solidFill>
                <a:schemeClr val="accent2">
                  <a:lumMod val="75000"/>
                </a:schemeClr>
              </a:solidFill>
              <a:latin typeface="Cambria" pitchFamily="18" charset="0"/>
            </a:endParaRPr>
          </a:p>
          <a:p>
            <a:pPr>
              <a:spcBef>
                <a:spcPts val="600"/>
              </a:spcBef>
              <a:spcAft>
                <a:spcPts val="600"/>
              </a:spcAft>
              <a:buNone/>
            </a:pPr>
            <a:endParaRPr lang="en-US" sz="2400" dirty="0" smtClean="0">
              <a:solidFill>
                <a:schemeClr val="accent2">
                  <a:lumMod val="75000"/>
                </a:schemeClr>
              </a:solidFill>
              <a:latin typeface="Cambria" pitchFamily="18" charset="0"/>
            </a:endParaRPr>
          </a:p>
          <a:p>
            <a:pPr>
              <a:spcBef>
                <a:spcPts val="600"/>
              </a:spcBef>
              <a:spcAft>
                <a:spcPts val="600"/>
              </a:spcAft>
              <a:buFont typeface="Arial" charset="0"/>
              <a:buNone/>
            </a:pPr>
            <a:r>
              <a:rPr lang="sr-Latn-CS" sz="2400" dirty="0" smtClean="0">
                <a:solidFill>
                  <a:schemeClr val="accent2">
                    <a:lumMod val="75000"/>
                  </a:schemeClr>
                </a:solidFill>
                <a:latin typeface="Cambria" pitchFamily="18" charset="0"/>
              </a:rPr>
              <a:t>	HANDLING OF REMOVED BODY PARTS</a:t>
            </a:r>
            <a:endParaRPr lang="en-US" sz="2400" b="1" dirty="0" smtClean="0">
              <a:solidFill>
                <a:schemeClr val="accent2">
                  <a:lumMod val="75000"/>
                </a:schemeClr>
              </a:solidFill>
              <a:latin typeface="Cambria" pitchFamily="18" charset="0"/>
            </a:endParaRPr>
          </a:p>
          <a:p>
            <a:endParaRPr lang="en-US" sz="24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3174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1748"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175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609600"/>
            <a:ext cx="8229600" cy="990600"/>
          </a:xfrm>
        </p:spPr>
        <p:txBody>
          <a:bodyPr/>
          <a:lstStyle/>
          <a:p>
            <a:pPr>
              <a:defRPr/>
            </a:pPr>
            <a:r>
              <a:rPr lang="sr-Latn-CS" sz="2400" b="1" dirty="0" smtClean="0">
                <a:solidFill>
                  <a:srgbClr val="0000FF"/>
                </a:solidFill>
                <a:latin typeface="Cambria" pitchFamily="18" charset="0"/>
              </a:rPr>
              <a:t/>
            </a:r>
            <a:br>
              <a:rPr lang="sr-Latn-CS" sz="2400" b="1" dirty="0" smtClean="0">
                <a:solidFill>
                  <a:srgbClr val="0000FF"/>
                </a:solidFill>
                <a:latin typeface="Cambria" pitchFamily="18" charset="0"/>
              </a:rPr>
            </a:br>
            <a:r>
              <a:rPr lang="sr-Latn-CS" sz="2400" b="1" dirty="0" smtClean="0">
                <a:solidFill>
                  <a:srgbClr val="0000FF"/>
                </a:solidFill>
                <a:latin typeface="Cambria" pitchFamily="18" charset="0"/>
              </a:rPr>
              <a:t> Health Care Institutions </a:t>
            </a:r>
            <a:r>
              <a:rPr lang="en-US" sz="2400" b="1" dirty="0" smtClean="0">
                <a:solidFill>
                  <a:srgbClr val="0000FF"/>
                </a:solidFill>
                <a:latin typeface="Cambria" pitchFamily="18" charset="0"/>
              </a:rPr>
              <a:t>f</a:t>
            </a:r>
            <a:r>
              <a:rPr lang="sr-Latn-CS" sz="2400" b="1" dirty="0" smtClean="0">
                <a:solidFill>
                  <a:srgbClr val="0000FF"/>
                </a:solidFill>
                <a:latin typeface="Cambria" pitchFamily="18" charset="0"/>
              </a:rPr>
              <a:t>or Removal </a:t>
            </a:r>
            <a:br>
              <a:rPr lang="sr-Latn-CS" sz="2400" b="1" dirty="0" smtClean="0">
                <a:solidFill>
                  <a:srgbClr val="0000FF"/>
                </a:solidFill>
                <a:latin typeface="Cambria" pitchFamily="18" charset="0"/>
              </a:rPr>
            </a:br>
            <a:r>
              <a:rPr lang="en-US" sz="2400" b="1" dirty="0" smtClean="0">
                <a:solidFill>
                  <a:srgbClr val="0000FF"/>
                </a:solidFill>
                <a:latin typeface="Cambria" pitchFamily="18" charset="0"/>
              </a:rPr>
              <a:t>a</a:t>
            </a:r>
            <a:r>
              <a:rPr lang="sr-Latn-CS" sz="2400" b="1" dirty="0" smtClean="0">
                <a:solidFill>
                  <a:srgbClr val="0000FF"/>
                </a:solidFill>
                <a:latin typeface="Cambria" pitchFamily="18" charset="0"/>
              </a:rPr>
              <a:t>nd Transplantation </a:t>
            </a:r>
            <a:r>
              <a:rPr lang="en-US" sz="2400" b="1" dirty="0" smtClean="0">
                <a:solidFill>
                  <a:srgbClr val="0000FF"/>
                </a:solidFill>
                <a:latin typeface="Cambria" pitchFamily="18" charset="0"/>
              </a:rPr>
              <a:t>o</a:t>
            </a:r>
            <a:r>
              <a:rPr lang="sr-Latn-CS" sz="2400" b="1" dirty="0" smtClean="0">
                <a:solidFill>
                  <a:srgbClr val="0000FF"/>
                </a:solidFill>
                <a:latin typeface="Cambria" pitchFamily="18" charset="0"/>
              </a:rPr>
              <a:t>f Body Parts </a:t>
            </a:r>
            <a:br>
              <a:rPr lang="sr-Latn-CS" sz="2400" b="1" dirty="0" smtClean="0">
                <a:solidFill>
                  <a:srgbClr val="0000FF"/>
                </a:solidFill>
                <a:latin typeface="Cambria" pitchFamily="18" charset="0"/>
              </a:rPr>
            </a:br>
            <a:endParaRPr lang="en-US" sz="2400" b="1" dirty="0">
              <a:solidFill>
                <a:srgbClr val="0000FF"/>
              </a:solidFill>
              <a:latin typeface="Cambria" pitchFamily="18" charset="0"/>
            </a:endParaRPr>
          </a:p>
        </p:txBody>
      </p:sp>
      <p:sp>
        <p:nvSpPr>
          <p:cNvPr id="31754" name="Content Placeholder 25"/>
          <p:cNvSpPr>
            <a:spLocks noGrp="1"/>
          </p:cNvSpPr>
          <p:nvPr>
            <p:ph idx="1"/>
          </p:nvPr>
        </p:nvSpPr>
        <p:spPr>
          <a:xfrm>
            <a:off x="228600" y="1752600"/>
            <a:ext cx="8610600" cy="4572000"/>
          </a:xfrm>
        </p:spPr>
        <p:txBody>
          <a:bodyPr/>
          <a:lstStyle/>
          <a:p>
            <a:pPr>
              <a:spcBef>
                <a:spcPts val="1800"/>
              </a:spcBef>
              <a:spcAft>
                <a:spcPts val="600"/>
              </a:spcAft>
            </a:pPr>
            <a:r>
              <a:rPr lang="en-US" sz="2000" dirty="0" smtClean="0">
                <a:solidFill>
                  <a:schemeClr val="accent2">
                    <a:lumMod val="75000"/>
                  </a:schemeClr>
                </a:solidFill>
                <a:latin typeface="Cambria" pitchFamily="18" charset="0"/>
              </a:rPr>
              <a:t>Removal, transplantation, determining of compatibility, storage and exchange of body parts shall be performed by health care institutions or parts of health care institutions that possess the decision of the Ministry to perform these procedures concerning the premises, equipment and staff</a:t>
            </a:r>
          </a:p>
          <a:p>
            <a:pPr>
              <a:spcBef>
                <a:spcPts val="1800"/>
              </a:spcBef>
              <a:spcAft>
                <a:spcPts val="600"/>
              </a:spcAft>
            </a:pPr>
            <a:r>
              <a:rPr lang="sr-Latn-CS" sz="2000" b="1" dirty="0" smtClean="0">
                <a:solidFill>
                  <a:schemeClr val="accent2">
                    <a:lumMod val="75000"/>
                  </a:schemeClr>
                </a:solidFill>
                <a:latin typeface="Cambria" pitchFamily="18" charset="0"/>
              </a:rPr>
              <a:t> </a:t>
            </a:r>
            <a:r>
              <a:rPr lang="en-US" sz="2000" dirty="0" smtClean="0">
                <a:solidFill>
                  <a:schemeClr val="accent2">
                    <a:lumMod val="75000"/>
                  </a:schemeClr>
                </a:solidFill>
                <a:latin typeface="Cambria" pitchFamily="18" charset="0"/>
              </a:rPr>
              <a:t>Analyses of body parts, before using, shall only be performed in laboratory which meets the conditions regarding application of optimal level of accepted medical standards, premises, staff, technical or other conditions</a:t>
            </a:r>
          </a:p>
          <a:p>
            <a:pPr>
              <a:spcBef>
                <a:spcPts val="1800"/>
              </a:spcBef>
              <a:spcAft>
                <a:spcPts val="600"/>
              </a:spcAft>
            </a:pPr>
            <a:r>
              <a:rPr lang="sr-Latn-CS" sz="2000" dirty="0" smtClean="0">
                <a:solidFill>
                  <a:schemeClr val="accent2">
                    <a:lumMod val="75000"/>
                  </a:schemeClr>
                </a:solidFill>
                <a:latin typeface="Cambria" pitchFamily="18" charset="0"/>
              </a:rPr>
              <a:t>A coordinator shall be appointed in health care institutions, who will be responsible for implementation of procedures of removal and transplantation of body parts</a:t>
            </a:r>
            <a:endParaRPr lang="en-US"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3277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2772"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277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2777" name="Title 24"/>
          <p:cNvSpPr>
            <a:spLocks noGrp="1"/>
          </p:cNvSpPr>
          <p:nvPr>
            <p:ph type="title"/>
          </p:nvPr>
        </p:nvSpPr>
        <p:spPr>
          <a:xfrm>
            <a:off x="533400" y="533400"/>
            <a:ext cx="8229600" cy="1066800"/>
          </a:xfrm>
        </p:spPr>
        <p:txBody>
          <a:bodyPr/>
          <a:lstStyle/>
          <a:p>
            <a:r>
              <a:rPr lang="sr-Latn-CS" sz="2800" b="1" dirty="0" smtClean="0">
                <a:solidFill>
                  <a:srgbClr val="0000FF"/>
                </a:solidFill>
                <a:latin typeface="Cambria" pitchFamily="18" charset="0"/>
              </a:rPr>
              <a:t>Registry and Records </a:t>
            </a:r>
            <a:endParaRPr lang="en-GB" b="1" i="1" dirty="0" smtClean="0">
              <a:solidFill>
                <a:srgbClr val="0000FF"/>
              </a:solidFill>
              <a:latin typeface="Cambria" pitchFamily="18" charset="0"/>
            </a:endParaRPr>
          </a:p>
        </p:txBody>
      </p:sp>
      <p:sp>
        <p:nvSpPr>
          <p:cNvPr id="32778" name="Content Placeholder 25"/>
          <p:cNvSpPr>
            <a:spLocks noGrp="1"/>
          </p:cNvSpPr>
          <p:nvPr>
            <p:ph idx="1"/>
          </p:nvPr>
        </p:nvSpPr>
        <p:spPr>
          <a:xfrm>
            <a:off x="304800" y="1524000"/>
            <a:ext cx="8610600" cy="4724400"/>
          </a:xfrm>
        </p:spPr>
        <p:txBody>
          <a:bodyPr/>
          <a:lstStyle/>
          <a:p>
            <a:pPr>
              <a:spcBef>
                <a:spcPts val="600"/>
              </a:spcBef>
              <a:spcAft>
                <a:spcPts val="600"/>
              </a:spcAft>
            </a:pPr>
            <a:r>
              <a:rPr lang="sr-Latn-CS" sz="2200" dirty="0" smtClean="0">
                <a:solidFill>
                  <a:schemeClr val="accent2">
                    <a:lumMod val="75000"/>
                  </a:schemeClr>
                </a:solidFill>
                <a:latin typeface="Cambria" pitchFamily="18" charset="0"/>
              </a:rPr>
              <a:t>Ministry keeps the registry of persons who gave their consent for removal of body parts in case of their death; </a:t>
            </a:r>
            <a:endParaRPr lang="en-US" sz="2200" dirty="0" smtClean="0">
              <a:solidFill>
                <a:schemeClr val="accent2">
                  <a:lumMod val="75000"/>
                </a:schemeClr>
              </a:solidFill>
              <a:latin typeface="Cambria" pitchFamily="18" charset="0"/>
            </a:endParaRPr>
          </a:p>
          <a:p>
            <a:pPr>
              <a:spcBef>
                <a:spcPts val="600"/>
              </a:spcBef>
              <a:spcAft>
                <a:spcPts val="600"/>
              </a:spcAft>
            </a:pPr>
            <a:r>
              <a:rPr lang="en-US" sz="2200" dirty="0" smtClean="0">
                <a:solidFill>
                  <a:schemeClr val="accent2">
                    <a:lumMod val="75000"/>
                  </a:schemeClr>
                </a:solidFill>
                <a:latin typeface="Cambria" pitchFamily="18" charset="0"/>
              </a:rPr>
              <a:t>Health care institutions keep records on personal data on donors and recipients, on each removal and transplantation of body parts, exchange of body parts, successfulness of interventions, possible complications, health condition of donor and recipient after the performed intervention, measures taken to provide quality of performing of interventions and other data in accordance with a special Law</a:t>
            </a:r>
            <a:r>
              <a:rPr lang="hr-HR" sz="2200" dirty="0" smtClean="0">
                <a:solidFill>
                  <a:schemeClr val="accent2">
                    <a:lumMod val="75000"/>
                  </a:schemeClr>
                </a:solidFill>
                <a:latin typeface="Cambria" pitchFamily="18" charset="0"/>
              </a:rPr>
              <a:t>;</a:t>
            </a:r>
            <a:endParaRPr lang="en-US" sz="2200" dirty="0" smtClean="0">
              <a:solidFill>
                <a:schemeClr val="accent2">
                  <a:lumMod val="75000"/>
                </a:schemeClr>
              </a:solidFill>
              <a:latin typeface="Cambria" pitchFamily="18" charset="0"/>
            </a:endParaRPr>
          </a:p>
          <a:p>
            <a:pPr>
              <a:spcBef>
                <a:spcPts val="600"/>
              </a:spcBef>
              <a:spcAft>
                <a:spcPts val="600"/>
              </a:spcAft>
            </a:pPr>
            <a:r>
              <a:rPr lang="sr-Latn-CS" sz="2200" dirty="0" smtClean="0">
                <a:solidFill>
                  <a:schemeClr val="accent2">
                    <a:lumMod val="75000"/>
                  </a:schemeClr>
                </a:solidFill>
                <a:latin typeface="Cambria" pitchFamily="18" charset="0"/>
              </a:rPr>
              <a:t>Coordinator shall submit annual reports to the Ministry;  </a:t>
            </a:r>
            <a:endParaRPr lang="en-US" sz="2200" dirty="0" smtClean="0">
              <a:solidFill>
                <a:schemeClr val="accent2">
                  <a:lumMod val="75000"/>
                </a:schemeClr>
              </a:solidFill>
              <a:latin typeface="Cambria" pitchFamily="18" charset="0"/>
            </a:endParaRPr>
          </a:p>
          <a:p>
            <a:pPr>
              <a:spcBef>
                <a:spcPts val="600"/>
              </a:spcBef>
              <a:spcAft>
                <a:spcPts val="600"/>
              </a:spcAft>
            </a:pPr>
            <a:r>
              <a:rPr lang="sr-Latn-CS" sz="2200" dirty="0" smtClean="0">
                <a:solidFill>
                  <a:schemeClr val="accent2">
                    <a:lumMod val="75000"/>
                  </a:schemeClr>
                </a:solidFill>
                <a:latin typeface="Cambria" pitchFamily="18" charset="0"/>
              </a:rPr>
              <a:t>SUPERVISION</a:t>
            </a:r>
            <a:endParaRPr lang="en-US" sz="2200" b="1" dirty="0" smtClean="0">
              <a:solidFill>
                <a:schemeClr val="accent2">
                  <a:lumMod val="75000"/>
                </a:schemeClr>
              </a:solidFill>
              <a:latin typeface="Cambria" pitchFamily="18" charset="0"/>
            </a:endParaRPr>
          </a:p>
          <a:p>
            <a:pPr>
              <a:spcBef>
                <a:spcPts val="600"/>
              </a:spcBef>
              <a:spcAft>
                <a:spcPts val="600"/>
              </a:spcAft>
            </a:pPr>
            <a:r>
              <a:rPr lang="sr-Latn-CS" sz="2200" dirty="0" smtClean="0">
                <a:solidFill>
                  <a:schemeClr val="accent2">
                    <a:lumMod val="75000"/>
                  </a:schemeClr>
                </a:solidFill>
                <a:latin typeface="Cambria" pitchFamily="18" charset="0"/>
              </a:rPr>
              <a:t>PUNITIVE PROVISIONS</a:t>
            </a:r>
            <a:endParaRPr lang="en-US" sz="22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3379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379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3800"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3801" name="Title 24"/>
          <p:cNvSpPr>
            <a:spLocks noGrp="1"/>
          </p:cNvSpPr>
          <p:nvPr>
            <p:ph type="title"/>
          </p:nvPr>
        </p:nvSpPr>
        <p:spPr>
          <a:xfrm>
            <a:off x="685800" y="533400"/>
            <a:ext cx="8229600" cy="914400"/>
          </a:xfrm>
        </p:spPr>
        <p:txBody>
          <a:bodyPr/>
          <a:lstStyle/>
          <a:p>
            <a:r>
              <a:rPr lang="sr-Latn-CS" sz="2800" b="1" dirty="0" smtClean="0">
                <a:solidFill>
                  <a:srgbClr val="0000FF"/>
                </a:solidFill>
                <a:latin typeface="Cambria" pitchFamily="18" charset="0"/>
              </a:rPr>
              <a:t>Law on Infertility Treatment </a:t>
            </a:r>
            <a:br>
              <a:rPr lang="sr-Latn-CS" sz="2800" b="1" dirty="0" smtClean="0">
                <a:solidFill>
                  <a:srgbClr val="0000FF"/>
                </a:solidFill>
                <a:latin typeface="Cambria" pitchFamily="18" charset="0"/>
              </a:rPr>
            </a:br>
            <a:r>
              <a:rPr lang="en-US" sz="2800" b="1" dirty="0" smtClean="0">
                <a:solidFill>
                  <a:srgbClr val="0000FF"/>
                </a:solidFill>
                <a:latin typeface="Cambria" pitchFamily="18" charset="0"/>
              </a:rPr>
              <a:t>w</a:t>
            </a:r>
            <a:r>
              <a:rPr lang="sr-Latn-CS" sz="2800" b="1" dirty="0" smtClean="0">
                <a:solidFill>
                  <a:srgbClr val="0000FF"/>
                </a:solidFill>
                <a:latin typeface="Cambria" pitchFamily="18" charset="0"/>
              </a:rPr>
              <a:t>ith Assisted Reproductive Technologies</a:t>
            </a:r>
            <a:endParaRPr lang="en-GB" sz="4000" b="1" i="1" dirty="0" smtClean="0">
              <a:solidFill>
                <a:srgbClr val="0000FF"/>
              </a:solidFill>
              <a:latin typeface="Cambria" pitchFamily="18" charset="0"/>
            </a:endParaRPr>
          </a:p>
        </p:txBody>
      </p:sp>
      <p:sp>
        <p:nvSpPr>
          <p:cNvPr id="33802" name="Content Placeholder 25"/>
          <p:cNvSpPr>
            <a:spLocks noGrp="1"/>
          </p:cNvSpPr>
          <p:nvPr>
            <p:ph idx="1"/>
          </p:nvPr>
        </p:nvSpPr>
        <p:spPr>
          <a:xfrm>
            <a:off x="228600" y="1551710"/>
            <a:ext cx="8686800" cy="4648200"/>
          </a:xfrm>
        </p:spPr>
        <p:txBody>
          <a:bodyPr/>
          <a:lstStyle/>
          <a:p>
            <a:r>
              <a:rPr lang="sr-Latn-CS" sz="2000" dirty="0" smtClean="0">
                <a:solidFill>
                  <a:schemeClr val="accent2">
                    <a:lumMod val="75000"/>
                  </a:schemeClr>
                </a:solidFill>
                <a:latin typeface="Cambria" pitchFamily="18" charset="0"/>
              </a:rPr>
              <a:t>conditions, manner and procedure of infertility treatment of women and men with assisted reproductive technologies</a:t>
            </a:r>
            <a:r>
              <a:rPr lang="en-US" sz="2000" dirty="0" smtClean="0">
                <a:solidFill>
                  <a:schemeClr val="accent2">
                    <a:lumMod val="75000"/>
                  </a:schemeClr>
                </a:solidFill>
                <a:latin typeface="Cambria" pitchFamily="18" charset="0"/>
              </a:rPr>
              <a:t>;</a:t>
            </a:r>
          </a:p>
          <a:p>
            <a:r>
              <a:rPr lang="sr-Latn-CS" sz="2000" dirty="0" smtClean="0">
                <a:solidFill>
                  <a:schemeClr val="accent2">
                    <a:lumMod val="75000"/>
                  </a:schemeClr>
                </a:solidFill>
                <a:latin typeface="Cambria" pitchFamily="18" charset="0"/>
              </a:rPr>
              <a:t>rights to fertilization with the use of ART procedures</a:t>
            </a:r>
            <a:r>
              <a:rPr lang="en-US" sz="2000" dirty="0" smtClean="0">
                <a:solidFill>
                  <a:schemeClr val="accent2">
                    <a:lumMod val="75000"/>
                  </a:schemeClr>
                </a:solidFill>
                <a:latin typeface="Cambria" pitchFamily="18" charset="0"/>
              </a:rPr>
              <a:t>;</a:t>
            </a:r>
          </a:p>
          <a:p>
            <a:r>
              <a:rPr lang="sr-Latn-CS" sz="2000" dirty="0" smtClean="0">
                <a:solidFill>
                  <a:schemeClr val="accent2">
                    <a:lumMod val="75000"/>
                  </a:schemeClr>
                </a:solidFill>
                <a:latin typeface="Cambria" pitchFamily="18" charset="0"/>
              </a:rPr>
              <a:t>donation of gametes</a:t>
            </a:r>
            <a:r>
              <a:rPr lang="en-US" sz="2000" dirty="0" smtClean="0">
                <a:solidFill>
                  <a:schemeClr val="accent2">
                    <a:lumMod val="75000"/>
                  </a:schemeClr>
                </a:solidFill>
                <a:latin typeface="Cambria" pitchFamily="18" charset="0"/>
              </a:rPr>
              <a:t>;</a:t>
            </a:r>
          </a:p>
          <a:p>
            <a:r>
              <a:rPr lang="sr-Latn-CS" sz="2000" dirty="0" smtClean="0">
                <a:solidFill>
                  <a:schemeClr val="accent2">
                    <a:lumMod val="75000"/>
                  </a:schemeClr>
                </a:solidFill>
                <a:latin typeface="Cambria" pitchFamily="18" charset="0"/>
              </a:rPr>
              <a:t>conditions under which the ART procedures are performed in heaht care institutions</a:t>
            </a:r>
            <a:r>
              <a:rPr lang="en-US" sz="2000" dirty="0" smtClean="0">
                <a:solidFill>
                  <a:schemeClr val="accent2">
                    <a:lumMod val="75000"/>
                  </a:schemeClr>
                </a:solidFill>
                <a:latin typeface="Cambria" pitchFamily="18" charset="0"/>
              </a:rPr>
              <a:t>;</a:t>
            </a:r>
            <a:r>
              <a:rPr lang="sr-Latn-CS" sz="2000" dirty="0" smtClean="0">
                <a:solidFill>
                  <a:schemeClr val="accent2">
                    <a:lumMod val="75000"/>
                  </a:schemeClr>
                </a:solidFill>
                <a:latin typeface="Cambria" pitchFamily="18" charset="0"/>
              </a:rPr>
              <a:t> </a:t>
            </a:r>
            <a:endParaRPr lang="en-US" sz="2000" dirty="0" smtClean="0">
              <a:solidFill>
                <a:schemeClr val="accent2">
                  <a:lumMod val="75000"/>
                </a:schemeClr>
              </a:solidFill>
              <a:latin typeface="Cambria" pitchFamily="18" charset="0"/>
            </a:endParaRPr>
          </a:p>
          <a:p>
            <a:r>
              <a:rPr lang="sr-Latn-CS" sz="2000" dirty="0" smtClean="0">
                <a:solidFill>
                  <a:schemeClr val="accent2">
                    <a:lumMod val="75000"/>
                  </a:schemeClr>
                </a:solidFill>
                <a:latin typeface="Cambria" pitchFamily="18" charset="0"/>
              </a:rPr>
              <a:t>supervision over the implementation of the Law</a:t>
            </a:r>
            <a:endParaRPr lang="en-US" sz="2000" dirty="0" smtClean="0">
              <a:solidFill>
                <a:schemeClr val="accent2">
                  <a:lumMod val="75000"/>
                </a:schemeClr>
              </a:solidFill>
              <a:latin typeface="Cambria" pitchFamily="18" charset="0"/>
            </a:endParaRPr>
          </a:p>
          <a:p>
            <a:r>
              <a:rPr lang="sr-Latn-CS" sz="2000" dirty="0" smtClean="0">
                <a:solidFill>
                  <a:schemeClr val="accent2">
                    <a:lumMod val="75000"/>
                  </a:schemeClr>
                </a:solidFill>
                <a:latin typeface="Cambria" pitchFamily="18" charset="0"/>
              </a:rPr>
              <a:t>other matters relevant for the application of ART procedures</a:t>
            </a:r>
            <a:endParaRPr lang="en-US" sz="2000" dirty="0" smtClean="0">
              <a:solidFill>
                <a:schemeClr val="accent2">
                  <a:lumMod val="75000"/>
                </a:schemeClr>
              </a:solidFill>
              <a:latin typeface="Cambria" pitchFamily="18" charset="0"/>
            </a:endParaRPr>
          </a:p>
          <a:p>
            <a:r>
              <a:rPr lang="en-GB" sz="2000" dirty="0" smtClean="0">
                <a:solidFill>
                  <a:schemeClr val="accent2">
                    <a:lumMod val="75000"/>
                  </a:schemeClr>
                </a:solidFill>
                <a:latin typeface="Cambria" pitchFamily="18" charset="0"/>
              </a:rPr>
              <a:t>elimination of infertility or reduced fertility by using biomedical achievements, after it was determined that the pregnancy cannot be achieved by other ways of </a:t>
            </a:r>
            <a:r>
              <a:rPr lang="en-GB" sz="2000" dirty="0" err="1" smtClean="0">
                <a:solidFill>
                  <a:schemeClr val="accent2">
                    <a:lumMod val="75000"/>
                  </a:schemeClr>
                </a:solidFill>
                <a:latin typeface="Cambria" pitchFamily="18" charset="0"/>
              </a:rPr>
              <a:t>treatmen</a:t>
            </a:r>
            <a:r>
              <a:rPr lang="en-US" sz="2000" dirty="0" smtClean="0">
                <a:solidFill>
                  <a:schemeClr val="accent2">
                    <a:lumMod val="75000"/>
                  </a:schemeClr>
                </a:solidFill>
                <a:latin typeface="Cambria" pitchFamily="18" charset="0"/>
              </a:rPr>
              <a:t>t</a:t>
            </a:r>
            <a:r>
              <a:rPr lang="en-GB" sz="2000" dirty="0" smtClean="0">
                <a:solidFill>
                  <a:schemeClr val="accent2">
                    <a:lumMod val="75000"/>
                  </a:schemeClr>
                </a:solidFill>
                <a:latin typeface="Cambria" pitchFamily="18" charset="0"/>
              </a:rPr>
              <a:t> </a:t>
            </a:r>
            <a:endParaRPr lang="en-US" sz="2000" dirty="0" smtClean="0">
              <a:solidFill>
                <a:schemeClr val="accent2">
                  <a:lumMod val="75000"/>
                </a:schemeClr>
              </a:solidFill>
              <a:latin typeface="Cambria" pitchFamily="18" charset="0"/>
            </a:endParaRPr>
          </a:p>
          <a:p>
            <a:r>
              <a:rPr lang="en-US" sz="2000" dirty="0" smtClean="0">
                <a:solidFill>
                  <a:schemeClr val="accent2">
                    <a:lumMod val="75000"/>
                  </a:schemeClr>
                </a:solidFill>
                <a:latin typeface="Cambria" pitchFamily="18" charset="0"/>
              </a:rPr>
              <a:t>t</a:t>
            </a:r>
            <a:r>
              <a:rPr lang="en-GB" sz="2000" dirty="0" err="1" smtClean="0">
                <a:solidFill>
                  <a:schemeClr val="accent2">
                    <a:lumMod val="75000"/>
                  </a:schemeClr>
                </a:solidFill>
                <a:latin typeface="Cambria" pitchFamily="18" charset="0"/>
              </a:rPr>
              <a:t>reatment</a:t>
            </a:r>
            <a:r>
              <a:rPr lang="en-GB" sz="2000" dirty="0" smtClean="0">
                <a:solidFill>
                  <a:schemeClr val="accent2">
                    <a:lumMod val="75000"/>
                  </a:schemeClr>
                </a:solidFill>
                <a:latin typeface="Cambria" pitchFamily="18" charset="0"/>
              </a:rPr>
              <a:t> also represents retrieving and keeping of men’s spermatozoa or women’s </a:t>
            </a:r>
            <a:r>
              <a:rPr lang="en-GB" sz="2000" dirty="0" err="1" smtClean="0">
                <a:solidFill>
                  <a:schemeClr val="accent2">
                    <a:lumMod val="75000"/>
                  </a:schemeClr>
                </a:solidFill>
                <a:latin typeface="Cambria" pitchFamily="18" charset="0"/>
              </a:rPr>
              <a:t>oocyres</a:t>
            </a:r>
            <a:r>
              <a:rPr lang="en-GB" sz="2000" dirty="0" smtClean="0">
                <a:solidFill>
                  <a:schemeClr val="accent2">
                    <a:lumMod val="75000"/>
                  </a:schemeClr>
                </a:solidFill>
                <a:latin typeface="Cambria" pitchFamily="18" charset="0"/>
              </a:rPr>
              <a:t> in cases when according to knowledge and experience of medical science there is a danger of infertility </a:t>
            </a:r>
            <a:endParaRPr lang="en-US" sz="2000" dirty="0" smtClean="0">
              <a:solidFill>
                <a:schemeClr val="accent2">
                  <a:lumMod val="75000"/>
                </a:schemeClr>
              </a:solidFill>
              <a:latin typeface="Cambria" pitchFamily="18" charset="0"/>
            </a:endParaRPr>
          </a:p>
          <a:p>
            <a:pPr>
              <a:buFont typeface="Arial" charset="0"/>
              <a:buNone/>
            </a:pPr>
            <a:r>
              <a:rPr lang="sr-Latn-CS" sz="2000" dirty="0" smtClean="0">
                <a:solidFill>
                  <a:schemeClr val="accent2">
                    <a:lumMod val="75000"/>
                  </a:schemeClr>
                </a:solidFill>
                <a:latin typeface="Cambria" pitchFamily="18" charset="0"/>
              </a:rPr>
              <a:t> </a:t>
            </a:r>
            <a:endParaRPr lang="en-US" sz="2000" dirty="0" smtClean="0">
              <a:solidFill>
                <a:schemeClr val="accent2">
                  <a:lumMod val="75000"/>
                </a:schemeClr>
              </a:solidFill>
              <a:latin typeface="Cambria" pitchFamily="18" charset="0"/>
            </a:endParaRPr>
          </a:p>
          <a:p>
            <a:pPr>
              <a:buFont typeface="Wingdings" pitchFamily="2" charset="2"/>
              <a:buChar char="Ø"/>
            </a:pP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3481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3482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34824"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5" name="Title 24"/>
          <p:cNvSpPr>
            <a:spLocks noGrp="1"/>
          </p:cNvSpPr>
          <p:nvPr>
            <p:ph type="title"/>
          </p:nvPr>
        </p:nvSpPr>
        <p:spPr>
          <a:xfrm>
            <a:off x="533400" y="609600"/>
            <a:ext cx="8229600" cy="990600"/>
          </a:xfrm>
        </p:spPr>
        <p:txBody>
          <a:bodyPr/>
          <a:lstStyle/>
          <a:p>
            <a:pPr>
              <a:defRPr/>
            </a:pPr>
            <a:r>
              <a:rPr lang="sr-Latn-CS" sz="2800" b="1" dirty="0" smtClean="0">
                <a:solidFill>
                  <a:srgbClr val="0000FF"/>
                </a:solidFill>
                <a:latin typeface="Cambria" pitchFamily="18" charset="0"/>
              </a:rPr>
              <a:t>Law on Infertility Treatment </a:t>
            </a:r>
            <a:br>
              <a:rPr lang="sr-Latn-CS" sz="2800" b="1" dirty="0" smtClean="0">
                <a:solidFill>
                  <a:srgbClr val="0000FF"/>
                </a:solidFill>
                <a:latin typeface="Cambria" pitchFamily="18" charset="0"/>
              </a:rPr>
            </a:br>
            <a:r>
              <a:rPr lang="en-US" sz="2800" b="1" dirty="0" smtClean="0">
                <a:solidFill>
                  <a:srgbClr val="0000FF"/>
                </a:solidFill>
                <a:latin typeface="Cambria" pitchFamily="18" charset="0"/>
              </a:rPr>
              <a:t>w</a:t>
            </a:r>
            <a:r>
              <a:rPr lang="sr-Latn-CS" sz="2800" b="1" dirty="0" smtClean="0">
                <a:solidFill>
                  <a:srgbClr val="0000FF"/>
                </a:solidFill>
                <a:latin typeface="Cambria" pitchFamily="18" charset="0"/>
              </a:rPr>
              <a:t>ith Assisted Reproductive Technologies</a:t>
            </a:r>
            <a:endParaRPr lang="en-GB" sz="2800" b="1" i="1" dirty="0" smtClean="0">
              <a:solidFill>
                <a:srgbClr val="0000FF"/>
              </a:solidFill>
              <a:latin typeface="Cambria" pitchFamily="18" charset="0"/>
            </a:endParaRPr>
          </a:p>
        </p:txBody>
      </p:sp>
      <p:sp>
        <p:nvSpPr>
          <p:cNvPr id="34826" name="Content Placeholder 25"/>
          <p:cNvSpPr>
            <a:spLocks noGrp="1"/>
          </p:cNvSpPr>
          <p:nvPr>
            <p:ph idx="1"/>
          </p:nvPr>
        </p:nvSpPr>
        <p:spPr>
          <a:xfrm>
            <a:off x="304800" y="1828800"/>
            <a:ext cx="8610600" cy="4343400"/>
          </a:xfrm>
        </p:spPr>
        <p:txBody>
          <a:bodyPr/>
          <a:lstStyle/>
          <a:p>
            <a:r>
              <a:rPr lang="sr-Latn-CS" sz="1800" dirty="0" smtClean="0">
                <a:solidFill>
                  <a:schemeClr val="accent2">
                    <a:lumMod val="75000"/>
                  </a:schemeClr>
                </a:solidFill>
                <a:latin typeface="Cambria" pitchFamily="18" charset="0"/>
              </a:rPr>
              <a:t>RIGHT TO TREATMENT WITH APPLICATION OF ART PROCEDURES</a:t>
            </a:r>
            <a:endParaRPr lang="en-US" sz="1800" b="1"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 HEALTH CARE INSTITUTIONS FOR INFERTILITY TREATMENT WITH APPLICATION OF ART PROCEDURES AND ART PROCEDURES</a:t>
            </a:r>
            <a:endParaRPr lang="en-US" sz="1800" b="1"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HEALTH CARE INSTITUTIONS FOR INFERTILITY TREATMENT WITH APPLICATION OF ART PROCEDURES AND ART PROCEDURES  </a:t>
            </a:r>
            <a:endParaRPr lang="en-US" sz="1800" b="1" dirty="0" smtClean="0">
              <a:solidFill>
                <a:schemeClr val="accent2">
                  <a:lumMod val="75000"/>
                </a:schemeClr>
              </a:solidFill>
              <a:latin typeface="Cambria" pitchFamily="18" charset="0"/>
            </a:endParaRPr>
          </a:p>
          <a:p>
            <a:pPr marL="857250" lvl="1" indent="-457200">
              <a:buFont typeface="Arial" charset="0"/>
              <a:buAutoNum type="arabicPeriod"/>
            </a:pPr>
            <a:r>
              <a:rPr lang="sr-Latn-CS" sz="1600" dirty="0" smtClean="0">
                <a:solidFill>
                  <a:schemeClr val="accent2">
                    <a:lumMod val="75000"/>
                  </a:schemeClr>
                </a:solidFill>
                <a:latin typeface="Cambria" pitchFamily="18" charset="0"/>
              </a:rPr>
              <a:t>Institutions for application of ART procedures</a:t>
            </a:r>
            <a:endParaRPr lang="en-US" sz="1600" b="1" dirty="0" smtClean="0">
              <a:solidFill>
                <a:schemeClr val="accent2">
                  <a:lumMod val="75000"/>
                </a:schemeClr>
              </a:solidFill>
              <a:latin typeface="Cambria" pitchFamily="18" charset="0"/>
            </a:endParaRPr>
          </a:p>
          <a:p>
            <a:pPr marL="857250" lvl="1" indent="-457200">
              <a:buFont typeface="Arial" charset="0"/>
              <a:buAutoNum type="arabicPeriod"/>
            </a:pPr>
            <a:r>
              <a:rPr lang="sr-Latn-CS" sz="1600" dirty="0" smtClean="0">
                <a:solidFill>
                  <a:schemeClr val="accent2">
                    <a:lumMod val="75000"/>
                  </a:schemeClr>
                </a:solidFill>
                <a:latin typeface="Cambria" pitchFamily="18" charset="0"/>
              </a:rPr>
              <a:t>ART procedures with gametes</a:t>
            </a:r>
            <a:endParaRPr lang="x-none" sz="1600" b="1" dirty="0" smtClean="0">
              <a:solidFill>
                <a:schemeClr val="accent2">
                  <a:lumMod val="75000"/>
                </a:schemeClr>
              </a:solidFill>
              <a:latin typeface="Cambria" pitchFamily="18" charset="0"/>
            </a:endParaRPr>
          </a:p>
          <a:p>
            <a:pPr marL="857250" lvl="1" indent="-457200">
              <a:buFont typeface="Arial" charset="0"/>
              <a:buAutoNum type="arabicPeriod"/>
            </a:pPr>
            <a:r>
              <a:rPr lang="sr-Latn-CS" sz="1600" dirty="0" smtClean="0">
                <a:solidFill>
                  <a:schemeClr val="accent2">
                    <a:lumMod val="75000"/>
                  </a:schemeClr>
                </a:solidFill>
                <a:latin typeface="Cambria" pitchFamily="18" charset="0"/>
              </a:rPr>
              <a:t>ART procedures with gametes of male or female donor</a:t>
            </a:r>
            <a:endParaRPr lang="en-US" sz="1600" b="1"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HANDLING GAMETES OR EARLY EMBRYOS </a:t>
            </a:r>
            <a:endParaRPr lang="en-US" sz="1800" dirty="0" smtClean="0">
              <a:solidFill>
                <a:schemeClr val="accent2">
                  <a:lumMod val="75000"/>
                </a:schemeClr>
              </a:solidFill>
              <a:latin typeface="Cambria" pitchFamily="18" charset="0"/>
            </a:endParaRPr>
          </a:p>
          <a:p>
            <a:r>
              <a:rPr lang="en-US" sz="1800" dirty="0" smtClean="0">
                <a:solidFill>
                  <a:schemeClr val="accent2">
                    <a:lumMod val="75000"/>
                  </a:schemeClr>
                </a:solidFill>
                <a:latin typeface="Cambria" pitchFamily="18" charset="0"/>
              </a:rPr>
              <a:t>KEEPING </a:t>
            </a:r>
            <a:r>
              <a:rPr lang="en-GB" sz="1800" dirty="0" smtClean="0">
                <a:solidFill>
                  <a:schemeClr val="accent2">
                    <a:lumMod val="75000"/>
                  </a:schemeClr>
                </a:solidFill>
                <a:latin typeface="Cambria" pitchFamily="18" charset="0"/>
              </a:rPr>
              <a:t>OF SPERMATOZOA, UNFERTILIZED OOCYTES AND EARLY EMBRYOS </a:t>
            </a:r>
            <a:endParaRPr lang="en-US" sz="1800" b="1"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RECORDS AND REPORTS</a:t>
            </a:r>
            <a:endParaRPr lang="en-US" sz="1800" b="1" i="1" dirty="0" smtClean="0">
              <a:solidFill>
                <a:schemeClr val="accent2">
                  <a:lumMod val="75000"/>
                </a:schemeClr>
              </a:solidFill>
              <a:latin typeface="Cambria" pitchFamily="18" charset="0"/>
            </a:endParaRPr>
          </a:p>
          <a:p>
            <a:r>
              <a:rPr lang="sr-Latn-CS" sz="1800" dirty="0" smtClean="0">
                <a:solidFill>
                  <a:schemeClr val="accent2">
                    <a:lumMod val="75000"/>
                  </a:schemeClr>
                </a:solidFill>
                <a:latin typeface="Cambria" pitchFamily="18" charset="0"/>
              </a:rPr>
              <a:t>SUPERVISION</a:t>
            </a:r>
            <a:endParaRPr lang="en-US" sz="1800" b="1" dirty="0" smtClean="0">
              <a:solidFill>
                <a:schemeClr val="accent2">
                  <a:lumMod val="75000"/>
                </a:schemeClr>
              </a:solidFill>
              <a:latin typeface="Cambria" pitchFamily="18" charset="0"/>
            </a:endParaRPr>
          </a:p>
          <a:p>
            <a:r>
              <a:rPr lang="en-US" sz="1800" dirty="0" smtClean="0">
                <a:solidFill>
                  <a:schemeClr val="accent2">
                    <a:lumMod val="75000"/>
                  </a:schemeClr>
                </a:solidFill>
                <a:latin typeface="Cambria" pitchFamily="18" charset="0"/>
              </a:rPr>
              <a:t>PUNITIVE PROVISIONS</a:t>
            </a:r>
            <a:endParaRPr lang="en-US" sz="18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36868"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smtClean="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2958</TotalTime>
  <Words>2267</Words>
  <Application>Microsoft Office PowerPoint</Application>
  <PresentationFormat>On-screen Show (4:3)</PresentationFormat>
  <Paragraphs>261</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Contents</vt:lpstr>
      <vt:lpstr>Relevant Acquis</vt:lpstr>
      <vt:lpstr>Relevant Acquis (continued)</vt:lpstr>
      <vt:lpstr>Relevant Acquis (continued)</vt:lpstr>
      <vt:lpstr>Relevant Acquis (continued)</vt:lpstr>
      <vt:lpstr>National Legislation</vt:lpstr>
      <vt:lpstr>National Legislation</vt:lpstr>
      <vt:lpstr>Institutional Framework</vt:lpstr>
      <vt:lpstr>Constitution of Montenegro  </vt:lpstr>
      <vt:lpstr>Law on Blood Provision </vt:lpstr>
      <vt:lpstr>Removal and Transplantation of Human Body Parts for the Purposes of Medical Treatment Act</vt:lpstr>
      <vt:lpstr>     Subject Matter, Purpose and Principles of the Law</vt:lpstr>
      <vt:lpstr>Removal of Body Parts from a Living Donor</vt:lpstr>
      <vt:lpstr>Removal of Body Parts from Dead Donor</vt:lpstr>
      <vt:lpstr>Transplantation of Body Parts</vt:lpstr>
      <vt:lpstr>  Health Care Institutions for Removal  and Transplantation of Body Parts  </vt:lpstr>
      <vt:lpstr>Registry and Records </vt:lpstr>
      <vt:lpstr>Law on Infertility Treatment  with Assisted Reproductive Technologies</vt:lpstr>
      <vt:lpstr>Law on Infertility Treatment  with Assisted Reproductive Technologies</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melita.rastoder</cp:lastModifiedBy>
  <cp:revision>472</cp:revision>
  <dcterms:created xsi:type="dcterms:W3CDTF">2012-04-18T16:21:57Z</dcterms:created>
  <dcterms:modified xsi:type="dcterms:W3CDTF">2013-04-09T13:14:40Z</dcterms:modified>
</cp:coreProperties>
</file>