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7" r:id="rId2"/>
    <p:sldId id="256" r:id="rId3"/>
    <p:sldId id="304" r:id="rId4"/>
    <p:sldId id="294" r:id="rId5"/>
    <p:sldId id="317" r:id="rId6"/>
    <p:sldId id="318" r:id="rId7"/>
    <p:sldId id="316" r:id="rId8"/>
    <p:sldId id="326" r:id="rId9"/>
    <p:sldId id="314" r:id="rId10"/>
    <p:sldId id="313" r:id="rId11"/>
    <p:sldId id="312" r:id="rId12"/>
    <p:sldId id="311" r:id="rId13"/>
    <p:sldId id="309" r:id="rId14"/>
    <p:sldId id="310" r:id="rId15"/>
    <p:sldId id="325" r:id="rId16"/>
    <p:sldId id="306" r:id="rId17"/>
    <p:sldId id="308" r:id="rId18"/>
    <p:sldId id="307" r:id="rId19"/>
    <p:sldId id="319" r:id="rId20"/>
    <p:sldId id="320" r:id="rId21"/>
    <p:sldId id="321" r:id="rId22"/>
    <p:sldId id="322" r:id="rId23"/>
    <p:sldId id="324" r:id="rId24"/>
    <p:sldId id="265" r:id="rId25"/>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otpredsjednik"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701" autoAdjust="0"/>
    <p:restoredTop sz="99636" autoAdjust="0"/>
  </p:normalViewPr>
  <p:slideViewPr>
    <p:cSldViewPr>
      <p:cViewPr varScale="1">
        <p:scale>
          <a:sx n="92" d="100"/>
          <a:sy n="92" d="100"/>
        </p:scale>
        <p:origin x="-102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9F4B20B-04B3-4AD2-87F4-BB7B3724B806}" type="datetimeFigureOut">
              <a:rPr lang="en-US"/>
              <a:pPr>
                <a:defRPr/>
              </a:pPr>
              <a:t>4/9/2013</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9F9C99C-BE79-4510-9E61-B69564AA9E7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8BCBEC6-1631-4554-9354-A6B85C0C7563}" type="datetimeFigureOut">
              <a:rPr lang="en-US"/>
              <a:pPr>
                <a:defRPr/>
              </a:pPr>
              <a:t>4/9/2013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593A5BD-9CAF-4A55-AF99-F0B4A604EEF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593A5BD-9CAF-4A55-AF99-F0B4A604EEF9}" type="slidenum">
              <a:rPr lang="en-US"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CEBE168-98EA-41F2-8148-559C02DBD0DC}"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355B30A-2D61-4F22-961B-CB4FF40A199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60FAA3F-78EE-4730-90A8-EFD4F1E97FDA}"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6AD71F-4ED9-49D2-A9AB-9154C5793A2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A6505CF-A499-42DC-8E4D-F8307741015D}"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3D666D-BC13-4011-8AD7-9060ED35E16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C9BAE4C-3686-4197-A926-CD980733F574}"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B9DF07-6DA0-421E-B96A-02CA61A7107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FF8594A-A17B-4F36-A980-4173251C0507}" type="datetimeFigureOut">
              <a:rPr lang="en-US"/>
              <a:pPr>
                <a:defRPr/>
              </a:pPr>
              <a:t>4/9/2013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8E9A5FC-C4EE-4CEB-B146-61C505173F5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759E74-FB19-473F-9C46-D9C7EF9328F5}" type="datetimeFigureOut">
              <a:rPr lang="en-US"/>
              <a:pPr>
                <a:defRPr/>
              </a:pPr>
              <a:t>4/9/2013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0BDA58A-72D2-418C-98B6-32D9C68173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F0DE56-36F3-482A-B20E-D41B92526863}" type="datetimeFigureOut">
              <a:rPr lang="en-US"/>
              <a:pPr>
                <a:defRPr/>
              </a:pPr>
              <a:t>4/9/2013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A8EF683-D239-43D9-AA61-F6122A8B769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7CF22E6-7F3C-4347-A78E-8C465582B670}"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CC3CC3-5648-4E6D-8185-CD747571B8A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38D9D01-2ADB-4700-9C26-1869EA8C1AAD}"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567CC5-418B-4D0A-A57C-107E3F4C341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F9A73AD-07B6-4618-922F-8F2415B22DED}"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70B49C-B129-4B4F-9216-9CC31EAD565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412023-FF0E-40DF-BF3A-70F047BCD4FC}"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F2D615-0FC2-4E8F-BB2E-3F853187450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70EF44D-5418-4222-B2DD-8454DC33FBD9}" type="datetimeFigureOut">
              <a:rPr lang="en-US"/>
              <a:pPr>
                <a:defRPr/>
              </a:pPr>
              <a:t>4/9/2013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D4923CC-7313-4D56-AB6B-541885990C2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lavojka.sukovic@mzd.gov.m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hyperlink" Target="http://europa.eu.int/smartapi/cgi/sga_doc?smartapi!celexapi!prod!CELEXnumdoc&amp;lg=en&amp;numdoc=32003H0054&amp;model=guichet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5" Type="http://schemas.openxmlformats.org/officeDocument/2006/relationships/hyperlink" Target="file:///C:\Users\slavojka.sukovic\AppData\Local\Ing-Pro\IngProPaket5P\l40107.htm" TargetMode="External"/><Relationship Id="rId4" Type="http://schemas.openxmlformats.org/officeDocument/2006/relationships/hyperlink" Target="file:///C:\Users\slavojka.sukovic\AppData\Local\Ing-Pro\IngProPaket5P\l11227.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wmf"/><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15364"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28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Consumer and Health Protection</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a:t>
            </a:r>
            <a:r>
              <a:rPr lang="x-none" sz="2600">
                <a:solidFill>
                  <a:schemeClr val="accent2">
                    <a:lumMod val="20000"/>
                    <a:lumOff val="80000"/>
                  </a:schemeClr>
                </a:solidFill>
                <a:latin typeface="Cambria" pitchFamily="18" charset="0"/>
                <a:cs typeface="+mn-cs"/>
              </a:rPr>
              <a:t> </a:t>
            </a:r>
            <a:r>
              <a:rPr lang="en-US" sz="2600" dirty="0" smtClean="0">
                <a:solidFill>
                  <a:schemeClr val="accent2">
                    <a:lumMod val="20000"/>
                    <a:lumOff val="80000"/>
                  </a:schemeClr>
                </a:solidFill>
                <a:latin typeface="Cambria" pitchFamily="18" charset="0"/>
                <a:cs typeface="+mn-cs"/>
              </a:rPr>
              <a:t>28</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a:t>
            </a:r>
            <a:r>
              <a:rPr lang="en-US" sz="2000" b="1" dirty="0" smtClean="0">
                <a:solidFill>
                  <a:schemeClr val="accent2">
                    <a:lumMod val="60000"/>
                    <a:lumOff val="40000"/>
                  </a:schemeClr>
                </a:solidFill>
                <a:latin typeface="Cambria" pitchFamily="18" charset="0"/>
                <a:cs typeface="Arial" pitchFamily="34" charset="0"/>
              </a:rPr>
              <a:t>15-16 April </a:t>
            </a:r>
            <a:r>
              <a:rPr lang="sr-Latn-CS" sz="2000" b="1" dirty="0" smtClean="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p:txBody>
      </p:sp>
      <p:grpSp>
        <p:nvGrpSpPr>
          <p:cNvPr id="1536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8" name="Picture 18" descr="EU MN logo"/>
          <p:cNvPicPr>
            <a:picLocks noChangeAspect="1" noChangeArrowheads="1"/>
          </p:cNvPicPr>
          <p:nvPr/>
        </p:nvPicPr>
        <p:blipFill>
          <a:blip r:embed="rId3" cstate="print"/>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sp>
        <p:nvSpPr>
          <p:cNvPr id="13" name="Text Box 121"/>
          <p:cNvSpPr txBox="1">
            <a:spLocks noChangeArrowheads="1"/>
          </p:cNvSpPr>
          <p:nvPr/>
        </p:nvSpPr>
        <p:spPr bwMode="auto">
          <a:xfrm>
            <a:off x="304800" y="2286000"/>
            <a:ext cx="8569325" cy="914400"/>
          </a:xfrm>
          <a:prstGeom prst="rect">
            <a:avLst/>
          </a:prstGeom>
          <a:noFill/>
          <a:ln w="9525" algn="ctr">
            <a:noFill/>
            <a:miter lim="800000"/>
            <a:headEnd/>
            <a:tailEnd/>
          </a:ln>
          <a:effectLst/>
        </p:spPr>
        <p:txBody>
          <a:bodyPr/>
          <a:lstStyle/>
          <a:p>
            <a:pPr marL="14288" indent="-14288" algn="ctr">
              <a:spcAft>
                <a:spcPct val="40000"/>
              </a:spcAft>
              <a:buClr>
                <a:srgbClr val="FF0000"/>
              </a:buClr>
              <a:buFont typeface="Wingdings" pitchFamily="2" charset="2"/>
              <a:buNone/>
            </a:pPr>
            <a:r>
              <a:rPr lang="en-GB" sz="4400" b="1" dirty="0" smtClean="0">
                <a:solidFill>
                  <a:schemeClr val="accent2">
                    <a:lumMod val="50000"/>
                  </a:schemeClr>
                </a:solidFill>
                <a:latin typeface="Cambria" pitchFamily="18" charset="0"/>
              </a:rPr>
              <a:t>TOBACCO CONTROL</a:t>
            </a:r>
            <a:endParaRPr lang="en-US" sz="4400" b="1" dirty="0" smtClean="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x-none" sz="2000" b="1" dirty="0" smtClean="0">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dirty="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sr-Latn-CS" sz="2400" b="1" dirty="0" smtClean="0">
                <a:solidFill>
                  <a:srgbClr val="632523"/>
                </a:solidFill>
                <a:latin typeface="Cambria" pitchFamily="18" charset="0"/>
              </a:rPr>
              <a:t>Slavojka Šuković</a:t>
            </a:r>
          </a:p>
          <a:p>
            <a:pPr marL="14288" indent="-14288" algn="ctr">
              <a:spcAft>
                <a:spcPct val="10000"/>
              </a:spcAft>
              <a:buClr>
                <a:srgbClr val="FF0000"/>
              </a:buClr>
              <a:buFont typeface="Wingdings" pitchFamily="2" charset="2"/>
              <a:buNone/>
            </a:pPr>
            <a:r>
              <a:rPr lang="en-US" sz="1600" dirty="0" smtClean="0">
                <a:solidFill>
                  <a:srgbClr val="632523"/>
                </a:solidFill>
                <a:latin typeface="Cambria" pitchFamily="18" charset="0"/>
              </a:rPr>
              <a:t>A</a:t>
            </a:r>
            <a:r>
              <a:rPr lang="x-none" sz="1600" smtClean="0">
                <a:solidFill>
                  <a:srgbClr val="632523"/>
                </a:solidFill>
                <a:latin typeface="Cambria" pitchFamily="18" charset="0"/>
              </a:rPr>
              <a:t>dvisor </a:t>
            </a:r>
            <a:endParaRPr lang="x-none" sz="1600" dirty="0" smtClean="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sr-Latn-CS" b="1" dirty="0" smtClean="0">
                <a:solidFill>
                  <a:srgbClr val="632523"/>
                </a:solidFill>
                <a:latin typeface="Cambria" pitchFamily="18" charset="0"/>
              </a:rPr>
              <a:t>Ministry </a:t>
            </a:r>
            <a:r>
              <a:rPr lang="en-US" b="1" dirty="0" smtClean="0">
                <a:solidFill>
                  <a:srgbClr val="632523"/>
                </a:solidFill>
                <a:latin typeface="Cambria" pitchFamily="18" charset="0"/>
              </a:rPr>
              <a:t>o</a:t>
            </a:r>
            <a:r>
              <a:rPr lang="sr-Latn-CS" b="1" dirty="0" smtClean="0">
                <a:solidFill>
                  <a:srgbClr val="632523"/>
                </a:solidFill>
                <a:latin typeface="Cambria" pitchFamily="18" charset="0"/>
              </a:rPr>
              <a:t>f Health</a:t>
            </a:r>
          </a:p>
          <a:p>
            <a:pPr marL="14288" indent="-14288" algn="ctr">
              <a:spcAft>
                <a:spcPct val="10000"/>
              </a:spcAft>
              <a:buClr>
                <a:srgbClr val="FF0000"/>
              </a:buClr>
              <a:buFont typeface="Wingdings" pitchFamily="2" charset="2"/>
              <a:buNone/>
            </a:pPr>
            <a:r>
              <a:rPr lang="sr-Latn-CS" sz="1600" dirty="0" smtClean="0">
                <a:solidFill>
                  <a:schemeClr val="tx2"/>
                </a:solidFill>
                <a:latin typeface="Cambria" pitchFamily="18" charset="0"/>
                <a:hlinkClick r:id="rId3"/>
              </a:rPr>
              <a:t>slavojka.sukovic@mzd.gov.me</a:t>
            </a:r>
            <a:r>
              <a:rPr lang="en-US" sz="1600" dirty="0" smtClean="0">
                <a:solidFill>
                  <a:schemeClr val="tx2"/>
                </a:solidFill>
                <a:latin typeface="Cambria" pitchFamily="18" charset="0"/>
              </a:rPr>
              <a:t> </a:t>
            </a:r>
          </a:p>
          <a:p>
            <a:pPr marL="14288" indent="-14288" algn="ctr">
              <a:spcAft>
                <a:spcPct val="10000"/>
              </a:spcAft>
              <a:buClr>
                <a:srgbClr val="FF0000"/>
              </a:buClr>
              <a:buFont typeface="Wingdings" pitchFamily="2" charset="2"/>
              <a:buNone/>
            </a:pPr>
            <a:endParaRPr lang="en-US" sz="4400" b="1" dirty="0">
              <a:solidFill>
                <a:srgbClr val="632523"/>
              </a:solidFill>
              <a:latin typeface="Cambria" pitchFamily="18" charset="0"/>
            </a:endParaRPr>
          </a:p>
          <a:p>
            <a:pPr marL="14288" indent="-14288" algn="ctr"/>
            <a:endParaRPr lang="en-US" sz="4400" b="1" dirty="0">
              <a:solidFill>
                <a:srgbClr val="000099"/>
              </a:solidFill>
              <a:latin typeface="Cambria" pitchFamily="18" charset="0"/>
            </a:endParaRPr>
          </a:p>
          <a:p>
            <a:pPr marL="14288" indent="-14288" algn="ctr"/>
            <a:endParaRPr lang="en-US" sz="4400" b="1" dirty="0">
              <a:solidFill>
                <a:srgbClr val="000099"/>
              </a:solidFill>
              <a:latin typeface="Cambria" pitchFamily="18" charset="0"/>
            </a:endParaRPr>
          </a:p>
        </p:txBody>
      </p:sp>
      <p:grpSp>
        <p:nvGrpSpPr>
          <p:cNvPr id="1638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pic>
        <p:nvPicPr>
          <p:cNvPr id="1639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pic>
        <p:nvPicPr>
          <p:cNvPr id="16393"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1843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843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18440"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18441"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Title 16"/>
          <p:cNvSpPr>
            <a:spLocks noGrp="1"/>
          </p:cNvSpPr>
          <p:nvPr>
            <p:ph type="ctrTitle"/>
          </p:nvPr>
        </p:nvSpPr>
        <p:spPr>
          <a:xfrm>
            <a:off x="685800" y="1295400"/>
            <a:ext cx="7772400" cy="1470025"/>
          </a:xfrm>
        </p:spPr>
        <p:txBody>
          <a:bodyPr/>
          <a:lstStyle/>
          <a:p>
            <a:r>
              <a:rPr lang="x-none" sz="4000" b="1" dirty="0" smtClean="0">
                <a:solidFill>
                  <a:srgbClr val="0000FF"/>
                </a:solidFill>
                <a:latin typeface="Cambria" pitchFamily="18" charset="0"/>
              </a:rPr>
              <a:t>Content</a:t>
            </a:r>
            <a:endParaRPr lang="en-GB" sz="4000" b="1" dirty="0" smtClean="0">
              <a:solidFill>
                <a:srgbClr val="0000FF"/>
              </a:solidFill>
              <a:latin typeface="Cambria" pitchFamily="18" charset="0"/>
            </a:endParaRPr>
          </a:p>
        </p:txBody>
      </p:sp>
      <p:sp>
        <p:nvSpPr>
          <p:cNvPr id="18" name="Subtitle 17"/>
          <p:cNvSpPr>
            <a:spLocks noGrp="1"/>
          </p:cNvSpPr>
          <p:nvPr>
            <p:ph type="subTitle" idx="1"/>
          </p:nvPr>
        </p:nvSpPr>
        <p:spPr>
          <a:xfrm>
            <a:off x="914400" y="2667000"/>
            <a:ext cx="7239000" cy="3429000"/>
          </a:xfrm>
        </p:spPr>
        <p:txBody>
          <a:bodyPr/>
          <a:lstStyle/>
          <a:p>
            <a:pPr marL="812800" indent="-812800" algn="l">
              <a:buFont typeface="Wingdings" pitchFamily="2" charset="2"/>
              <a:buChar char="q"/>
            </a:pPr>
            <a:r>
              <a:rPr lang="bs-Latn-BA" sz="2400" i="1" dirty="0" err="1" smtClean="0">
                <a:solidFill>
                  <a:srgbClr val="953735"/>
                </a:solidFill>
                <a:latin typeface="Cambria" pitchFamily="18" charset="0"/>
              </a:rPr>
              <a:t>Acquis</a:t>
            </a:r>
            <a:endParaRPr lang="en-US" sz="2400" i="1" dirty="0" smtClean="0">
              <a:solidFill>
                <a:srgbClr val="953735"/>
              </a:solidFill>
              <a:latin typeface="Cambria" pitchFamily="18" charset="0"/>
            </a:endParaRPr>
          </a:p>
          <a:p>
            <a:pPr marL="812800" indent="-812800" algn="l">
              <a:buFont typeface="Wingdings" pitchFamily="2" charset="2"/>
              <a:buChar char="q"/>
            </a:pPr>
            <a:r>
              <a:rPr lang="bs-Latn-BA" sz="2400" dirty="0" err="1" smtClean="0">
                <a:solidFill>
                  <a:srgbClr val="953735"/>
                </a:solidFill>
                <a:latin typeface="Cambria" pitchFamily="18" charset="0"/>
              </a:rPr>
              <a:t>National</a:t>
            </a:r>
            <a:r>
              <a:rPr lang="bs-Latn-BA" sz="2400" dirty="0" smtClean="0">
                <a:solidFill>
                  <a:srgbClr val="953735"/>
                </a:solidFill>
                <a:latin typeface="Cambria" pitchFamily="18" charset="0"/>
              </a:rPr>
              <a:t> </a:t>
            </a:r>
            <a:r>
              <a:rPr lang="x-none" sz="2400" smtClean="0">
                <a:solidFill>
                  <a:srgbClr val="953735"/>
                </a:solidFill>
                <a:latin typeface="Cambria" pitchFamily="18" charset="0"/>
              </a:rPr>
              <a:t>Legislation</a:t>
            </a:r>
            <a:endParaRPr lang="en-US" sz="2400" dirty="0" smtClean="0">
              <a:solidFill>
                <a:srgbClr val="953735"/>
              </a:solidFill>
              <a:latin typeface="Cambria" pitchFamily="18" charset="0"/>
            </a:endParaRPr>
          </a:p>
          <a:p>
            <a:pPr marL="812800" indent="-812800" algn="l">
              <a:buFont typeface="Wingdings" pitchFamily="2" charset="2"/>
              <a:buChar char="q"/>
            </a:pPr>
            <a:r>
              <a:rPr lang="x-none" sz="2400" dirty="0" smtClean="0">
                <a:solidFill>
                  <a:srgbClr val="953735"/>
                </a:solidFill>
                <a:latin typeface="Cambria" pitchFamily="18" charset="0"/>
              </a:rPr>
              <a:t>Law on Restriction of Tobacco Products Usage</a:t>
            </a:r>
          </a:p>
          <a:p>
            <a:pPr marL="812800" indent="-812800" algn="l">
              <a:buFont typeface="Wingdings" pitchFamily="2" charset="2"/>
              <a:buChar char="q"/>
            </a:pPr>
            <a:r>
              <a:rPr lang="x-none" sz="2400" smtClean="0">
                <a:solidFill>
                  <a:srgbClr val="953735"/>
                </a:solidFill>
                <a:latin typeface="Cambria" pitchFamily="18" charset="0"/>
              </a:rPr>
              <a:t>In</a:t>
            </a:r>
            <a:r>
              <a:rPr lang="x-none" sz="2400" dirty="0" smtClean="0">
                <a:solidFill>
                  <a:srgbClr val="953735"/>
                </a:solidFill>
                <a:latin typeface="Cambria" pitchFamily="18" charset="0"/>
              </a:rPr>
              <a:t>stitutional Framework </a:t>
            </a:r>
          </a:p>
          <a:p>
            <a:pPr marL="812800" indent="-812800" algn="l">
              <a:buFont typeface="Wingdings" pitchFamily="2" charset="2"/>
              <a:buChar char="q"/>
            </a:pPr>
            <a:r>
              <a:rPr lang="x-none" sz="2400" dirty="0" smtClean="0">
                <a:solidFill>
                  <a:srgbClr val="953735"/>
                </a:solidFill>
                <a:latin typeface="Cambria" pitchFamily="18" charset="0"/>
              </a:rPr>
              <a:t>Rulebook on Pictorial Warnings on Tobacco Products</a:t>
            </a:r>
            <a:r>
              <a:rPr lang="x-none" sz="2400" smtClean="0">
                <a:solidFill>
                  <a:srgbClr val="953735"/>
                </a:solidFill>
                <a:latin typeface="Cambria" pitchFamily="18" charset="0"/>
              </a:rPr>
              <a:t>*</a:t>
            </a:r>
            <a:endParaRPr lang="en-US" sz="2400" dirty="0" smtClean="0">
              <a:solidFill>
                <a:srgbClr val="953735"/>
              </a:solidFill>
              <a:latin typeface="Cambria" pitchFamily="18" charset="0"/>
            </a:endParaRPr>
          </a:p>
          <a:p>
            <a:pPr marL="812800" indent="-812800" algn="l">
              <a:buFont typeface="Wingdings" pitchFamily="2" charset="2"/>
              <a:buChar char="q"/>
            </a:pPr>
            <a:endParaRPr lang="en-US" sz="2400" dirty="0" smtClean="0">
              <a:solidFill>
                <a:srgbClr val="953735"/>
              </a:solidFill>
              <a:latin typeface="Cambria" pitchFamily="18" charset="0"/>
            </a:endParaRPr>
          </a:p>
          <a:p>
            <a:pPr marL="812800" indent="-812800" algn="l">
              <a:buFont typeface="Wingdings" pitchFamily="2" charset="2"/>
              <a:buChar char="q"/>
            </a:pPr>
            <a:endParaRPr lang="en-GB" sz="2400" dirty="0" smtClean="0">
              <a:solidFill>
                <a:srgbClr val="898989"/>
              </a:solidFill>
              <a:latin typeface="Cambria" pitchFamily="18" charset="0"/>
            </a:endParaRPr>
          </a:p>
        </p:txBody>
      </p:sp>
      <p:sp>
        <p:nvSpPr>
          <p:cNvPr id="19" name="Rectangle 1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1945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533400"/>
            <a:ext cx="8153400" cy="990600"/>
          </a:xfrm>
        </p:spPr>
        <p:txBody>
          <a:bodyPr/>
          <a:lstStyle/>
          <a:p>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i="1" dirty="0" err="1" smtClean="0">
                <a:solidFill>
                  <a:srgbClr val="0000FF"/>
                </a:solidFill>
                <a:latin typeface="Cambria" pitchFamily="18" charset="0"/>
              </a:rPr>
              <a:t>Acquis</a:t>
            </a:r>
            <a:endParaRPr lang="en-GB" b="1" i="1" dirty="0" smtClean="0">
              <a:solidFill>
                <a:srgbClr val="0000FF"/>
              </a:solidFill>
            </a:endParaRPr>
          </a:p>
        </p:txBody>
      </p:sp>
      <p:sp>
        <p:nvSpPr>
          <p:cNvPr id="26" name="Content Placeholder 25"/>
          <p:cNvSpPr>
            <a:spLocks noGrp="1"/>
          </p:cNvSpPr>
          <p:nvPr>
            <p:ph idx="1"/>
          </p:nvPr>
        </p:nvSpPr>
        <p:spPr>
          <a:xfrm>
            <a:off x="228600" y="1524000"/>
            <a:ext cx="8610600" cy="4724400"/>
          </a:xfrm>
        </p:spPr>
        <p:txBody>
          <a:bodyPr/>
          <a:lstStyle/>
          <a:p>
            <a:pPr algn="just"/>
            <a:r>
              <a:rPr lang="sr-Latn-CS" sz="1600" b="1" dirty="0" smtClean="0">
                <a:solidFill>
                  <a:schemeClr val="accent2">
                    <a:lumMod val="75000"/>
                  </a:schemeClr>
                </a:solidFill>
                <a:latin typeface="Cambria" pitchFamily="18" charset="0"/>
              </a:rPr>
              <a:t>32001L0037 </a:t>
            </a:r>
            <a:r>
              <a:rPr lang="sr-Latn-CS" sz="1600" dirty="0" smtClean="0">
                <a:solidFill>
                  <a:schemeClr val="accent2">
                    <a:lumMod val="75000"/>
                  </a:schemeClr>
                </a:solidFill>
                <a:latin typeface="Cambria" pitchFamily="18" charset="0"/>
              </a:rPr>
              <a:t>(EUR-Lex: 15.30 / 15.20.20)</a:t>
            </a:r>
            <a:endParaRPr lang="en-US" sz="1600" dirty="0" smtClean="0">
              <a:solidFill>
                <a:schemeClr val="accent2">
                  <a:lumMod val="75000"/>
                </a:schemeClr>
              </a:solidFill>
              <a:latin typeface="Cambria" pitchFamily="18" charset="0"/>
            </a:endParaRPr>
          </a:p>
          <a:p>
            <a:pPr algn="just">
              <a:buNone/>
            </a:pPr>
            <a:r>
              <a:rPr lang="en-US" sz="16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Directive 2001/37/EC of the European Parliament and of the Council of 5 June 2001 on the</a:t>
            </a:r>
            <a:r>
              <a:rPr lang="en-US" sz="16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approximation of the laws, regulations and administrative provisions of the Member States concerning the </a:t>
            </a:r>
            <a:r>
              <a:rPr lang="sr-Latn-CS" sz="1600" b="1" dirty="0" smtClean="0">
                <a:solidFill>
                  <a:schemeClr val="accent2">
                    <a:lumMod val="75000"/>
                  </a:schemeClr>
                </a:solidFill>
                <a:latin typeface="Cambria" pitchFamily="18" charset="0"/>
              </a:rPr>
              <a:t>manufacture, presentation and sale of tobacco products</a:t>
            </a:r>
            <a:r>
              <a:rPr lang="sr-Latn-CS" sz="1600" dirty="0" smtClean="0">
                <a:solidFill>
                  <a:schemeClr val="accent2">
                    <a:lumMod val="75000"/>
                  </a:schemeClr>
                </a:solidFill>
                <a:latin typeface="Cambria" pitchFamily="18" charset="0"/>
              </a:rPr>
              <a:t> </a:t>
            </a:r>
            <a:endParaRPr lang="en-US" sz="1600" dirty="0" smtClean="0">
              <a:solidFill>
                <a:schemeClr val="accent2">
                  <a:lumMod val="75000"/>
                </a:schemeClr>
              </a:solidFill>
              <a:latin typeface="Cambria" pitchFamily="18" charset="0"/>
            </a:endParaRPr>
          </a:p>
          <a:p>
            <a:pPr algn="just">
              <a:buNone/>
            </a:pPr>
            <a:r>
              <a:rPr lang="fr-FR" sz="1600" i="1" dirty="0" smtClean="0">
                <a:solidFill>
                  <a:schemeClr val="accent2">
                    <a:lumMod val="75000"/>
                  </a:schemeClr>
                </a:solidFill>
                <a:latin typeface="Cambria" pitchFamily="18" charset="0"/>
              </a:rPr>
              <a:t>	(OJ L 194, 18.7.2001, p. 26–35)</a:t>
            </a:r>
            <a:endParaRPr lang="en-US" sz="1600" dirty="0" smtClean="0">
              <a:solidFill>
                <a:schemeClr val="accent2">
                  <a:lumMod val="75000"/>
                </a:schemeClr>
              </a:solidFill>
              <a:latin typeface="Cambria" pitchFamily="18" charset="0"/>
            </a:endParaRPr>
          </a:p>
          <a:p>
            <a:pPr algn="just"/>
            <a:r>
              <a:rPr lang="fr-FR" sz="1600" b="1" dirty="0" smtClean="0">
                <a:solidFill>
                  <a:schemeClr val="accent2">
                    <a:lumMod val="75000"/>
                  </a:schemeClr>
                </a:solidFill>
                <a:latin typeface="Cambria" pitchFamily="18" charset="0"/>
              </a:rPr>
              <a:t>32003L0033 </a:t>
            </a:r>
            <a:r>
              <a:rPr lang="fr-FR" sz="1600" dirty="0" smtClean="0">
                <a:solidFill>
                  <a:schemeClr val="accent2">
                    <a:lumMod val="75000"/>
                  </a:schemeClr>
                </a:solidFill>
                <a:latin typeface="Cambria" pitchFamily="18" charset="0"/>
              </a:rPr>
              <a:t>(EUR-</a:t>
            </a:r>
            <a:r>
              <a:rPr lang="fr-FR" sz="1600" dirty="0" err="1" smtClean="0">
                <a:solidFill>
                  <a:schemeClr val="accent2">
                    <a:lumMod val="75000"/>
                  </a:schemeClr>
                </a:solidFill>
                <a:latin typeface="Cambria" pitchFamily="18" charset="0"/>
              </a:rPr>
              <a:t>Lex</a:t>
            </a:r>
            <a:r>
              <a:rPr lang="fr-FR" sz="1600" dirty="0" smtClean="0">
                <a:solidFill>
                  <a:schemeClr val="accent2">
                    <a:lumMod val="75000"/>
                  </a:schemeClr>
                </a:solidFill>
                <a:latin typeface="Cambria" pitchFamily="18" charset="0"/>
              </a:rPr>
              <a:t>: 15.30)</a:t>
            </a:r>
            <a:endParaRPr lang="en-US" sz="1600" dirty="0" smtClean="0">
              <a:solidFill>
                <a:schemeClr val="accent2">
                  <a:lumMod val="75000"/>
                </a:schemeClr>
              </a:solidFill>
              <a:latin typeface="Cambria" pitchFamily="18" charset="0"/>
            </a:endParaRPr>
          </a:p>
          <a:p>
            <a:pPr algn="just">
              <a:buNone/>
            </a:pPr>
            <a:r>
              <a:rPr lang="en-US" sz="16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Directive 2003/33/EC of the European Parliament and of the Council of 26 May 2003 on the approximation of the laws, regulations and administrative provisions of the Member States relating to the </a:t>
            </a:r>
            <a:r>
              <a:rPr lang="sr-Latn-CS" sz="1600" b="1" dirty="0" smtClean="0">
                <a:solidFill>
                  <a:schemeClr val="accent2">
                    <a:lumMod val="75000"/>
                  </a:schemeClr>
                </a:solidFill>
                <a:latin typeface="Cambria" pitchFamily="18" charset="0"/>
              </a:rPr>
              <a:t>advertising and sponsorship of tobacco products</a:t>
            </a:r>
            <a:endParaRPr lang="en-US" sz="1600" dirty="0" smtClean="0">
              <a:solidFill>
                <a:schemeClr val="accent2">
                  <a:lumMod val="75000"/>
                </a:schemeClr>
              </a:solidFill>
              <a:latin typeface="Cambria" pitchFamily="18" charset="0"/>
            </a:endParaRPr>
          </a:p>
          <a:p>
            <a:pPr algn="just">
              <a:buNone/>
            </a:pPr>
            <a:r>
              <a:rPr lang="fr-BE" sz="1600" i="1" dirty="0" smtClean="0">
                <a:solidFill>
                  <a:schemeClr val="accent2">
                    <a:lumMod val="75000"/>
                  </a:schemeClr>
                </a:solidFill>
                <a:latin typeface="Cambria" pitchFamily="18" charset="0"/>
              </a:rPr>
              <a:t>	(OJ L 152, 20.6.2003, p. 16–19)</a:t>
            </a:r>
            <a:endParaRPr lang="en-US" sz="1600" dirty="0" smtClean="0">
              <a:solidFill>
                <a:schemeClr val="accent2">
                  <a:lumMod val="75000"/>
                </a:schemeClr>
              </a:solidFill>
              <a:latin typeface="Cambria" pitchFamily="18" charset="0"/>
            </a:endParaRPr>
          </a:p>
          <a:p>
            <a:pPr algn="just"/>
            <a:r>
              <a:rPr lang="fr-BE" sz="1600" b="1" dirty="0" smtClean="0">
                <a:solidFill>
                  <a:schemeClr val="accent2">
                    <a:lumMod val="75000"/>
                  </a:schemeClr>
                </a:solidFill>
                <a:latin typeface="Cambria" pitchFamily="18" charset="0"/>
              </a:rPr>
              <a:t>32012L0009 (EUR-</a:t>
            </a:r>
            <a:r>
              <a:rPr lang="fr-BE" sz="1600" b="1" dirty="0" err="1" smtClean="0">
                <a:solidFill>
                  <a:schemeClr val="accent2">
                    <a:lumMod val="75000"/>
                  </a:schemeClr>
                </a:solidFill>
                <a:latin typeface="Cambria" pitchFamily="18" charset="0"/>
              </a:rPr>
              <a:t>Lex</a:t>
            </a:r>
            <a:r>
              <a:rPr lang="fr-BE" sz="1600" b="1" dirty="0" smtClean="0">
                <a:solidFill>
                  <a:schemeClr val="accent2">
                    <a:lumMod val="75000"/>
                  </a:schemeClr>
                </a:solidFill>
                <a:latin typeface="Cambria" pitchFamily="18" charset="0"/>
              </a:rPr>
              <a:t>: 15.20.30 / 15.30)</a:t>
            </a:r>
            <a:endParaRPr lang="en-US" sz="1600" dirty="0" smtClean="0">
              <a:solidFill>
                <a:schemeClr val="accent2">
                  <a:lumMod val="75000"/>
                </a:schemeClr>
              </a:solidFill>
              <a:latin typeface="Cambria" pitchFamily="18" charset="0"/>
            </a:endParaRPr>
          </a:p>
          <a:p>
            <a:pPr algn="just">
              <a:buNone/>
            </a:pPr>
            <a:r>
              <a:rPr lang="en-US" sz="16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Commission Directive 2012/9/EU of 7 March 2012 amending Annex I to Directive 2001/37/EC of the European Parliament and of the Council on the approximation of the laws, regulations and administrative provisions of the Member States concerning the manufacture, presentation and sale of tobacco products</a:t>
            </a:r>
            <a:endParaRPr lang="en-US" sz="1600" dirty="0" smtClean="0">
              <a:solidFill>
                <a:schemeClr val="accent2">
                  <a:lumMod val="75000"/>
                </a:schemeClr>
              </a:solidFill>
              <a:latin typeface="Cambria" pitchFamily="18" charset="0"/>
            </a:endParaRPr>
          </a:p>
          <a:p>
            <a:pPr algn="just">
              <a:buNone/>
            </a:pPr>
            <a:r>
              <a:rPr lang="fr-FR" sz="1600" i="1" dirty="0" smtClean="0">
                <a:solidFill>
                  <a:schemeClr val="accent2">
                    <a:lumMod val="75000"/>
                  </a:schemeClr>
                </a:solidFill>
                <a:latin typeface="Cambria" pitchFamily="18" charset="0"/>
              </a:rPr>
              <a:t>	(OJ L 69, 8.3.2012, p. 15–16)</a:t>
            </a:r>
            <a:endParaRPr lang="en-US" sz="1600" dirty="0" smtClean="0">
              <a:solidFill>
                <a:schemeClr val="accent2">
                  <a:lumMod val="75000"/>
                </a:schemeClr>
              </a:solidFill>
              <a:latin typeface="Cambria" pitchFamily="18" charset="0"/>
            </a:endParaRPr>
          </a:p>
          <a:p>
            <a:pPr algn="just">
              <a:buFont typeface="Wingdings" pitchFamily="2" charset="2"/>
              <a:buChar char="Ø"/>
            </a:pP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609600"/>
            <a:ext cx="8229600" cy="1143000"/>
          </a:xfrm>
        </p:spPr>
        <p:txBody>
          <a:bodyPr/>
          <a:lstStyle/>
          <a:p>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i="1" dirty="0" err="1" smtClean="0">
                <a:solidFill>
                  <a:srgbClr val="0000FF"/>
                </a:solidFill>
                <a:latin typeface="Cambria" pitchFamily="18" charset="0"/>
              </a:rPr>
              <a:t>Acquis</a:t>
            </a:r>
            <a:endParaRPr lang="en-GB" dirty="0" smtClean="0">
              <a:solidFill>
                <a:srgbClr val="0000FF"/>
              </a:solidFill>
            </a:endParaRPr>
          </a:p>
        </p:txBody>
      </p:sp>
      <p:sp>
        <p:nvSpPr>
          <p:cNvPr id="26" name="Content Placeholder 25"/>
          <p:cNvSpPr>
            <a:spLocks noGrp="1"/>
          </p:cNvSpPr>
          <p:nvPr>
            <p:ph idx="1"/>
          </p:nvPr>
        </p:nvSpPr>
        <p:spPr>
          <a:xfrm>
            <a:off x="304800" y="1600200"/>
            <a:ext cx="8610600" cy="4572000"/>
          </a:xfrm>
        </p:spPr>
        <p:txBody>
          <a:bodyPr/>
          <a:lstStyle/>
          <a:p>
            <a:endParaRPr lang="x-none" sz="1600" b="1" dirty="0" smtClean="0">
              <a:solidFill>
                <a:schemeClr val="accent2">
                  <a:lumMod val="75000"/>
                </a:schemeClr>
              </a:solidFill>
              <a:latin typeface="Cambria" pitchFamily="18" charset="0"/>
            </a:endParaRPr>
          </a:p>
          <a:p>
            <a:r>
              <a:rPr lang="fr-FR" sz="1600" b="1" dirty="0" smtClean="0">
                <a:solidFill>
                  <a:schemeClr val="accent2">
                    <a:lumMod val="75000"/>
                  </a:schemeClr>
                </a:solidFill>
                <a:latin typeface="Cambria" pitchFamily="18" charset="0"/>
              </a:rPr>
              <a:t>32003D0641 </a:t>
            </a:r>
            <a:r>
              <a:rPr lang="fr-FR" sz="1600" dirty="0" smtClean="0">
                <a:solidFill>
                  <a:schemeClr val="accent2">
                    <a:lumMod val="75000"/>
                  </a:schemeClr>
                </a:solidFill>
                <a:latin typeface="Cambria" pitchFamily="18" charset="0"/>
              </a:rPr>
              <a:t>(EUR-</a:t>
            </a:r>
            <a:r>
              <a:rPr lang="fr-FR" sz="1600" dirty="0" err="1" smtClean="0">
                <a:solidFill>
                  <a:schemeClr val="accent2">
                    <a:lumMod val="75000"/>
                  </a:schemeClr>
                </a:solidFill>
                <a:latin typeface="Cambria" pitchFamily="18" charset="0"/>
              </a:rPr>
              <a:t>Lex</a:t>
            </a:r>
            <a:r>
              <a:rPr lang="fr-FR" sz="1600" dirty="0" smtClean="0">
                <a:solidFill>
                  <a:schemeClr val="accent2">
                    <a:lumMod val="75000"/>
                  </a:schemeClr>
                </a:solidFill>
                <a:latin typeface="Cambria" pitchFamily="18" charset="0"/>
              </a:rPr>
              <a:t>: 15.30 / 15.20.20)</a:t>
            </a:r>
            <a:endParaRPr lang="en-US" sz="1600" dirty="0" smtClean="0">
              <a:solidFill>
                <a:schemeClr val="accent2">
                  <a:lumMod val="75000"/>
                </a:schemeClr>
              </a:solidFill>
              <a:latin typeface="Cambria" pitchFamily="18" charset="0"/>
            </a:endParaRPr>
          </a:p>
          <a:p>
            <a:r>
              <a:rPr lang="sr-Latn-CS" sz="1600" dirty="0" smtClean="0">
                <a:solidFill>
                  <a:schemeClr val="accent2">
                    <a:lumMod val="75000"/>
                  </a:schemeClr>
                </a:solidFill>
                <a:latin typeface="Cambria" pitchFamily="18" charset="0"/>
              </a:rPr>
              <a:t>Commission Decision 2003/641/EC of 5 September 2003 on the </a:t>
            </a:r>
            <a:r>
              <a:rPr lang="sr-Latn-CS" sz="1600" b="1" dirty="0" smtClean="0">
                <a:solidFill>
                  <a:schemeClr val="accent2">
                    <a:lumMod val="75000"/>
                  </a:schemeClr>
                </a:solidFill>
                <a:latin typeface="Cambria" pitchFamily="18" charset="0"/>
              </a:rPr>
              <a:t>use of colour photographs or other illustrations as health warnings on tobacco packages</a:t>
            </a:r>
            <a:r>
              <a:rPr lang="sr-Latn-CS" sz="1600" dirty="0" smtClean="0">
                <a:solidFill>
                  <a:schemeClr val="accent2">
                    <a:lumMod val="75000"/>
                  </a:schemeClr>
                </a:solidFill>
                <a:latin typeface="Cambria" pitchFamily="18" charset="0"/>
              </a:rPr>
              <a:t> </a:t>
            </a:r>
            <a:endParaRPr lang="en-US" sz="1600" dirty="0" smtClean="0">
              <a:solidFill>
                <a:schemeClr val="accent2">
                  <a:lumMod val="75000"/>
                </a:schemeClr>
              </a:solidFill>
              <a:latin typeface="Cambria" pitchFamily="18" charset="0"/>
            </a:endParaRPr>
          </a:p>
          <a:p>
            <a:r>
              <a:rPr lang="sr-Latn-CS" sz="1600" i="1" dirty="0" smtClean="0">
                <a:solidFill>
                  <a:schemeClr val="accent2">
                    <a:lumMod val="75000"/>
                  </a:schemeClr>
                </a:solidFill>
                <a:latin typeface="Cambria" pitchFamily="18" charset="0"/>
              </a:rPr>
              <a:t>(OJ L 226, 10.9.2003, p. 24)</a:t>
            </a:r>
            <a:endParaRPr lang="en-US" sz="1600" dirty="0" smtClean="0">
              <a:solidFill>
                <a:schemeClr val="accent2">
                  <a:lumMod val="75000"/>
                </a:schemeClr>
              </a:solidFill>
              <a:latin typeface="Cambria" pitchFamily="18" charset="0"/>
            </a:endParaRPr>
          </a:p>
          <a:p>
            <a:r>
              <a:rPr lang="sr-Latn-CS" sz="1600" dirty="0" smtClean="0">
                <a:solidFill>
                  <a:schemeClr val="accent2">
                    <a:lumMod val="75000"/>
                  </a:schemeClr>
                </a:solidFill>
                <a:latin typeface="Cambria" pitchFamily="18" charset="0"/>
              </a:rPr>
              <a:t>Commission Decision C(2005) 1452 final of 26 May 2005 on the</a:t>
            </a:r>
            <a:r>
              <a:rPr lang="sr-Latn-CS" sz="1600" b="1" dirty="0" smtClean="0">
                <a:solidFill>
                  <a:schemeClr val="accent2">
                    <a:lumMod val="75000"/>
                  </a:schemeClr>
                </a:solidFill>
                <a:latin typeface="Cambria" pitchFamily="18" charset="0"/>
              </a:rPr>
              <a:t> library of selected source documents containing colour photographs or other illustrations for each of the additional warnings </a:t>
            </a:r>
            <a:r>
              <a:rPr lang="sr-Latn-CS" sz="1600" dirty="0" smtClean="0">
                <a:solidFill>
                  <a:schemeClr val="accent2">
                    <a:lumMod val="75000"/>
                  </a:schemeClr>
                </a:solidFill>
                <a:latin typeface="Cambria" pitchFamily="18" charset="0"/>
              </a:rPr>
              <a:t>listed in annex 1 to Directive 2001/37/EC of the European Parliament and of the Council</a:t>
            </a:r>
            <a:endParaRPr lang="en-US" sz="1600" dirty="0" smtClean="0">
              <a:solidFill>
                <a:schemeClr val="accent2">
                  <a:lumMod val="75000"/>
                </a:schemeClr>
              </a:solidFill>
              <a:latin typeface="Cambria" pitchFamily="18" charset="0"/>
            </a:endParaRPr>
          </a:p>
          <a:p>
            <a:r>
              <a:rPr lang="sr-Latn-CS" sz="1600" dirty="0" smtClean="0">
                <a:solidFill>
                  <a:schemeClr val="accent2">
                    <a:lumMod val="75000"/>
                  </a:schemeClr>
                </a:solidFill>
                <a:latin typeface="Cambria" pitchFamily="18" charset="0"/>
              </a:rPr>
              <a:t>Commission Decision C(2006) 1502 final of 12 April 2006 amending Commission Decision C(2005) 1452 final of 26 May 2005 on the library of selected source documents containing colour photographs or other illustrations for each of the additional warnings listed in Annex 1 to Directive 2001/37/EC of the European Parliament and of the Council</a:t>
            </a: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6" name="Content Placeholder 25"/>
          <p:cNvSpPr>
            <a:spLocks noGrp="1"/>
          </p:cNvSpPr>
          <p:nvPr>
            <p:ph idx="1"/>
          </p:nvPr>
        </p:nvSpPr>
        <p:spPr>
          <a:xfrm>
            <a:off x="152400" y="1600200"/>
            <a:ext cx="8839200" cy="4495800"/>
          </a:xfrm>
        </p:spPr>
        <p:txBody>
          <a:bodyPr/>
          <a:lstStyle/>
          <a:p>
            <a:pPr>
              <a:spcBef>
                <a:spcPts val="600"/>
              </a:spcBef>
              <a:spcAft>
                <a:spcPts val="600"/>
              </a:spcAft>
            </a:pPr>
            <a:r>
              <a:rPr lang="sr-Latn-CS" sz="1800" b="1" dirty="0" smtClean="0">
                <a:solidFill>
                  <a:schemeClr val="accent2">
                    <a:lumMod val="75000"/>
                  </a:schemeClr>
                </a:solidFill>
                <a:latin typeface="Cambria" pitchFamily="18" charset="0"/>
              </a:rPr>
              <a:t>32004D0513 (EUR-Lex: 11.30.40 / 15.30)</a:t>
            </a:r>
            <a:endParaRPr lang="en-US" sz="1800" dirty="0" smtClean="0">
              <a:solidFill>
                <a:schemeClr val="accent2">
                  <a:lumMod val="75000"/>
                </a:schemeClr>
              </a:solidFill>
              <a:latin typeface="Cambria" pitchFamily="18" charset="0"/>
            </a:endParaRPr>
          </a:p>
          <a:p>
            <a:pPr>
              <a:spcBef>
                <a:spcPts val="600"/>
              </a:spcBef>
              <a:spcAft>
                <a:spcPts val="600"/>
              </a:spcAft>
              <a:buNone/>
            </a:pPr>
            <a:r>
              <a:rPr lang="sr-Latn-CS" sz="1800" dirty="0" smtClean="0">
                <a:solidFill>
                  <a:schemeClr val="accent2">
                    <a:lumMod val="75000"/>
                  </a:schemeClr>
                </a:solidFill>
                <a:latin typeface="Cambria" pitchFamily="18" charset="0"/>
              </a:rPr>
              <a:t>	Council Decision 2004/513/EC of 2 June 2004 concerning the </a:t>
            </a:r>
            <a:r>
              <a:rPr lang="sr-Latn-CS" sz="1800" b="1" dirty="0" smtClean="0">
                <a:solidFill>
                  <a:schemeClr val="accent2">
                    <a:lumMod val="75000"/>
                  </a:schemeClr>
                </a:solidFill>
                <a:latin typeface="Cambria" pitchFamily="18" charset="0"/>
              </a:rPr>
              <a:t>conclusion of the WHO Framework Convention on Tobacco Control</a:t>
            </a:r>
            <a:endParaRPr lang="en-US" sz="1800" dirty="0" smtClean="0">
              <a:solidFill>
                <a:schemeClr val="accent2">
                  <a:lumMod val="75000"/>
                </a:schemeClr>
              </a:solidFill>
              <a:latin typeface="Cambria" pitchFamily="18" charset="0"/>
            </a:endParaRPr>
          </a:p>
          <a:p>
            <a:pPr>
              <a:spcBef>
                <a:spcPts val="600"/>
              </a:spcBef>
              <a:spcAft>
                <a:spcPts val="600"/>
              </a:spcAft>
              <a:buNone/>
            </a:pPr>
            <a:r>
              <a:rPr lang="sr-Latn-CS" sz="1800" i="1" dirty="0" smtClean="0">
                <a:solidFill>
                  <a:schemeClr val="accent2">
                    <a:lumMod val="75000"/>
                  </a:schemeClr>
                </a:solidFill>
                <a:latin typeface="Cambria" pitchFamily="18" charset="0"/>
              </a:rPr>
              <a:t>	(OJ L 213, 15.6.2004, p. 8)</a:t>
            </a:r>
            <a:endParaRPr lang="en-US" sz="1800" dirty="0" smtClean="0">
              <a:solidFill>
                <a:schemeClr val="accent2">
                  <a:lumMod val="75000"/>
                </a:schemeClr>
              </a:solidFill>
              <a:latin typeface="Cambria" pitchFamily="18" charset="0"/>
            </a:endParaRPr>
          </a:p>
          <a:p>
            <a:pPr>
              <a:spcBef>
                <a:spcPts val="600"/>
              </a:spcBef>
              <a:spcAft>
                <a:spcPts val="600"/>
              </a:spcAft>
            </a:pPr>
            <a:r>
              <a:rPr lang="sr-Latn-CS" sz="1800" b="1" dirty="0" smtClean="0">
                <a:solidFill>
                  <a:schemeClr val="accent2">
                    <a:lumMod val="75000"/>
                  </a:schemeClr>
                </a:solidFill>
                <a:latin typeface="Cambria" pitchFamily="18" charset="0"/>
              </a:rPr>
              <a:t>32003H0054 (EUR-Lex: 15.30)</a:t>
            </a:r>
            <a:r>
              <a:rPr lang="x-none" sz="1800" b="1" dirty="0" smtClean="0">
                <a:solidFill>
                  <a:schemeClr val="accent2">
                    <a:lumMod val="75000"/>
                  </a:schemeClr>
                </a:solidFill>
                <a:latin typeface="Cambria" pitchFamily="18" charset="0"/>
              </a:rPr>
              <a:t> </a:t>
            </a:r>
          </a:p>
          <a:p>
            <a:pPr indent="15875">
              <a:spcBef>
                <a:spcPts val="600"/>
              </a:spcBef>
              <a:spcAft>
                <a:spcPts val="600"/>
              </a:spcAft>
              <a:buNone/>
            </a:pPr>
            <a:r>
              <a:rPr lang="sr-Latn-CS" sz="1800" dirty="0" smtClean="0">
                <a:solidFill>
                  <a:schemeClr val="accent2">
                    <a:lumMod val="75000"/>
                  </a:schemeClr>
                </a:solidFill>
                <a:latin typeface="Cambria" pitchFamily="18" charset="0"/>
                <a:hlinkClick r:id="rId4"/>
              </a:rPr>
              <a:t>Council Recommendation</a:t>
            </a:r>
            <a:r>
              <a:rPr lang="sr-Latn-CS" sz="1800" dirty="0" smtClean="0">
                <a:solidFill>
                  <a:schemeClr val="accent2">
                    <a:lumMod val="75000"/>
                  </a:schemeClr>
                </a:solidFill>
                <a:latin typeface="Cambria" pitchFamily="18" charset="0"/>
              </a:rPr>
              <a:t> 2003/54/EC of 2 December 2002 on the </a:t>
            </a:r>
            <a:r>
              <a:rPr lang="sr-Latn-CS" sz="1800" b="1" dirty="0" smtClean="0">
                <a:solidFill>
                  <a:schemeClr val="accent2">
                    <a:lumMod val="75000"/>
                  </a:schemeClr>
                </a:solidFill>
                <a:latin typeface="Cambria" pitchFamily="18" charset="0"/>
              </a:rPr>
              <a:t>prevention of smoking</a:t>
            </a:r>
            <a:r>
              <a:rPr lang="sr-Latn-CS" sz="1800" dirty="0" smtClean="0">
                <a:solidFill>
                  <a:schemeClr val="accent2">
                    <a:lumMod val="75000"/>
                  </a:schemeClr>
                </a:solidFill>
                <a:latin typeface="Cambria" pitchFamily="18" charset="0"/>
              </a:rPr>
              <a:t> and on initiatives to improve tobacco control  </a:t>
            </a:r>
            <a:endParaRPr lang="en-US" sz="1800" dirty="0" smtClean="0">
              <a:solidFill>
                <a:schemeClr val="accent2">
                  <a:lumMod val="75000"/>
                </a:schemeClr>
              </a:solidFill>
              <a:latin typeface="Cambria" pitchFamily="18" charset="0"/>
            </a:endParaRPr>
          </a:p>
          <a:p>
            <a:pPr>
              <a:spcBef>
                <a:spcPts val="600"/>
              </a:spcBef>
              <a:spcAft>
                <a:spcPts val="600"/>
              </a:spcAft>
              <a:buNone/>
            </a:pPr>
            <a:r>
              <a:rPr lang="sr-Latn-CS" sz="1800" i="1" dirty="0" smtClean="0">
                <a:solidFill>
                  <a:schemeClr val="accent2">
                    <a:lumMod val="75000"/>
                  </a:schemeClr>
                </a:solidFill>
                <a:latin typeface="Cambria" pitchFamily="18" charset="0"/>
              </a:rPr>
              <a:t>	(OJ L 22, 25.1.2003, p. 31–34)</a:t>
            </a:r>
            <a:endParaRPr lang="en-US" sz="1800" dirty="0" smtClean="0">
              <a:solidFill>
                <a:schemeClr val="accent2">
                  <a:lumMod val="75000"/>
                </a:schemeClr>
              </a:solidFill>
              <a:latin typeface="Cambria" pitchFamily="18" charset="0"/>
            </a:endParaRPr>
          </a:p>
          <a:p>
            <a:pPr>
              <a:spcBef>
                <a:spcPts val="600"/>
              </a:spcBef>
              <a:spcAft>
                <a:spcPts val="600"/>
              </a:spcAft>
            </a:pPr>
            <a:r>
              <a:rPr lang="sr-Latn-CS" sz="1800" b="1" dirty="0" smtClean="0">
                <a:solidFill>
                  <a:schemeClr val="accent2">
                    <a:lumMod val="75000"/>
                  </a:schemeClr>
                </a:solidFill>
                <a:latin typeface="Cambria" pitchFamily="18" charset="0"/>
              </a:rPr>
              <a:t>32009H1205(01) (EUR-Lex: 15.30)</a:t>
            </a:r>
            <a:endParaRPr lang="en-US" sz="1800" dirty="0" smtClean="0">
              <a:solidFill>
                <a:schemeClr val="accent2">
                  <a:lumMod val="75000"/>
                </a:schemeClr>
              </a:solidFill>
              <a:latin typeface="Cambria" pitchFamily="18" charset="0"/>
            </a:endParaRPr>
          </a:p>
          <a:p>
            <a:pPr>
              <a:spcBef>
                <a:spcPts val="600"/>
              </a:spcBef>
              <a:spcAft>
                <a:spcPts val="600"/>
              </a:spcAft>
              <a:buNone/>
            </a:pPr>
            <a:r>
              <a:rPr lang="sr-Latn-CS" sz="1800" dirty="0" smtClean="0">
                <a:solidFill>
                  <a:schemeClr val="accent2">
                    <a:lumMod val="75000"/>
                  </a:schemeClr>
                </a:solidFill>
                <a:latin typeface="Cambria" pitchFamily="18" charset="0"/>
              </a:rPr>
              <a:t>	Council Recommendation 2009/C 296/02 of 30 November 2009 on </a:t>
            </a:r>
            <a:r>
              <a:rPr lang="sr-Latn-CS" sz="1800" b="1" dirty="0" smtClean="0">
                <a:solidFill>
                  <a:schemeClr val="accent2">
                    <a:lumMod val="75000"/>
                  </a:schemeClr>
                </a:solidFill>
                <a:latin typeface="Cambria" pitchFamily="18" charset="0"/>
              </a:rPr>
              <a:t>smoke-free environments</a:t>
            </a:r>
            <a:endParaRPr lang="en-US" sz="1800" dirty="0" smtClean="0">
              <a:solidFill>
                <a:schemeClr val="accent2">
                  <a:lumMod val="75000"/>
                </a:schemeClr>
              </a:solidFill>
              <a:latin typeface="Cambria" pitchFamily="18" charset="0"/>
            </a:endParaRPr>
          </a:p>
          <a:p>
            <a:pPr>
              <a:spcBef>
                <a:spcPts val="600"/>
              </a:spcBef>
              <a:spcAft>
                <a:spcPts val="600"/>
              </a:spcAft>
              <a:buNone/>
            </a:pPr>
            <a:r>
              <a:rPr lang="sr-Latn-CS" sz="1800" i="1" dirty="0" smtClean="0">
                <a:solidFill>
                  <a:schemeClr val="accent2">
                    <a:lumMod val="75000"/>
                  </a:schemeClr>
                </a:solidFill>
                <a:latin typeface="Cambria" pitchFamily="18" charset="0"/>
              </a:rPr>
              <a:t>	(OJ C 296, 5.12.2009, p. 4–14)</a:t>
            </a:r>
            <a:endParaRPr lang="en-US" sz="1800" dirty="0" smtClean="0">
              <a:solidFill>
                <a:schemeClr val="accent2">
                  <a:lumMod val="75000"/>
                </a:schemeClr>
              </a:solidFill>
              <a:latin typeface="Cambria" pitchFamily="18" charset="0"/>
            </a:endParaRPr>
          </a:p>
          <a:p>
            <a:pPr>
              <a:buFont typeface="Wingdings" pitchFamily="2" charset="2"/>
              <a:buChar char="Ø"/>
            </a:pP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609600" y="685800"/>
            <a:ext cx="8229600" cy="1143000"/>
          </a:xfrm>
        </p:spPr>
        <p:txBody>
          <a:bodyPr/>
          <a:lstStyle/>
          <a:p>
            <a:r>
              <a:rPr lang="bs-Latn-BA" sz="3200" b="1" dirty="0" err="1" smtClean="0">
                <a:solidFill>
                  <a:srgbClr val="0000FF"/>
                </a:solidFill>
                <a:latin typeface="Cambria" pitchFamily="18" charset="0"/>
              </a:rPr>
              <a:t>Relevant</a:t>
            </a:r>
            <a:r>
              <a:rPr lang="bs-Latn-BA" sz="3200" b="1" dirty="0" smtClean="0">
                <a:solidFill>
                  <a:srgbClr val="0000FF"/>
                </a:solidFill>
                <a:latin typeface="Cambria" pitchFamily="18" charset="0"/>
              </a:rPr>
              <a:t> </a:t>
            </a:r>
            <a:r>
              <a:rPr lang="bs-Latn-BA" sz="3200" b="1" dirty="0" err="1" smtClean="0">
                <a:solidFill>
                  <a:srgbClr val="0000FF"/>
                </a:solidFill>
                <a:latin typeface="Cambria" pitchFamily="18" charset="0"/>
              </a:rPr>
              <a:t>A</a:t>
            </a:r>
            <a:r>
              <a:rPr lang="bs-Latn-BA" sz="3200" b="1" i="1" dirty="0" err="1" smtClean="0">
                <a:solidFill>
                  <a:srgbClr val="0000FF"/>
                </a:solidFill>
                <a:latin typeface="Cambria" pitchFamily="18" charset="0"/>
              </a:rPr>
              <a:t>cquis</a:t>
            </a:r>
            <a:r>
              <a:rPr lang="bs-Latn-BA" sz="3200" b="1" i="1" dirty="0" smtClean="0">
                <a:solidFill>
                  <a:srgbClr val="0000FF"/>
                </a:solidFill>
                <a:latin typeface="Cambria" pitchFamily="18" charset="0"/>
              </a:rPr>
              <a:t> </a:t>
            </a:r>
            <a:br>
              <a:rPr lang="bs-Latn-BA" sz="3200" b="1" i="1" dirty="0" smtClean="0">
                <a:solidFill>
                  <a:srgbClr val="0000FF"/>
                </a:solidFill>
                <a:latin typeface="Cambria" pitchFamily="18" charset="0"/>
              </a:rPr>
            </a:b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533400"/>
            <a:ext cx="8229600" cy="1219200"/>
          </a:xfrm>
        </p:spPr>
        <p:txBody>
          <a:bodyPr/>
          <a:lstStyle/>
          <a:p>
            <a:r>
              <a:rPr lang="sl-SI" sz="3200" b="1" dirty="0" smtClean="0">
                <a:solidFill>
                  <a:srgbClr val="0000FF"/>
                </a:solidFill>
                <a:latin typeface="Cambria" pitchFamily="18" charset="0"/>
              </a:rPr>
              <a:t>National Legislation</a:t>
            </a:r>
            <a:endParaRPr lang="en-US" sz="3600" b="1" dirty="0">
              <a:solidFill>
                <a:srgbClr val="0000FF"/>
              </a:solidFill>
              <a:latin typeface="Cambria" pitchFamily="18" charset="0"/>
            </a:endParaRPr>
          </a:p>
        </p:txBody>
      </p:sp>
      <p:sp>
        <p:nvSpPr>
          <p:cNvPr id="26" name="Content Placeholder 25"/>
          <p:cNvSpPr>
            <a:spLocks noGrp="1"/>
          </p:cNvSpPr>
          <p:nvPr>
            <p:ph idx="1"/>
          </p:nvPr>
        </p:nvSpPr>
        <p:spPr>
          <a:xfrm>
            <a:off x="304800" y="1524000"/>
            <a:ext cx="8686800" cy="4876800"/>
          </a:xfrm>
        </p:spPr>
        <p:txBody>
          <a:bodyPr anchor="ctr"/>
          <a:lstStyle/>
          <a:p>
            <a:pPr lvl="0"/>
            <a:r>
              <a:rPr lang="sl-SI" sz="1600" b="1" dirty="0" smtClean="0">
                <a:solidFill>
                  <a:schemeClr val="accent2">
                    <a:lumMod val="75000"/>
                  </a:schemeClr>
                </a:solidFill>
                <a:latin typeface="Cambria" pitchFamily="18" charset="0"/>
              </a:rPr>
              <a:t>Constitution of Montenegro from 2007.</a:t>
            </a:r>
            <a:endParaRPr lang="en-US" sz="1600" b="1" dirty="0" smtClean="0">
              <a:solidFill>
                <a:schemeClr val="accent2">
                  <a:lumMod val="75000"/>
                </a:schemeClr>
              </a:solidFill>
              <a:latin typeface="Cambria" pitchFamily="18" charset="0"/>
            </a:endParaRPr>
          </a:p>
          <a:p>
            <a:pPr lvl="0"/>
            <a:r>
              <a:rPr lang="sr-Latn-CS" sz="1600" b="1" dirty="0" smtClean="0">
                <a:solidFill>
                  <a:schemeClr val="accent2">
                    <a:lumMod val="75000"/>
                  </a:schemeClr>
                </a:solidFill>
                <a:latin typeface="Cambria" pitchFamily="18" charset="0"/>
              </a:rPr>
              <a:t>Law on restriction of tobacco products usage  </a:t>
            </a:r>
          </a:p>
          <a:p>
            <a:pPr lvl="0">
              <a:buNone/>
            </a:pPr>
            <a:r>
              <a:rPr lang="sr-Latn-CS" sz="1800" b="1"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t>
            </a:r>
            <a:r>
              <a:rPr lang="sr-Latn-CS" sz="1600" i="1" dirty="0" smtClean="0">
                <a:solidFill>
                  <a:schemeClr val="accent2">
                    <a:lumMod val="75000"/>
                  </a:schemeClr>
                </a:solidFill>
                <a:latin typeface="Cambria" pitchFamily="18" charset="0"/>
              </a:rPr>
              <a:t>Official Journal of RMNE </a:t>
            </a:r>
            <a:r>
              <a:rPr lang="sr-Latn-CS" sz="1600" dirty="0" smtClean="0">
                <a:solidFill>
                  <a:schemeClr val="accent2">
                    <a:lumMod val="75000"/>
                  </a:schemeClr>
                </a:solidFill>
                <a:latin typeface="Cambria" pitchFamily="18" charset="0"/>
              </a:rPr>
              <a:t>", no. </a:t>
            </a:r>
            <a:r>
              <a:rPr lang="sr-Latn-CS" sz="1600" dirty="0" smtClean="0">
                <a:solidFill>
                  <a:schemeClr val="accent2">
                    <a:lumMod val="75000"/>
                  </a:schemeClr>
                </a:solidFill>
                <a:latin typeface="Cambria" pitchFamily="18" charset="0"/>
                <a:hlinkClick r:id="rId4"/>
              </a:rPr>
              <a:t>52/04</a:t>
            </a:r>
            <a:r>
              <a:rPr lang="sr-Latn-CS" sz="1600" dirty="0" smtClean="0">
                <a:solidFill>
                  <a:schemeClr val="accent2">
                    <a:lumMod val="75000"/>
                  </a:schemeClr>
                </a:solidFill>
                <a:latin typeface="Cambria" pitchFamily="18" charset="0"/>
              </a:rPr>
              <a:t> and “</a:t>
            </a:r>
            <a:r>
              <a:rPr lang="sr-Latn-CS" sz="1600" i="1" dirty="0" smtClean="0">
                <a:solidFill>
                  <a:schemeClr val="accent2">
                    <a:lumMod val="75000"/>
                  </a:schemeClr>
                </a:solidFill>
                <a:latin typeface="Cambria" pitchFamily="18" charset="0"/>
              </a:rPr>
              <a:t>Official Journal of MNE </a:t>
            </a:r>
            <a:r>
              <a:rPr lang="sr-Latn-CS" sz="1600" dirty="0" smtClean="0">
                <a:solidFill>
                  <a:schemeClr val="accent2">
                    <a:lumMod val="75000"/>
                  </a:schemeClr>
                </a:solidFill>
                <a:latin typeface="Cambria" pitchFamily="18" charset="0"/>
              </a:rPr>
              <a:t>", no. </a:t>
            </a:r>
            <a:r>
              <a:rPr lang="sr-Latn-CS" sz="1600" dirty="0" smtClean="0">
                <a:solidFill>
                  <a:schemeClr val="accent2">
                    <a:lumMod val="75000"/>
                  </a:schemeClr>
                </a:solidFill>
                <a:latin typeface="Cambria" pitchFamily="18" charset="0"/>
                <a:hlinkClick r:id="rId4"/>
              </a:rPr>
              <a:t>32/11</a:t>
            </a:r>
            <a:r>
              <a:rPr lang="sr-Latn-CS" sz="1600" dirty="0" smtClean="0">
                <a:solidFill>
                  <a:schemeClr val="accent2">
                    <a:lumMod val="75000"/>
                  </a:schemeClr>
                </a:solidFill>
                <a:latin typeface="Cambria" pitchFamily="18" charset="0"/>
              </a:rPr>
              <a:t> and </a:t>
            </a:r>
            <a:r>
              <a:rPr lang="sr-Latn-CS" sz="1600" dirty="0" smtClean="0">
                <a:solidFill>
                  <a:schemeClr val="accent2">
                    <a:lumMod val="75000"/>
                  </a:schemeClr>
                </a:solidFill>
                <a:latin typeface="Cambria" pitchFamily="18" charset="0"/>
                <a:hlinkClick r:id="rId4"/>
              </a:rPr>
              <a:t>47/11</a:t>
            </a:r>
            <a:r>
              <a:rPr lang="sr-Latn-CS" sz="16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lvl="0"/>
            <a:r>
              <a:rPr lang="sr-Latn-CS" sz="1600" b="1" dirty="0" smtClean="0">
                <a:solidFill>
                  <a:schemeClr val="accent2">
                    <a:lumMod val="75000"/>
                  </a:schemeClr>
                </a:solidFill>
                <a:latin typeface="Cambria" pitchFamily="18" charset="0"/>
              </a:rPr>
              <a:t>Rulebook on pictorial warnings on tobacco products* </a:t>
            </a:r>
          </a:p>
          <a:p>
            <a:pPr lvl="0">
              <a:buNone/>
            </a:pPr>
            <a:r>
              <a:rPr lang="sr-Latn-CS" sz="1800" b="1" i="1" dirty="0" smtClean="0">
                <a:solidFill>
                  <a:schemeClr val="accent2">
                    <a:lumMod val="75000"/>
                  </a:schemeClr>
                </a:solidFill>
                <a:latin typeface="Cambria" pitchFamily="18" charset="0"/>
              </a:rPr>
              <a:t>	</a:t>
            </a:r>
            <a:r>
              <a:rPr lang="sr-Latn-CS" sz="1600" i="1" dirty="0" smtClean="0">
                <a:solidFill>
                  <a:schemeClr val="accent2">
                    <a:lumMod val="75000"/>
                  </a:schemeClr>
                </a:solidFill>
                <a:latin typeface="Cambria" pitchFamily="18" charset="0"/>
              </a:rPr>
              <a:t>(“Official Journal of MNE", </a:t>
            </a:r>
            <a:r>
              <a:rPr lang="sr-Latn-CS" sz="1600" dirty="0" smtClean="0">
                <a:solidFill>
                  <a:schemeClr val="accent2">
                    <a:lumMod val="75000"/>
                  </a:schemeClr>
                </a:solidFill>
                <a:latin typeface="Cambria" pitchFamily="18" charset="0"/>
              </a:rPr>
              <a:t>no. 1/12 and </a:t>
            </a:r>
            <a:r>
              <a:rPr lang="sr-Latn-CS" sz="1600" dirty="0" smtClean="0">
                <a:solidFill>
                  <a:schemeClr val="accent2">
                    <a:lumMod val="75000"/>
                  </a:schemeClr>
                </a:solidFill>
                <a:latin typeface="Cambria" pitchFamily="18" charset="0"/>
                <a:hlinkClick r:id="rId5"/>
              </a:rPr>
              <a:t>15/2012</a:t>
            </a:r>
            <a:r>
              <a:rPr lang="sr-Latn-CS" sz="16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lvl="0"/>
            <a:r>
              <a:rPr lang="sr-Latn-CS" sz="1600" b="1" dirty="0" smtClean="0">
                <a:solidFill>
                  <a:schemeClr val="accent2">
                    <a:lumMod val="75000"/>
                  </a:schemeClr>
                </a:solidFill>
                <a:latin typeface="Cambria" pitchFamily="18" charset="0"/>
              </a:rPr>
              <a:t>Rulebook on pattern name of prohibition tobacco products sale to persons under 18 years of age</a:t>
            </a:r>
            <a:r>
              <a:rPr lang="sr-Latn-CS" sz="1600" dirty="0" smtClean="0">
                <a:solidFill>
                  <a:schemeClr val="accent2">
                    <a:lumMod val="75000"/>
                  </a:schemeClr>
                </a:solidFill>
                <a:latin typeface="Cambria" pitchFamily="18" charset="0"/>
              </a:rPr>
              <a:t>  </a:t>
            </a:r>
          </a:p>
          <a:p>
            <a:pPr lvl="0">
              <a:buNone/>
            </a:pPr>
            <a:r>
              <a:rPr lang="sr-Latn-CS" sz="1800" i="1" dirty="0" smtClean="0">
                <a:solidFill>
                  <a:schemeClr val="accent2">
                    <a:lumMod val="75000"/>
                  </a:schemeClr>
                </a:solidFill>
                <a:latin typeface="Cambria" pitchFamily="18" charset="0"/>
              </a:rPr>
              <a:t>	</a:t>
            </a:r>
            <a:r>
              <a:rPr lang="sr-Latn-CS" sz="1600" i="1" dirty="0" smtClean="0">
                <a:solidFill>
                  <a:schemeClr val="accent2">
                    <a:lumMod val="75000"/>
                  </a:schemeClr>
                </a:solidFill>
                <a:latin typeface="Cambria" pitchFamily="18" charset="0"/>
              </a:rPr>
              <a:t>(“Official Journal of MNE ", </a:t>
            </a:r>
            <a:r>
              <a:rPr lang="sr-Latn-CS" sz="1600" dirty="0" smtClean="0">
                <a:solidFill>
                  <a:schemeClr val="accent2">
                    <a:lumMod val="75000"/>
                  </a:schemeClr>
                </a:solidFill>
                <a:latin typeface="Cambria" pitchFamily="18" charset="0"/>
              </a:rPr>
              <a:t>no. 4/07)</a:t>
            </a:r>
            <a:endParaRPr lang="sr-Latn-CS" sz="1800" dirty="0" smtClean="0">
              <a:solidFill>
                <a:schemeClr val="accent2">
                  <a:lumMod val="75000"/>
                </a:schemeClr>
              </a:solidFill>
              <a:latin typeface="Cambria" pitchFamily="18" charset="0"/>
            </a:endParaRPr>
          </a:p>
          <a:p>
            <a:r>
              <a:rPr lang="en-US" sz="1600" b="1" dirty="0" smtClean="0">
                <a:solidFill>
                  <a:schemeClr val="accent2">
                    <a:lumMod val="75000"/>
                  </a:schemeClr>
                </a:solidFill>
                <a:latin typeface="Cambria" pitchFamily="18" charset="0"/>
              </a:rPr>
              <a:t>L</a:t>
            </a:r>
            <a:r>
              <a:rPr lang="x-none" sz="1600" b="1" dirty="0" smtClean="0">
                <a:solidFill>
                  <a:schemeClr val="accent2">
                    <a:lumMod val="75000"/>
                  </a:schemeClr>
                </a:solidFill>
                <a:latin typeface="Cambria" pitchFamily="18" charset="0"/>
              </a:rPr>
              <a:t>aw on ratification of Framework Convention of WHO on tobacco control, including annexes</a:t>
            </a:r>
            <a:r>
              <a:rPr lang="vi-VN" sz="1600" b="1" dirty="0" smtClean="0">
                <a:solidFill>
                  <a:schemeClr val="accent2">
                    <a:lumMod val="75000"/>
                  </a:schemeClr>
                </a:solidFill>
                <a:latin typeface="+mj-lt"/>
              </a:rPr>
              <a:t> </a:t>
            </a:r>
            <a:endParaRPr lang="x-none" sz="1600" b="1" dirty="0" smtClean="0">
              <a:solidFill>
                <a:schemeClr val="accent2">
                  <a:lumMod val="75000"/>
                </a:schemeClr>
              </a:solidFill>
              <a:latin typeface="Cambria" pitchFamily="18" charset="0"/>
            </a:endParaRPr>
          </a:p>
          <a:p>
            <a:pPr>
              <a:buNone/>
            </a:pPr>
            <a:r>
              <a:rPr lang="x-none" sz="1800" b="1"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t>
            </a:r>
            <a:r>
              <a:rPr lang="vi-VN" sz="1600" i="1" dirty="0" smtClean="0">
                <a:solidFill>
                  <a:schemeClr val="accent2">
                    <a:lumMod val="75000"/>
                  </a:schemeClr>
                </a:solidFill>
                <a:latin typeface="+mj-lt"/>
              </a:rPr>
              <a:t>“</a:t>
            </a:r>
            <a:r>
              <a:rPr lang="x-none" sz="1600" i="1" dirty="0" smtClean="0">
                <a:solidFill>
                  <a:schemeClr val="accent2">
                    <a:lumMod val="75000"/>
                  </a:schemeClr>
                </a:solidFill>
                <a:latin typeface="Cambria" pitchFamily="18" charset="0"/>
              </a:rPr>
              <a:t>Official Journal of RMNE</a:t>
            </a:r>
            <a:r>
              <a:rPr lang="vi-VN" sz="1600" i="1" dirty="0" smtClean="0">
                <a:solidFill>
                  <a:schemeClr val="accent2">
                    <a:lumMod val="75000"/>
                  </a:schemeClr>
                </a:solidFill>
                <a:latin typeface="+mj-lt"/>
              </a:rPr>
              <a:t> – </a:t>
            </a:r>
            <a:r>
              <a:rPr lang="x-none" sz="1600" i="1" dirty="0" smtClean="0">
                <a:solidFill>
                  <a:schemeClr val="accent2">
                    <a:lumMod val="75000"/>
                  </a:schemeClr>
                </a:solidFill>
                <a:latin typeface="Cambria" pitchFamily="18" charset="0"/>
              </a:rPr>
              <a:t>International agreements</a:t>
            </a:r>
            <a:r>
              <a:rPr lang="vi-VN" sz="1600" dirty="0" smtClean="0">
                <a:solidFill>
                  <a:schemeClr val="accent2">
                    <a:lumMod val="75000"/>
                  </a:schemeClr>
                </a:solidFill>
                <a:latin typeface="+mj-lt"/>
              </a:rPr>
              <a:t>", </a:t>
            </a:r>
            <a:r>
              <a:rPr lang="x-none" sz="1600" dirty="0" smtClean="0">
                <a:solidFill>
                  <a:schemeClr val="accent2">
                    <a:lumMod val="75000"/>
                  </a:schemeClr>
                </a:solidFill>
                <a:latin typeface="Cambria" pitchFamily="18" charset="0"/>
              </a:rPr>
              <a:t>no</a:t>
            </a:r>
            <a:r>
              <a:rPr lang="vi-VN" sz="1600" dirty="0" smtClean="0">
                <a:solidFill>
                  <a:schemeClr val="accent2">
                    <a:lumMod val="75000"/>
                  </a:schemeClr>
                </a:solidFill>
                <a:latin typeface="+mj-lt"/>
              </a:rPr>
              <a:t>. </a:t>
            </a:r>
            <a:r>
              <a:rPr lang="vi-VN" sz="1600" dirty="0" smtClean="0">
                <a:solidFill>
                  <a:schemeClr val="accent2">
                    <a:lumMod val="75000"/>
                  </a:schemeClr>
                </a:solidFill>
                <a:latin typeface="Calibri" pitchFamily="34" charset="0"/>
                <a:cs typeface="Calibri" pitchFamily="34" charset="0"/>
              </a:rPr>
              <a:t>16/05</a:t>
            </a:r>
            <a:r>
              <a:rPr lang="sr-Latn-CS" sz="1600" dirty="0" smtClean="0">
                <a:solidFill>
                  <a:schemeClr val="accent2">
                    <a:lumMod val="75000"/>
                  </a:schemeClr>
                </a:solidFill>
                <a:latin typeface="Cambria" pitchFamily="18" charset="0"/>
                <a:cs typeface="Calibri" pitchFamily="34" charset="0"/>
              </a:rPr>
              <a:t>)</a:t>
            </a:r>
            <a:r>
              <a:rPr lang="vi-VN" sz="1600" dirty="0" smtClean="0">
                <a:solidFill>
                  <a:schemeClr val="accent2">
                    <a:lumMod val="75000"/>
                  </a:schemeClr>
                </a:solidFill>
                <a:latin typeface="Calibri" pitchFamily="34" charset="0"/>
                <a:cs typeface="Calibri" pitchFamily="34" charset="0"/>
              </a:rPr>
              <a:t> </a:t>
            </a:r>
            <a:endParaRPr lang="vi-VN" sz="1800" dirty="0" smtClean="0">
              <a:solidFill>
                <a:schemeClr val="accent2">
                  <a:lumMod val="75000"/>
                </a:schemeClr>
              </a:solidFill>
              <a:latin typeface="Calibri" pitchFamily="34" charset="0"/>
              <a:cs typeface="Calibri" pitchFamily="34" charset="0"/>
            </a:endParaRPr>
          </a:p>
          <a:p>
            <a:pPr lvl="0"/>
            <a:r>
              <a:rPr lang="en-US" sz="1600" b="1" dirty="0" smtClean="0">
                <a:solidFill>
                  <a:schemeClr val="accent2">
                    <a:lumMod val="75000"/>
                  </a:schemeClr>
                </a:solidFill>
                <a:latin typeface="Cambria" pitchFamily="18" charset="0"/>
              </a:rPr>
              <a:t>L</a:t>
            </a:r>
            <a:r>
              <a:rPr lang="x-none" sz="1600" b="1" dirty="0" smtClean="0">
                <a:solidFill>
                  <a:schemeClr val="accent2">
                    <a:lumMod val="75000"/>
                  </a:schemeClr>
                </a:solidFill>
                <a:latin typeface="Cambria" pitchFamily="18" charset="0"/>
              </a:rPr>
              <a:t>aw on Excises</a:t>
            </a:r>
            <a:r>
              <a:rPr lang="en-US" sz="1600" b="1" dirty="0" smtClean="0">
                <a:solidFill>
                  <a:schemeClr val="accent2">
                    <a:lumMod val="75000"/>
                  </a:schemeClr>
                </a:solidFill>
                <a:latin typeface="Cambria" pitchFamily="18" charset="0"/>
              </a:rPr>
              <a:t> </a:t>
            </a:r>
            <a:r>
              <a:rPr lang="sr-Latn-CS" sz="1600" b="1" dirty="0" smtClean="0">
                <a:solidFill>
                  <a:schemeClr val="accent2">
                    <a:lumMod val="75000"/>
                  </a:schemeClr>
                </a:solidFill>
                <a:latin typeface="Cambria" pitchFamily="18" charset="0"/>
              </a:rPr>
              <a:t> </a:t>
            </a:r>
          </a:p>
          <a:p>
            <a:pPr lvl="0">
              <a:buNone/>
            </a:pPr>
            <a:r>
              <a:rPr lang="sr-Latn-CS" sz="1800" b="1" dirty="0" smtClean="0">
                <a:solidFill>
                  <a:schemeClr val="accent2">
                    <a:lumMod val="75000"/>
                  </a:schemeClr>
                </a:solidFill>
                <a:latin typeface="Cambria" pitchFamily="18" charset="0"/>
              </a:rPr>
              <a:t>	</a:t>
            </a:r>
            <a:r>
              <a:rPr lang="sr-Latn-CS" sz="1500" dirty="0" smtClean="0">
                <a:solidFill>
                  <a:schemeClr val="accent2">
                    <a:lumMod val="75000"/>
                  </a:schemeClr>
                </a:solidFill>
                <a:latin typeface="Cambria" pitchFamily="18" charset="0"/>
              </a:rPr>
              <a:t>(“</a:t>
            </a:r>
            <a:r>
              <a:rPr lang="sr-Latn-CS" sz="1500" i="1" dirty="0" smtClean="0">
                <a:solidFill>
                  <a:schemeClr val="accent2">
                    <a:lumMod val="75000"/>
                  </a:schemeClr>
                </a:solidFill>
                <a:latin typeface="Cambria" pitchFamily="18" charset="0"/>
              </a:rPr>
              <a:t>Official Journal</a:t>
            </a:r>
            <a:r>
              <a:rPr lang="x-none" sz="1500" i="1" dirty="0" smtClean="0">
                <a:solidFill>
                  <a:schemeClr val="accent2">
                    <a:lumMod val="75000"/>
                  </a:schemeClr>
                </a:solidFill>
                <a:latin typeface="Cambria" pitchFamily="18" charset="0"/>
              </a:rPr>
              <a:t> of RMNE</a:t>
            </a:r>
            <a:r>
              <a:rPr lang="sv-SE" sz="1500" dirty="0" smtClean="0">
                <a:solidFill>
                  <a:schemeClr val="accent2">
                    <a:lumMod val="75000"/>
                  </a:schemeClr>
                </a:solidFill>
                <a:latin typeface="Cambria" pitchFamily="18" charset="0"/>
              </a:rPr>
              <a:t>", </a:t>
            </a:r>
            <a:r>
              <a:rPr lang="x-none" sz="1500" dirty="0" smtClean="0">
                <a:solidFill>
                  <a:schemeClr val="accent2">
                    <a:lumMod val="75000"/>
                  </a:schemeClr>
                </a:solidFill>
                <a:latin typeface="Cambria" pitchFamily="18" charset="0"/>
              </a:rPr>
              <a:t>no</a:t>
            </a:r>
            <a:r>
              <a:rPr lang="sv-SE" sz="1500" dirty="0" smtClean="0">
                <a:solidFill>
                  <a:schemeClr val="accent2">
                    <a:lumMod val="75000"/>
                  </a:schemeClr>
                </a:solidFill>
                <a:latin typeface="Cambria" pitchFamily="18" charset="0"/>
              </a:rPr>
              <a:t>. </a:t>
            </a:r>
            <a:r>
              <a:rPr lang="sv-SE" sz="1500" dirty="0" smtClean="0">
                <a:solidFill>
                  <a:schemeClr val="accent2">
                    <a:lumMod val="75000"/>
                  </a:schemeClr>
                </a:solidFill>
                <a:latin typeface="Cambria" pitchFamily="18" charset="0"/>
                <a:hlinkClick r:id="" action="ppaction://hlinkfile"/>
              </a:rPr>
              <a:t>65/01</a:t>
            </a:r>
            <a:r>
              <a:rPr lang="sv-SE" sz="1500" dirty="0" smtClean="0">
                <a:solidFill>
                  <a:schemeClr val="accent2">
                    <a:lumMod val="75000"/>
                  </a:schemeClr>
                </a:solidFill>
                <a:latin typeface="Cambria" pitchFamily="18" charset="0"/>
              </a:rPr>
              <a:t>, </a:t>
            </a:r>
            <a:r>
              <a:rPr lang="sv-SE" sz="1500" dirty="0" smtClean="0">
                <a:solidFill>
                  <a:schemeClr val="accent2">
                    <a:lumMod val="75000"/>
                  </a:schemeClr>
                </a:solidFill>
                <a:latin typeface="Cambria" pitchFamily="18" charset="0"/>
                <a:hlinkClick r:id="" action="ppaction://hlinkfile"/>
              </a:rPr>
              <a:t>12/02</a:t>
            </a:r>
            <a:r>
              <a:rPr lang="sv-SE" sz="1500" dirty="0" smtClean="0">
                <a:solidFill>
                  <a:schemeClr val="accent2">
                    <a:lumMod val="75000"/>
                  </a:schemeClr>
                </a:solidFill>
                <a:latin typeface="Cambria" pitchFamily="18" charset="0"/>
              </a:rPr>
              <a:t>, </a:t>
            </a:r>
            <a:r>
              <a:rPr lang="sv-SE" sz="1500" dirty="0" smtClean="0">
                <a:solidFill>
                  <a:schemeClr val="accent2">
                    <a:lumMod val="75000"/>
                  </a:schemeClr>
                </a:solidFill>
                <a:latin typeface="Cambria" pitchFamily="18" charset="0"/>
                <a:hlinkClick r:id="" action="ppaction://hlinkfile"/>
              </a:rPr>
              <a:t>76/05</a:t>
            </a:r>
            <a:r>
              <a:rPr lang="sv-SE" sz="1500" dirty="0" smtClean="0">
                <a:solidFill>
                  <a:schemeClr val="accent2">
                    <a:lumMod val="75000"/>
                  </a:schemeClr>
                </a:solidFill>
                <a:latin typeface="Cambria" pitchFamily="18" charset="0"/>
              </a:rPr>
              <a:t> i “</a:t>
            </a:r>
            <a:r>
              <a:rPr lang="x-none" sz="1500" i="1" dirty="0" smtClean="0">
                <a:solidFill>
                  <a:schemeClr val="accent2">
                    <a:lumMod val="75000"/>
                  </a:schemeClr>
                </a:solidFill>
                <a:latin typeface="Cambria" pitchFamily="18" charset="0"/>
              </a:rPr>
              <a:t>Official Journal of MNE</a:t>
            </a:r>
            <a:r>
              <a:rPr lang="sv-SE" sz="1500" dirty="0" smtClean="0">
                <a:solidFill>
                  <a:schemeClr val="accent2">
                    <a:lumMod val="75000"/>
                  </a:schemeClr>
                </a:solidFill>
                <a:latin typeface="Cambria" pitchFamily="18" charset="0"/>
              </a:rPr>
              <a:t>", </a:t>
            </a:r>
            <a:r>
              <a:rPr lang="x-none" sz="1500" dirty="0" smtClean="0">
                <a:solidFill>
                  <a:schemeClr val="accent2">
                    <a:lumMod val="75000"/>
                  </a:schemeClr>
                </a:solidFill>
                <a:latin typeface="Cambria" pitchFamily="18" charset="0"/>
              </a:rPr>
              <a:t>no</a:t>
            </a:r>
            <a:r>
              <a:rPr lang="sv-SE" sz="1500" dirty="0" smtClean="0">
                <a:solidFill>
                  <a:schemeClr val="accent2">
                    <a:lumMod val="75000"/>
                  </a:schemeClr>
                </a:solidFill>
                <a:latin typeface="Cambria" pitchFamily="18" charset="0"/>
              </a:rPr>
              <a:t>. </a:t>
            </a:r>
            <a:r>
              <a:rPr lang="sv-SE" sz="1500" dirty="0" smtClean="0">
                <a:solidFill>
                  <a:schemeClr val="accent2">
                    <a:lumMod val="75000"/>
                  </a:schemeClr>
                </a:solidFill>
                <a:latin typeface="Cambria" pitchFamily="18" charset="0"/>
                <a:hlinkClick r:id="" action="ppaction://hlinkfile"/>
              </a:rPr>
              <a:t>76/08</a:t>
            </a:r>
            <a:r>
              <a:rPr lang="sv-SE" sz="1500" dirty="0" smtClean="0">
                <a:solidFill>
                  <a:schemeClr val="accent2">
                    <a:lumMod val="75000"/>
                  </a:schemeClr>
                </a:solidFill>
                <a:latin typeface="Cambria" pitchFamily="18" charset="0"/>
              </a:rPr>
              <a:t>, </a:t>
            </a:r>
            <a:r>
              <a:rPr lang="sr-Latn-CS" sz="1500" dirty="0" smtClean="0">
                <a:solidFill>
                  <a:schemeClr val="accent2">
                    <a:lumMod val="75000"/>
                  </a:schemeClr>
                </a:solidFill>
                <a:latin typeface="Cambria" pitchFamily="18" charset="0"/>
              </a:rPr>
              <a:t>...</a:t>
            </a:r>
            <a:r>
              <a:rPr lang="sv-SE" sz="1500" dirty="0" smtClean="0">
                <a:solidFill>
                  <a:schemeClr val="accent2">
                    <a:lumMod val="75000"/>
                  </a:schemeClr>
                </a:solidFill>
                <a:latin typeface="Cambria" pitchFamily="18" charset="0"/>
              </a:rPr>
              <a:t> </a:t>
            </a:r>
            <a:r>
              <a:rPr lang="sv-SE" sz="1500" dirty="0" smtClean="0">
                <a:solidFill>
                  <a:schemeClr val="accent2">
                    <a:lumMod val="75000"/>
                  </a:schemeClr>
                </a:solidFill>
                <a:latin typeface="Cambria" pitchFamily="18" charset="0"/>
                <a:hlinkClick r:id="" action="ppaction://hlinkfile"/>
              </a:rPr>
              <a:t>28/12</a:t>
            </a:r>
            <a:r>
              <a:rPr lang="sr-Latn-CS" sz="1500" dirty="0" smtClean="0">
                <a:solidFill>
                  <a:schemeClr val="accent2">
                    <a:lumMod val="75000"/>
                  </a:schemeClr>
                </a:solidFill>
                <a:latin typeface="Cambria" pitchFamily="18" charset="0"/>
              </a:rPr>
              <a:t>)</a:t>
            </a:r>
          </a:p>
          <a:p>
            <a:r>
              <a:rPr lang="sr-Latn-CS" sz="1600" b="1" dirty="0" smtClean="0">
                <a:solidFill>
                  <a:schemeClr val="accent2">
                    <a:lumMod val="75000"/>
                  </a:schemeClr>
                </a:solidFill>
                <a:latin typeface="Cambria" pitchFamily="18" charset="0"/>
              </a:rPr>
              <a:t>Law on products taxes and electroacoustical and acoustical devices </a:t>
            </a:r>
          </a:p>
          <a:p>
            <a:pPr>
              <a:buNone/>
            </a:pPr>
            <a:r>
              <a:rPr lang="sr-Latn-CS" sz="18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t>
            </a:r>
            <a:r>
              <a:rPr lang="sr-Latn-CS" sz="1600" i="1" dirty="0" smtClean="0">
                <a:solidFill>
                  <a:schemeClr val="accent2">
                    <a:lumMod val="75000"/>
                  </a:schemeClr>
                </a:solidFill>
                <a:latin typeface="Cambria" pitchFamily="18" charset="0"/>
              </a:rPr>
              <a:t>Official Journal of MNE</a:t>
            </a:r>
            <a:r>
              <a:rPr lang="sr-Latn-CS" sz="1600" dirty="0" smtClean="0">
                <a:solidFill>
                  <a:schemeClr val="accent2">
                    <a:lumMod val="75000"/>
                  </a:schemeClr>
                </a:solidFill>
                <a:latin typeface="Cambria" pitchFamily="18" charset="0"/>
              </a:rPr>
              <a:t>", no. 28/12), with deadline of application until  1</a:t>
            </a:r>
            <a:r>
              <a:rPr lang="en-US" sz="1600" baseline="30000" dirty="0" err="1" smtClean="0">
                <a:solidFill>
                  <a:schemeClr val="accent2">
                    <a:lumMod val="75000"/>
                  </a:schemeClr>
                </a:solidFill>
                <a:latin typeface="Cambria" pitchFamily="18" charset="0"/>
              </a:rPr>
              <a:t>st</a:t>
            </a:r>
            <a:r>
              <a:rPr lang="en-US" sz="1600" dirty="0" smtClean="0">
                <a:solidFill>
                  <a:schemeClr val="accent2">
                    <a:lumMod val="75000"/>
                  </a:schemeClr>
                </a:solidFill>
                <a:latin typeface="Cambria" pitchFamily="18" charset="0"/>
              </a:rPr>
              <a:t> January 2014</a:t>
            </a:r>
            <a:r>
              <a:rPr lang="x-none" sz="16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838200" y="609600"/>
            <a:ext cx="8229600" cy="1295400"/>
          </a:xfrm>
        </p:spPr>
        <p:txBody>
          <a:bodyPr/>
          <a:lstStyle/>
          <a:p>
            <a:r>
              <a:rPr lang="sr-Latn-CS" sz="4000" b="1" dirty="0" smtClean="0">
                <a:solidFill>
                  <a:srgbClr val="0000FF"/>
                </a:solidFill>
                <a:latin typeface="Cambria" pitchFamily="18" charset="0"/>
              </a:rPr>
              <a:t>Institutional Framework	</a:t>
            </a:r>
            <a:endParaRPr lang="en-US" sz="4000" b="1" dirty="0">
              <a:solidFill>
                <a:srgbClr val="0000FF"/>
              </a:solidFill>
              <a:latin typeface="Cambria" pitchFamily="18" charset="0"/>
            </a:endParaRPr>
          </a:p>
        </p:txBody>
      </p:sp>
      <p:sp>
        <p:nvSpPr>
          <p:cNvPr id="26" name="Content Placeholder 25"/>
          <p:cNvSpPr>
            <a:spLocks noGrp="1"/>
          </p:cNvSpPr>
          <p:nvPr>
            <p:ph idx="1"/>
          </p:nvPr>
        </p:nvSpPr>
        <p:spPr>
          <a:xfrm>
            <a:off x="304800" y="2743200"/>
            <a:ext cx="8458200" cy="3505200"/>
          </a:xfrm>
        </p:spPr>
        <p:txBody>
          <a:bodyPr/>
          <a:lstStyle/>
          <a:p>
            <a:pPr lvl="2"/>
            <a:r>
              <a:rPr lang="sr-Latn-CS" dirty="0" smtClean="0">
                <a:solidFill>
                  <a:schemeClr val="accent2">
                    <a:lumMod val="75000"/>
                  </a:schemeClr>
                </a:solidFill>
                <a:latin typeface="Cambria" pitchFamily="18" charset="0"/>
              </a:rPr>
              <a:t>Ministry of Health </a:t>
            </a:r>
            <a:endParaRPr lang="en-US"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Public Health Institute </a:t>
            </a:r>
            <a:endParaRPr lang="en-US"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Administration for inspectional affairs</a:t>
            </a:r>
            <a:endParaRPr lang="en-US" dirty="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1295400"/>
            <a:ext cx="8229600" cy="609600"/>
          </a:xfrm>
        </p:spPr>
        <p:txBody>
          <a:bodyPr/>
          <a:lstStyle/>
          <a:p>
            <a:r>
              <a:rPr lang="sl-SI" sz="2800" b="1" dirty="0" smtClean="0">
                <a:solidFill>
                  <a:srgbClr val="0000FF"/>
                </a:solidFill>
                <a:latin typeface="Cambria" pitchFamily="18" charset="0"/>
              </a:rPr>
              <a:t>Constitution of Montenegro </a:t>
            </a:r>
            <a:endParaRPr lang="en-US" sz="2800" b="1" dirty="0">
              <a:solidFill>
                <a:srgbClr val="0000FF"/>
              </a:solidFill>
              <a:latin typeface="Cambria" pitchFamily="18" charset="0"/>
            </a:endParaRPr>
          </a:p>
        </p:txBody>
      </p:sp>
      <p:sp>
        <p:nvSpPr>
          <p:cNvPr id="26" name="Content Placeholder 25"/>
          <p:cNvSpPr>
            <a:spLocks noGrp="1"/>
          </p:cNvSpPr>
          <p:nvPr>
            <p:ph idx="1"/>
          </p:nvPr>
        </p:nvSpPr>
        <p:spPr>
          <a:xfrm>
            <a:off x="304800" y="2286000"/>
            <a:ext cx="8458200" cy="3962400"/>
          </a:xfrm>
        </p:spPr>
        <p:txBody>
          <a:bodyPr/>
          <a:lstStyle/>
          <a:p>
            <a:pPr>
              <a:buFont typeface="Arial" pitchFamily="34" charset="0"/>
              <a:buChar char="•"/>
            </a:pPr>
            <a:r>
              <a:rPr lang="en-US" sz="2400" i="1" dirty="0" smtClean="0">
                <a:solidFill>
                  <a:schemeClr val="accent2">
                    <a:lumMod val="75000"/>
                  </a:schemeClr>
                </a:solidFill>
              </a:rPr>
              <a:t>Article 23</a:t>
            </a:r>
            <a:r>
              <a:rPr lang="en-US" sz="2400" dirty="0" smtClean="0">
                <a:solidFill>
                  <a:schemeClr val="accent2">
                    <a:lumMod val="75000"/>
                  </a:schemeClr>
                </a:solidFill>
              </a:rPr>
              <a:t>,</a:t>
            </a:r>
            <a:r>
              <a:rPr lang="x-none" sz="2400" dirty="0" smtClean="0">
                <a:solidFill>
                  <a:schemeClr val="accent2">
                    <a:lumMod val="75000"/>
                  </a:schemeClr>
                </a:solidFill>
              </a:rPr>
              <a:t> </a:t>
            </a:r>
            <a:r>
              <a:rPr lang="en-US" sz="2400" dirty="0" smtClean="0">
                <a:solidFill>
                  <a:schemeClr val="accent2">
                    <a:lumMod val="75000"/>
                  </a:schemeClr>
                </a:solidFill>
              </a:rPr>
              <a:t>paragraph 1 of Constitution stipulates that each individual has right on healthy environment</a:t>
            </a:r>
            <a:r>
              <a:rPr lang="x-none" sz="2400" dirty="0" smtClean="0">
                <a:solidFill>
                  <a:schemeClr val="accent2">
                    <a:lumMod val="75000"/>
                  </a:schemeClr>
                </a:solidFill>
              </a:rPr>
              <a:t>.</a:t>
            </a:r>
            <a:r>
              <a:rPr lang="sr-Latn-CS" sz="2400" dirty="0" smtClean="0">
                <a:solidFill>
                  <a:schemeClr val="accent2">
                    <a:lumMod val="75000"/>
                  </a:schemeClr>
                </a:solidFill>
              </a:rPr>
              <a:t> </a:t>
            </a:r>
          </a:p>
          <a:p>
            <a:pPr>
              <a:buFont typeface="Arial" pitchFamily="34" charset="0"/>
              <a:buChar char="•"/>
            </a:pPr>
            <a:endParaRPr lang="sr-Latn-CS" sz="2400" dirty="0" smtClean="0">
              <a:solidFill>
                <a:schemeClr val="accent2">
                  <a:lumMod val="75000"/>
                </a:schemeClr>
              </a:solidFill>
            </a:endParaRPr>
          </a:p>
          <a:p>
            <a:pPr>
              <a:buFont typeface="Arial" pitchFamily="34" charset="0"/>
              <a:buChar char="•"/>
            </a:pPr>
            <a:r>
              <a:rPr lang="en-US" sz="2400" i="1" dirty="0" smtClean="0">
                <a:solidFill>
                  <a:schemeClr val="accent2">
                    <a:lumMod val="75000"/>
                  </a:schemeClr>
                </a:solidFill>
              </a:rPr>
              <a:t>Article 69 </a:t>
            </a:r>
            <a:r>
              <a:rPr lang="en-US" sz="2400" dirty="0" smtClean="0">
                <a:solidFill>
                  <a:schemeClr val="accent2">
                    <a:lumMod val="75000"/>
                  </a:schemeClr>
                </a:solidFill>
              </a:rPr>
              <a:t>of Constitution of Montenegro stipulates that each individual has right on healthcare. Child, pregnant woman,</a:t>
            </a:r>
            <a:r>
              <a:rPr lang="x-none" sz="2400" dirty="0" smtClean="0">
                <a:solidFill>
                  <a:schemeClr val="accent2">
                    <a:lumMod val="75000"/>
                  </a:schemeClr>
                </a:solidFill>
              </a:rPr>
              <a:t> </a:t>
            </a:r>
            <a:r>
              <a:rPr lang="en-US" sz="2400" dirty="0" smtClean="0">
                <a:solidFill>
                  <a:schemeClr val="accent2">
                    <a:lumMod val="75000"/>
                  </a:schemeClr>
                </a:solidFill>
              </a:rPr>
              <a:t>older person and person with disability have right on healthcare from public proceeds, if that right is not realized on the other basis.</a:t>
            </a:r>
          </a:p>
          <a:p>
            <a:pPr>
              <a:buNone/>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762000" y="990600"/>
            <a:ext cx="8229600" cy="762000"/>
          </a:xfrm>
        </p:spPr>
        <p:txBody>
          <a:bodyPr/>
          <a:lstStyle/>
          <a:p>
            <a:r>
              <a:rPr lang="en-US" sz="2800" b="1" dirty="0" smtClean="0">
                <a:solidFill>
                  <a:srgbClr val="0000FF"/>
                </a:solidFill>
                <a:latin typeface="Cambria" pitchFamily="18" charset="0"/>
              </a:rPr>
              <a:t>Law </a:t>
            </a:r>
            <a:r>
              <a:rPr lang="bs-Latn-BA" sz="2800" b="1" dirty="0" smtClean="0">
                <a:solidFill>
                  <a:srgbClr val="0000FF"/>
                </a:solidFill>
                <a:latin typeface="Cambria" pitchFamily="18" charset="0"/>
              </a:rPr>
              <a:t>o</a:t>
            </a:r>
            <a:r>
              <a:rPr lang="en-US" sz="2800" b="1" dirty="0" smtClean="0">
                <a:solidFill>
                  <a:srgbClr val="0000FF"/>
                </a:solidFill>
                <a:latin typeface="Cambria" pitchFamily="18" charset="0"/>
              </a:rPr>
              <a:t>n Restriction </a:t>
            </a:r>
            <a:r>
              <a:rPr lang="bs-Latn-BA" sz="2800" b="1" dirty="0" smtClean="0">
                <a:solidFill>
                  <a:srgbClr val="0000FF"/>
                </a:solidFill>
                <a:latin typeface="Cambria" pitchFamily="18" charset="0"/>
              </a:rPr>
              <a:t>o</a:t>
            </a:r>
            <a:r>
              <a:rPr lang="en-US" sz="2800" b="1" dirty="0" smtClean="0">
                <a:solidFill>
                  <a:srgbClr val="0000FF"/>
                </a:solidFill>
                <a:latin typeface="Cambria" pitchFamily="18" charset="0"/>
              </a:rPr>
              <a:t>f Tobacco Products Usage </a:t>
            </a:r>
            <a:r>
              <a:rPr lang="sr-Latn-CS" sz="2800" b="1" dirty="0" smtClean="0">
                <a:solidFill>
                  <a:srgbClr val="0000FF"/>
                </a:solidFill>
                <a:latin typeface="Cambria" pitchFamily="18" charset="0"/>
              </a:rPr>
              <a:t> </a:t>
            </a:r>
            <a:endParaRPr lang="en-GB" sz="2800" b="1" i="1" dirty="0" smtClean="0">
              <a:solidFill>
                <a:srgbClr val="0000FF"/>
              </a:solidFill>
              <a:latin typeface="Cambria" pitchFamily="18" charset="0"/>
            </a:endParaRPr>
          </a:p>
        </p:txBody>
      </p:sp>
      <p:sp>
        <p:nvSpPr>
          <p:cNvPr id="26" name="Content Placeholder 25"/>
          <p:cNvSpPr>
            <a:spLocks noGrp="1"/>
          </p:cNvSpPr>
          <p:nvPr>
            <p:ph idx="1"/>
          </p:nvPr>
        </p:nvSpPr>
        <p:spPr>
          <a:xfrm>
            <a:off x="304800" y="2209800"/>
            <a:ext cx="8534400" cy="4038600"/>
          </a:xfrm>
        </p:spPr>
        <p:txBody>
          <a:bodyPr/>
          <a:lstStyle/>
          <a:p>
            <a:pPr algn="ctr">
              <a:buNone/>
            </a:pPr>
            <a:r>
              <a:rPr lang="sr-Latn-CS" sz="2400" dirty="0" smtClean="0">
                <a:solidFill>
                  <a:schemeClr val="accent2">
                    <a:lumMod val="75000"/>
                  </a:schemeClr>
                </a:solidFill>
                <a:latin typeface="Cambria" pitchFamily="18" charset="0"/>
              </a:rPr>
              <a:t>	</a:t>
            </a:r>
            <a:r>
              <a:rPr lang="en-US" sz="2400" b="1" dirty="0" smtClean="0">
                <a:solidFill>
                  <a:schemeClr val="accent2">
                    <a:lumMod val="75000"/>
                  </a:schemeClr>
                </a:solidFill>
                <a:latin typeface="Cambria" pitchFamily="18" charset="0"/>
              </a:rPr>
              <a:t>Scope and Aim of Law</a:t>
            </a:r>
            <a:endParaRPr lang="sr-Latn-CS" sz="2400" b="1" dirty="0" smtClean="0">
              <a:solidFill>
                <a:schemeClr val="accent2">
                  <a:lumMod val="75000"/>
                </a:schemeClr>
              </a:solidFill>
              <a:latin typeface="Cambria" pitchFamily="18" charset="0"/>
            </a:endParaRPr>
          </a:p>
          <a:p>
            <a:pPr algn="ctr">
              <a:buNone/>
            </a:pPr>
            <a:endParaRPr lang="en-US" sz="2400" dirty="0" smtClean="0">
              <a:solidFill>
                <a:schemeClr val="accent2">
                  <a:lumMod val="75000"/>
                </a:schemeClr>
              </a:solidFill>
              <a:latin typeface="Cambria" pitchFamily="18" charset="0"/>
            </a:endParaRPr>
          </a:p>
          <a:p>
            <a:pPr lvl="0"/>
            <a:r>
              <a:rPr lang="x-none" sz="2200" dirty="0" smtClean="0">
                <a:solidFill>
                  <a:schemeClr val="accent2">
                    <a:lumMod val="75000"/>
                  </a:schemeClr>
                </a:solidFill>
                <a:latin typeface="Cambria" pitchFamily="18" charset="0"/>
              </a:rPr>
              <a:t>L</a:t>
            </a:r>
            <a:r>
              <a:rPr lang="en-US" sz="2200" dirty="0" err="1" smtClean="0">
                <a:solidFill>
                  <a:schemeClr val="accent2">
                    <a:lumMod val="75000"/>
                  </a:schemeClr>
                </a:solidFill>
                <a:latin typeface="Cambria" pitchFamily="18" charset="0"/>
              </a:rPr>
              <a:t>ife</a:t>
            </a:r>
            <a:r>
              <a:rPr lang="en-US" sz="2200" dirty="0" smtClean="0">
                <a:solidFill>
                  <a:schemeClr val="accent2">
                    <a:lumMod val="75000"/>
                  </a:schemeClr>
                </a:solidFill>
                <a:latin typeface="Cambria" pitchFamily="18" charset="0"/>
              </a:rPr>
              <a:t> and health protection of people </a:t>
            </a:r>
          </a:p>
          <a:p>
            <a:pPr lvl="0"/>
            <a:r>
              <a:rPr lang="x-none" sz="2200" dirty="0" smtClean="0">
                <a:solidFill>
                  <a:schemeClr val="accent2">
                    <a:lumMod val="75000"/>
                  </a:schemeClr>
                </a:solidFill>
                <a:latin typeface="Cambria" pitchFamily="18" charset="0"/>
              </a:rPr>
              <a:t>M</a:t>
            </a:r>
            <a:r>
              <a:rPr lang="en-US" sz="2200" dirty="0" err="1" smtClean="0">
                <a:solidFill>
                  <a:schemeClr val="accent2">
                    <a:lumMod val="75000"/>
                  </a:schemeClr>
                </a:solidFill>
                <a:latin typeface="Cambria" pitchFamily="18" charset="0"/>
              </a:rPr>
              <a:t>easures</a:t>
            </a:r>
            <a:r>
              <a:rPr lang="en-US" sz="2200" dirty="0" smtClean="0">
                <a:solidFill>
                  <a:schemeClr val="accent2">
                    <a:lumMod val="75000"/>
                  </a:schemeClr>
                </a:solidFill>
                <a:latin typeface="Cambria" pitchFamily="18" charset="0"/>
              </a:rPr>
              <a:t> for reduction and limitation of tobacco products usage </a:t>
            </a:r>
            <a:r>
              <a:rPr lang="sr-Latn-CS" sz="2200" dirty="0" smtClean="0">
                <a:solidFill>
                  <a:schemeClr val="accent2">
                    <a:lumMod val="75000"/>
                  </a:schemeClr>
                </a:solidFill>
                <a:latin typeface="Cambria" pitchFamily="18" charset="0"/>
              </a:rPr>
              <a:t> </a:t>
            </a:r>
            <a:endParaRPr lang="en-US" sz="2200" dirty="0" smtClean="0">
              <a:solidFill>
                <a:schemeClr val="accent2">
                  <a:lumMod val="75000"/>
                </a:schemeClr>
              </a:solidFill>
              <a:latin typeface="Cambria" pitchFamily="18" charset="0"/>
            </a:endParaRPr>
          </a:p>
          <a:p>
            <a:pPr lvl="0"/>
            <a:r>
              <a:rPr lang="en-US" sz="2200" dirty="0" smtClean="0">
                <a:solidFill>
                  <a:schemeClr val="accent2">
                    <a:lumMod val="75000"/>
                  </a:schemeClr>
                </a:solidFill>
                <a:latin typeface="Cambria" pitchFamily="18" charset="0"/>
              </a:rPr>
              <a:t>Prevention of harmful consequences of tobacco products usage</a:t>
            </a:r>
            <a:r>
              <a:rPr lang="sr-Latn-CS" sz="2200" dirty="0" smtClean="0">
                <a:solidFill>
                  <a:schemeClr val="accent2">
                    <a:lumMod val="75000"/>
                  </a:schemeClr>
                </a:solidFill>
                <a:latin typeface="Cambria" pitchFamily="18" charset="0"/>
              </a:rPr>
              <a:t>.</a:t>
            </a:r>
            <a:endParaRPr lang="en-US" sz="2200" dirty="0" smtClean="0">
              <a:solidFill>
                <a:schemeClr val="accent2">
                  <a:lumMod val="75000"/>
                </a:schemeClr>
              </a:solidFill>
              <a:latin typeface="Cambria" pitchFamily="18" charset="0"/>
            </a:endParaRPr>
          </a:p>
          <a:p>
            <a:pPr>
              <a:buFont typeface="Wingdings" pitchFamily="2" charset="2"/>
              <a:buChar char="Ø"/>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1143000"/>
            <a:ext cx="8229600" cy="914400"/>
          </a:xfrm>
        </p:spPr>
        <p:txBody>
          <a:bodyPr/>
          <a:lstStyle/>
          <a:p>
            <a:r>
              <a:rPr lang="en-US" sz="2000" b="1" dirty="0" smtClean="0">
                <a:solidFill>
                  <a:srgbClr val="0000FF"/>
                </a:solidFill>
                <a:latin typeface="Cambria" pitchFamily="18" charset="0"/>
              </a:rPr>
              <a:t>Allowable </a:t>
            </a:r>
            <a:r>
              <a:rPr lang="en-US" sz="2000" b="1" dirty="0" err="1" smtClean="0">
                <a:solidFill>
                  <a:srgbClr val="0000FF"/>
                </a:solidFill>
                <a:latin typeface="Cambria" pitchFamily="18" charset="0"/>
              </a:rPr>
              <a:t>Quantit</a:t>
            </a:r>
            <a:r>
              <a:rPr lang="x-none" sz="2000" b="1" smtClean="0">
                <a:solidFill>
                  <a:srgbClr val="0000FF"/>
                </a:solidFill>
                <a:latin typeface="Cambria" pitchFamily="18" charset="0"/>
              </a:rPr>
              <a:t>ies </a:t>
            </a:r>
            <a:r>
              <a:rPr lang="bs-Latn-BA" sz="2000" b="1" dirty="0" smtClean="0">
                <a:solidFill>
                  <a:srgbClr val="0000FF"/>
                </a:solidFill>
                <a:latin typeface="Cambria" pitchFamily="18" charset="0"/>
              </a:rPr>
              <a:t>o</a:t>
            </a:r>
            <a:r>
              <a:rPr lang="x-none" sz="2000" b="1" smtClean="0">
                <a:solidFill>
                  <a:srgbClr val="0000FF"/>
                </a:solidFill>
                <a:latin typeface="Cambria" pitchFamily="18" charset="0"/>
              </a:rPr>
              <a:t>f Tar,</a:t>
            </a:r>
            <a:r>
              <a:rPr lang="sr-Latn-CS" sz="2000" b="1" dirty="0" smtClean="0">
                <a:solidFill>
                  <a:srgbClr val="0000FF"/>
                </a:solidFill>
                <a:latin typeface="Cambria" pitchFamily="18" charset="0"/>
              </a:rPr>
              <a:t> Nicotine and Carbon Monoxide per Cigarette and Measuring Standards  </a:t>
            </a:r>
            <a:endParaRPr lang="en-US" sz="2000" b="1" dirty="0">
              <a:solidFill>
                <a:srgbClr val="0000FF"/>
              </a:solidFill>
              <a:latin typeface="Cambria" pitchFamily="18" charset="0"/>
            </a:endParaRPr>
          </a:p>
        </p:txBody>
      </p:sp>
      <p:sp>
        <p:nvSpPr>
          <p:cNvPr id="26" name="Content Placeholder 25"/>
          <p:cNvSpPr>
            <a:spLocks noGrp="1"/>
          </p:cNvSpPr>
          <p:nvPr>
            <p:ph idx="1"/>
          </p:nvPr>
        </p:nvSpPr>
        <p:spPr>
          <a:xfrm>
            <a:off x="304800" y="2362200"/>
            <a:ext cx="8839200" cy="3886200"/>
          </a:xfrm>
        </p:spPr>
        <p:txBody>
          <a:bodyPr/>
          <a:lstStyle/>
          <a:p>
            <a:r>
              <a:rPr lang="sr-Latn-CS" sz="1800" dirty="0" smtClean="0">
                <a:solidFill>
                  <a:schemeClr val="accent2">
                    <a:lumMod val="75000"/>
                  </a:schemeClr>
                </a:solidFill>
                <a:latin typeface="Cambria" pitchFamily="18" charset="0"/>
              </a:rPr>
              <a:t>Production and trading of cigarettes containing more than 10 mg of tar, 1mg of nicotine and 10 mg of carbon monoxide per cigarette is prohibited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Standards for determining the content of tar,nicotine and carbon monoxide in cigarettes </a:t>
            </a:r>
          </a:p>
          <a:p>
            <a:r>
              <a:rPr lang="sr-Latn-CS" sz="1800" dirty="0" smtClean="0">
                <a:solidFill>
                  <a:schemeClr val="accent2">
                    <a:lumMod val="75000"/>
                  </a:schemeClr>
                </a:solidFill>
                <a:latin typeface="Cambria" pitchFamily="18" charset="0"/>
              </a:rPr>
              <a:t> </a:t>
            </a:r>
            <a:r>
              <a:rPr lang="sr-Latn-CS" sz="1800" b="1" dirty="0" smtClean="0">
                <a:solidFill>
                  <a:schemeClr val="accent2">
                    <a:lumMod val="75000"/>
                  </a:schemeClr>
                </a:solidFill>
                <a:latin typeface="Cambria" pitchFamily="18" charset="0"/>
              </a:rPr>
              <a:t>ISO 4387 </a:t>
            </a:r>
            <a:r>
              <a:rPr lang="sr-Latn-CS" sz="1800" dirty="0" smtClean="0">
                <a:solidFill>
                  <a:schemeClr val="accent2">
                    <a:lumMod val="75000"/>
                  </a:schemeClr>
                </a:solidFill>
                <a:latin typeface="Cambria" pitchFamily="18" charset="0"/>
              </a:rPr>
              <a:t>for </a:t>
            </a:r>
            <a:r>
              <a:rPr lang="sr-Latn-CS" sz="1800" b="1" dirty="0" smtClean="0">
                <a:solidFill>
                  <a:schemeClr val="accent2">
                    <a:lumMod val="75000"/>
                  </a:schemeClr>
                </a:solidFill>
                <a:latin typeface="Cambria" pitchFamily="18" charset="0"/>
              </a:rPr>
              <a:t>tar </a:t>
            </a:r>
            <a:endParaRPr lang="en-US" sz="1800" b="1" dirty="0" smtClean="0">
              <a:solidFill>
                <a:schemeClr val="accent2">
                  <a:lumMod val="75000"/>
                </a:schemeClr>
              </a:solidFill>
              <a:latin typeface="Cambria" pitchFamily="18" charset="0"/>
            </a:endParaRPr>
          </a:p>
          <a:p>
            <a:r>
              <a:rPr lang="sr-Latn-CS" sz="1800" b="1" dirty="0" smtClean="0">
                <a:solidFill>
                  <a:schemeClr val="accent2">
                    <a:lumMod val="75000"/>
                  </a:schemeClr>
                </a:solidFill>
                <a:latin typeface="Cambria" pitchFamily="18" charset="0"/>
              </a:rPr>
              <a:t> ISO 10315 </a:t>
            </a:r>
            <a:r>
              <a:rPr lang="sr-Latn-CS" sz="1800" dirty="0" smtClean="0">
                <a:solidFill>
                  <a:schemeClr val="accent2">
                    <a:lumMod val="75000"/>
                  </a:schemeClr>
                </a:solidFill>
                <a:latin typeface="Cambria" pitchFamily="18" charset="0"/>
              </a:rPr>
              <a:t>for </a:t>
            </a:r>
            <a:r>
              <a:rPr lang="sr-Latn-CS" sz="1800" b="1" dirty="0" smtClean="0">
                <a:solidFill>
                  <a:schemeClr val="accent2">
                    <a:lumMod val="75000"/>
                  </a:schemeClr>
                </a:solidFill>
                <a:latin typeface="Cambria" pitchFamily="18" charset="0"/>
              </a:rPr>
              <a:t>nicotine</a:t>
            </a:r>
            <a:endParaRPr lang="en-US" sz="18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 </a:t>
            </a:r>
            <a:r>
              <a:rPr lang="sr-Latn-CS" sz="1800" b="1" dirty="0" smtClean="0">
                <a:solidFill>
                  <a:schemeClr val="accent2">
                    <a:lumMod val="75000"/>
                  </a:schemeClr>
                </a:solidFill>
                <a:latin typeface="Cambria" pitchFamily="18" charset="0"/>
              </a:rPr>
              <a:t>ISO 8454 </a:t>
            </a:r>
            <a:r>
              <a:rPr lang="sr-Latn-CS" sz="1800" dirty="0" smtClean="0">
                <a:solidFill>
                  <a:schemeClr val="accent2">
                    <a:lumMod val="75000"/>
                  </a:schemeClr>
                </a:solidFill>
                <a:latin typeface="Cambria" pitchFamily="18" charset="0"/>
              </a:rPr>
              <a:t>for </a:t>
            </a:r>
            <a:r>
              <a:rPr lang="sr-Latn-CS" sz="1800" b="1" dirty="0" smtClean="0">
                <a:solidFill>
                  <a:schemeClr val="accent2">
                    <a:lumMod val="75000"/>
                  </a:schemeClr>
                </a:solidFill>
                <a:latin typeface="Cambria" pitchFamily="18" charset="0"/>
              </a:rPr>
              <a:t>carbon monoxide</a:t>
            </a:r>
            <a:endParaRPr lang="en-US" sz="18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Manufacturer or importer of cigarettes must at least annually , to ensure measuring of tar,nicotine and carbon monoxide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The measuring should be performed by Public Health Institute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The accuracy of data relating to the tar and nicotine are prescribed according ISO 8243 method.</a:t>
            </a:r>
            <a:endParaRPr lang="en-US" sz="1800" dirty="0" smtClean="0">
              <a:solidFill>
                <a:schemeClr val="accent2">
                  <a:lumMod val="75000"/>
                </a:schemeClr>
              </a:solidFill>
              <a:latin typeface="Cambria" pitchFamily="18" charset="0"/>
            </a:endParaRPr>
          </a:p>
          <a:p>
            <a:pPr>
              <a:buFont typeface="Wingdings" pitchFamily="2" charset="2"/>
              <a:buChar char="Ø"/>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762000"/>
            <a:ext cx="8229600" cy="533400"/>
          </a:xfrm>
        </p:spPr>
        <p:txBody>
          <a:bodyPr/>
          <a:lstStyle/>
          <a:p>
            <a:r>
              <a:rPr lang="sr-Latn-CS" sz="3200" b="1" dirty="0" smtClean="0">
                <a:solidFill>
                  <a:srgbClr val="0000FF"/>
                </a:solidFill>
                <a:latin typeface="Cambria" pitchFamily="18" charset="0"/>
              </a:rPr>
              <a:t>Tobacco Products Supplements </a:t>
            </a:r>
            <a:endParaRPr lang="en-GB" sz="4800" b="1" i="1" dirty="0" smtClean="0">
              <a:solidFill>
                <a:srgbClr val="0000FF"/>
              </a:solidFill>
              <a:latin typeface="Cambria" pitchFamily="18" charset="0"/>
            </a:endParaRPr>
          </a:p>
        </p:txBody>
      </p:sp>
      <p:sp>
        <p:nvSpPr>
          <p:cNvPr id="26" name="Content Placeholder 25"/>
          <p:cNvSpPr>
            <a:spLocks noGrp="1"/>
          </p:cNvSpPr>
          <p:nvPr>
            <p:ph idx="1"/>
          </p:nvPr>
        </p:nvSpPr>
        <p:spPr>
          <a:xfrm>
            <a:off x="304800" y="1600200"/>
            <a:ext cx="8534400" cy="4495800"/>
          </a:xfrm>
        </p:spPr>
        <p:txBody>
          <a:bodyPr/>
          <a:lstStyle/>
          <a:p>
            <a:pPr marL="0" indent="0" algn="just">
              <a:buNone/>
            </a:pPr>
            <a:r>
              <a:rPr lang="sr-Latn-CS" sz="2200" dirty="0" smtClean="0">
                <a:solidFill>
                  <a:schemeClr val="accent2">
                    <a:lumMod val="75000"/>
                  </a:schemeClr>
                </a:solidFill>
                <a:latin typeface="Cambria" pitchFamily="18" charset="0"/>
              </a:rPr>
              <a:t>Manufacturers or importers of tobacco products are obliged to submit annualy to the Public Health institute the following:</a:t>
            </a:r>
          </a:p>
          <a:p>
            <a:pPr marL="1714500" lvl="4" indent="0" algn="just">
              <a:buNone/>
            </a:pPr>
            <a:endParaRPr lang="en-US" sz="1000" dirty="0" smtClean="0">
              <a:solidFill>
                <a:schemeClr val="accent2">
                  <a:lumMod val="75000"/>
                </a:schemeClr>
              </a:solidFill>
              <a:latin typeface="Cambria" pitchFamily="18" charset="0"/>
            </a:endParaRPr>
          </a:p>
          <a:p>
            <a:r>
              <a:rPr lang="sr-Latn-CS" sz="2200" dirty="0" smtClean="0">
                <a:solidFill>
                  <a:schemeClr val="accent2">
                    <a:lumMod val="75000"/>
                  </a:schemeClr>
                </a:solidFill>
                <a:latin typeface="Cambria" pitchFamily="18" charset="0"/>
              </a:rPr>
              <a:t>the list of harmful ingredients and its quantity that are used in manufacturing of tobacco products according to brand and type </a:t>
            </a:r>
            <a:endParaRPr lang="en-US" sz="2200" dirty="0" smtClean="0">
              <a:solidFill>
                <a:schemeClr val="accent2">
                  <a:lumMod val="75000"/>
                </a:schemeClr>
              </a:solidFill>
              <a:latin typeface="Cambria" pitchFamily="18" charset="0"/>
            </a:endParaRPr>
          </a:p>
          <a:p>
            <a:r>
              <a:rPr lang="sr-Latn-CS" sz="2200" dirty="0" smtClean="0">
                <a:solidFill>
                  <a:schemeClr val="accent2">
                    <a:lumMod val="75000"/>
                  </a:schemeClr>
                </a:solidFill>
                <a:latin typeface="Cambria" pitchFamily="18" charset="0"/>
              </a:rPr>
              <a:t> a statement of reasons for including harmful ingredients by listing information about their influence </a:t>
            </a:r>
          </a:p>
          <a:p>
            <a:r>
              <a:rPr lang="en-US" sz="2200" dirty="0" smtClean="0">
                <a:solidFill>
                  <a:schemeClr val="accent2">
                    <a:lumMod val="75000"/>
                  </a:schemeClr>
                </a:solidFill>
                <a:latin typeface="Cambria" pitchFamily="18" charset="0"/>
              </a:rPr>
              <a:t> </a:t>
            </a:r>
            <a:r>
              <a:rPr lang="sr-Latn-CS" sz="2200" dirty="0" smtClean="0">
                <a:solidFill>
                  <a:schemeClr val="accent2">
                    <a:lumMod val="75000"/>
                  </a:schemeClr>
                </a:solidFill>
                <a:latin typeface="Cambria" pitchFamily="18" charset="0"/>
              </a:rPr>
              <a:t>toxicological data that the manufacturer or importer of tobacco products have according to ingredients in tobacco product in burnt and non  burnt form , their influence on health ,particularly on the effects of addiction.</a:t>
            </a:r>
            <a:endParaRPr lang="en-US" sz="2200" dirty="0" smtClean="0">
              <a:solidFill>
                <a:schemeClr val="accent2">
                  <a:lumMod val="75000"/>
                </a:schemeClr>
              </a:solidFill>
              <a:latin typeface="Cambria" pitchFamily="18" charset="0"/>
            </a:endParaRPr>
          </a:p>
          <a:p>
            <a:pPr>
              <a:buFont typeface="Wingdings" pitchFamily="2" charset="2"/>
              <a:buChar char="Ø"/>
            </a:pPr>
            <a:endParaRPr lang="en-US" sz="22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85800"/>
            <a:ext cx="8229600" cy="762000"/>
          </a:xfrm>
        </p:spPr>
        <p:txBody>
          <a:bodyPr/>
          <a:lstStyle/>
          <a:p>
            <a:r>
              <a:rPr lang="sr-Latn-CS" sz="4000" b="1" dirty="0" smtClean="0">
                <a:solidFill>
                  <a:srgbClr val="0000FF"/>
                </a:solidFill>
                <a:latin typeface="Cambria" pitchFamily="18" charset="0"/>
              </a:rPr>
              <a:t>Labelling</a:t>
            </a:r>
            <a:endParaRPr lang="en-US" sz="4000" b="1" dirty="0">
              <a:solidFill>
                <a:srgbClr val="0000FF"/>
              </a:solidFill>
              <a:latin typeface="Cambria" pitchFamily="18" charset="0"/>
            </a:endParaRPr>
          </a:p>
        </p:txBody>
      </p:sp>
      <p:sp>
        <p:nvSpPr>
          <p:cNvPr id="26" name="Content Placeholder 25"/>
          <p:cNvSpPr>
            <a:spLocks noGrp="1"/>
          </p:cNvSpPr>
          <p:nvPr>
            <p:ph idx="1"/>
          </p:nvPr>
        </p:nvSpPr>
        <p:spPr>
          <a:xfrm>
            <a:off x="304800" y="1828800"/>
            <a:ext cx="8458200" cy="4419600"/>
          </a:xfrm>
        </p:spPr>
        <p:txBody>
          <a:bodyPr/>
          <a:lstStyle/>
          <a:p>
            <a:pPr>
              <a:buFont typeface="Arial" pitchFamily="34" charset="0"/>
              <a:buChar char="•"/>
            </a:pPr>
            <a:r>
              <a:rPr lang="sr-Latn-CS" sz="2400" b="1" dirty="0" smtClean="0">
                <a:solidFill>
                  <a:schemeClr val="accent2">
                    <a:lumMod val="75000"/>
                  </a:schemeClr>
                </a:solidFill>
                <a:latin typeface="Cambria" pitchFamily="18" charset="0"/>
              </a:rPr>
              <a:t>Regarding the amount </a:t>
            </a:r>
            <a:r>
              <a:rPr lang="sr-Latn-CS" sz="2400" dirty="0" smtClean="0">
                <a:solidFill>
                  <a:schemeClr val="accent2">
                    <a:lumMod val="75000"/>
                  </a:schemeClr>
                </a:solidFill>
                <a:latin typeface="Cambria" pitchFamily="18" charset="0"/>
              </a:rPr>
              <a:t>of tar</a:t>
            </a:r>
            <a:r>
              <a:rPr lang="sr-Latn-CS" sz="2400" b="1" dirty="0" smtClean="0">
                <a:solidFill>
                  <a:schemeClr val="accent2">
                    <a:lumMod val="75000"/>
                  </a:schemeClr>
                </a:solidFill>
                <a:latin typeface="Cambria" pitchFamily="18" charset="0"/>
              </a:rPr>
              <a:t>, </a:t>
            </a:r>
            <a:r>
              <a:rPr lang="sr-Latn-CS" sz="2400" dirty="0" smtClean="0">
                <a:solidFill>
                  <a:schemeClr val="accent2">
                    <a:lumMod val="75000"/>
                  </a:schemeClr>
                </a:solidFill>
                <a:latin typeface="Cambria" pitchFamily="18" charset="0"/>
              </a:rPr>
              <a:t>nicotine and carbon monoxide contents - on the  side of packaging  covers at least 10 % of the part where is printed </a:t>
            </a:r>
          </a:p>
          <a:p>
            <a:pPr>
              <a:buNone/>
            </a:pPr>
            <a:endParaRPr lang="sr-Latn-CS" sz="2400" dirty="0" smtClean="0">
              <a:solidFill>
                <a:schemeClr val="accent2">
                  <a:lumMod val="75000"/>
                </a:schemeClr>
              </a:solidFill>
              <a:latin typeface="Cambria" pitchFamily="18" charset="0"/>
            </a:endParaRPr>
          </a:p>
          <a:p>
            <a:pPr algn="ctr">
              <a:buNone/>
            </a:pPr>
            <a:r>
              <a:rPr lang="sr-Latn-CS" sz="2400" dirty="0" smtClean="0">
                <a:latin typeface="Cambria" pitchFamily="18" charset="0"/>
              </a:rPr>
              <a:t> </a:t>
            </a:r>
            <a:r>
              <a:rPr lang="sr-Latn-CS" sz="2400" dirty="0" smtClean="0">
                <a:solidFill>
                  <a:srgbClr val="0000FF"/>
                </a:solidFill>
                <a:latin typeface="Cambria" pitchFamily="18" charset="0"/>
              </a:rPr>
              <a:t>	</a:t>
            </a:r>
            <a:r>
              <a:rPr lang="sr-Latn-CS" sz="2400" b="1" dirty="0" smtClean="0">
                <a:solidFill>
                  <a:srgbClr val="0000FF"/>
                </a:solidFill>
                <a:latin typeface="Cambria" pitchFamily="18" charset="0"/>
              </a:rPr>
              <a:t>HEALTH WARNINGS </a:t>
            </a:r>
            <a:endParaRPr lang="en-US" sz="2400" b="1" dirty="0" smtClean="0">
              <a:solidFill>
                <a:srgbClr val="0000FF"/>
              </a:solidFill>
              <a:latin typeface="Cambria" pitchFamily="18" charset="0"/>
            </a:endParaRPr>
          </a:p>
          <a:p>
            <a:r>
              <a:rPr lang="sr-Latn-CS" sz="2400" dirty="0" smtClean="0">
                <a:solidFill>
                  <a:schemeClr val="accent2">
                    <a:lumMod val="75000"/>
                  </a:schemeClr>
                </a:solidFill>
                <a:latin typeface="Cambria" pitchFamily="18" charset="0"/>
              </a:rPr>
              <a:t>On the front :</a:t>
            </a:r>
            <a:endParaRPr lang="en-US" sz="2400" dirty="0" smtClean="0">
              <a:solidFill>
                <a:schemeClr val="accent2">
                  <a:lumMod val="75000"/>
                </a:schemeClr>
              </a:solidFill>
              <a:latin typeface="Cambria" pitchFamily="18" charset="0"/>
            </a:endParaRPr>
          </a:p>
          <a:p>
            <a:pPr lvl="1"/>
            <a:r>
              <a:rPr lang="sr-Latn-CS" sz="2000" b="1" dirty="0" smtClean="0">
                <a:solidFill>
                  <a:schemeClr val="accent2">
                    <a:lumMod val="75000"/>
                  </a:schemeClr>
                </a:solidFill>
                <a:latin typeface="Cambria" pitchFamily="18" charset="0"/>
              </a:rPr>
              <a:t>“Smoking kills";</a:t>
            </a:r>
            <a:endParaRPr lang="en-US" sz="2000" b="1" dirty="0" smtClean="0">
              <a:solidFill>
                <a:schemeClr val="accent2">
                  <a:lumMod val="75000"/>
                </a:schemeClr>
              </a:solidFill>
              <a:latin typeface="Cambria" pitchFamily="18" charset="0"/>
            </a:endParaRPr>
          </a:p>
          <a:p>
            <a:pPr lvl="1"/>
            <a:r>
              <a:rPr lang="sr-Latn-CS" sz="2000" b="1" dirty="0" smtClean="0">
                <a:solidFill>
                  <a:schemeClr val="accent2">
                    <a:lumMod val="75000"/>
                  </a:schemeClr>
                </a:solidFill>
                <a:latin typeface="Cambria" pitchFamily="18" charset="0"/>
              </a:rPr>
              <a:t>“Smoking harms you and people around you" </a:t>
            </a:r>
            <a:endParaRPr lang="en-US" sz="2000" b="1" dirty="0" smtClean="0">
              <a:solidFill>
                <a:schemeClr val="accent2">
                  <a:lumMod val="75000"/>
                </a:schemeClr>
              </a:solidFill>
              <a:latin typeface="Cambria" pitchFamily="18" charset="0"/>
            </a:endParaRPr>
          </a:p>
          <a:p>
            <a:r>
              <a:rPr lang="sr-Latn-CS" sz="2400" dirty="0" smtClean="0">
                <a:solidFill>
                  <a:schemeClr val="accent2">
                    <a:lumMod val="75000"/>
                  </a:schemeClr>
                </a:solidFill>
                <a:latin typeface="Cambria" pitchFamily="18" charset="0"/>
              </a:rPr>
              <a:t>On the back, combined warnings consist of color photography or other illustrations and one of text warnings:</a:t>
            </a:r>
            <a:endParaRPr lang="en-US" sz="2400" dirty="0" smtClean="0">
              <a:solidFill>
                <a:schemeClr val="accent2">
                  <a:lumMod val="75000"/>
                </a:schemeClr>
              </a:solidFill>
              <a:latin typeface="Cambria" pitchFamily="18" charset="0"/>
            </a:endParaRPr>
          </a:p>
          <a:p>
            <a:pPr>
              <a:buFont typeface="Wingdings" pitchFamily="2" charset="2"/>
              <a:buChar char="Ø"/>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533400"/>
            <a:ext cx="8229600" cy="914400"/>
          </a:xfrm>
        </p:spPr>
        <p:txBody>
          <a:bodyPr/>
          <a:lstStyle/>
          <a:p>
            <a:r>
              <a:rPr lang="sr-Latn-CS" sz="3600" b="1" dirty="0" smtClean="0">
                <a:solidFill>
                  <a:srgbClr val="0000FF"/>
                </a:solidFill>
                <a:latin typeface="Cambria" pitchFamily="18" charset="0"/>
              </a:rPr>
              <a:t>Combined Warnings  </a:t>
            </a:r>
            <a:endParaRPr lang="en-GB" sz="3600" b="1" i="1" dirty="0" smtClean="0">
              <a:solidFill>
                <a:srgbClr val="0000FF"/>
              </a:solidFill>
              <a:latin typeface="Cambria" pitchFamily="18" charset="0"/>
            </a:endParaRPr>
          </a:p>
        </p:txBody>
      </p:sp>
      <p:sp>
        <p:nvSpPr>
          <p:cNvPr id="26" name="Content Placeholder 25"/>
          <p:cNvSpPr>
            <a:spLocks noGrp="1"/>
          </p:cNvSpPr>
          <p:nvPr>
            <p:ph idx="1"/>
          </p:nvPr>
        </p:nvSpPr>
        <p:spPr>
          <a:xfrm>
            <a:off x="0" y="1295400"/>
            <a:ext cx="6172200" cy="5029200"/>
          </a:xfrm>
        </p:spPr>
        <p:txBody>
          <a:bodyPr anchor="ctr"/>
          <a:lstStyle/>
          <a:p>
            <a:pPr lvl="1" algn="just"/>
            <a:r>
              <a:rPr lang="sr-Latn-CS" sz="1600" b="1" dirty="0" smtClean="0">
                <a:solidFill>
                  <a:schemeClr val="accent2">
                    <a:lumMod val="75000"/>
                  </a:schemeClr>
                </a:solidFill>
                <a:latin typeface="Cambria" pitchFamily="18" charset="0"/>
              </a:rPr>
              <a:t>“Smokers die younger"</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causes heart diseases and heart attack"</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 “Smoking causes lung cancer "</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during pregnancy harms your baby "</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 “Protect children ,do not let them to inhale your smoke "</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“Your doctor can help you to quit smoking "</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is an addiction"</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“Stopping smoking reduces the risk of serious diseases "</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can cause a slow and painful death"</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“Look for help to stop smoking"</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may reduce blood flow and cause impotence"</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causes the aging of skin"</a:t>
            </a:r>
            <a:endParaRPr lang="en-US" sz="1600" b="1" dirty="0" smtClean="0">
              <a:solidFill>
                <a:schemeClr val="accent2">
                  <a:lumMod val="75000"/>
                </a:schemeClr>
              </a:solidFill>
              <a:latin typeface="Cambria" pitchFamily="18" charset="0"/>
            </a:endParaRPr>
          </a:p>
          <a:p>
            <a:pPr lvl="1" algn="just"/>
            <a:r>
              <a:rPr lang="sr-Latn-CS" sz="1600" b="1" dirty="0" smtClean="0">
                <a:solidFill>
                  <a:schemeClr val="accent2">
                    <a:lumMod val="75000"/>
                  </a:schemeClr>
                </a:solidFill>
                <a:latin typeface="Cambria" pitchFamily="18" charset="0"/>
              </a:rPr>
              <a:t>“Smoking reduce fertility"</a:t>
            </a:r>
            <a:endParaRPr lang="en-US" sz="1600" b="1" dirty="0" smtClean="0">
              <a:solidFill>
                <a:schemeClr val="accent2">
                  <a:lumMod val="75000"/>
                </a:schemeClr>
              </a:solidFill>
              <a:latin typeface="Cambria" pitchFamily="18" charset="0"/>
            </a:endParaRPr>
          </a:p>
          <a:p>
            <a:pPr lvl="1"/>
            <a:r>
              <a:rPr lang="sr-Latn-CS" sz="1600" b="1" dirty="0" smtClean="0">
                <a:solidFill>
                  <a:schemeClr val="accent2">
                    <a:lumMod val="75000"/>
                  </a:schemeClr>
                </a:solidFill>
                <a:latin typeface="Cambria" pitchFamily="18" charset="0"/>
              </a:rPr>
              <a:t>“Cigarette smoke contains benzene , nitreosamin, formaldehin and hydrogen cyanide"</a:t>
            </a:r>
            <a:endParaRPr lang="en-US" sz="16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457200"/>
            <a:ext cx="8229600" cy="914400"/>
          </a:xfrm>
        </p:spPr>
        <p:txBody>
          <a:bodyPr/>
          <a:lstStyle/>
          <a:p>
            <a:r>
              <a:rPr lang="sr-Latn-CS" sz="3200" b="1" dirty="0" smtClean="0">
                <a:solidFill>
                  <a:srgbClr val="0000FF"/>
                </a:solidFill>
                <a:latin typeface="Cambria" pitchFamily="18" charset="0"/>
              </a:rPr>
              <a:t>Combined Warnings  </a:t>
            </a:r>
            <a:endParaRPr lang="en-GB" sz="2000" b="1" i="1" dirty="0" smtClean="0">
              <a:solidFill>
                <a:srgbClr val="0000FF"/>
              </a:solidFill>
              <a:latin typeface="Cambria" pitchFamily="18" charset="0"/>
            </a:endParaRPr>
          </a:p>
        </p:txBody>
      </p:sp>
      <p:sp>
        <p:nvSpPr>
          <p:cNvPr id="26" name="Content Placeholder 25"/>
          <p:cNvSpPr>
            <a:spLocks noGrp="1"/>
          </p:cNvSpPr>
          <p:nvPr>
            <p:ph idx="1"/>
          </p:nvPr>
        </p:nvSpPr>
        <p:spPr>
          <a:xfrm>
            <a:off x="152400" y="1295400"/>
            <a:ext cx="8763000" cy="4953000"/>
          </a:xfrm>
        </p:spPr>
        <p:txBody>
          <a:bodyPr/>
          <a:lstStyle/>
          <a:p>
            <a:r>
              <a:rPr lang="sr-Latn-CS" sz="1700" dirty="0" smtClean="0">
                <a:solidFill>
                  <a:schemeClr val="accent2">
                    <a:lumMod val="75000"/>
                  </a:schemeClr>
                </a:solidFill>
                <a:latin typeface="Cambria" pitchFamily="18" charset="0"/>
                <a:cs typeface="Arial" pitchFamily="34" charset="0"/>
              </a:rPr>
              <a:t>The warnings and data have to be imprinted</a:t>
            </a:r>
            <a:r>
              <a:rPr lang="vi-VN" sz="1700" dirty="0" smtClean="0">
                <a:solidFill>
                  <a:schemeClr val="accent2">
                    <a:lumMod val="75000"/>
                  </a:schemeClr>
                </a:solidFill>
                <a:latin typeface="+mj-lt"/>
                <a:cs typeface="Arial" pitchFamily="34" charset="0"/>
              </a:rPr>
              <a:t>:</a:t>
            </a:r>
          </a:p>
          <a:p>
            <a:pPr marL="800100" lvl="1" indent="-342900">
              <a:buFont typeface="+mj-lt"/>
              <a:buAutoNum type="arabicParenR"/>
            </a:pPr>
            <a:r>
              <a:rPr lang="x-none" sz="1700" dirty="0" smtClean="0">
                <a:solidFill>
                  <a:schemeClr val="accent2">
                    <a:lumMod val="75000"/>
                  </a:schemeClr>
                </a:solidFill>
                <a:latin typeface="Cambria" pitchFamily="18" charset="0"/>
                <a:cs typeface="Arial" pitchFamily="34" charset="0"/>
              </a:rPr>
              <a:t>in Montenegrin language </a:t>
            </a:r>
            <a:endParaRPr lang="vi-VN" sz="1700" dirty="0" smtClean="0">
              <a:solidFill>
                <a:schemeClr val="accent2">
                  <a:lumMod val="75000"/>
                </a:schemeClr>
              </a:solidFill>
              <a:latin typeface="+mj-lt"/>
              <a:cs typeface="Arial" pitchFamily="34" charset="0"/>
            </a:endParaRPr>
          </a:p>
          <a:p>
            <a:pPr marL="800100" lvl="1" indent="-342900">
              <a:buFont typeface="+mj-lt"/>
              <a:buAutoNum type="arabicParenR"/>
            </a:pPr>
            <a:r>
              <a:rPr lang="x-none" sz="1700" dirty="0" smtClean="0">
                <a:solidFill>
                  <a:schemeClr val="accent2">
                    <a:lumMod val="75000"/>
                  </a:schemeClr>
                </a:solidFill>
                <a:latin typeface="Cambria" pitchFamily="18" charset="0"/>
                <a:cs typeface="Arial" pitchFamily="34" charset="0"/>
              </a:rPr>
              <a:t>with bold, lower case</a:t>
            </a:r>
            <a:r>
              <a:rPr lang="vi-VN" sz="1700" dirty="0" smtClean="0">
                <a:solidFill>
                  <a:schemeClr val="accent2">
                    <a:lumMod val="75000"/>
                  </a:schemeClr>
                </a:solidFill>
                <a:latin typeface="+mj-lt"/>
                <a:cs typeface="Arial" pitchFamily="34" charset="0"/>
              </a:rPr>
              <a:t> (</a:t>
            </a:r>
            <a:r>
              <a:rPr lang="x-none" sz="1700" dirty="0" smtClean="0">
                <a:solidFill>
                  <a:schemeClr val="accent2">
                    <a:lumMod val="75000"/>
                  </a:schemeClr>
                </a:solidFill>
                <a:latin typeface="Cambria" pitchFamily="18" charset="0"/>
                <a:cs typeface="Arial" pitchFamily="34" charset="0"/>
              </a:rPr>
              <a:t>except first letters</a:t>
            </a:r>
            <a:r>
              <a:rPr lang="vi-VN" sz="1700" dirty="0" smtClean="0">
                <a:solidFill>
                  <a:schemeClr val="accent2">
                    <a:lumMod val="75000"/>
                  </a:schemeClr>
                </a:solidFill>
                <a:latin typeface="+mj-lt"/>
              </a:rPr>
              <a:t>), </a:t>
            </a:r>
            <a:r>
              <a:rPr lang="x-none" sz="1700" dirty="0" smtClean="0">
                <a:solidFill>
                  <a:schemeClr val="accent2">
                    <a:lumMod val="75000"/>
                  </a:schemeClr>
                </a:solidFill>
                <a:latin typeface="Cambria" pitchFamily="18" charset="0"/>
                <a:cs typeface="Arial" pitchFamily="34" charset="0"/>
              </a:rPr>
              <a:t>black letters on white background</a:t>
            </a:r>
            <a:r>
              <a:rPr lang="vi-VN" sz="1700" dirty="0" smtClean="0">
                <a:solidFill>
                  <a:schemeClr val="accent2">
                    <a:lumMod val="75000"/>
                  </a:schemeClr>
                </a:solidFill>
                <a:latin typeface="+mj-lt"/>
              </a:rPr>
              <a:t>, </a:t>
            </a:r>
            <a:r>
              <a:rPr lang="x-none" sz="1700" dirty="0" smtClean="0">
                <a:solidFill>
                  <a:schemeClr val="accent2">
                    <a:lumMod val="75000"/>
                  </a:schemeClr>
                </a:solidFill>
                <a:latin typeface="Cambria" pitchFamily="18" charset="0"/>
                <a:cs typeface="Arial" pitchFamily="34" charset="0"/>
              </a:rPr>
              <a:t>Helvetica</a:t>
            </a:r>
            <a:r>
              <a:rPr lang="x-none" sz="1700" dirty="0" smtClean="0">
                <a:solidFill>
                  <a:schemeClr val="accent2">
                    <a:lumMod val="75000"/>
                  </a:schemeClr>
                </a:solidFill>
                <a:latin typeface="Cambria" pitchFamily="18" charset="0"/>
              </a:rPr>
              <a:t> </a:t>
            </a:r>
            <a:r>
              <a:rPr lang="x-none" sz="1700" dirty="0" smtClean="0">
                <a:solidFill>
                  <a:schemeClr val="accent2">
                    <a:lumMod val="75000"/>
                  </a:schemeClr>
                </a:solidFill>
                <a:latin typeface="Cambria" pitchFamily="18" charset="0"/>
                <a:cs typeface="Arial" pitchFamily="34" charset="0"/>
              </a:rPr>
              <a:t>font, and font size which occupies the greatest possible surface estimated for warnings and data </a:t>
            </a:r>
            <a:endParaRPr lang="vi-VN" sz="1700" dirty="0" smtClean="0">
              <a:solidFill>
                <a:schemeClr val="accent2">
                  <a:lumMod val="75000"/>
                </a:schemeClr>
              </a:solidFill>
              <a:latin typeface="+mj-lt"/>
            </a:endParaRPr>
          </a:p>
          <a:p>
            <a:pPr marL="342900" lvl="1" indent="-342900">
              <a:buFont typeface="Arial" charset="0"/>
              <a:buChar char="•"/>
            </a:pPr>
            <a:r>
              <a:rPr lang="x-none" sz="1700" dirty="0" smtClean="0">
                <a:solidFill>
                  <a:schemeClr val="accent2">
                    <a:lumMod val="75000"/>
                  </a:schemeClr>
                </a:solidFill>
                <a:latin typeface="Cambria" pitchFamily="18" charset="0"/>
                <a:cs typeface="Arial" pitchFamily="34" charset="0"/>
              </a:rPr>
              <a:t>T</a:t>
            </a:r>
            <a:r>
              <a:rPr lang="en-US" sz="1700" dirty="0" smtClean="0">
                <a:solidFill>
                  <a:schemeClr val="accent2">
                    <a:lumMod val="75000"/>
                  </a:schemeClr>
                </a:solidFill>
                <a:latin typeface="Cambria" pitchFamily="18" charset="0"/>
                <a:cs typeface="Arial" pitchFamily="34" charset="0"/>
              </a:rPr>
              <a:t>he area of ​​packaging that is not designed to open or reject during packaging</a:t>
            </a:r>
            <a:r>
              <a:rPr lang="x-none" sz="1700" dirty="0" smtClean="0">
                <a:solidFill>
                  <a:schemeClr val="accent2">
                    <a:lumMod val="75000"/>
                  </a:schemeClr>
                </a:solidFill>
                <a:latin typeface="Cambria" pitchFamily="18" charset="0"/>
                <a:cs typeface="Arial" pitchFamily="34" charset="0"/>
              </a:rPr>
              <a:t> </a:t>
            </a:r>
            <a:r>
              <a:rPr lang="en-US" sz="1700" dirty="0" smtClean="0">
                <a:solidFill>
                  <a:schemeClr val="accent2">
                    <a:lumMod val="75000"/>
                  </a:schemeClr>
                </a:solidFill>
                <a:latin typeface="Cambria" pitchFamily="18" charset="0"/>
                <a:cs typeface="Arial" pitchFamily="34" charset="0"/>
              </a:rPr>
              <a:t>so ​​that it is not possible to remove or destroy, conceal with darkening or covering with other signs or symbols</a:t>
            </a:r>
            <a:r>
              <a:rPr lang="vi-VN" sz="1700" dirty="0" smtClean="0">
                <a:solidFill>
                  <a:schemeClr val="accent2">
                    <a:lumMod val="75000"/>
                  </a:schemeClr>
                </a:solidFill>
                <a:latin typeface="+mj-lt"/>
                <a:cs typeface="Arial" pitchFamily="34" charset="0"/>
              </a:rPr>
              <a:t>. </a:t>
            </a:r>
            <a:endParaRPr lang="x-none" sz="1700" dirty="0" smtClean="0">
              <a:solidFill>
                <a:schemeClr val="accent2">
                  <a:lumMod val="75000"/>
                </a:schemeClr>
              </a:solidFill>
              <a:latin typeface="Cambria" pitchFamily="18" charset="0"/>
              <a:cs typeface="Arial" pitchFamily="34" charset="0"/>
            </a:endParaRPr>
          </a:p>
          <a:p>
            <a:pPr marL="342900" lvl="1" indent="-342900">
              <a:buFont typeface="Arial" charset="0"/>
              <a:buChar char="•"/>
            </a:pPr>
            <a:r>
              <a:rPr lang="x-none" sz="1700" dirty="0" smtClean="0">
                <a:solidFill>
                  <a:schemeClr val="accent2">
                    <a:lumMod val="75000"/>
                  </a:schemeClr>
                </a:solidFill>
                <a:latin typeface="Cambria" pitchFamily="18" charset="0"/>
                <a:cs typeface="Arial" pitchFamily="34" charset="0"/>
              </a:rPr>
              <a:t>The data and warnings </a:t>
            </a:r>
            <a:r>
              <a:rPr lang="sr-Latn-CS" sz="1700" dirty="0" smtClean="0">
                <a:solidFill>
                  <a:schemeClr val="accent2">
                    <a:lumMod val="75000"/>
                  </a:schemeClr>
                </a:solidFill>
                <a:latin typeface="Cambria" pitchFamily="18" charset="0"/>
                <a:cs typeface="Arial" pitchFamily="34" charset="0"/>
              </a:rPr>
              <a:t>must be framed with black line, whose width shall not be less than 3 mm, nor more than 4mm, </a:t>
            </a:r>
            <a:r>
              <a:rPr lang="en-US" sz="1700" dirty="0" smtClean="0">
                <a:solidFill>
                  <a:schemeClr val="accent2">
                    <a:lumMod val="75000"/>
                  </a:schemeClr>
                </a:solidFill>
                <a:latin typeface="Cambria" pitchFamily="18" charset="0"/>
                <a:cs typeface="Arial" pitchFamily="34" charset="0"/>
              </a:rPr>
              <a:t>but it is prohibited to cover the text or visual part of the combined warning</a:t>
            </a:r>
            <a:r>
              <a:rPr lang="x-none" sz="1700" dirty="0" smtClean="0">
                <a:solidFill>
                  <a:schemeClr val="accent2">
                    <a:lumMod val="75000"/>
                  </a:schemeClr>
                </a:solidFill>
                <a:latin typeface="Cambria" pitchFamily="18" charset="0"/>
                <a:cs typeface="Arial" pitchFamily="34" charset="0"/>
              </a:rPr>
              <a:t> </a:t>
            </a:r>
            <a:endParaRPr lang="vi-VN" sz="1700" dirty="0" smtClean="0">
              <a:solidFill>
                <a:schemeClr val="accent2">
                  <a:lumMod val="75000"/>
                </a:schemeClr>
              </a:solidFill>
              <a:latin typeface="+mj-lt"/>
              <a:cs typeface="Arial" pitchFamily="34" charset="0"/>
            </a:endParaRPr>
          </a:p>
          <a:p>
            <a:r>
              <a:rPr lang="sr-Latn-CS" sz="1700" dirty="0" smtClean="0">
                <a:solidFill>
                  <a:schemeClr val="accent2">
                    <a:lumMod val="75000"/>
                  </a:schemeClr>
                </a:solidFill>
                <a:latin typeface="Cambria" pitchFamily="18" charset="0"/>
                <a:cs typeface="Arial" pitchFamily="34" charset="0"/>
              </a:rPr>
              <a:t>The data and warnings must not be on the brand of tobacco product which is stuck on the package </a:t>
            </a:r>
            <a:endParaRPr lang="vi-VN" sz="1700" dirty="0" smtClean="0">
              <a:solidFill>
                <a:schemeClr val="accent2">
                  <a:lumMod val="75000"/>
                </a:schemeClr>
              </a:solidFill>
              <a:latin typeface="+mj-lt"/>
              <a:cs typeface="Arial" pitchFamily="34" charset="0"/>
            </a:endParaRPr>
          </a:p>
          <a:p>
            <a:r>
              <a:rPr lang="en-US" sz="1700" dirty="0" smtClean="0">
                <a:solidFill>
                  <a:schemeClr val="accent2">
                    <a:lumMod val="75000"/>
                  </a:schemeClr>
                </a:solidFill>
                <a:latin typeface="Cambria" pitchFamily="18" charset="0"/>
                <a:cs typeface="Arial" pitchFamily="34" charset="0"/>
              </a:rPr>
              <a:t>Warnings referred to this Law may be imprinted on the label, provided that the label cannot be removed</a:t>
            </a:r>
            <a:endParaRPr lang="vi-VN" sz="1700" dirty="0" smtClean="0">
              <a:solidFill>
                <a:schemeClr val="accent2">
                  <a:lumMod val="75000"/>
                </a:schemeClr>
              </a:solidFill>
              <a:latin typeface="+mj-lt"/>
              <a:cs typeface="Arial" pitchFamily="34" charset="0"/>
            </a:endParaRPr>
          </a:p>
          <a:p>
            <a:r>
              <a:rPr lang="en-US" sz="1700" dirty="0" smtClean="0">
                <a:solidFill>
                  <a:schemeClr val="accent2">
                    <a:lumMod val="75000"/>
                  </a:schemeClr>
                </a:solidFill>
                <a:latin typeface="Cambria" pitchFamily="18" charset="0"/>
                <a:cs typeface="Arial" pitchFamily="34" charset="0"/>
              </a:rPr>
              <a:t>Each individual package of tobacco product must be signed with a serial number or on any other appropriate way, in terms of  determining the location and time of manufacturing</a:t>
            </a:r>
            <a:endParaRPr lang="vi-VN" sz="1700" dirty="0">
              <a:solidFill>
                <a:schemeClr val="accent2">
                  <a:lumMod val="75000"/>
                </a:schemeClr>
              </a:solidFill>
              <a:latin typeface="+mj-lt"/>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304800"/>
            <a:ext cx="8229600" cy="1447800"/>
          </a:xfrm>
        </p:spPr>
        <p:txBody>
          <a:bodyPr/>
          <a:lstStyle/>
          <a:p>
            <a:r>
              <a:rPr lang="bs-Latn-BA" sz="4000" b="1" dirty="0" err="1" smtClean="0">
                <a:solidFill>
                  <a:srgbClr val="0000FF"/>
                </a:solidFill>
                <a:latin typeface="Cambria" pitchFamily="18" charset="0"/>
              </a:rPr>
              <a:t>Labelling</a:t>
            </a:r>
            <a:r>
              <a:rPr lang="bs-Latn-BA" sz="4000" b="1" dirty="0" smtClean="0">
                <a:solidFill>
                  <a:srgbClr val="0000FF"/>
                </a:solidFill>
                <a:latin typeface="Cambria" pitchFamily="18" charset="0"/>
              </a:rPr>
              <a:t> </a:t>
            </a:r>
            <a:endParaRPr lang="en-GB" sz="5400" b="1" i="1" dirty="0" smtClean="0">
              <a:solidFill>
                <a:srgbClr val="0000FF"/>
              </a:solidFill>
            </a:endParaRPr>
          </a:p>
        </p:txBody>
      </p:sp>
      <p:sp>
        <p:nvSpPr>
          <p:cNvPr id="26" name="Content Placeholder 25"/>
          <p:cNvSpPr>
            <a:spLocks noGrp="1"/>
          </p:cNvSpPr>
          <p:nvPr>
            <p:ph idx="1"/>
          </p:nvPr>
        </p:nvSpPr>
        <p:spPr>
          <a:xfrm>
            <a:off x="228600" y="1600200"/>
            <a:ext cx="8686800" cy="4648200"/>
          </a:xfrm>
        </p:spPr>
        <p:txBody>
          <a:bodyPr/>
          <a:lstStyle/>
          <a:p>
            <a:pPr>
              <a:spcBef>
                <a:spcPts val="600"/>
              </a:spcBef>
              <a:spcAft>
                <a:spcPts val="600"/>
              </a:spcAft>
            </a:pPr>
            <a:r>
              <a:rPr lang="sr-Latn-CS" sz="2200" dirty="0" smtClean="0">
                <a:solidFill>
                  <a:schemeClr val="accent2">
                    <a:lumMod val="75000"/>
                  </a:schemeClr>
                </a:solidFill>
                <a:latin typeface="Cambria" pitchFamily="18" charset="0"/>
              </a:rPr>
              <a:t>Pictorial warnings must cover at least  40% of the best visible surface on one side and  30% the other side</a:t>
            </a:r>
            <a:endParaRPr lang="en-US" sz="2200" dirty="0" smtClean="0">
              <a:solidFill>
                <a:schemeClr val="accent2">
                  <a:lumMod val="75000"/>
                </a:schemeClr>
              </a:solidFill>
              <a:latin typeface="Cambria" pitchFamily="18" charset="0"/>
            </a:endParaRPr>
          </a:p>
          <a:p>
            <a:pPr>
              <a:spcBef>
                <a:spcPts val="600"/>
              </a:spcBef>
              <a:spcAft>
                <a:spcPts val="600"/>
              </a:spcAft>
            </a:pPr>
            <a:r>
              <a:rPr lang="sr-Latn-CS" sz="2200" dirty="0" smtClean="0">
                <a:solidFill>
                  <a:schemeClr val="accent2">
                    <a:lumMod val="75000"/>
                  </a:schemeClr>
                </a:solidFill>
                <a:latin typeface="Cambria" pitchFamily="18" charset="0"/>
              </a:rPr>
              <a:t>Warnings must be altered one after another </a:t>
            </a:r>
            <a:endParaRPr lang="en-US" sz="2200" dirty="0" smtClean="0">
              <a:solidFill>
                <a:schemeClr val="accent2">
                  <a:lumMod val="75000"/>
                </a:schemeClr>
              </a:solidFill>
              <a:latin typeface="Cambria" pitchFamily="18" charset="0"/>
            </a:endParaRPr>
          </a:p>
          <a:p>
            <a:pPr>
              <a:spcBef>
                <a:spcPts val="600"/>
              </a:spcBef>
              <a:spcAft>
                <a:spcPts val="600"/>
              </a:spcAft>
            </a:pPr>
            <a:r>
              <a:rPr lang="sr-Latn-CS" sz="2200" dirty="0" smtClean="0">
                <a:solidFill>
                  <a:schemeClr val="accent2">
                    <a:lumMod val="75000"/>
                  </a:schemeClr>
                </a:solidFill>
                <a:latin typeface="Cambria" pitchFamily="18" charset="0"/>
              </a:rPr>
              <a:t> The snuff and chewing tobacco are labelled by warning: “</a:t>
            </a:r>
            <a:r>
              <a:rPr lang="sr-Latn-CS" sz="2200" i="1" dirty="0" smtClean="0">
                <a:solidFill>
                  <a:schemeClr val="accent2">
                    <a:lumMod val="75000"/>
                  </a:schemeClr>
                </a:solidFill>
                <a:latin typeface="Cambria" pitchFamily="18" charset="0"/>
              </a:rPr>
              <a:t>This product may be harmful to your health and cause addiction </a:t>
            </a:r>
            <a:r>
              <a:rPr lang="en-US" sz="2200" i="1" dirty="0" smtClean="0">
                <a:solidFill>
                  <a:schemeClr val="accent2">
                    <a:lumMod val="75000"/>
                  </a:schemeClr>
                </a:solidFill>
                <a:latin typeface="Cambria" pitchFamily="18" charset="0"/>
              </a:rPr>
              <a:t>”</a:t>
            </a:r>
            <a:r>
              <a:rPr lang="sr-Latn-CS" sz="2200" i="1" dirty="0" smtClean="0">
                <a:solidFill>
                  <a:schemeClr val="accent2">
                    <a:lumMod val="75000"/>
                  </a:schemeClr>
                </a:solidFill>
                <a:latin typeface="Cambria" pitchFamily="18" charset="0"/>
              </a:rPr>
              <a:t> </a:t>
            </a:r>
            <a:r>
              <a:rPr lang="sr-Latn-CS" sz="2200" dirty="0" smtClean="0">
                <a:solidFill>
                  <a:schemeClr val="accent2">
                    <a:lumMod val="75000"/>
                  </a:schemeClr>
                </a:solidFill>
                <a:latin typeface="Cambria" pitchFamily="18" charset="0"/>
              </a:rPr>
              <a:t>and shall cover at least  30% of surface where is printed. </a:t>
            </a:r>
            <a:endParaRPr lang="en-US" sz="2200" dirty="0" smtClean="0">
              <a:solidFill>
                <a:schemeClr val="accent2">
                  <a:lumMod val="75000"/>
                </a:schemeClr>
              </a:solidFill>
              <a:latin typeface="Cambria" pitchFamily="18" charset="0"/>
            </a:endParaRPr>
          </a:p>
          <a:p>
            <a:pPr>
              <a:spcBef>
                <a:spcPts val="600"/>
              </a:spcBef>
              <a:spcAft>
                <a:spcPts val="600"/>
              </a:spcAft>
            </a:pPr>
            <a:r>
              <a:rPr lang="en-US" sz="2200" dirty="0" smtClean="0">
                <a:solidFill>
                  <a:schemeClr val="accent2">
                    <a:lumMod val="75000"/>
                  </a:schemeClr>
                </a:solidFill>
                <a:latin typeface="Cambria" pitchFamily="18" charset="0"/>
              </a:rPr>
              <a:t>It is prohibited to imprint labels on tobacco products packages  that smoking of that kind or  class is less harmful than any other, that filters or other ingredients of tobacco products are less harmful than products that do not have these ingredients and other labels of similar content</a:t>
            </a:r>
            <a:r>
              <a:rPr lang="sr-Latn-CS" sz="2200" dirty="0" smtClean="0">
                <a:solidFill>
                  <a:schemeClr val="accent2">
                    <a:lumMod val="75000"/>
                  </a:schemeClr>
                </a:solidFill>
                <a:latin typeface="Cambria" pitchFamily="18" charset="0"/>
              </a:rPr>
              <a:t>.</a:t>
            </a:r>
            <a:endParaRPr lang="en-US" sz="22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endParaRPr lang="en-US" sz="22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85800"/>
            <a:ext cx="8229600" cy="685800"/>
          </a:xfrm>
        </p:spPr>
        <p:txBody>
          <a:bodyPr/>
          <a:lstStyle/>
          <a:p>
            <a:r>
              <a:rPr lang="sr-Latn-CS" sz="4000" b="1" dirty="0" smtClean="0">
                <a:solidFill>
                  <a:srgbClr val="0000FF"/>
                </a:solidFill>
                <a:latin typeface="Cambria" pitchFamily="18" charset="0"/>
              </a:rPr>
              <a:t>Informing</a:t>
            </a:r>
            <a:endParaRPr lang="en-US" sz="4000" b="1" dirty="0">
              <a:solidFill>
                <a:srgbClr val="0000FF"/>
              </a:solidFill>
              <a:latin typeface="Cambria" pitchFamily="18" charset="0"/>
            </a:endParaRPr>
          </a:p>
        </p:txBody>
      </p:sp>
      <p:sp>
        <p:nvSpPr>
          <p:cNvPr id="26" name="Content Placeholder 25"/>
          <p:cNvSpPr>
            <a:spLocks noGrp="1"/>
          </p:cNvSpPr>
          <p:nvPr>
            <p:ph idx="1"/>
          </p:nvPr>
        </p:nvSpPr>
        <p:spPr>
          <a:xfrm>
            <a:off x="304800" y="1524000"/>
            <a:ext cx="8534400" cy="4572000"/>
          </a:xfrm>
        </p:spPr>
        <p:txBody>
          <a:bodyPr/>
          <a:lstStyle/>
          <a:p>
            <a:r>
              <a:rPr lang="sr-Latn-CS" sz="2400" i="1" dirty="0" smtClean="0">
                <a:solidFill>
                  <a:schemeClr val="accent2">
                    <a:lumMod val="75000"/>
                  </a:schemeClr>
                </a:solidFill>
                <a:latin typeface="Cambria" pitchFamily="18" charset="0"/>
              </a:rPr>
              <a:t>Public Health Institute</a:t>
            </a:r>
            <a:r>
              <a:rPr lang="sr-Latn-CS" sz="2400" dirty="0" smtClean="0">
                <a:solidFill>
                  <a:schemeClr val="accent2">
                    <a:lumMod val="75000"/>
                  </a:schemeClr>
                </a:solidFill>
                <a:latin typeface="Cambria" pitchFamily="18" charset="0"/>
              </a:rPr>
              <a:t>, at least annually, shall inform Ministry and the public about:</a:t>
            </a:r>
          </a:p>
          <a:p>
            <a:pPr>
              <a:buNone/>
            </a:pPr>
            <a:endParaRPr lang="en-US" sz="2400" dirty="0" smtClean="0">
              <a:solidFill>
                <a:schemeClr val="accent2">
                  <a:lumMod val="75000"/>
                </a:schemeClr>
              </a:solidFill>
              <a:latin typeface="Cambria" pitchFamily="18" charset="0"/>
            </a:endParaRPr>
          </a:p>
          <a:p>
            <a:pPr marL="914400" lvl="1" indent="-457200">
              <a:buFont typeface="+mj-lt"/>
              <a:buAutoNum type="arabicParenR"/>
            </a:pPr>
            <a:r>
              <a:rPr lang="en-US" sz="2000" dirty="0" smtClean="0">
                <a:solidFill>
                  <a:schemeClr val="accent2">
                    <a:lumMod val="75000"/>
                  </a:schemeClr>
                </a:solidFill>
                <a:latin typeface="Cambria" pitchFamily="18" charset="0"/>
              </a:rPr>
              <a:t>the results of  measurements carried out for cigarettes that are manufactured and sold in Montenegro</a:t>
            </a:r>
          </a:p>
          <a:p>
            <a:pPr marL="914400" lvl="1" indent="-457200">
              <a:buFont typeface="+mj-lt"/>
              <a:buAutoNum type="arabicParenR"/>
            </a:pPr>
            <a:r>
              <a:rPr lang="en-US" sz="2000" dirty="0" smtClean="0">
                <a:solidFill>
                  <a:schemeClr val="accent2">
                    <a:lumMod val="75000"/>
                  </a:schemeClr>
                </a:solidFill>
                <a:latin typeface="Cambria" pitchFamily="18" charset="0"/>
              </a:rPr>
              <a:t>determined results of measures</a:t>
            </a:r>
            <a:r>
              <a:rPr lang="x-none" sz="2000" dirty="0" smtClean="0">
                <a:solidFill>
                  <a:schemeClr val="accent2">
                    <a:lumMod val="75000"/>
                  </a:schemeClr>
                </a:solidFill>
                <a:latin typeface="Cambria" pitchFamily="18" charset="0"/>
              </a:rPr>
              <a:t> for tar,nicotine and carbon monoxide</a:t>
            </a:r>
            <a:r>
              <a:rPr lang="en-US" sz="2000" dirty="0" smtClean="0">
                <a:solidFill>
                  <a:schemeClr val="accent2">
                    <a:lumMod val="75000"/>
                  </a:schemeClr>
                </a:solidFill>
                <a:latin typeface="Cambria" pitchFamily="18" charset="0"/>
              </a:rPr>
              <a:t> that are above the</a:t>
            </a:r>
            <a:r>
              <a:rPr lang="x-none" sz="2000" dirty="0" smtClean="0">
                <a:solidFill>
                  <a:schemeClr val="accent2">
                    <a:lumMod val="75000"/>
                  </a:schemeClr>
                </a:solidFill>
                <a:latin typeface="Cambria" pitchFamily="18" charset="0"/>
              </a:rPr>
              <a:t> prescribed</a:t>
            </a:r>
            <a:r>
              <a:rPr lang="en-US" sz="2000" dirty="0" smtClean="0">
                <a:solidFill>
                  <a:schemeClr val="accent2">
                    <a:lumMod val="75000"/>
                  </a:schemeClr>
                </a:solidFill>
                <a:latin typeface="Cambria" pitchFamily="18" charset="0"/>
              </a:rPr>
              <a:t> limit </a:t>
            </a:r>
          </a:p>
          <a:p>
            <a:pPr marL="914400" lvl="1" indent="-457200">
              <a:buFont typeface="+mj-lt"/>
              <a:buAutoNum type="arabicParenR"/>
            </a:pPr>
            <a:r>
              <a:rPr lang="x-none" sz="2000" dirty="0" smtClean="0">
                <a:solidFill>
                  <a:schemeClr val="accent2">
                    <a:lumMod val="75000"/>
                  </a:schemeClr>
                </a:solidFill>
                <a:latin typeface="Cambria" pitchFamily="18" charset="0"/>
              </a:rPr>
              <a:t>t</a:t>
            </a:r>
            <a:r>
              <a:rPr lang="en-US" sz="2000" dirty="0" smtClean="0">
                <a:solidFill>
                  <a:schemeClr val="accent2">
                    <a:lumMod val="75000"/>
                  </a:schemeClr>
                </a:solidFill>
                <a:latin typeface="Cambria" pitchFamily="18" charset="0"/>
              </a:rPr>
              <a:t>he content of harmful ingredients of tobacco products with toxicological </a:t>
            </a:r>
            <a:r>
              <a:rPr lang="x-none" sz="2000" dirty="0" smtClean="0">
                <a:solidFill>
                  <a:schemeClr val="accent2">
                    <a:lumMod val="75000"/>
                  </a:schemeClr>
                </a:solidFill>
                <a:latin typeface="Cambria" pitchFamily="18" charset="0"/>
              </a:rPr>
              <a:t>data</a:t>
            </a:r>
            <a:r>
              <a:rPr lang="sr-Latn-CS" sz="2000" dirty="0" smtClean="0">
                <a:solidFill>
                  <a:schemeClr val="accent2">
                    <a:lumMod val="75000"/>
                  </a:schemeClr>
                </a:solidFill>
                <a:latin typeface="Cambria" pitchFamily="18" charset="0"/>
              </a:rPr>
              <a:t>, </a:t>
            </a:r>
            <a:r>
              <a:rPr lang="en-US" sz="2000" dirty="0" smtClean="0">
                <a:solidFill>
                  <a:schemeClr val="accent2">
                    <a:lumMod val="75000"/>
                  </a:schemeClr>
                </a:solidFill>
                <a:latin typeface="Cambria" pitchFamily="18" charset="0"/>
              </a:rPr>
              <a:t>while </a:t>
            </a:r>
            <a:r>
              <a:rPr lang="x-none" sz="2000" dirty="0" smtClean="0">
                <a:solidFill>
                  <a:schemeClr val="accent2">
                    <a:lumMod val="75000"/>
                  </a:schemeClr>
                </a:solidFill>
                <a:latin typeface="Cambria" pitchFamily="18" charset="0"/>
              </a:rPr>
              <a:t>respecting</a:t>
            </a:r>
            <a:r>
              <a:rPr lang="en-US" sz="2000" dirty="0" smtClean="0">
                <a:solidFill>
                  <a:schemeClr val="accent2">
                    <a:lumMod val="75000"/>
                  </a:schemeClr>
                </a:solidFill>
                <a:latin typeface="Cambria" pitchFamily="18" charset="0"/>
              </a:rPr>
              <a:t> protection of information with regard to specific formulas that represent a business secret</a:t>
            </a:r>
          </a:p>
          <a:p>
            <a:pPr marL="914400" lvl="1" indent="-457200">
              <a:buFont typeface="+mj-lt"/>
              <a:buAutoNum type="arabicParenR"/>
            </a:pPr>
            <a:r>
              <a:rPr lang="en-US" sz="2000" dirty="0" smtClean="0">
                <a:solidFill>
                  <a:schemeClr val="accent2">
                    <a:lumMod val="75000"/>
                  </a:schemeClr>
                </a:solidFill>
                <a:latin typeface="Cambria" pitchFamily="18" charset="0"/>
              </a:rPr>
              <a:t>other information relating to tobacco products that are relevant to health care</a:t>
            </a:r>
            <a:r>
              <a:rPr lang="x-none"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pPr>
              <a:buFont typeface="Wingdings" pitchFamily="2" charset="2"/>
              <a:buChar char="Ø"/>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1143000" y="685800"/>
            <a:ext cx="7772400" cy="609600"/>
          </a:xfrm>
        </p:spPr>
        <p:txBody>
          <a:bodyPr/>
          <a:lstStyle/>
          <a:p>
            <a:r>
              <a:rPr lang="sr-Latn-CS" sz="3600" b="1" dirty="0" smtClean="0">
                <a:solidFill>
                  <a:srgbClr val="0000FF"/>
                </a:solidFill>
                <a:latin typeface="Cambria" pitchFamily="18" charset="0"/>
              </a:rPr>
              <a:t>Advertising and Sponsorship</a:t>
            </a:r>
            <a:endParaRPr lang="en-GB" sz="4000" b="1" i="1" dirty="0" smtClean="0">
              <a:solidFill>
                <a:srgbClr val="0000FF"/>
              </a:solidFill>
            </a:endParaRPr>
          </a:p>
        </p:txBody>
      </p:sp>
      <p:sp>
        <p:nvSpPr>
          <p:cNvPr id="26" name="Content Placeholder 25"/>
          <p:cNvSpPr>
            <a:spLocks noGrp="1"/>
          </p:cNvSpPr>
          <p:nvPr>
            <p:ph idx="1"/>
          </p:nvPr>
        </p:nvSpPr>
        <p:spPr>
          <a:xfrm>
            <a:off x="152400" y="1600200"/>
            <a:ext cx="8839200" cy="4800600"/>
          </a:xfrm>
        </p:spPr>
        <p:txBody>
          <a:bodyPr/>
          <a:lstStyle/>
          <a:p>
            <a:pPr>
              <a:buNone/>
            </a:pPr>
            <a:r>
              <a:rPr lang="en-US" sz="2800" b="1" dirty="0" smtClean="0">
                <a:solidFill>
                  <a:schemeClr val="accent2">
                    <a:lumMod val="75000"/>
                  </a:schemeClr>
                </a:solidFill>
                <a:latin typeface="Cambria" pitchFamily="18" charset="0"/>
              </a:rPr>
              <a:t>It</a:t>
            </a:r>
            <a:r>
              <a:rPr lang="x-none" sz="2800" b="1" dirty="0" smtClean="0">
                <a:solidFill>
                  <a:schemeClr val="accent2">
                    <a:lumMod val="75000"/>
                  </a:schemeClr>
                </a:solidFill>
                <a:latin typeface="Cambria" pitchFamily="18" charset="0"/>
              </a:rPr>
              <a:t> is prohibited</a:t>
            </a:r>
            <a:r>
              <a:rPr lang="x-none" sz="2800" b="1" smtClean="0">
                <a:solidFill>
                  <a:schemeClr val="accent2">
                    <a:lumMod val="75000"/>
                  </a:schemeClr>
                </a:solidFill>
                <a:latin typeface="Cambria" pitchFamily="18" charset="0"/>
              </a:rPr>
              <a:t>:</a:t>
            </a:r>
            <a:endParaRPr lang="x-none" sz="2800" dirty="0" smtClean="0">
              <a:solidFill>
                <a:schemeClr val="accent2">
                  <a:lumMod val="75000"/>
                </a:schemeClr>
              </a:solidFill>
              <a:latin typeface="Cambria" pitchFamily="18" charset="0"/>
            </a:endParaRPr>
          </a:p>
          <a:p>
            <a:pPr algn="just">
              <a:buFont typeface="Arial" pitchFamily="34" charset="0"/>
              <a:buChar char="•"/>
            </a:pPr>
            <a:r>
              <a:rPr lang="x-none" sz="2000" dirty="0" smtClean="0">
                <a:solidFill>
                  <a:schemeClr val="accent2">
                    <a:lumMod val="75000"/>
                  </a:schemeClr>
                </a:solidFill>
                <a:latin typeface="Cambria" pitchFamily="18" charset="0"/>
              </a:rPr>
              <a:t>Advertising</a:t>
            </a:r>
            <a:r>
              <a:rPr lang="x-none" sz="2000" smtClean="0">
                <a:solidFill>
                  <a:schemeClr val="accent2">
                    <a:lumMod val="75000"/>
                  </a:schemeClr>
                </a:solidFill>
                <a:latin typeface="Cambria" pitchFamily="18" charset="0"/>
              </a:rPr>
              <a:t>:</a:t>
            </a:r>
            <a:endParaRPr lang="x-none" sz="2000" dirty="0" smtClean="0">
              <a:solidFill>
                <a:schemeClr val="accent2">
                  <a:lumMod val="75000"/>
                </a:schemeClr>
              </a:solidFill>
              <a:latin typeface="Cambria" pitchFamily="18" charset="0"/>
            </a:endParaRPr>
          </a:p>
          <a:p>
            <a:pPr lvl="1" algn="just">
              <a:buFont typeface="Arial" charset="0"/>
              <a:buAutoNum type="arabicParenR"/>
            </a:pPr>
            <a:r>
              <a:rPr lang="sr-Latn-CS" sz="1800" dirty="0" smtClean="0">
                <a:solidFill>
                  <a:schemeClr val="accent2">
                    <a:lumMod val="75000"/>
                  </a:schemeClr>
                </a:solidFill>
                <a:latin typeface="Cambria" pitchFamily="18" charset="0"/>
              </a:rPr>
              <a:t>tobacco products via Internet; in the media; through cinema slides, films, billboards, signs, labels and other forms of advertising in public places, on the facilities and means of public transport; through illuminated advertising; through books, magazines, calendars, clothing and stickers, posters and flyers, if those stickers, posters and flyers are separated from the original packaging of tobacco products.</a:t>
            </a:r>
            <a:endParaRPr lang="x-none" sz="1800" dirty="0" smtClean="0">
              <a:solidFill>
                <a:schemeClr val="accent2">
                  <a:lumMod val="75000"/>
                </a:schemeClr>
              </a:solidFill>
              <a:latin typeface="Cambria" pitchFamily="18" charset="0"/>
            </a:endParaRPr>
          </a:p>
          <a:p>
            <a:pPr lvl="1" algn="just">
              <a:buFont typeface="Arial" charset="0"/>
              <a:buAutoNum type="arabicParenR"/>
            </a:pPr>
            <a:r>
              <a:rPr lang="en-US" sz="1800" dirty="0" smtClean="0">
                <a:solidFill>
                  <a:schemeClr val="accent2">
                    <a:lumMod val="75000"/>
                  </a:schemeClr>
                </a:solidFill>
                <a:latin typeface="Cambria" pitchFamily="18" charset="0"/>
              </a:rPr>
              <a:t>Products, which are not tobacco products, but with their appearance, name and intended use indirectly encourage the consumption of tobacco </a:t>
            </a:r>
            <a:r>
              <a:rPr lang="en-US" sz="1800" dirty="0" err="1" smtClean="0">
                <a:solidFill>
                  <a:schemeClr val="accent2">
                    <a:lumMod val="75000"/>
                  </a:schemeClr>
                </a:solidFill>
                <a:latin typeface="Cambria" pitchFamily="18" charset="0"/>
              </a:rPr>
              <a:t>produ</a:t>
            </a:r>
            <a:r>
              <a:rPr lang="x-none" sz="1800" dirty="0" smtClean="0">
                <a:solidFill>
                  <a:schemeClr val="accent2">
                    <a:lumMod val="75000"/>
                  </a:schemeClr>
                </a:solidFill>
                <a:latin typeface="Cambria" pitchFamily="18" charset="0"/>
              </a:rPr>
              <a:t>cts</a:t>
            </a:r>
            <a:endParaRPr lang="sr-Latn-CS" sz="1800" dirty="0" smtClean="0">
              <a:solidFill>
                <a:schemeClr val="accent2">
                  <a:lumMod val="75000"/>
                </a:schemeClr>
              </a:solidFill>
              <a:latin typeface="Cambria" pitchFamily="18" charset="0"/>
            </a:endParaRPr>
          </a:p>
          <a:p>
            <a:r>
              <a:rPr lang="x-none" sz="2000" dirty="0" smtClean="0">
                <a:solidFill>
                  <a:schemeClr val="accent2">
                    <a:lumMod val="75000"/>
                  </a:schemeClr>
                </a:solidFill>
                <a:latin typeface="Cambria" pitchFamily="18" charset="0"/>
              </a:rPr>
              <a:t> to </a:t>
            </a:r>
            <a:r>
              <a:rPr lang="en-US" sz="2000" dirty="0" smtClean="0">
                <a:solidFill>
                  <a:schemeClr val="accent2">
                    <a:lumMod val="75000"/>
                  </a:schemeClr>
                </a:solidFill>
                <a:latin typeface="Cambria" pitchFamily="18" charset="0"/>
              </a:rPr>
              <a:t>give </a:t>
            </a:r>
            <a:r>
              <a:rPr lang="x-none" sz="2000" dirty="0" smtClean="0">
                <a:solidFill>
                  <a:schemeClr val="accent2">
                    <a:lumMod val="75000"/>
                  </a:schemeClr>
                </a:solidFill>
                <a:latin typeface="Cambria" pitchFamily="18" charset="0"/>
              </a:rPr>
              <a:t>for </a:t>
            </a:r>
            <a:r>
              <a:rPr lang="en-US" sz="2000" dirty="0" smtClean="0">
                <a:solidFill>
                  <a:schemeClr val="accent2">
                    <a:lumMod val="75000"/>
                  </a:schemeClr>
                </a:solidFill>
                <a:latin typeface="Cambria" pitchFamily="18" charset="0"/>
              </a:rPr>
              <a:t>free tobacco products and any direct and indirect promoting</a:t>
            </a:r>
            <a:r>
              <a:rPr lang="sr-Latn-CS"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r>
              <a:rPr lang="en-US" sz="2000" dirty="0" err="1" smtClean="0">
                <a:solidFill>
                  <a:schemeClr val="accent2">
                    <a:lumMod val="75000"/>
                  </a:schemeClr>
                </a:solidFill>
                <a:latin typeface="Cambria" pitchFamily="18" charset="0"/>
              </a:rPr>
              <a:t>Sponso</a:t>
            </a:r>
            <a:r>
              <a:rPr lang="x-none" sz="2000" dirty="0" smtClean="0">
                <a:solidFill>
                  <a:schemeClr val="accent2">
                    <a:lumMod val="75000"/>
                  </a:schemeClr>
                </a:solidFill>
                <a:latin typeface="Cambria" pitchFamily="18" charset="0"/>
              </a:rPr>
              <a:t>rship of </a:t>
            </a:r>
            <a:r>
              <a:rPr lang="en-US" sz="2000" dirty="0" smtClean="0">
                <a:solidFill>
                  <a:schemeClr val="accent2">
                    <a:lumMod val="75000"/>
                  </a:schemeClr>
                </a:solidFill>
                <a:latin typeface="Cambria" pitchFamily="18" charset="0"/>
              </a:rPr>
              <a:t>radio programs, events or activities, as well as events or activities of an </a:t>
            </a:r>
            <a:r>
              <a:rPr lang="en-US" sz="2000" dirty="0" err="1" smtClean="0">
                <a:solidFill>
                  <a:schemeClr val="accent2">
                    <a:lumMod val="75000"/>
                  </a:schemeClr>
                </a:solidFill>
                <a:latin typeface="Cambria" pitchFamily="18" charset="0"/>
              </a:rPr>
              <a:t>internati</a:t>
            </a:r>
            <a:r>
              <a:rPr lang="x-none" sz="2000" dirty="0" smtClean="0">
                <a:solidFill>
                  <a:schemeClr val="accent2">
                    <a:lumMod val="75000"/>
                  </a:schemeClr>
                </a:solidFill>
                <a:latin typeface="Cambria" pitchFamily="18" charset="0"/>
              </a:rPr>
              <a:t>onal character</a:t>
            </a:r>
            <a:r>
              <a:rPr lang="sr-Latn-CS" sz="2000" dirty="0" smtClean="0">
                <a:solidFill>
                  <a:schemeClr val="accent2">
                    <a:lumMod val="75000"/>
                  </a:schemeClr>
                </a:solidFill>
                <a:latin typeface="Cambria" pitchFamily="18" charset="0"/>
              </a:rPr>
              <a:t>, </a:t>
            </a:r>
            <a:r>
              <a:rPr lang="en-US" sz="2000" dirty="0" smtClean="0">
                <a:solidFill>
                  <a:schemeClr val="accent2">
                    <a:lumMod val="75000"/>
                  </a:schemeClr>
                </a:solidFill>
                <a:latin typeface="Cambria" pitchFamily="18" charset="0"/>
              </a:rPr>
              <a:t>in terms of concealed or opened encouragement of usage of tobacco products</a:t>
            </a:r>
            <a:r>
              <a:rPr lang="sr-Latn-CS" sz="2000" dirty="0" smtClean="0">
                <a:solidFill>
                  <a:schemeClr val="accent2">
                    <a:lumMod val="75000"/>
                  </a:schemeClr>
                </a:solidFill>
                <a:latin typeface="Cambria" pitchFamily="18" charset="0"/>
              </a:rPr>
              <a:t> </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457200" y="674912"/>
            <a:ext cx="8229600" cy="762000"/>
          </a:xfrm>
        </p:spPr>
        <p:txBody>
          <a:bodyPr/>
          <a:lstStyle/>
          <a:p>
            <a:r>
              <a:rPr lang="sr-Latn-CS" sz="3600" b="1" dirty="0" smtClean="0">
                <a:solidFill>
                  <a:srgbClr val="0000FF"/>
                </a:solidFill>
                <a:latin typeface="Cambria" pitchFamily="18" charset="0"/>
              </a:rPr>
              <a:t>Advertising and Sponsorship</a:t>
            </a:r>
            <a:endParaRPr lang="en-GB" sz="2400" b="1" dirty="0" smtClean="0">
              <a:solidFill>
                <a:srgbClr val="0000FF"/>
              </a:solidFill>
              <a:latin typeface="Cambria" pitchFamily="18" charset="0"/>
            </a:endParaRPr>
          </a:p>
        </p:txBody>
      </p:sp>
      <p:sp>
        <p:nvSpPr>
          <p:cNvPr id="26" name="Content Placeholder 25"/>
          <p:cNvSpPr>
            <a:spLocks noGrp="1"/>
          </p:cNvSpPr>
          <p:nvPr>
            <p:ph idx="1"/>
          </p:nvPr>
        </p:nvSpPr>
        <p:spPr>
          <a:xfrm>
            <a:off x="152400" y="1524000"/>
            <a:ext cx="8763000" cy="4800600"/>
          </a:xfrm>
        </p:spPr>
        <p:txBody>
          <a:bodyPr/>
          <a:lstStyle/>
          <a:p>
            <a:pPr>
              <a:buNone/>
            </a:pPr>
            <a:r>
              <a:rPr lang="sr-Latn-CS" sz="2000" b="1" dirty="0" smtClean="0">
                <a:solidFill>
                  <a:schemeClr val="accent2">
                    <a:lumMod val="75000"/>
                  </a:schemeClr>
                </a:solidFill>
                <a:latin typeface="Cambria" pitchFamily="18" charset="0"/>
              </a:rPr>
              <a:t>Advertising shall not be considered the following:</a:t>
            </a:r>
            <a:endParaRPr lang="en-US" sz="2000" b="1" dirty="0" smtClean="0">
              <a:solidFill>
                <a:schemeClr val="accent2">
                  <a:lumMod val="75000"/>
                </a:schemeClr>
              </a:solidFill>
              <a:latin typeface="Cambria" pitchFamily="18" charset="0"/>
            </a:endParaRPr>
          </a:p>
          <a:p>
            <a:r>
              <a:rPr lang="x-none" sz="1800" dirty="0" smtClean="0">
                <a:solidFill>
                  <a:schemeClr val="accent2">
                    <a:lumMod val="75000"/>
                  </a:schemeClr>
                </a:solidFill>
                <a:latin typeface="Cambria" pitchFamily="18" charset="0"/>
              </a:rPr>
              <a:t>m</a:t>
            </a:r>
            <a:r>
              <a:rPr lang="en-US" sz="1800" dirty="0" err="1" smtClean="0">
                <a:solidFill>
                  <a:schemeClr val="accent2">
                    <a:lumMod val="75000"/>
                  </a:schemeClr>
                </a:solidFill>
                <a:latin typeface="Cambria" pitchFamily="18" charset="0"/>
              </a:rPr>
              <a:t>anufacturers</a:t>
            </a:r>
            <a:r>
              <a:rPr lang="en-US" sz="1800" dirty="0" smtClean="0">
                <a:solidFill>
                  <a:schemeClr val="accent2">
                    <a:lumMod val="75000"/>
                  </a:schemeClr>
                </a:solidFill>
                <a:latin typeface="Cambria" pitchFamily="18" charset="0"/>
              </a:rPr>
              <a:t> and importers of tobacco products through the media: the received  awards and other public recognition for the quality of the certain products, as well as on labor, production and other achievements accomplished in the manufacture of tobacco products, but without individual naming of the product</a:t>
            </a:r>
            <a:r>
              <a:rPr lang="x-none" sz="18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r>
              <a:rPr lang="en-US" sz="1800" dirty="0" smtClean="0">
                <a:solidFill>
                  <a:schemeClr val="accent2">
                    <a:lumMod val="75000"/>
                  </a:schemeClr>
                </a:solidFill>
                <a:latin typeface="Cambria" pitchFamily="18" charset="0"/>
              </a:rPr>
              <a:t>manufacturers and importers of tobacco products about the quality and other characteristics of their products during the specialized trade fairs and  exhibitions within fair or exhibition space, while tasting new products which are organized in closed rooms, during the celebrations which are organized and during the visits by the consumers </a:t>
            </a:r>
          </a:p>
          <a:p>
            <a:r>
              <a:rPr lang="en-US" sz="1800" dirty="0" smtClean="0">
                <a:solidFill>
                  <a:schemeClr val="accent2">
                    <a:lumMod val="75000"/>
                  </a:schemeClr>
                </a:solidFill>
                <a:latin typeface="Cambria" pitchFamily="18" charset="0"/>
              </a:rPr>
              <a:t>about the quality and other characteristics of tobacco products that were published in expert books, journals and other expert publications that are intended only for manufacturers or traders of these products</a:t>
            </a:r>
            <a:r>
              <a:rPr lang="sr-Latn-CS"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r>
              <a:rPr lang="en-US" sz="1800" dirty="0" smtClean="0">
                <a:solidFill>
                  <a:schemeClr val="accent2">
                    <a:lumMod val="75000"/>
                  </a:schemeClr>
                </a:solidFill>
                <a:latin typeface="Cambria" pitchFamily="18" charset="0"/>
              </a:rPr>
              <a:t>about other characteristics of tobacco products that consumers can get in the facilities where tobacco products are sold in accordance with law</a:t>
            </a:r>
            <a:r>
              <a:rPr lang="x-none" sz="18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pPr>
              <a:buFont typeface="Wingdings" pitchFamily="2" charset="2"/>
              <a:buChar char="Ø"/>
            </a:pPr>
            <a:endParaRPr lang="en-US" sz="2000" dirty="0" smtClean="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1066800"/>
            <a:ext cx="8763000" cy="1066800"/>
          </a:xfrm>
        </p:spPr>
        <p:txBody>
          <a:bodyPr/>
          <a:lstStyle/>
          <a:p>
            <a:r>
              <a:rPr lang="sr-Latn-CS" sz="2800" b="1" dirty="0" smtClean="0">
                <a:solidFill>
                  <a:srgbClr val="0000FF"/>
                </a:solidFill>
                <a:latin typeface="Cambria" pitchFamily="18" charset="0"/>
              </a:rPr>
              <a:t/>
            </a:r>
            <a:br>
              <a:rPr lang="sr-Latn-CS" sz="2800" b="1" dirty="0" smtClean="0">
                <a:solidFill>
                  <a:srgbClr val="0000FF"/>
                </a:solidFill>
                <a:latin typeface="Cambria" pitchFamily="18" charset="0"/>
              </a:rPr>
            </a:br>
            <a:r>
              <a:rPr lang="sr-Latn-CS" sz="2800" b="1" dirty="0" smtClean="0">
                <a:solidFill>
                  <a:srgbClr val="0000FF"/>
                </a:solidFill>
                <a:latin typeface="Cambria" pitchFamily="18" charset="0"/>
              </a:rPr>
              <a:t/>
            </a:r>
            <a:br>
              <a:rPr lang="sr-Latn-CS" sz="2800" b="1" dirty="0" smtClean="0">
                <a:solidFill>
                  <a:srgbClr val="0000FF"/>
                </a:solidFill>
                <a:latin typeface="Cambria" pitchFamily="18" charset="0"/>
              </a:rPr>
            </a:br>
            <a:r>
              <a:rPr lang="sr-Latn-CS" sz="2800" b="1" dirty="0" smtClean="0">
                <a:solidFill>
                  <a:srgbClr val="0000FF"/>
                </a:solidFill>
                <a:latin typeface="Cambria" pitchFamily="18" charset="0"/>
              </a:rPr>
              <a:t>Measures for Reduction of Tobacco Products Usage</a:t>
            </a:r>
            <a:br>
              <a:rPr lang="sr-Latn-CS" sz="2800" b="1" dirty="0" smtClean="0">
                <a:solidFill>
                  <a:srgbClr val="0000FF"/>
                </a:solidFill>
                <a:latin typeface="Cambria" pitchFamily="18" charset="0"/>
              </a:rPr>
            </a:br>
            <a:r>
              <a:rPr lang="sr-Latn-CS" sz="2800" b="1" dirty="0" smtClean="0">
                <a:solidFill>
                  <a:srgbClr val="0000FF"/>
                </a:solidFill>
                <a:latin typeface="Cambria" pitchFamily="18" charset="0"/>
              </a:rPr>
              <a:t> </a:t>
            </a:r>
            <a:r>
              <a:rPr lang="en-US" sz="2800" b="1" dirty="0" smtClean="0">
                <a:solidFill>
                  <a:srgbClr val="0000FF"/>
                </a:solidFill>
                <a:latin typeface="Cambria" pitchFamily="18" charset="0"/>
              </a:rPr>
              <a:t/>
            </a:r>
            <a:br>
              <a:rPr lang="en-US" sz="2800" b="1" dirty="0" smtClean="0">
                <a:solidFill>
                  <a:srgbClr val="0000FF"/>
                </a:solidFill>
                <a:latin typeface="Cambria" pitchFamily="18" charset="0"/>
              </a:rPr>
            </a:br>
            <a:endParaRPr lang="en-GB" sz="4000" b="1" i="1" dirty="0" smtClean="0">
              <a:solidFill>
                <a:srgbClr val="0000FF"/>
              </a:solidFill>
              <a:latin typeface="Cambria" pitchFamily="18" charset="0"/>
            </a:endParaRPr>
          </a:p>
        </p:txBody>
      </p:sp>
      <p:sp>
        <p:nvSpPr>
          <p:cNvPr id="26" name="Content Placeholder 25"/>
          <p:cNvSpPr>
            <a:spLocks noGrp="1"/>
          </p:cNvSpPr>
          <p:nvPr>
            <p:ph idx="1"/>
          </p:nvPr>
        </p:nvSpPr>
        <p:spPr>
          <a:xfrm>
            <a:off x="304800" y="1905000"/>
            <a:ext cx="8458200" cy="4038600"/>
          </a:xfrm>
        </p:spPr>
        <p:txBody>
          <a:bodyPr/>
          <a:lstStyle/>
          <a:p>
            <a:r>
              <a:rPr lang="sr-Latn-CS" sz="2000" dirty="0" smtClean="0">
                <a:solidFill>
                  <a:schemeClr val="accent2">
                    <a:lumMod val="75000"/>
                  </a:schemeClr>
                </a:solidFill>
                <a:latin typeface="Cambria" pitchFamily="18" charset="0"/>
              </a:rPr>
              <a:t>Smoking in public space and workspace, except in specific premises, is prohibited.</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Selling of tobacco products to persons </a:t>
            </a:r>
            <a:r>
              <a:rPr lang="sr-Latn-CS" sz="2000" b="1" dirty="0" smtClean="0">
                <a:solidFill>
                  <a:schemeClr val="accent2">
                    <a:lumMod val="75000"/>
                  </a:schemeClr>
                </a:solidFill>
                <a:latin typeface="Cambria" pitchFamily="18" charset="0"/>
              </a:rPr>
              <a:t>under 18 years of age </a:t>
            </a:r>
            <a:r>
              <a:rPr lang="sr-Latn-CS" sz="2000" dirty="0" smtClean="0">
                <a:solidFill>
                  <a:schemeClr val="accent2">
                    <a:lumMod val="75000"/>
                  </a:schemeClr>
                </a:solidFill>
                <a:latin typeface="Cambria" pitchFamily="18" charset="0"/>
              </a:rPr>
              <a:t>is prohibited.</a:t>
            </a:r>
            <a:endParaRPr lang="en-US" sz="2000" dirty="0" smtClean="0">
              <a:solidFill>
                <a:schemeClr val="accent2">
                  <a:lumMod val="75000"/>
                </a:schemeClr>
              </a:solidFill>
              <a:latin typeface="Cambria" pitchFamily="18" charset="0"/>
            </a:endParaRPr>
          </a:p>
          <a:p>
            <a:r>
              <a:rPr lang="en-US" sz="2000" dirty="0" smtClean="0">
                <a:solidFill>
                  <a:schemeClr val="accent2">
                    <a:lumMod val="75000"/>
                  </a:schemeClr>
                </a:solidFill>
                <a:latin typeface="Cambria" pitchFamily="18" charset="0"/>
              </a:rPr>
              <a:t>A sign must be displayed in locations where the retail sale of tobacco products is carried out concerning prohibition of sale of tobacco products to persons less than 18 years of age</a:t>
            </a:r>
            <a:r>
              <a:rPr lang="sr-Latn-CS"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 The tobacco products selling  at specific places is prohibited.</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 Selling of specific products similar to tobacco products is prohibited.</a:t>
            </a:r>
            <a:endParaRPr lang="en-US" sz="2000" dirty="0" smtClean="0">
              <a:solidFill>
                <a:schemeClr val="accent2">
                  <a:lumMod val="75000"/>
                </a:schemeClr>
              </a:solidFill>
              <a:latin typeface="Cambria" pitchFamily="18" charset="0"/>
            </a:endParaRPr>
          </a:p>
          <a:p>
            <a:r>
              <a:rPr lang="en-US" sz="2000" dirty="0" smtClean="0">
                <a:solidFill>
                  <a:schemeClr val="accent2">
                    <a:lumMod val="75000"/>
                  </a:schemeClr>
                </a:solidFill>
                <a:latin typeface="Cambria" pitchFamily="18" charset="0"/>
              </a:rPr>
              <a:t>It is prohibited to smoke tobacco products during media </a:t>
            </a:r>
            <a:r>
              <a:rPr lang="en-US" sz="2000" dirty="0" err="1" smtClean="0">
                <a:solidFill>
                  <a:schemeClr val="accent2">
                    <a:lumMod val="75000"/>
                  </a:schemeClr>
                </a:solidFill>
                <a:latin typeface="Cambria" pitchFamily="18" charset="0"/>
              </a:rPr>
              <a:t>appearan</a:t>
            </a:r>
            <a:r>
              <a:rPr lang="x-none" sz="2000" dirty="0" smtClean="0">
                <a:solidFill>
                  <a:schemeClr val="accent2">
                    <a:lumMod val="75000"/>
                  </a:schemeClr>
                </a:solidFill>
                <a:latin typeface="Cambria" pitchFamily="18" charset="0"/>
              </a:rPr>
              <a:t>ces.</a:t>
            </a:r>
            <a:endParaRPr lang="en-US" sz="2000" b="1" dirty="0" smtClean="0">
              <a:solidFill>
                <a:schemeClr val="accent2">
                  <a:lumMod val="75000"/>
                </a:schemeClr>
              </a:solidFill>
              <a:latin typeface="Cambria" pitchFamily="18" charset="0"/>
            </a:endParaRPr>
          </a:p>
          <a:p>
            <a:r>
              <a:rPr lang="en-US" sz="2000" dirty="0" smtClean="0">
                <a:solidFill>
                  <a:schemeClr val="accent2">
                    <a:lumMod val="75000"/>
                  </a:schemeClr>
                </a:solidFill>
                <a:latin typeface="Cambria" pitchFamily="18" charset="0"/>
              </a:rPr>
              <a:t>It is prohibited to publish in press photographs or illustrations of persons smoking</a:t>
            </a:r>
            <a:r>
              <a:rPr lang="x-none"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457200"/>
            <a:ext cx="8229600" cy="1295400"/>
          </a:xfrm>
        </p:spPr>
        <p:txBody>
          <a:bodyPr/>
          <a:lstStyle/>
          <a:p>
            <a:r>
              <a:rPr lang="sr-Latn-CS" sz="3600" b="1" dirty="0" smtClean="0">
                <a:solidFill>
                  <a:srgbClr val="0000FF"/>
                </a:solidFill>
                <a:latin typeface="Cambria" pitchFamily="18" charset="0"/>
              </a:rPr>
              <a:t>Inspectional Supervision</a:t>
            </a:r>
            <a:endParaRPr lang="en-US" sz="3600" b="1" dirty="0">
              <a:solidFill>
                <a:srgbClr val="0000FF"/>
              </a:solidFill>
              <a:latin typeface="Cambria" pitchFamily="18" charset="0"/>
            </a:endParaRPr>
          </a:p>
        </p:txBody>
      </p:sp>
      <p:sp>
        <p:nvSpPr>
          <p:cNvPr id="26" name="Content Placeholder 25"/>
          <p:cNvSpPr>
            <a:spLocks noGrp="1"/>
          </p:cNvSpPr>
          <p:nvPr>
            <p:ph idx="1"/>
          </p:nvPr>
        </p:nvSpPr>
        <p:spPr>
          <a:xfrm>
            <a:off x="304800" y="2438400"/>
            <a:ext cx="8458200" cy="3810000"/>
          </a:xfrm>
        </p:spPr>
        <p:txBody>
          <a:bodyPr/>
          <a:lstStyle/>
          <a:p>
            <a:pPr>
              <a:buNone/>
            </a:pPr>
            <a:r>
              <a:rPr lang="sr-Latn-CS" sz="2400" dirty="0" smtClean="0">
                <a:solidFill>
                  <a:schemeClr val="accent2">
                    <a:lumMod val="75000"/>
                  </a:schemeClr>
                </a:solidFill>
                <a:latin typeface="Cambria" pitchFamily="18" charset="0"/>
              </a:rPr>
              <a:t>Inspectional supervision is performed by: </a:t>
            </a:r>
            <a:endParaRPr lang="en-US" sz="2400"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sanitary inspector </a:t>
            </a:r>
            <a:endParaRPr lang="en-US"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health inspector </a:t>
            </a:r>
            <a:endParaRPr lang="en-US"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commercial inspector 	</a:t>
            </a:r>
            <a:endParaRPr lang="en-US" dirty="0" smtClean="0">
              <a:solidFill>
                <a:schemeClr val="accent2">
                  <a:lumMod val="75000"/>
                </a:schemeClr>
              </a:solidFill>
              <a:latin typeface="Cambria" pitchFamily="18" charset="0"/>
            </a:endParaRPr>
          </a:p>
          <a:p>
            <a:pPr lvl="2"/>
            <a:r>
              <a:rPr lang="sr-Latn-CS" dirty="0" smtClean="0">
                <a:solidFill>
                  <a:schemeClr val="accent2">
                    <a:lumMod val="75000"/>
                  </a:schemeClr>
                </a:solidFill>
                <a:latin typeface="Cambria" pitchFamily="18" charset="0"/>
              </a:rPr>
              <a:t>tourism inspector</a:t>
            </a:r>
          </a:p>
          <a:p>
            <a:pPr>
              <a:buNone/>
            </a:pPr>
            <a:endParaRPr lang="en-US" sz="2400" dirty="0" smtClean="0">
              <a:solidFill>
                <a:schemeClr val="accent2">
                  <a:lumMod val="75000"/>
                </a:schemeClr>
              </a:solidFill>
              <a:latin typeface="Cambria" pitchFamily="18" charset="0"/>
            </a:endParaRPr>
          </a:p>
          <a:p>
            <a:pPr lvl="2"/>
            <a:r>
              <a:rPr lang="sr-Latn-CS" b="1" dirty="0" smtClean="0">
                <a:solidFill>
                  <a:schemeClr val="accent2">
                    <a:lumMod val="75000"/>
                  </a:schemeClr>
                </a:solidFill>
                <a:latin typeface="Cambria" pitchFamily="18" charset="0"/>
              </a:rPr>
              <a:t>penalties</a:t>
            </a:r>
            <a:endParaRPr lang="en-US" b="1" dirty="0" smtClean="0">
              <a:solidFill>
                <a:schemeClr val="accent2">
                  <a:lumMod val="75000"/>
                </a:schemeClr>
              </a:solidFill>
              <a:latin typeface="Cambria" pitchFamily="18" charset="0"/>
            </a:endParaRPr>
          </a:p>
          <a:p>
            <a:endParaRPr lang="en-US" sz="2400" dirty="0" smtClean="0">
              <a:solidFill>
                <a:schemeClr val="accent2">
                  <a:lumMod val="75000"/>
                </a:schemeClr>
              </a:solidFill>
              <a:latin typeface="Cambria" pitchFamily="18" charset="0"/>
            </a:endParaRPr>
          </a:p>
          <a:p>
            <a:pPr>
              <a:buFont typeface="Wingdings" pitchFamily="2" charset="2"/>
              <a:buChar char="Ø"/>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609600" y="1143000"/>
            <a:ext cx="8534400" cy="990600"/>
          </a:xfrm>
        </p:spPr>
        <p:txBody>
          <a:bodyPr/>
          <a:lstStyle/>
          <a:p>
            <a:r>
              <a:rPr lang="sr-Latn-CS" sz="3200" b="1" dirty="0" smtClean="0">
                <a:solidFill>
                  <a:srgbClr val="0000FF"/>
                </a:solidFill>
                <a:latin typeface="Cambria" pitchFamily="18" charset="0"/>
              </a:rPr>
              <a:t>Rulebook on Pictorial Warnings on Tobacco Packages*</a:t>
            </a:r>
            <a:endParaRPr lang="en-GB" b="1" i="1" dirty="0" smtClean="0">
              <a:solidFill>
                <a:srgbClr val="0000FF"/>
              </a:solidFill>
              <a:latin typeface="Cambria" pitchFamily="18" charset="0"/>
            </a:endParaRPr>
          </a:p>
        </p:txBody>
      </p:sp>
      <p:sp>
        <p:nvSpPr>
          <p:cNvPr id="26" name="Content Placeholder 25"/>
          <p:cNvSpPr>
            <a:spLocks noGrp="1"/>
          </p:cNvSpPr>
          <p:nvPr>
            <p:ph idx="1"/>
          </p:nvPr>
        </p:nvSpPr>
        <p:spPr>
          <a:xfrm>
            <a:off x="304800" y="2438400"/>
            <a:ext cx="8458200" cy="3962400"/>
          </a:xfrm>
        </p:spPr>
        <p:txBody>
          <a:bodyPr/>
          <a:lstStyle/>
          <a:p>
            <a:pPr marL="0" indent="0">
              <a:buFont typeface="Wingdings" pitchFamily="2" charset="2"/>
              <a:buChar char="Ø"/>
            </a:pPr>
            <a:r>
              <a:rPr lang="sr-Latn-CS" sz="1800" b="1" dirty="0" smtClean="0">
                <a:solidFill>
                  <a:schemeClr val="accent2">
                    <a:lumMod val="75000"/>
                  </a:schemeClr>
                </a:solidFill>
                <a:latin typeface="Cambria" pitchFamily="18" charset="0"/>
              </a:rPr>
              <a:t>Pictorial warning is partially harmonised with Commission Decision on the library of selected source documents (from 26/05/2013), containing  color photographs or  illustrations of the  each of additional warnings, stated in Annex I of Directive 2001/37/EC of the European parliament and of the  Council.</a:t>
            </a:r>
          </a:p>
          <a:p>
            <a:pPr marL="0" indent="0">
              <a:buNone/>
            </a:pPr>
            <a:endParaRPr lang="en-US" sz="2000" b="1"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Pictorial warnings represents unique graphic whole that contains photograph in color or other illustrations and warnings envisaged by law.  </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Pictorial warnings cover at least 40% of best visible surface at the back of individual tobacco packages. </a:t>
            </a:r>
            <a:endParaRPr lang="en-US" sz="2000" dirty="0" smtClean="0">
              <a:solidFill>
                <a:schemeClr val="accent2">
                  <a:lumMod val="75000"/>
                </a:schemeClr>
              </a:solidFill>
              <a:latin typeface="Cambria" pitchFamily="18" charset="0"/>
            </a:endParaRPr>
          </a:p>
          <a:p>
            <a:pPr>
              <a:buFont typeface="Wingdings" pitchFamily="2" charset="2"/>
              <a:buChar char="Ø"/>
            </a:pPr>
            <a:endParaRPr lang="en-US" sz="22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28</a:t>
            </a:r>
            <a:r>
              <a:rPr lang="sr-Latn-CS" b="1" dirty="0" smtClean="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1822899"/>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cstate="print"/>
          <a:srcRect/>
          <a:stretch>
            <a:fillRect/>
          </a:stretch>
        </p:blipFill>
        <p:spPr bwMode="auto">
          <a:xfrm>
            <a:off x="152400" y="533400"/>
            <a:ext cx="1219200" cy="685800"/>
          </a:xfrm>
          <a:prstGeom prst="rect">
            <a:avLst/>
          </a:prstGeom>
          <a:noFill/>
          <a:ln w="9525">
            <a:noFill/>
            <a:miter lim="800000"/>
            <a:headEnd/>
            <a:tailEnd/>
          </a:ln>
        </p:spPr>
      </p:pic>
      <p:sp>
        <p:nvSpPr>
          <p:cNvPr id="25" name="Title 24"/>
          <p:cNvSpPr>
            <a:spLocks noGrp="1"/>
          </p:cNvSpPr>
          <p:nvPr>
            <p:ph type="title"/>
          </p:nvPr>
        </p:nvSpPr>
        <p:spPr>
          <a:xfrm>
            <a:off x="1447800" y="685800"/>
            <a:ext cx="7696200" cy="685800"/>
          </a:xfrm>
        </p:spPr>
        <p:txBody>
          <a:bodyPr/>
          <a:lstStyle/>
          <a:p>
            <a:r>
              <a:rPr lang="sr-Latn-CS" sz="2800" b="1" dirty="0" smtClean="0">
                <a:solidFill>
                  <a:srgbClr val="0000FF"/>
                </a:solidFill>
                <a:latin typeface="Cambria" pitchFamily="18" charset="0"/>
              </a:rPr>
              <a:t/>
            </a:r>
            <a:br>
              <a:rPr lang="sr-Latn-CS" sz="2800" b="1" dirty="0" smtClean="0">
                <a:solidFill>
                  <a:srgbClr val="0000FF"/>
                </a:solidFill>
                <a:latin typeface="Cambria" pitchFamily="18" charset="0"/>
              </a:rPr>
            </a:br>
            <a:r>
              <a:rPr lang="sr-Latn-CS" sz="2800" b="1" dirty="0" smtClean="0">
                <a:solidFill>
                  <a:srgbClr val="0000FF"/>
                </a:solidFill>
                <a:latin typeface="Cambria" pitchFamily="18" charset="0"/>
              </a:rPr>
              <a:t>Pictorial Warnings on Tobacco Package* </a:t>
            </a:r>
            <a:r>
              <a:rPr lang="en-US" sz="2800" b="1" dirty="0" smtClean="0">
                <a:solidFill>
                  <a:srgbClr val="0000FF"/>
                </a:solidFill>
                <a:latin typeface="Cambria" pitchFamily="18" charset="0"/>
              </a:rPr>
              <a:t/>
            </a:r>
            <a:br>
              <a:rPr lang="en-US" sz="2800" b="1" dirty="0" smtClean="0">
                <a:solidFill>
                  <a:srgbClr val="0000FF"/>
                </a:solidFill>
                <a:latin typeface="Cambria" pitchFamily="18" charset="0"/>
              </a:rPr>
            </a:br>
            <a:endParaRPr lang="en-GB" sz="4000" b="1" i="1" dirty="0" smtClean="0">
              <a:solidFill>
                <a:srgbClr val="0000FF"/>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en-US" sz="1100" b="1" dirty="0" smtClean="0">
                <a:solidFill>
                  <a:schemeClr val="accent2">
                    <a:lumMod val="50000"/>
                  </a:schemeClr>
                </a:solidFill>
              </a:rPr>
              <a:t>28: </a:t>
            </a:r>
            <a:r>
              <a:rPr lang="x-none" sz="1100" b="1" smtClean="0">
                <a:solidFill>
                  <a:schemeClr val="accent2">
                    <a:lumMod val="50000"/>
                  </a:schemeClr>
                </a:solidFill>
              </a:rPr>
              <a:t> </a:t>
            </a:r>
            <a:r>
              <a:rPr lang="en-US" sz="1100" b="1" dirty="0" smtClean="0">
                <a:solidFill>
                  <a:schemeClr val="accent2">
                    <a:lumMod val="50000"/>
                  </a:schemeClr>
                </a:solidFill>
              </a:rPr>
              <a:t>CONSUMER AND HEALTH PROTECTION</a:t>
            </a:r>
            <a:endParaRPr lang="pl-PL" sz="1100" b="1" dirty="0">
              <a:solidFill>
                <a:schemeClr val="accent2">
                  <a:lumMod val="50000"/>
                </a:schemeClr>
              </a:solidFill>
            </a:endParaRPr>
          </a:p>
        </p:txBody>
      </p:sp>
      <p:pic>
        <p:nvPicPr>
          <p:cNvPr id="1026" name="Picture 2"/>
          <p:cNvPicPr>
            <a:picLocks noChangeAspect="1" noChangeArrowheads="1"/>
          </p:cNvPicPr>
          <p:nvPr/>
        </p:nvPicPr>
        <p:blipFill>
          <a:blip r:embed="rId4"/>
          <a:srcRect/>
          <a:stretch>
            <a:fillRect/>
          </a:stretch>
        </p:blipFill>
        <p:spPr bwMode="auto">
          <a:xfrm>
            <a:off x="54263" y="1518099"/>
            <a:ext cx="1774537" cy="1548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a:srcRect/>
          <a:stretch>
            <a:fillRect/>
          </a:stretch>
        </p:blipFill>
        <p:spPr bwMode="auto">
          <a:xfrm>
            <a:off x="1858524" y="1518098"/>
            <a:ext cx="1775926" cy="1548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a:stretch>
            <a:fillRect/>
          </a:stretch>
        </p:blipFill>
        <p:spPr bwMode="auto">
          <a:xfrm>
            <a:off x="3664174" y="1518099"/>
            <a:ext cx="1791354" cy="1548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7"/>
          <a:srcRect/>
          <a:stretch>
            <a:fillRect/>
          </a:stretch>
        </p:blipFill>
        <p:spPr bwMode="auto">
          <a:xfrm>
            <a:off x="5485252" y="1518099"/>
            <a:ext cx="1800225" cy="1581150"/>
          </a:xfrm>
          <a:prstGeom prst="rect">
            <a:avLst/>
          </a:prstGeom>
          <a:noFill/>
          <a:ln w="9525">
            <a:noFill/>
            <a:miter lim="800000"/>
            <a:headEnd/>
            <a:tailEnd/>
          </a:ln>
          <a:effectLst/>
        </p:spPr>
      </p:pic>
      <p:pic>
        <p:nvPicPr>
          <p:cNvPr id="1030" name="Picture 6"/>
          <p:cNvPicPr>
            <a:picLocks noChangeAspect="1" noChangeArrowheads="1"/>
          </p:cNvPicPr>
          <p:nvPr/>
        </p:nvPicPr>
        <p:blipFill>
          <a:blip r:embed="rId8"/>
          <a:srcRect/>
          <a:stretch>
            <a:fillRect/>
          </a:stretch>
        </p:blipFill>
        <p:spPr bwMode="auto">
          <a:xfrm>
            <a:off x="7315200" y="1518099"/>
            <a:ext cx="1800225" cy="15621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9"/>
          <a:srcRect/>
          <a:stretch>
            <a:fillRect/>
          </a:stretch>
        </p:blipFill>
        <p:spPr bwMode="auto">
          <a:xfrm>
            <a:off x="43543" y="3095413"/>
            <a:ext cx="1785423" cy="15480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10"/>
          <a:srcRect/>
          <a:stretch>
            <a:fillRect/>
          </a:stretch>
        </p:blipFill>
        <p:spPr bwMode="auto">
          <a:xfrm>
            <a:off x="1869194" y="3090626"/>
            <a:ext cx="1764000" cy="1557574"/>
          </a:xfrm>
          <a:prstGeom prst="rect">
            <a:avLst/>
          </a:prstGeom>
          <a:noFill/>
          <a:ln w="9525">
            <a:noFill/>
            <a:miter lim="800000"/>
            <a:headEnd/>
            <a:tailEnd/>
          </a:ln>
          <a:effectLst/>
        </p:spPr>
      </p:pic>
      <p:pic>
        <p:nvPicPr>
          <p:cNvPr id="1033" name="Picture 9"/>
          <p:cNvPicPr>
            <a:picLocks noChangeAspect="1" noChangeArrowheads="1"/>
          </p:cNvPicPr>
          <p:nvPr/>
        </p:nvPicPr>
        <p:blipFill>
          <a:blip r:embed="rId11"/>
          <a:srcRect/>
          <a:stretch>
            <a:fillRect/>
          </a:stretch>
        </p:blipFill>
        <p:spPr bwMode="auto">
          <a:xfrm>
            <a:off x="3673422" y="3095413"/>
            <a:ext cx="1785423" cy="154800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12"/>
          <a:srcRect/>
          <a:stretch>
            <a:fillRect/>
          </a:stretch>
        </p:blipFill>
        <p:spPr bwMode="auto">
          <a:xfrm>
            <a:off x="5499073" y="3095413"/>
            <a:ext cx="1785423" cy="1548000"/>
          </a:xfrm>
          <a:prstGeom prst="rect">
            <a:avLst/>
          </a:prstGeom>
          <a:noFill/>
          <a:ln w="9525">
            <a:noFill/>
            <a:miter lim="800000"/>
            <a:headEnd/>
            <a:tailEnd/>
          </a:ln>
          <a:effectLst/>
        </p:spPr>
      </p:pic>
      <p:pic>
        <p:nvPicPr>
          <p:cNvPr id="1035" name="Picture 11"/>
          <p:cNvPicPr>
            <a:picLocks noChangeAspect="1" noChangeArrowheads="1"/>
          </p:cNvPicPr>
          <p:nvPr/>
        </p:nvPicPr>
        <p:blipFill>
          <a:blip r:embed="rId13"/>
          <a:srcRect/>
          <a:stretch>
            <a:fillRect/>
          </a:stretch>
        </p:blipFill>
        <p:spPr bwMode="auto">
          <a:xfrm>
            <a:off x="7324725" y="3095413"/>
            <a:ext cx="1770467" cy="154800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14"/>
          <a:srcRect/>
          <a:stretch>
            <a:fillRect/>
          </a:stretch>
        </p:blipFill>
        <p:spPr bwMode="auto">
          <a:xfrm>
            <a:off x="914400" y="4700400"/>
            <a:ext cx="1765098" cy="15480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15"/>
          <a:srcRect/>
          <a:stretch>
            <a:fillRect/>
          </a:stretch>
        </p:blipFill>
        <p:spPr bwMode="auto">
          <a:xfrm>
            <a:off x="2728373" y="4700400"/>
            <a:ext cx="1790700" cy="1533525"/>
          </a:xfrm>
          <a:prstGeom prst="rect">
            <a:avLst/>
          </a:prstGeom>
          <a:noFill/>
          <a:ln w="9525">
            <a:noFill/>
            <a:miter lim="800000"/>
            <a:headEnd/>
            <a:tailEnd/>
          </a:ln>
          <a:effectLst/>
        </p:spPr>
      </p:pic>
      <p:pic>
        <p:nvPicPr>
          <p:cNvPr id="1038" name="Picture 14"/>
          <p:cNvPicPr>
            <a:picLocks noChangeAspect="1" noChangeArrowheads="1"/>
          </p:cNvPicPr>
          <p:nvPr/>
        </p:nvPicPr>
        <p:blipFill>
          <a:blip r:embed="rId16"/>
          <a:srcRect/>
          <a:stretch>
            <a:fillRect/>
          </a:stretch>
        </p:blipFill>
        <p:spPr bwMode="auto">
          <a:xfrm>
            <a:off x="4567948" y="4700400"/>
            <a:ext cx="1783976" cy="1548000"/>
          </a:xfrm>
          <a:prstGeom prst="rect">
            <a:avLst/>
          </a:prstGeom>
          <a:noFill/>
          <a:ln w="9525">
            <a:noFill/>
            <a:miter lim="800000"/>
            <a:headEnd/>
            <a:tailEnd/>
          </a:ln>
          <a:effectLst/>
        </p:spPr>
      </p:pic>
      <p:pic>
        <p:nvPicPr>
          <p:cNvPr id="1039" name="Picture 15"/>
          <p:cNvPicPr>
            <a:picLocks noChangeAspect="1" noChangeArrowheads="1"/>
          </p:cNvPicPr>
          <p:nvPr/>
        </p:nvPicPr>
        <p:blipFill>
          <a:blip r:embed="rId17"/>
          <a:srcRect/>
          <a:stretch>
            <a:fillRect/>
          </a:stretch>
        </p:blipFill>
        <p:spPr bwMode="auto">
          <a:xfrm>
            <a:off x="6400800" y="4700400"/>
            <a:ext cx="1765098" cy="15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3277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smtClean="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3337</TotalTime>
  <Words>2018</Words>
  <Application>Microsoft Office PowerPoint</Application>
  <PresentationFormat>On-screen Show (4:3)</PresentationFormat>
  <Paragraphs>268</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Content</vt:lpstr>
      <vt:lpstr>Relevant Acquis</vt:lpstr>
      <vt:lpstr>Relevant Acquis</vt:lpstr>
      <vt:lpstr>Relevant Acquis  </vt:lpstr>
      <vt:lpstr>National Legislation</vt:lpstr>
      <vt:lpstr>Institutional Framework </vt:lpstr>
      <vt:lpstr>Constitution of Montenegro </vt:lpstr>
      <vt:lpstr>Law on Restriction of Tobacco Products Usage  </vt:lpstr>
      <vt:lpstr>Allowable Quantities of Tar, Nicotine and Carbon Monoxide per Cigarette and Measuring Standards  </vt:lpstr>
      <vt:lpstr>Tobacco Products Supplements </vt:lpstr>
      <vt:lpstr>Labelling</vt:lpstr>
      <vt:lpstr>Combined Warnings  </vt:lpstr>
      <vt:lpstr>Combined Warnings  </vt:lpstr>
      <vt:lpstr>Labelling </vt:lpstr>
      <vt:lpstr>Informing</vt:lpstr>
      <vt:lpstr>Advertising and Sponsorship</vt:lpstr>
      <vt:lpstr>Advertising and Sponsorship</vt:lpstr>
      <vt:lpstr>  Measures for Reduction of Tobacco Products Usage   </vt:lpstr>
      <vt:lpstr>Inspectional Supervision</vt:lpstr>
      <vt:lpstr>Rulebook on Pictorial Warnings on Tobacco Packages*</vt:lpstr>
      <vt:lpstr> Pictorial Warnings on Tobacco Package*  </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632</cp:revision>
  <dcterms:created xsi:type="dcterms:W3CDTF">2012-04-18T16:21:57Z</dcterms:created>
  <dcterms:modified xsi:type="dcterms:W3CDTF">2013-04-09T13:10:00Z</dcterms:modified>
</cp:coreProperties>
</file>