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56" r:id="rId3"/>
    <p:sldId id="304" r:id="rId4"/>
    <p:sldId id="294" r:id="rId5"/>
    <p:sldId id="329" r:id="rId6"/>
    <p:sldId id="339" r:id="rId7"/>
    <p:sldId id="331" r:id="rId8"/>
    <p:sldId id="332" r:id="rId9"/>
    <p:sldId id="333" r:id="rId10"/>
    <p:sldId id="311" r:id="rId11"/>
    <p:sldId id="312" r:id="rId12"/>
    <p:sldId id="315" r:id="rId13"/>
    <p:sldId id="336" r:id="rId14"/>
    <p:sldId id="316" r:id="rId15"/>
    <p:sldId id="317" r:id="rId16"/>
    <p:sldId id="334" r:id="rId17"/>
    <p:sldId id="318" r:id="rId18"/>
    <p:sldId id="321" r:id="rId19"/>
    <p:sldId id="322" r:id="rId20"/>
    <p:sldId id="324" r:id="rId21"/>
    <p:sldId id="338" r:id="rId22"/>
    <p:sldId id="337" r:id="rId23"/>
    <p:sldId id="265" r:id="rId24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otpredsjednik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3252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967" autoAdjust="0"/>
    <p:restoredTop sz="94660"/>
  </p:normalViewPr>
  <p:slideViewPr>
    <p:cSldViewPr>
      <p:cViewPr>
        <p:scale>
          <a:sx n="80" d="100"/>
          <a:sy n="80" d="100"/>
        </p:scale>
        <p:origin x="-1386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hPercent val="110"/>
      <c:rotY val="303"/>
      <c:depthPercent val="14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1"/>
            <c:explosion val="45"/>
          </c:dPt>
          <c:dLbls>
            <c:dLbl>
              <c:idx val="0"/>
              <c:layout>
                <c:manualLayout>
                  <c:x val="4.2288117394416645E-2"/>
                  <c:y val="-0.10514266361866056"/>
                </c:manualLayout>
              </c:layout>
              <c:showVal val="1"/>
              <c:showCatName val="1"/>
            </c:dLbl>
            <c:dLbl>
              <c:idx val="1"/>
              <c:layout>
                <c:manualLayout>
                  <c:x val="0.28589071820567913"/>
                  <c:y val="-4.8090551181102406E-2"/>
                </c:manualLayout>
              </c:layout>
              <c:showVal val="1"/>
              <c:showCatName val="1"/>
            </c:dLbl>
            <c:dLbl>
              <c:idx val="2"/>
              <c:layout>
                <c:manualLayout>
                  <c:x val="9.7029348604151747E-3"/>
                  <c:y val="-5.3147489628312589E-2"/>
                </c:manualLayout>
              </c:layout>
              <c:showVal val="1"/>
              <c:showCatName val="1"/>
            </c:dLbl>
            <c:dLbl>
              <c:idx val="3"/>
              <c:layout>
                <c:manualLayout>
                  <c:x val="-6.6665592937246554E-2"/>
                  <c:y val="-9.90485564304463E-2"/>
                </c:manualLayout>
              </c:layout>
              <c:showVal val="1"/>
              <c:showCatName val="1"/>
            </c:dLbl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Sheet1!$A$2:$A$7</c:f>
              <c:strCache>
                <c:ptCount val="6"/>
                <c:pt idx="0">
                  <c:v>Circulatory diseases</c:v>
                </c:pt>
                <c:pt idx="1">
                  <c:v>Tumors</c:v>
                </c:pt>
                <c:pt idx="2">
                  <c:v>Insufficiently defined conditions</c:v>
                </c:pt>
                <c:pt idx="3">
                  <c:v>Pulmonary diseases</c:v>
                </c:pt>
                <c:pt idx="4">
                  <c:v>Injuries</c:v>
                </c:pt>
                <c:pt idx="5">
                  <c:v>Other causes of death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0.54900000000000004</c:v>
                </c:pt>
                <c:pt idx="1">
                  <c:v>0.15200000000000011</c:v>
                </c:pt>
                <c:pt idx="2">
                  <c:v>0.14000000000000001</c:v>
                </c:pt>
                <c:pt idx="3">
                  <c:v>4.7000000000000035E-2</c:v>
                </c:pt>
                <c:pt idx="4">
                  <c:v>4.0000000000000036E-2</c:v>
                </c:pt>
                <c:pt idx="5">
                  <c:v>7.200000000000005E-2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spPr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1.5538565276025583E-2"/>
          <c:w val="1"/>
          <c:h val="0.98446143472397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2"/>
            <c:explosion val="82"/>
          </c:dPt>
          <c:dLbls>
            <c:dLbl>
              <c:idx val="0"/>
              <c:layout>
                <c:manualLayout>
                  <c:x val="-3.1891432978772422E-2"/>
                  <c:y val="-0.10776765128115906"/>
                </c:manualLayout>
              </c:layout>
              <c:showVal val="1"/>
              <c:showCatName val="1"/>
            </c:dLbl>
            <c:dLbl>
              <c:idx val="3"/>
              <c:layout>
                <c:manualLayout>
                  <c:x val="-8.8357680618870046E-2"/>
                  <c:y val="7.38393439770305E-2"/>
                </c:manualLayout>
              </c:layout>
              <c:showVal val="1"/>
              <c:showCatName val="1"/>
            </c:dLbl>
            <c:dLbl>
              <c:idx val="4"/>
              <c:layout>
                <c:manualLayout>
                  <c:x val="-9.9007862504029293E-2"/>
                  <c:y val="6.3750815678426942E-2"/>
                </c:manualLayout>
              </c:layout>
              <c:showVal val="1"/>
              <c:showCatName val="1"/>
            </c:dLbl>
            <c:dLbl>
              <c:idx val="6"/>
              <c:layout>
                <c:manualLayout>
                  <c:x val="-1.1753465027397902E-3"/>
                  <c:y val="-7.7863357549919521E-2"/>
                </c:manualLayout>
              </c:layout>
              <c:showVal val="1"/>
              <c:showCatName val="1"/>
            </c:dLbl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Sheet1!$A$2:$A$8</c:f>
              <c:strCache>
                <c:ptCount val="7"/>
                <c:pt idx="0">
                  <c:v>Lungs</c:v>
                </c:pt>
                <c:pt idx="1">
                  <c:v>Prostata</c:v>
                </c:pt>
                <c:pt idx="2">
                  <c:v>Colon and rectum</c:v>
                </c:pt>
                <c:pt idx="3">
                  <c:v>Larynx</c:v>
                </c:pt>
                <c:pt idx="4">
                  <c:v>Pancreas</c:v>
                </c:pt>
                <c:pt idx="5">
                  <c:v>CNS</c:v>
                </c:pt>
                <c:pt idx="6">
                  <c:v>Other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0.4130000000000002</c:v>
                </c:pt>
                <c:pt idx="1">
                  <c:v>9.3000000000000083E-2</c:v>
                </c:pt>
                <c:pt idx="2">
                  <c:v>6.7000000000000004E-2</c:v>
                </c:pt>
                <c:pt idx="3">
                  <c:v>6.3E-2</c:v>
                </c:pt>
                <c:pt idx="4">
                  <c:v>5.1999999999999998E-2</c:v>
                </c:pt>
                <c:pt idx="5">
                  <c:v>4.8000000000000001E-2</c:v>
                </c:pt>
                <c:pt idx="6">
                  <c:v>0.26400000000000001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20"/>
      <c:depthPercent val="100"/>
      <c:perspective val="50"/>
    </c:view3D>
    <c:plotArea>
      <c:layout>
        <c:manualLayout>
          <c:layoutTarget val="inner"/>
          <c:xMode val="edge"/>
          <c:yMode val="edge"/>
          <c:x val="0"/>
          <c:y val="1.5538565276025583E-2"/>
          <c:w val="1"/>
          <c:h val="0.98446143472397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1"/>
            <c:explosion val="41"/>
          </c:dPt>
          <c:dPt>
            <c:idx val="2"/>
            <c:explosion val="82"/>
          </c:dPt>
          <c:dPt>
            <c:idx val="3"/>
            <c:explosion val="73"/>
          </c:dPt>
          <c:dLbls>
            <c:dLbl>
              <c:idx val="0"/>
              <c:layout>
                <c:manualLayout>
                  <c:x val="-3.1891432978772428E-2"/>
                  <c:y val="-0.1077676512811591"/>
                </c:manualLayout>
              </c:layout>
              <c:showVal val="1"/>
              <c:showCatName val="1"/>
            </c:dLbl>
            <c:dLbl>
              <c:idx val="1"/>
              <c:layout>
                <c:manualLayout>
                  <c:x val="-3.8011695906432746E-2"/>
                  <c:y val="-0.19096097794405523"/>
                </c:manualLayout>
              </c:layout>
              <c:showVal val="1"/>
              <c:showCatName val="1"/>
            </c:dLbl>
            <c:dLbl>
              <c:idx val="3"/>
              <c:layout>
                <c:manualLayout>
                  <c:x val="-8.8357680618870046E-2"/>
                  <c:y val="7.38393439770305E-2"/>
                </c:manualLayout>
              </c:layout>
              <c:showVal val="1"/>
              <c:showCatName val="1"/>
            </c:dLbl>
            <c:dLbl>
              <c:idx val="4"/>
              <c:layout>
                <c:manualLayout>
                  <c:x val="-9.9007862504029334E-2"/>
                  <c:y val="6.3750815678426942E-2"/>
                </c:manualLayout>
              </c:layout>
              <c:showVal val="1"/>
              <c:showCatName val="1"/>
            </c:dLbl>
            <c:dLbl>
              <c:idx val="5"/>
              <c:layout>
                <c:manualLayout>
                  <c:x val="-7.7752613512596755E-2"/>
                  <c:y val="-5.3550597841936498E-2"/>
                </c:manualLayout>
              </c:layout>
              <c:showVal val="1"/>
              <c:showCatName val="1"/>
            </c:dLbl>
            <c:dLbl>
              <c:idx val="6"/>
              <c:layout>
                <c:manualLayout>
                  <c:x val="-1.1753465027397904E-3"/>
                  <c:y val="-7.7863357549919521E-2"/>
                </c:manualLayout>
              </c:layout>
              <c:showVal val="1"/>
              <c:showCatName val="1"/>
            </c:dLbl>
            <c:dLbl>
              <c:idx val="7"/>
              <c:layout>
                <c:manualLayout>
                  <c:x val="5.3057039745031918E-2"/>
                  <c:y val="-9.8256222874101545E-2"/>
                </c:manualLayout>
              </c:layout>
              <c:showVal val="1"/>
              <c:showCatName val="1"/>
            </c:dLbl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Sheet1!$A$2:$A$9</c:f>
              <c:strCache>
                <c:ptCount val="8"/>
                <c:pt idx="0">
                  <c:v>Lungs</c:v>
                </c:pt>
                <c:pt idx="1">
                  <c:v>Breast</c:v>
                </c:pt>
                <c:pt idx="2">
                  <c:v>Colon and rectum</c:v>
                </c:pt>
                <c:pt idx="3">
                  <c:v>Cervix uteri</c:v>
                </c:pt>
                <c:pt idx="4">
                  <c:v>Pancreas</c:v>
                </c:pt>
                <c:pt idx="5">
                  <c:v>Stomach</c:v>
                </c:pt>
                <c:pt idx="6">
                  <c:v>Ovary</c:v>
                </c:pt>
                <c:pt idx="7">
                  <c:v>Other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0.16800000000000001</c:v>
                </c:pt>
                <c:pt idx="1">
                  <c:v>0.18900000000000011</c:v>
                </c:pt>
                <c:pt idx="2">
                  <c:v>0.12100000000000002</c:v>
                </c:pt>
                <c:pt idx="3">
                  <c:v>3.1000000000000017E-2</c:v>
                </c:pt>
                <c:pt idx="4">
                  <c:v>6.4000000000000057E-2</c:v>
                </c:pt>
                <c:pt idx="5">
                  <c:v>4.3999999999999997E-2</c:v>
                </c:pt>
                <c:pt idx="6">
                  <c:v>5.1999999999999998E-2</c:v>
                </c:pt>
                <c:pt idx="7">
                  <c:v>0.33100000000000035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9AA36D-A60E-4AC8-97C9-9CEEF95B7D50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8DADE5-EFDC-4B71-AC52-A4F3D39FE8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4475C1-0CC7-4334-8750-8E9BAC9365EE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037B13-E486-4757-9FF7-AB3949392E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BD2238-41AC-4912-82F0-F4B387CE225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A2312-056D-4B28-BE63-FEE79DB780E2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DE559-D4B1-4C5F-AD66-7F677A90F5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D3288-D64A-4210-B1EE-A013CD42DC3D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75BFA-7F7B-4A3C-9AC4-0507105B0B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41CF8-FE39-4102-B018-8C522AB12E22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70BD3-DC80-46CD-976D-805AE5A403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CB19C-3A9B-4FE4-81AC-DA7A622B3278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5684D-5239-404F-9107-60728F0E13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60CE5-012F-4563-B24B-8B18B151A779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DEFBE-37BC-4AA4-B0AD-800AB8584A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45171-FC67-4356-AB98-2E6E09FE6D9E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DC455-B6AC-4D0B-BC1D-39CC82266A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F8007-4D07-493A-B30C-3EEF1E33B1EB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62539-E376-42AE-9C16-F2EF433FD5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F6A24-D938-4D61-A427-A3AB15E2F6E0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564F1-69C4-4E3F-9C0E-3EA4091850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BBAAC-0F9D-4B31-AC24-A773D5F4BD32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F1FBC-3EFC-402C-B88A-2EBF7A2C1E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D71D4-6649-44A6-8382-E1E855A4920C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E508D-D627-4A5A-B40F-912925159D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6315-8A2A-4474-9B73-C7A32BDF904C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A1D8D-B87A-49E3-AC32-69891F8A21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927DD8-66B3-4964-8EBC-0C8FE4E5B2F1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2B46C5-4DCB-4C4E-8A89-7977AA403B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ensud.grbovic@mzd.gov.me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 28 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>
                <a:solidFill>
                  <a:schemeClr val="bg1"/>
                </a:solidFill>
                <a:latin typeface="Cambria" pitchFamily="18" charset="0"/>
              </a:rPr>
              <a:t>Consumer and Health Protection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47800" y="2590800"/>
            <a:ext cx="6324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</a:t>
            </a:r>
            <a:r>
              <a:rPr lang="x-none" sz="260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en-US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28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/>
            </a:r>
            <a:b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</a:br>
            <a:r>
              <a:rPr lang="en-US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Bru</a:t>
            </a:r>
            <a:r>
              <a:rPr lang="hr-HR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ssel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s, 15-16 April </a:t>
            </a:r>
            <a:r>
              <a:rPr lang="sr-Latn-C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600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536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536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4419600"/>
            <a:ext cx="2133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6477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</p:txBody>
      </p:sp>
      <p:sp>
        <p:nvSpPr>
          <p:cNvPr id="13" name="Text Box 121"/>
          <p:cNvSpPr txBox="1">
            <a:spLocks noChangeArrowheads="1"/>
          </p:cNvSpPr>
          <p:nvPr/>
        </p:nvSpPr>
        <p:spPr bwMode="auto">
          <a:xfrm>
            <a:off x="-304800" y="2438400"/>
            <a:ext cx="9161463" cy="3581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>
              <a:solidFill>
                <a:srgbClr val="632523"/>
              </a:solidFill>
              <a:latin typeface="+mn-lt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>
              <a:solidFill>
                <a:srgbClr val="632523"/>
              </a:solidFill>
              <a:latin typeface="+mn-lt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>
              <a:solidFill>
                <a:srgbClr val="632523"/>
              </a:solidFill>
              <a:latin typeface="+mn-lt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rgbClr val="632523"/>
              </a:solidFill>
              <a:latin typeface="+mn-lt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rgbClr val="632523"/>
              </a:solidFill>
              <a:latin typeface="+mn-lt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rgbClr val="632523"/>
              </a:solidFill>
              <a:latin typeface="+mn-lt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rgbClr val="632523"/>
              </a:solidFill>
              <a:latin typeface="+mn-lt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sz="2000" b="1" dirty="0" smtClean="0">
              <a:solidFill>
                <a:srgbClr val="632523"/>
              </a:solidFill>
              <a:latin typeface="+mn-lt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1600" dirty="0">
              <a:solidFill>
                <a:schemeClr val="tx2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sz="44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defRPr/>
            </a:pPr>
            <a:endParaRPr lang="en-US" sz="4400" b="1" dirty="0">
              <a:solidFill>
                <a:srgbClr val="000099"/>
              </a:solidFill>
              <a:latin typeface="Cambria" pitchFamily="18" charset="0"/>
            </a:endParaRPr>
          </a:p>
          <a:p>
            <a:pPr marL="14288" indent="-14288" algn="ctr">
              <a:defRPr/>
            </a:pPr>
            <a:endParaRPr lang="en-US" sz="4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grpSp>
        <p:nvGrpSpPr>
          <p:cNvPr id="16388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1351248"/>
            <a:ext cx="838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800" b="1" dirty="0" smtClean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639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6393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858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22313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sr-Latn-C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600" y="2818064"/>
            <a:ext cx="86106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rgbClr val="632523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rgbClr val="632523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rgbClr val="632523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rgbClr val="632523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sr-Latn-CS" b="1" dirty="0" smtClean="0">
              <a:solidFill>
                <a:srgbClr val="632523"/>
              </a:solidFill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Dr Mensud Grbovic</a:t>
            </a: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632523"/>
                </a:solidFill>
                <a:latin typeface="Cambria" pitchFamily="18" charset="0"/>
              </a:rPr>
              <a:t>Deputy Minister</a:t>
            </a: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Ministry of Health</a:t>
            </a:r>
            <a:endParaRPr lang="sr-Latn-CS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sz="1400" b="1" dirty="0" smtClean="0">
                <a:solidFill>
                  <a:srgbClr val="632523"/>
                </a:solidFill>
                <a:latin typeface="Cambria" pitchFamily="18" charset="0"/>
                <a:hlinkClick r:id="rId5"/>
              </a:rPr>
              <a:t>mensud.grbovic</a:t>
            </a:r>
            <a:r>
              <a:rPr lang="en-US" sz="1400" dirty="0" smtClean="0">
                <a:hlinkClick r:id="rId5"/>
              </a:rPr>
              <a:t>@mzd.gov.me</a:t>
            </a:r>
            <a:r>
              <a:rPr lang="en-US" sz="1400" dirty="0" smtClean="0"/>
              <a:t> </a:t>
            </a:r>
            <a:r>
              <a:rPr lang="en-US" sz="1400" b="1" dirty="0" smtClean="0">
                <a:solidFill>
                  <a:srgbClr val="632523"/>
                </a:solidFill>
                <a:latin typeface="Cambria" pitchFamily="18" charset="0"/>
              </a:rPr>
              <a:t>          </a:t>
            </a:r>
            <a:endParaRPr lang="sr-Latn-CS" sz="14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8600" y="1501676"/>
            <a:ext cx="861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r-Latn-CS" sz="4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sr-Latn-CS" sz="4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en-GB" sz="4800" b="1" dirty="0" smtClean="0">
                <a:solidFill>
                  <a:srgbClr val="632523"/>
                </a:solidFill>
                <a:latin typeface="Cambria" pitchFamily="18" charset="0"/>
              </a:rPr>
              <a:t>CANCER</a:t>
            </a:r>
            <a:endParaRPr lang="sr-Latn-CS" sz="4800" dirty="0">
              <a:solidFill>
                <a:srgbClr val="632523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8435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843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8439" name="Rectangle 41"/>
          <p:cNvSpPr>
            <a:spLocks noChangeArrowheads="1"/>
          </p:cNvSpPr>
          <p:nvPr/>
        </p:nvSpPr>
        <p:spPr bwMode="auto">
          <a:xfrm>
            <a:off x="5334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440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Title 16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685799"/>
          </a:xfrm>
        </p:spPr>
        <p:txBody>
          <a:bodyPr/>
          <a:lstStyle/>
          <a:p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Contents</a:t>
            </a:r>
            <a:endParaRPr lang="en-GB" sz="32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18442" name="Subtitle 17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382000" cy="4114800"/>
          </a:xfrm>
        </p:spPr>
        <p:txBody>
          <a:bodyPr/>
          <a:lstStyle/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Relevant</a:t>
            </a:r>
            <a:r>
              <a:rPr lang="bs-Latn-BA" sz="24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A</a:t>
            </a:r>
            <a:r>
              <a:rPr lang="bs-Latn-BA" sz="2400" dirty="0" err="1" smtClean="0">
                <a:solidFill>
                  <a:srgbClr val="632523"/>
                </a:solidFill>
                <a:latin typeface="Cambria" pitchFamily="18" charset="0"/>
              </a:rPr>
              <a:t>cquis</a:t>
            </a:r>
            <a:endParaRPr lang="bs-Latn-BA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Institutional framework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National Legislation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Montenegro National Cancer Control Plan </a:t>
            </a:r>
            <a:endParaRPr lang="pl-PL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National program for early colorectal cancer detection</a:t>
            </a:r>
            <a:endParaRPr lang="pl-PL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National program for early cervical cancer detection</a:t>
            </a:r>
            <a:endParaRPr lang="pl-PL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National program for early breast cancer detection</a:t>
            </a:r>
            <a:endParaRPr lang="pl-PL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812800" indent="-812800" algn="l">
              <a:buFont typeface="Wingdings" pitchFamily="2" charset="2"/>
              <a:buChar char="q"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19459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1946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19464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533400" y="1524000"/>
            <a:ext cx="8229600" cy="762000"/>
          </a:xfrm>
        </p:spPr>
        <p:txBody>
          <a:bodyPr/>
          <a:lstStyle/>
          <a:p>
            <a:pPr>
              <a:defRPr/>
            </a:pPr>
            <a:r>
              <a:rPr lang="bs-Latn-BA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bs-Latn-BA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  <a:t>Relevant </a:t>
            </a:r>
            <a:r>
              <a:rPr lang="en-US" sz="2800" b="1" i="1" dirty="0" smtClean="0">
                <a:solidFill>
                  <a:srgbClr val="0000FF"/>
                </a:solidFill>
                <a:latin typeface="Cambria" pitchFamily="18" charset="0"/>
              </a:rPr>
              <a:t>A</a:t>
            </a:r>
            <a:r>
              <a:rPr lang="bs-Latn-BA" sz="2800" b="1" i="1" dirty="0" err="1" smtClean="0">
                <a:solidFill>
                  <a:srgbClr val="0000FF"/>
                </a:solidFill>
                <a:latin typeface="Cambria" pitchFamily="18" charset="0"/>
              </a:rPr>
              <a:t>cquis</a:t>
            </a:r>
            <a:r>
              <a:rPr lang="bs-Latn-BA" sz="2800" b="1" i="1" dirty="0" smtClean="0">
                <a:solidFill>
                  <a:srgbClr val="0000FF"/>
                </a:solidFill>
                <a:latin typeface="Cambria" pitchFamily="18" charset="0"/>
              </a:rPr>
              <a:t> </a:t>
            </a:r>
            <a: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28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19466" name="Content Placeholder 25"/>
          <p:cNvSpPr>
            <a:spLocks noGrp="1"/>
          </p:cNvSpPr>
          <p:nvPr>
            <p:ph idx="1"/>
          </p:nvPr>
        </p:nvSpPr>
        <p:spPr>
          <a:xfrm>
            <a:off x="381000" y="2514600"/>
            <a:ext cx="8458200" cy="3505200"/>
          </a:xfrm>
        </p:spPr>
        <p:txBody>
          <a:bodyPr/>
          <a:lstStyle/>
          <a:p>
            <a:endParaRPr lang="sr-Latn-CS" sz="20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GB" sz="2000" b="1" dirty="0" smtClean="0">
                <a:solidFill>
                  <a:srgbClr val="632523"/>
                </a:solidFill>
                <a:latin typeface="Cambria" pitchFamily="18" charset="0"/>
              </a:rPr>
              <a:t>Council Conclusions on action against cancer </a:t>
            </a:r>
            <a:r>
              <a:rPr lang="en-GB" sz="2000" dirty="0" smtClean="0">
                <a:solidFill>
                  <a:srgbClr val="632523"/>
                </a:solidFill>
                <a:latin typeface="Cambria" pitchFamily="18" charset="0"/>
              </a:rPr>
              <a:t>(13 September 2010)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GB" sz="2000" b="1" dirty="0" smtClean="0">
                <a:solidFill>
                  <a:srgbClr val="632523"/>
                </a:solidFill>
                <a:latin typeface="Cambria" pitchFamily="18" charset="0"/>
              </a:rPr>
              <a:t>Council Conclusions on reducing the burden of cancer </a:t>
            </a:r>
            <a:r>
              <a:rPr lang="en-GB" sz="2000" dirty="0" smtClean="0">
                <a:solidFill>
                  <a:srgbClr val="632523"/>
                </a:solidFill>
                <a:latin typeface="Cambria" pitchFamily="18" charset="0"/>
              </a:rPr>
              <a:t>(10 June 2008)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r>
              <a:rPr lang="sr-Latn-CS" sz="2000" b="1" dirty="0" smtClean="0">
                <a:solidFill>
                  <a:srgbClr val="632523"/>
                </a:solidFill>
                <a:latin typeface="Cambria" pitchFamily="18" charset="0"/>
              </a:rPr>
              <a:t>	</a:t>
            </a:r>
            <a:r>
              <a:rPr lang="en-GB" sz="2000" dirty="0" smtClean="0">
                <a:solidFill>
                  <a:srgbClr val="632523"/>
                </a:solidFill>
                <a:latin typeface="Cambria" pitchFamily="18" charset="0"/>
              </a:rPr>
              <a:t>32003H0878 (EUR-</a:t>
            </a:r>
            <a:r>
              <a:rPr lang="en-GB" sz="2000" dirty="0" err="1" smtClean="0">
                <a:solidFill>
                  <a:srgbClr val="632523"/>
                </a:solidFill>
                <a:latin typeface="Cambria" pitchFamily="18" charset="0"/>
              </a:rPr>
              <a:t>Lex</a:t>
            </a:r>
            <a:r>
              <a:rPr lang="en-GB" sz="2000" dirty="0" smtClean="0">
                <a:solidFill>
                  <a:srgbClr val="632523"/>
                </a:solidFill>
                <a:latin typeface="Cambria" pitchFamily="18" charset="0"/>
              </a:rPr>
              <a:t>: 15.30)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GB" sz="2000" b="1" dirty="0" smtClean="0">
                <a:solidFill>
                  <a:srgbClr val="632523"/>
                </a:solidFill>
                <a:latin typeface="Cambria" pitchFamily="18" charset="0"/>
              </a:rPr>
              <a:t>Council Recommendation of 2 December 2003 on cancer screening</a:t>
            </a:r>
            <a:endParaRPr lang="sr-Latn-CS" sz="20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r>
              <a:rPr lang="sr-Latn-CS" sz="2000" b="1" i="1" dirty="0" smtClean="0">
                <a:solidFill>
                  <a:srgbClr val="632523"/>
                </a:solidFill>
                <a:latin typeface="Cambria" pitchFamily="18" charset="0"/>
              </a:rPr>
              <a:t>	</a:t>
            </a:r>
            <a:r>
              <a:rPr lang="en-GB" sz="2000" i="1" dirty="0" smtClean="0">
                <a:solidFill>
                  <a:srgbClr val="632523"/>
                </a:solidFill>
                <a:latin typeface="Cambria" pitchFamily="18" charset="0"/>
              </a:rPr>
              <a:t>(OJ L 327, 16.12.2003, p. 34)</a:t>
            </a:r>
            <a:endParaRPr lang="en-US" sz="20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048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048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>National Legislation</a:t>
            </a:r>
            <a:endParaRPr lang="en-GB" sz="28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0490" name="Content Placeholder 25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7244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endParaRPr lang="sr-Latn-CS" sz="18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The  Constitution of Montenegro</a:t>
            </a:r>
            <a:endParaRPr lang="sr-Latn-CS" sz="18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Law on Health care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(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Official Gazette no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.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39/2004, 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no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.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14/2010)</a:t>
            </a:r>
          </a:p>
          <a:p>
            <a:pPr algn="just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Law on health insurance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(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Official Gazette no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.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39/2004, 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no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.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14/2012)</a:t>
            </a:r>
          </a:p>
          <a:p>
            <a:pPr algn="just"/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Law on the health care data collections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(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Official Gazette no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.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80/2008)</a:t>
            </a:r>
          </a:p>
          <a:p>
            <a:pPr algn="just"/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Strategy for prevention and control of </a:t>
            </a:r>
            <a:r>
              <a:rPr lang="en-US" sz="1800" dirty="0" err="1" smtClean="0">
                <a:solidFill>
                  <a:srgbClr val="632523"/>
                </a:solidFill>
                <a:latin typeface="Cambria" pitchFamily="18" charset="0"/>
              </a:rPr>
              <a:t>noncommunicable</a:t>
            </a:r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 diseases 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</a:p>
          <a:p>
            <a:pPr algn="just"/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Regulat</a:t>
            </a:r>
            <a:r>
              <a:rPr lang="en-US" sz="1800" dirty="0" err="1" smtClean="0">
                <a:solidFill>
                  <a:srgbClr val="632523"/>
                </a:solidFill>
                <a:latin typeface="Cambria" pitchFamily="18" charset="0"/>
              </a:rPr>
              <a:t>i</a:t>
            </a:r>
            <a:r>
              <a:rPr lang="sr-Latn-CS" sz="1800" dirty="0" smtClean="0">
                <a:solidFill>
                  <a:srgbClr val="632523"/>
                </a:solidFill>
                <a:latin typeface="Cambria" pitchFamily="18" charset="0"/>
              </a:rPr>
              <a:t>on on detailed content, form and manner of keeping register of diseases of major socio-medical importance, infectious diseases and other conditions related to population health (Official Gazette no. 24/2012)</a:t>
            </a:r>
          </a:p>
          <a:p>
            <a:pPr algn="just"/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Montenegro national cancer control plan </a:t>
            </a:r>
          </a:p>
          <a:p>
            <a:pPr algn="just"/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National program for early cervical cancer detection</a:t>
            </a:r>
            <a:endParaRPr lang="sr-Latn-CS" sz="18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/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National program for early colorectal cancer detection</a:t>
            </a:r>
          </a:p>
          <a:p>
            <a:pPr algn="just"/>
            <a:r>
              <a:rPr lang="en-US" sz="1800" dirty="0" smtClean="0">
                <a:solidFill>
                  <a:srgbClr val="632523"/>
                </a:solidFill>
                <a:latin typeface="Cambria" pitchFamily="18" charset="0"/>
              </a:rPr>
              <a:t>National program for early breast cancer detection</a:t>
            </a:r>
            <a:endParaRPr lang="sr-Latn-CS" sz="18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1800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en-US" sz="18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867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8680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Title 24"/>
          <p:cNvSpPr>
            <a:spLocks noGrp="1"/>
          </p:cNvSpPr>
          <p:nvPr>
            <p:ph type="title"/>
          </p:nvPr>
        </p:nvSpPr>
        <p:spPr>
          <a:xfrm>
            <a:off x="609600" y="1219200"/>
            <a:ext cx="8229600" cy="838200"/>
          </a:xfrm>
        </p:spPr>
        <p:txBody>
          <a:bodyPr/>
          <a:lstStyle/>
          <a:p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> </a:t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Institutional </a:t>
            </a:r>
            <a:r>
              <a:rPr lang="bs-Latn-BA" sz="3200" b="1" dirty="0" smtClean="0">
                <a:solidFill>
                  <a:srgbClr val="0000FF"/>
                </a:solidFill>
                <a:latin typeface="Cambria" pitchFamily="18" charset="0"/>
              </a:rPr>
              <a:t>F</a:t>
            </a:r>
            <a:r>
              <a:rPr lang="en-US" sz="3200" b="1" dirty="0" err="1" smtClean="0">
                <a:solidFill>
                  <a:srgbClr val="0000FF"/>
                </a:solidFill>
                <a:latin typeface="Cambria" pitchFamily="18" charset="0"/>
              </a:rPr>
              <a:t>ramework</a:t>
            </a:r>
            <a: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3200" b="1" i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8682" name="Content Placeholder 25"/>
          <p:cNvSpPr>
            <a:spLocks noGrp="1"/>
          </p:cNvSpPr>
          <p:nvPr>
            <p:ph idx="1"/>
          </p:nvPr>
        </p:nvSpPr>
        <p:spPr>
          <a:xfrm>
            <a:off x="304800" y="2590800"/>
            <a:ext cx="8458200" cy="3657600"/>
          </a:xfrm>
        </p:spPr>
        <p:txBody>
          <a:bodyPr/>
          <a:lstStyle/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Ministry of Health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    </a:t>
            </a: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National  Cancer Control Committee)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Institute of Public  Health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Health care institutions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Health Insurance Fund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048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914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048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762000" y="5334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GB" sz="2400" b="1" dirty="0" smtClean="0">
                <a:solidFill>
                  <a:srgbClr val="0000FF"/>
                </a:solidFill>
                <a:latin typeface="Cambria" pitchFamily="18" charset="0"/>
              </a:rPr>
              <a:t>Leading causes of death by diagnostic groups in Montenegro in 2009</a:t>
            </a:r>
          </a:p>
        </p:txBody>
      </p:sp>
      <p:sp>
        <p:nvSpPr>
          <p:cNvPr id="20490" name="Content Placeholder 25"/>
          <p:cNvSpPr>
            <a:spLocks noGrp="1"/>
          </p:cNvSpPr>
          <p:nvPr>
            <p:ph idx="1"/>
          </p:nvPr>
        </p:nvSpPr>
        <p:spPr>
          <a:xfrm>
            <a:off x="304800" y="2133600"/>
            <a:ext cx="8458200" cy="41910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endParaRPr lang="sr-Latn-CS" sz="1600" dirty="0" smtClean="0"/>
          </a:p>
          <a:p>
            <a:endParaRPr lang="sr-Latn-CS" sz="2000" dirty="0" smtClean="0"/>
          </a:p>
          <a:p>
            <a:pPr algn="just">
              <a:buFont typeface="Arial" pitchFamily="34" charset="0"/>
              <a:buChar char="•"/>
            </a:pPr>
            <a:endParaRPr lang="en-US" sz="2000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2" name="Chart 21"/>
          <p:cNvGraphicFramePr/>
          <p:nvPr/>
        </p:nvGraphicFramePr>
        <p:xfrm>
          <a:off x="381000" y="1371600"/>
          <a:ext cx="83820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048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048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1066800" y="6096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  <a:t>Most frequent </a:t>
            </a: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cancers as cause of death among men in Montenegro in 2009</a:t>
            </a:r>
            <a:endParaRPr lang="en-GB" sz="24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0490" name="Content Placeholder 25"/>
          <p:cNvSpPr>
            <a:spLocks noGrp="1"/>
          </p:cNvSpPr>
          <p:nvPr>
            <p:ph idx="1"/>
          </p:nvPr>
        </p:nvSpPr>
        <p:spPr>
          <a:xfrm>
            <a:off x="304800" y="2133600"/>
            <a:ext cx="8458200" cy="41910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endParaRPr lang="sr-Latn-CS" sz="1600" dirty="0" smtClean="0"/>
          </a:p>
          <a:p>
            <a:pPr>
              <a:buNone/>
            </a:pPr>
            <a:endParaRPr lang="sr-Latn-CS" sz="2000" dirty="0" smtClean="0"/>
          </a:p>
          <a:p>
            <a:pPr algn="just">
              <a:buFont typeface="Arial" pitchFamily="34" charset="0"/>
              <a:buChar char="•"/>
            </a:pPr>
            <a:endParaRPr lang="en-US" sz="2000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2" name="Chart 21"/>
          <p:cNvGraphicFramePr/>
          <p:nvPr/>
        </p:nvGraphicFramePr>
        <p:xfrm>
          <a:off x="152400" y="1676400"/>
          <a:ext cx="8686800" cy="459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048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048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1066800" y="6096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  <a:t>Most frequent </a:t>
            </a: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cancers as cause of death among women </a:t>
            </a:r>
            <a:r>
              <a:rPr lang="bs-Latn-BA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bs-Latn-BA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in Montenegro in 2009</a:t>
            </a:r>
            <a:endParaRPr lang="en-GB" sz="24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0490" name="Content Placeholder 25"/>
          <p:cNvSpPr>
            <a:spLocks noGrp="1"/>
          </p:cNvSpPr>
          <p:nvPr>
            <p:ph idx="1"/>
          </p:nvPr>
        </p:nvSpPr>
        <p:spPr>
          <a:xfrm>
            <a:off x="304800" y="2133600"/>
            <a:ext cx="8458200" cy="41910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endParaRPr lang="sr-Latn-CS" sz="1600" dirty="0" smtClean="0"/>
          </a:p>
          <a:p>
            <a:pPr>
              <a:buNone/>
            </a:pPr>
            <a:endParaRPr lang="sr-Latn-CS" sz="2000" dirty="0" smtClean="0"/>
          </a:p>
          <a:p>
            <a:pPr algn="just">
              <a:buFont typeface="Arial" pitchFamily="34" charset="0"/>
              <a:buChar char="•"/>
            </a:pPr>
            <a:endParaRPr lang="en-US" sz="2000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2" name="Chart 21"/>
          <p:cNvGraphicFramePr/>
          <p:nvPr/>
        </p:nvGraphicFramePr>
        <p:xfrm>
          <a:off x="182880" y="1752600"/>
          <a:ext cx="89611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3555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355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3560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1295400" y="6096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Montenegro – Estimated age standardized incidence </a:t>
            </a:r>
            <a:r>
              <a:rPr lang="bs-Latn-BA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bs-Latn-BA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for 2008*</a:t>
            </a:r>
            <a: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2400" b="1" i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190502" y="1893125"/>
          <a:ext cx="6781800" cy="3352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14600"/>
                <a:gridCol w="1219200"/>
                <a:gridCol w="1447800"/>
                <a:gridCol w="1600200"/>
              </a:tblGrid>
              <a:tr h="70840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Indictors 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Male 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Female 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Both sexes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824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Estimated</a:t>
                      </a:r>
                      <a:r>
                        <a:rPr lang="en-US" baseline="0" dirty="0" smtClean="0">
                          <a:latin typeface="Cambria" pitchFamily="18" charset="0"/>
                        </a:rPr>
                        <a:t> ASR Incidence  per 100000</a:t>
                      </a:r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231,1</a:t>
                      </a:r>
                    </a:p>
                    <a:p>
                      <a:pPr algn="ctr"/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185,2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204,3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708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Risk of getting cancer before age 75 (%)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24,0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18,9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21,2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102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Risk of dying</a:t>
                      </a:r>
                      <a:r>
                        <a:rPr lang="en-US" baseline="0" dirty="0" smtClean="0">
                          <a:latin typeface="Cambria" pitchFamily="18" charset="0"/>
                        </a:rPr>
                        <a:t> from cancer before age 75 (%)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17,6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10,9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Cambria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Cambria" pitchFamily="18" charset="0"/>
                        </a:rPr>
                        <a:t>13,9</a:t>
                      </a:r>
                      <a:endParaRPr lang="en-US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305302" y="5322125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mbria" pitchFamily="18" charset="0"/>
              </a:rPr>
              <a:t>*</a:t>
            </a:r>
            <a:r>
              <a:rPr lang="en-US" sz="1400" dirty="0" err="1" smtClean="0">
                <a:latin typeface="Cambria" pitchFamily="18" charset="0"/>
              </a:rPr>
              <a:t>Globocan</a:t>
            </a:r>
            <a:r>
              <a:rPr lang="en-US" sz="1400" dirty="0" smtClean="0">
                <a:latin typeface="Cambria" pitchFamily="18" charset="0"/>
              </a:rPr>
              <a:t> 2008 (IARC). Section of cancer information</a:t>
            </a:r>
            <a:endParaRPr lang="en-US" sz="14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4579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4580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4584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1066800" y="685800"/>
            <a:ext cx="8229600" cy="609600"/>
          </a:xfrm>
        </p:spPr>
        <p:txBody>
          <a:bodyPr/>
          <a:lstStyle/>
          <a:p>
            <a:pPr lvl="0"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Montenegro National Cancer Control Plan </a:t>
            </a:r>
            <a:r>
              <a:rPr lang="hr-HR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hr-HR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hr-HR" sz="2400" b="1" dirty="0" smtClean="0">
                <a:solidFill>
                  <a:srgbClr val="0000FF"/>
                </a:solidFill>
                <a:latin typeface="Cambria" pitchFamily="18" charset="0"/>
              </a:rPr>
              <a:t>K</a:t>
            </a:r>
            <a:r>
              <a:rPr lang="en-US" sz="2400" b="1" dirty="0" err="1" smtClean="0">
                <a:solidFill>
                  <a:srgbClr val="0000FF"/>
                </a:solidFill>
                <a:latin typeface="Cambria" pitchFamily="18" charset="0"/>
              </a:rPr>
              <a:t>ey</a:t>
            </a: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 </a:t>
            </a:r>
            <a:r>
              <a:rPr lang="hr-HR" sz="2400" b="1" dirty="0" smtClean="0">
                <a:solidFill>
                  <a:srgbClr val="0000FF"/>
                </a:solidFill>
                <a:latin typeface="Cambria" pitchFamily="18" charset="0"/>
              </a:rPr>
              <a:t>A</a:t>
            </a:r>
            <a:r>
              <a:rPr lang="en-US" sz="2400" b="1" dirty="0" err="1" smtClean="0">
                <a:solidFill>
                  <a:srgbClr val="0000FF"/>
                </a:solidFill>
                <a:latin typeface="Cambria" pitchFamily="18" charset="0"/>
              </a:rPr>
              <a:t>ims</a:t>
            </a: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 </a:t>
            </a:r>
            <a:endParaRPr lang="bs-Latn-BA" sz="24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4586" name="Content Placeholder 25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724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Improving  the efficiency and cancer control through data collection and surveillance </a:t>
            </a:r>
            <a:r>
              <a:rPr lang="sr-Latn-CS" sz="2000" dirty="0" smtClean="0">
                <a:solidFill>
                  <a:srgbClr val="632523"/>
                </a:solidFill>
                <a:latin typeface="Cambria" pitchFamily="18" charset="0"/>
              </a:rPr>
              <a:t>  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Reduction in cancer incidence through primary prevention measures</a:t>
            </a:r>
            <a:r>
              <a:rPr lang="sr-Latn-CS" sz="2000" dirty="0" smtClean="0">
                <a:solidFill>
                  <a:srgbClr val="632523"/>
                </a:solidFill>
                <a:latin typeface="Cambria" pitchFamily="18" charset="0"/>
              </a:rPr>
              <a:t> 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Ensuring  early detection and screening program aimed at reducing the cancer-related incidence and mortality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Improvement of organization and services</a:t>
            </a:r>
            <a:r>
              <a:rPr lang="sr-Latn-CS" sz="2000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 for diagnostics and treatment of malignant diseases, aimed at reducing the morbidity and mortality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Improving  the quality of life of cancer patients and their family  through the establishment of palliative care and rehabilitation services</a:t>
            </a:r>
            <a:r>
              <a:rPr lang="sr-Latn-CS" sz="2000" dirty="0" smtClean="0">
                <a:solidFill>
                  <a:srgbClr val="632523"/>
                </a:solidFill>
                <a:latin typeface="Cambria" pitchFamily="18" charset="0"/>
              </a:rPr>
              <a:t> 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Quality improvement</a:t>
            </a:r>
            <a:r>
              <a:rPr lang="sr-Latn-CS" sz="2000" dirty="0" smtClean="0">
                <a:solidFill>
                  <a:srgbClr val="632523"/>
                </a:solidFill>
                <a:latin typeface="Cambria" pitchFamily="18" charset="0"/>
              </a:rPr>
              <a:t> 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Strengthening human resources  and education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 </a:t>
            </a:r>
          </a:p>
          <a:p>
            <a:pPr>
              <a:buNone/>
            </a:pPr>
            <a:r>
              <a:rPr lang="sr-Latn-CS" sz="2400" dirty="0" smtClean="0">
                <a:solidFill>
                  <a:srgbClr val="632523"/>
                </a:solidFill>
                <a:latin typeface="Cambria" pitchFamily="18" charset="0"/>
              </a:rPr>
              <a:t> </a:t>
            </a:r>
          </a:p>
          <a:p>
            <a:pPr>
              <a:buFont typeface="Arial" charset="0"/>
              <a:buNone/>
            </a:pPr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5603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560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5608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763000" cy="4648200"/>
          </a:xfrm>
        </p:spPr>
        <p:txBody>
          <a:bodyPr/>
          <a:lstStyle/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Raising awareness about the cervical cancer problem and the importance of regular checkups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Reduction of  mortality caused by cervical cancer by 50% in the period of 10 years after the beginning of implementation of the Program;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Reduction of  cervical cancer incidence  by 50-60% in the period of 8 years after the beginning of implementation of the Program</a:t>
            </a:r>
            <a:r>
              <a:rPr lang="en-US" sz="2400" i="1" dirty="0" smtClean="0">
                <a:solidFill>
                  <a:srgbClr val="632523"/>
                </a:solidFill>
                <a:latin typeface="Cambria" pitchFamily="18" charset="0"/>
              </a:rPr>
              <a:t> ;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Coverage of at least 50% of target population in the period of 3 years after the beginning of implementation of the Program; </a:t>
            </a:r>
          </a:p>
          <a:p>
            <a:pPr>
              <a:buNone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8229600" cy="762000"/>
          </a:xfrm>
        </p:spPr>
        <p:txBody>
          <a:bodyPr/>
          <a:lstStyle/>
          <a:p>
            <a: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National program for early cervical cancer detection   </a:t>
            </a:r>
            <a:r>
              <a:rPr lang="sr-Latn-CS" sz="24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400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sr-Latn-CS" sz="2400" dirty="0">
              <a:solidFill>
                <a:srgbClr val="0000FF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76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1752600"/>
            <a:ext cx="81534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765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838200"/>
          </a:xfrm>
        </p:spPr>
        <p:txBody>
          <a:bodyPr/>
          <a:lstStyle/>
          <a:p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  <a:t>Target Population </a:t>
            </a: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3200" i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7658" name="Content Placeholder 25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038600"/>
          </a:xfrm>
        </p:spPr>
        <p:txBody>
          <a:bodyPr/>
          <a:lstStyle/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                                                   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Women aged 24-64 years,  with the interval of examination in every three  years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662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662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381000" y="2590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6632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 rot="10800000" flipV="1">
            <a:off x="533400" y="13716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sr-Latn-CS" sz="3200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632523"/>
                </a:solidFill>
                <a:latin typeface="Cambria" pitchFamily="18" charset="0"/>
              </a:rPr>
            </a:br>
            <a:endParaRPr lang="en-GB" b="1" i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6634" name="Content Placeholder 25"/>
          <p:cNvSpPr>
            <a:spLocks noGrp="1"/>
          </p:cNvSpPr>
          <p:nvPr>
            <p:ph idx="1"/>
          </p:nvPr>
        </p:nvSpPr>
        <p:spPr>
          <a:xfrm>
            <a:off x="304800" y="2133600"/>
            <a:ext cx="8458200" cy="3962400"/>
          </a:xfrm>
        </p:spPr>
        <p:txBody>
          <a:bodyPr/>
          <a:lstStyle/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Continuous media campaign about the importance of prevention and early detection of cervical cancer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Additional training and education of  pathologists,  and motivation of staff in primary health care (chosen doctors and nurses)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 Invitations for PAP test  sent from the primary health care centers to the home addresses  of  eligible women together with educational brochure and questionnaire </a:t>
            </a:r>
          </a:p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Cytological examination  of  cervical smears would  be performed at the  designated centers</a:t>
            </a:r>
          </a:p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Further diagnostic  processing and treatment, if needed, at secondary and tertiary health care institution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9600" y="228600"/>
            <a:ext cx="86868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r-Latn-CS" sz="3200" dirty="0" smtClean="0">
              <a:solidFill>
                <a:srgbClr val="0000FF"/>
              </a:solidFill>
              <a:latin typeface="Cambria" pitchFamily="18" charset="0"/>
              <a:ea typeface="Calibri" pitchFamily="34" charset="0"/>
              <a:cs typeface="Calibri,Bold"/>
            </a:endParaRPr>
          </a:p>
          <a:p>
            <a:pPr algn="ctr"/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Organization of the program </a:t>
            </a:r>
            <a:endParaRPr lang="bs-Latn-BA" sz="3200" b="1" dirty="0" smtClean="0">
              <a:solidFill>
                <a:srgbClr val="0000FF"/>
              </a:solidFill>
              <a:latin typeface="Cambria" pitchFamily="18" charset="0"/>
            </a:endParaRPr>
          </a:p>
          <a:p>
            <a:pPr algn="ctr"/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for early breast cancer detection </a:t>
            </a:r>
            <a: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4800" b="1" dirty="0" smtClean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/>
            </a:r>
            <a:br>
              <a:rPr lang="sr-Latn-CS" sz="4800" b="1" dirty="0" smtClean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</a:br>
            <a:endParaRPr lang="sr-Latn-CS" sz="2800" b="1" dirty="0">
              <a:solidFill>
                <a:srgbClr val="0000FF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7651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76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1752600"/>
            <a:ext cx="81534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765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914400" y="838200"/>
            <a:ext cx="8229600" cy="838200"/>
          </a:xfrm>
        </p:spPr>
        <p:txBody>
          <a:bodyPr/>
          <a:lstStyle/>
          <a:p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 National program </a:t>
            </a:r>
            <a:r>
              <a:rPr lang="bs-Latn-BA" sz="32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bs-Latn-BA" sz="32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for early colorectal cancer detection </a:t>
            </a: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3200" i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7658" name="Content Placeholder 25"/>
          <p:cNvSpPr>
            <a:spLocks noGrp="1"/>
          </p:cNvSpPr>
          <p:nvPr>
            <p:ph idx="1"/>
          </p:nvPr>
        </p:nvSpPr>
        <p:spPr>
          <a:xfrm>
            <a:off x="228600" y="2133600"/>
            <a:ext cx="8534400" cy="3886200"/>
          </a:xfrm>
        </p:spPr>
        <p:txBody>
          <a:bodyPr/>
          <a:lstStyle/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Reduction of mortality caused by colorectal cancer by 15% in the period of 5 years after the beginning of implementation of the Program;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Detection of  colorectal cancer  at the early stage  of  disease and thus enhancing possibility of healing, quality of life and survival;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Coverage of at least 60% of target population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76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1752600"/>
            <a:ext cx="81534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765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838200"/>
          </a:xfrm>
        </p:spPr>
        <p:txBody>
          <a:bodyPr/>
          <a:lstStyle/>
          <a:p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  <a:t>Target Population </a:t>
            </a: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3200" i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7658" name="Content Placeholder 25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3886200"/>
          </a:xfrm>
        </p:spPr>
        <p:txBody>
          <a:bodyPr/>
          <a:lstStyle/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Men and women aged 50-74 years,  with the interval of examination in every two years using test for occult bleeding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8675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867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8680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Title 24"/>
          <p:cNvSpPr>
            <a:spLocks noGrp="1"/>
          </p:cNvSpPr>
          <p:nvPr>
            <p:ph type="title"/>
          </p:nvPr>
        </p:nvSpPr>
        <p:spPr>
          <a:xfrm>
            <a:off x="838200" y="762000"/>
            <a:ext cx="8229600" cy="9906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Organization of the program </a:t>
            </a:r>
            <a:r>
              <a:rPr lang="bs-Latn-BA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bs-Latn-BA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Cambria" pitchFamily="18" charset="0"/>
              </a:rPr>
              <a:t>for early colorectal cancer detection </a:t>
            </a:r>
            <a: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400" b="1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2400" b="1" i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8682" name="Content Placeholder 25"/>
          <p:cNvSpPr>
            <a:spLocks noGrp="1"/>
          </p:cNvSpPr>
          <p:nvPr>
            <p:ph idx="1"/>
          </p:nvPr>
        </p:nvSpPr>
        <p:spPr>
          <a:xfrm>
            <a:off x="381000" y="1905000"/>
            <a:ext cx="8382000" cy="4114800"/>
          </a:xfrm>
        </p:spPr>
        <p:txBody>
          <a:bodyPr/>
          <a:lstStyle/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Continuous media campaign about the importance of prevention and early detection of colorectal cancer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Additional training and motivation of staff in primary health care (chosen doctors and nurses)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Invitations for occult bleeding testing  to be sent from the primary health care centers to the home addresses  of  eligible population together with educational brochure and questionnaire 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Further diagnostic  processing, if needed, in designated  endoscopic center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662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381000" y="2590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6632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 rot="10800000" flipV="1">
            <a:off x="533400" y="13716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sr-Latn-CS" sz="3200" dirty="0" smtClean="0">
                <a:latin typeface="+mn-lt"/>
              </a:rPr>
              <a:t/>
            </a:r>
            <a:br>
              <a:rPr lang="sr-Latn-CS" sz="3200" dirty="0" smtClean="0">
                <a:latin typeface="+mn-lt"/>
              </a:rPr>
            </a:br>
            <a:endParaRPr lang="en-GB" b="1" i="1" dirty="0" smtClean="0">
              <a:solidFill>
                <a:schemeClr val="hlink"/>
              </a:solidFill>
              <a:latin typeface="+mn-lt"/>
            </a:endParaRPr>
          </a:p>
        </p:txBody>
      </p:sp>
      <p:sp>
        <p:nvSpPr>
          <p:cNvPr id="26634" name="Content Placeholder 25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343400"/>
          </a:xfrm>
        </p:spPr>
        <p:txBody>
          <a:bodyPr/>
          <a:lstStyle/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Raising awareness about the breast cancer problem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Reduction of female mortality caused by breast cancer by 15% in the period of 5 years after the beginning of implementation of the Program;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Early detection of breast cancer above 80% with the possibility to detect </a:t>
            </a:r>
            <a:r>
              <a:rPr lang="en-US" sz="2400" i="1" dirty="0" smtClean="0">
                <a:solidFill>
                  <a:srgbClr val="632523"/>
                </a:solidFill>
                <a:latin typeface="Cambria" pitchFamily="18" charset="0"/>
              </a:rPr>
              <a:t>in situ lesions above 10% ;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Improvement of the quality of life of female patients suffering from breast cancer.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9600" y="609600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National program </a:t>
            </a:r>
            <a:endParaRPr lang="bs-Latn-BA" sz="3200" b="1" dirty="0" smtClean="0">
              <a:solidFill>
                <a:srgbClr val="0000FF"/>
              </a:solidFill>
              <a:latin typeface="Cambria" pitchFamily="18" charset="0"/>
            </a:endParaRPr>
          </a:p>
          <a:p>
            <a:pPr algn="ctr"/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for early breast cancer detection </a:t>
            </a: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</a:br>
            <a:endParaRPr lang="sr-Latn-CS" sz="3200" dirty="0">
              <a:solidFill>
                <a:srgbClr val="0000FF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765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1752600"/>
            <a:ext cx="81534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765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838200"/>
          </a:xfrm>
        </p:spPr>
        <p:txBody>
          <a:bodyPr/>
          <a:lstStyle/>
          <a:p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  <a:t>Target Population </a:t>
            </a: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3200" i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7658" name="Content Placeholder 25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5181600"/>
          </a:xfrm>
        </p:spPr>
        <p:txBody>
          <a:bodyPr/>
          <a:lstStyle/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Healthy women aged 40-69 years, with the interval of examination in every two years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867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8382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8680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Title 24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229600" cy="762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Cambria" pitchFamily="18" charset="0"/>
              </a:rPr>
              <a:t>Organization of the program </a:t>
            </a:r>
            <a: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bs-Latn-BA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Cambria" pitchFamily="18" charset="0"/>
              </a:rPr>
              <a:t>for early breast cancer detection </a:t>
            </a:r>
            <a: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2800" b="1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2800" b="1" i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8682" name="Content Placeholder 25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572000"/>
          </a:xfrm>
        </p:spPr>
        <p:txBody>
          <a:bodyPr/>
          <a:lstStyle/>
          <a:p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Continuous media campaign about the importance of prevention and early detection of breast cancer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Additional training and motivation of staff in primary health care (chosen doctors and nurses), as well as radiologists and surgeons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 Invitations for mammography examination  to be sent from the primary health care centers to the home addresses  of  eligible women together with educational brochure and questionnaire </a:t>
            </a:r>
          </a:p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Mammography examination would be performed at the Centers for Radiological Diagnosis  at the primary health care centers (double independent reading of mammography)</a:t>
            </a:r>
          </a:p>
          <a:p>
            <a:r>
              <a:rPr lang="en-US" sz="2000" dirty="0" smtClean="0">
                <a:solidFill>
                  <a:srgbClr val="632523"/>
                </a:solidFill>
                <a:latin typeface="Cambria" pitchFamily="18" charset="0"/>
              </a:rPr>
              <a:t>Further diagnostic  processing and treatment, if needed, in designated centers</a:t>
            </a:r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0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867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8680" name="Picture 18" descr="EU MN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Title 24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838200"/>
          </a:xfrm>
        </p:spPr>
        <p:txBody>
          <a:bodyPr/>
          <a:lstStyle/>
          <a:p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</a:br>
            <a:r>
              <a:rPr lang="sr-Latn-CS" sz="3200" dirty="0" smtClean="0">
                <a:solidFill>
                  <a:srgbClr val="0000FF"/>
                </a:solidFill>
                <a:latin typeface="Cambria" pitchFamily="18" charset="0"/>
              </a:rPr>
              <a:t> </a:t>
            </a:r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Activities</a:t>
            </a:r>
            <a: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</a:br>
            <a:endParaRPr lang="en-GB" sz="3200" b="1" i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8682" name="Content Placeholder 25"/>
          <p:cNvSpPr>
            <a:spLocks noGrp="1"/>
          </p:cNvSpPr>
          <p:nvPr>
            <p:ph idx="1"/>
          </p:nvPr>
        </p:nvSpPr>
        <p:spPr>
          <a:xfrm>
            <a:off x="304800" y="1447800"/>
            <a:ext cx="8458200" cy="4495800"/>
          </a:xfrm>
        </p:spPr>
        <p:txBody>
          <a:bodyPr numCol="2"/>
          <a:lstStyle/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Establishment of the National  Cancer Register is in process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Organization of screening for colorectal cancer is  in process and its beginning is planned  on the 22. 04. 2013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National guideline on therapy  of chronic  cancer  pain 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en-US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562600" y="1524000"/>
          <a:ext cx="3252787" cy="4191000"/>
        </p:xfrm>
        <a:graphic>
          <a:graphicData uri="http://schemas.openxmlformats.org/presentationml/2006/ole">
            <p:oleObj spid="_x0000_s1026" name="Acrobat Document" r:id="rId5" imgW="5355000" imgH="7578000" progId="AcroExch.Document.7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8676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rgbClr val="0000FF"/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28680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Title 24"/>
          <p:cNvSpPr>
            <a:spLocks noGrp="1"/>
          </p:cNvSpPr>
          <p:nvPr>
            <p:ph type="title"/>
          </p:nvPr>
        </p:nvSpPr>
        <p:spPr>
          <a:xfrm>
            <a:off x="609600" y="1219200"/>
            <a:ext cx="8229600" cy="838200"/>
          </a:xfrm>
        </p:spPr>
        <p:txBody>
          <a:bodyPr/>
          <a:lstStyle/>
          <a:p>
            <a:r>
              <a:rPr lang="sr-Latn-CS" sz="2800" dirty="0" smtClean="0">
                <a:solidFill>
                  <a:srgbClr val="0000FF"/>
                </a:solidFill>
              </a:rPr>
              <a:t/>
            </a:r>
            <a:br>
              <a:rPr lang="sr-Latn-CS" sz="2800" dirty="0" smtClean="0">
                <a:solidFill>
                  <a:srgbClr val="0000FF"/>
                </a:solidFill>
              </a:rPr>
            </a:br>
            <a:r>
              <a:rPr lang="sr-Latn-CS" sz="2800" dirty="0" smtClean="0">
                <a:solidFill>
                  <a:srgbClr val="0000FF"/>
                </a:solidFill>
              </a:rPr>
              <a:t> </a:t>
            </a:r>
            <a:br>
              <a:rPr lang="sr-Latn-CS" sz="2800" dirty="0" smtClean="0">
                <a:solidFill>
                  <a:srgbClr val="0000FF"/>
                </a:solidFill>
              </a:rPr>
            </a:br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Challenges</a:t>
            </a:r>
            <a:r>
              <a:rPr lang="en-US" sz="2400" b="1" dirty="0" smtClean="0">
                <a:solidFill>
                  <a:srgbClr val="0000FF"/>
                </a:solidFill>
              </a:rPr>
              <a:t/>
            </a:r>
            <a:br>
              <a:rPr lang="en-US" sz="2400" b="1" dirty="0" smtClean="0">
                <a:solidFill>
                  <a:srgbClr val="0000FF"/>
                </a:solidFill>
              </a:rPr>
            </a:br>
            <a:r>
              <a:rPr lang="sr-Latn-CS" sz="2000" b="1" dirty="0" smtClean="0">
                <a:solidFill>
                  <a:srgbClr val="0000FF"/>
                </a:solidFill>
                <a:latin typeface="+mn-lt"/>
              </a:rPr>
              <a:t/>
            </a:r>
            <a:br>
              <a:rPr lang="sr-Latn-CS" sz="2000" b="1" dirty="0" smtClean="0">
                <a:solidFill>
                  <a:srgbClr val="0000FF"/>
                </a:solidFill>
                <a:latin typeface="+mn-lt"/>
              </a:rPr>
            </a:br>
            <a:endParaRPr lang="en-GB" sz="2000" b="1" i="1" dirty="0" smtClean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8682" name="Content Placeholder 25"/>
          <p:cNvSpPr>
            <a:spLocks noGrp="1"/>
          </p:cNvSpPr>
          <p:nvPr>
            <p:ph idx="1"/>
          </p:nvPr>
        </p:nvSpPr>
        <p:spPr>
          <a:xfrm>
            <a:off x="304800" y="2590800"/>
            <a:ext cx="8458200" cy="3657600"/>
          </a:xfrm>
        </p:spPr>
        <p:txBody>
          <a:bodyPr/>
          <a:lstStyle/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Stable sources of financing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Sustainable organization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Awareness of population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Motivation of health workers (especially chosen doctors)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Human resources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Physical resources</a:t>
            </a:r>
          </a:p>
          <a:p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Establishment of palliative care</a:t>
            </a:r>
          </a:p>
          <a:p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endParaRPr lang="en-U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632523"/>
                </a:solidFill>
                <a:latin typeface="Cambria" pitchFamily="18" charset="0"/>
              </a:rPr>
              <a:t>     </a:t>
            </a:r>
            <a:endParaRPr lang="sr-Latn-CS" sz="2400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6084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4042</TotalTime>
  <Words>1750</Words>
  <Application>Microsoft Office PowerPoint</Application>
  <PresentationFormat>On-screen Show (4:3)</PresentationFormat>
  <Paragraphs>306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Acrobat Document</vt:lpstr>
      <vt:lpstr>Slide 1</vt:lpstr>
      <vt:lpstr>Slide 2</vt:lpstr>
      <vt:lpstr>Contents</vt:lpstr>
      <vt:lpstr> Relevant Acquis  </vt:lpstr>
      <vt:lpstr>National Legislation</vt:lpstr>
      <vt:lpstr>   Institutional Framework </vt:lpstr>
      <vt:lpstr>Leading causes of death by diagnostic groups in Montenegro in 2009</vt:lpstr>
      <vt:lpstr>Most frequent cancers as cause of death among men in Montenegro in 2009</vt:lpstr>
      <vt:lpstr>Most frequent cancers as cause of death among women  in Montenegro in 2009</vt:lpstr>
      <vt:lpstr>  Montenegro – Estimated age standardized incidence  for 2008*  </vt:lpstr>
      <vt:lpstr>Montenegro National Cancer Control Plan  Key Aims </vt:lpstr>
      <vt:lpstr> National program for early cervical cancer detection    </vt:lpstr>
      <vt:lpstr>    Target Population   </vt:lpstr>
      <vt:lpstr> </vt:lpstr>
      <vt:lpstr>  National program  for early colorectal cancer detection  </vt:lpstr>
      <vt:lpstr>    Target Population   </vt:lpstr>
      <vt:lpstr>Organization of the program  for early colorectal cancer detection  </vt:lpstr>
      <vt:lpstr> </vt:lpstr>
      <vt:lpstr>    Target Population   </vt:lpstr>
      <vt:lpstr>Organization of the program  for early breast cancer detection  </vt:lpstr>
      <vt:lpstr>  Activities </vt:lpstr>
      <vt:lpstr>   Challenges  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melita.rastoder</cp:lastModifiedBy>
  <cp:revision>790</cp:revision>
  <dcterms:created xsi:type="dcterms:W3CDTF">2012-04-18T16:21:57Z</dcterms:created>
  <dcterms:modified xsi:type="dcterms:W3CDTF">2013-04-09T13:16:58Z</dcterms:modified>
</cp:coreProperties>
</file>