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7" r:id="rId2"/>
    <p:sldId id="256" r:id="rId3"/>
    <p:sldId id="304" r:id="rId4"/>
    <p:sldId id="305" r:id="rId5"/>
    <p:sldId id="294" r:id="rId6"/>
    <p:sldId id="309" r:id="rId7"/>
    <p:sldId id="306" r:id="rId8"/>
    <p:sldId id="316" r:id="rId9"/>
    <p:sldId id="307" r:id="rId10"/>
    <p:sldId id="310" r:id="rId11"/>
    <p:sldId id="311" r:id="rId12"/>
    <p:sldId id="312" r:id="rId13"/>
    <p:sldId id="313" r:id="rId14"/>
    <p:sldId id="314" r:id="rId15"/>
    <p:sldId id="315" r:id="rId16"/>
    <p:sldId id="317" r:id="rId17"/>
    <p:sldId id="318" r:id="rId18"/>
    <p:sldId id="319" r:id="rId19"/>
    <p:sldId id="320" r:id="rId20"/>
    <p:sldId id="321" r:id="rId21"/>
    <p:sldId id="324" r:id="rId22"/>
    <p:sldId id="325" r:id="rId23"/>
    <p:sldId id="265" r:id="rId24"/>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701" autoAdjust="0"/>
    <p:restoredTop sz="94660"/>
  </p:normalViewPr>
  <p:slideViewPr>
    <p:cSldViewPr>
      <p:cViewPr>
        <p:scale>
          <a:sx n="75" d="100"/>
          <a:sy n="75" d="100"/>
        </p:scale>
        <p:origin x="-1506" y="-4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1B9854-E4FD-4910-864B-94FD45E4EC54}" type="datetimeFigureOut">
              <a:rPr lang="en-US"/>
              <a:pPr>
                <a:defRPr/>
              </a:pPr>
              <a:t>4/9/2013</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E4DA084-5ABA-43F5-AADB-0397350396D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A413DDF-4147-41FD-82F2-36739EF6987A}" type="datetimeFigureOut">
              <a:rPr lang="en-US"/>
              <a:pPr>
                <a:defRPr/>
              </a:pPr>
              <a:t>4/9/2013</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C67DAEA-A465-486D-847D-A07280A6BC0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6A85957-A54D-43D2-B1B2-98A9EBEBBFCD}"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B641229-0EA1-44ED-83F5-0420B6889E37}" type="slidenum">
              <a:rPr lang="en-US" smtClean="0"/>
              <a:pPr>
                <a:defRPr/>
              </a:pPr>
              <a:t>16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r>
              <a:rPr lang="sr-Latn-CS" smtClean="0"/>
              <a:t>Predmetna okvirna direktiva obuhvaćena je u Zakonu o elektronskim komunikacijama i Zakonom o elektronskim medijima</a:t>
            </a:r>
          </a:p>
        </p:txBody>
      </p:sp>
      <p:sp>
        <p:nvSpPr>
          <p:cNvPr id="4" name="Slide Number Placeholder 3"/>
          <p:cNvSpPr>
            <a:spLocks noGrp="1"/>
          </p:cNvSpPr>
          <p:nvPr>
            <p:ph type="sldNum" sz="quarter" idx="5"/>
          </p:nvPr>
        </p:nvSpPr>
        <p:spPr/>
        <p:txBody>
          <a:bodyPr/>
          <a:lstStyle/>
          <a:p>
            <a:pPr>
              <a:defRPr/>
            </a:pPr>
            <a:fld id="{D752068A-DDAA-41FE-BB98-7F6C63E95E9F}" type="slidenum">
              <a:rPr lang="en-US" smtClean="0"/>
              <a:pPr>
                <a:defRPr/>
              </a:pPr>
              <a:t>17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Clan 7 propisuje status Agencije</a:t>
            </a:r>
            <a:r>
              <a:rPr lang="en-US" smtClean="0"/>
              <a:t> za elektronske komunikacije i poštansku djelatnost</a:t>
            </a:r>
            <a:r>
              <a:rPr lang="en-GB" smtClean="0"/>
              <a:t>, u tom smislu Agencija je nezavisni regulatorni organ odnosno ista je funkcionalno nezavisna </a:t>
            </a:r>
            <a:r>
              <a:rPr lang="vi-VN" smtClean="0"/>
              <a:t>od pravnih i fizičkih lica koja obezbjeđuju elektronske komunikacione mreže, opremu ili usluge.</a:t>
            </a:r>
            <a:endParaRPr lang="en-US" smtClean="0"/>
          </a:p>
          <a:p>
            <a:r>
              <a:rPr lang="en-US" smtClean="0"/>
              <a:t>Nadalje clan 8 propisuje nadležnosti regulatornog organa između ostalog priprema stručne osnove za izradu regulatornih akata koje donosi Ministarstvo,</a:t>
            </a:r>
            <a:r>
              <a:rPr lang="pl-PL" smtClean="0"/>
              <a:t>usvaja procedure i norme za primjenu zakona i pozakonskih akata; </a:t>
            </a:r>
            <a:r>
              <a:rPr lang="en-US" smtClean="0"/>
              <a:t>priprema stručne osnove za izradu propisa koje donosi Ministarstvo, u skladu sa ovim zakonom;</a:t>
            </a:r>
          </a:p>
          <a:p>
            <a:r>
              <a:rPr lang="en-US" smtClean="0"/>
              <a:t>Clanom 9 su definisani organi Agencije a to su : Savjet Agencije i Izvršni direktor Agencije.</a:t>
            </a:r>
          </a:p>
          <a:p>
            <a:r>
              <a:rPr lang="en-US" smtClean="0"/>
              <a:t>Od clana 11 do 16 propisani kriterijumi za izbor organa Agencije i razrjesenje istih, te </a:t>
            </a:r>
            <a:r>
              <a:rPr lang="pl-PL" smtClean="0"/>
              <a:t>izvore finansiranja, finansijski plan i program rada Agencije, računovodstvo,višak nad rashodima regulatornog organa i izvještaj o radu Agencije.</a:t>
            </a:r>
          </a:p>
          <a:p>
            <a:r>
              <a:rPr lang="pl-PL" smtClean="0"/>
              <a:t>Član 4a je amandmanski uvršten u predmetni zakon o elektronskim komunikacijama i isti propisuje nadležnost Skupštine Crne Gore u dijelu </a:t>
            </a:r>
            <a:r>
              <a:rPr lang="en-US" smtClean="0"/>
              <a:t>usvajanja godišnjeg izvještaja o radu Agencije, uključujući i finansijski izvještaj.</a:t>
            </a:r>
          </a:p>
          <a:p>
            <a:endParaRPr lang="pl-PL" smtClean="0"/>
          </a:p>
          <a:p>
            <a:endParaRPr lang="en-US" smtClean="0"/>
          </a:p>
          <a:p>
            <a:endParaRPr lang="vi-VN" smtClean="0"/>
          </a:p>
          <a:p>
            <a:endParaRPr lang="nl-NL" smtClean="0"/>
          </a:p>
          <a:p>
            <a:endParaRPr lang="en-GB" smtClean="0"/>
          </a:p>
        </p:txBody>
      </p:sp>
      <p:sp>
        <p:nvSpPr>
          <p:cNvPr id="4" name="Slide Number Placeholder 3"/>
          <p:cNvSpPr>
            <a:spLocks noGrp="1"/>
          </p:cNvSpPr>
          <p:nvPr>
            <p:ph type="sldNum" sz="quarter" idx="5"/>
          </p:nvPr>
        </p:nvSpPr>
        <p:spPr/>
        <p:txBody>
          <a:bodyPr/>
          <a:lstStyle/>
          <a:p>
            <a:pPr>
              <a:defRPr/>
            </a:pPr>
            <a:fld id="{47AFBFD4-E33D-4726-AFD4-6BB41BC2753E}" type="slidenum">
              <a:rPr lang="en-US" smtClean="0"/>
              <a:pPr>
                <a:defRPr/>
              </a:pPr>
              <a:t>18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x-none" dirty="0" smtClean="0"/>
              <a:t>Članom 10 Zakona o elekktronskim medijima propisan je status Agencije za elektronske medije i ista </a:t>
            </a:r>
            <a:r>
              <a:rPr lang="en-US" dirty="0" smtClean="0"/>
              <a:t>je </a:t>
            </a:r>
            <a:r>
              <a:rPr lang="en-US" dirty="0" err="1" smtClean="0"/>
              <a:t>nezavisni</a:t>
            </a:r>
            <a:r>
              <a:rPr lang="en-US" dirty="0" smtClean="0"/>
              <a:t> </a:t>
            </a:r>
            <a:r>
              <a:rPr lang="en-US" dirty="0" err="1" smtClean="0"/>
              <a:t>regulatorni</a:t>
            </a:r>
            <a:r>
              <a:rPr lang="en-US" dirty="0" smtClean="0"/>
              <a:t> organ za oblast AVM </a:t>
            </a:r>
            <a:r>
              <a:rPr lang="en-US" dirty="0" err="1" smtClean="0"/>
              <a:t>usluga</a:t>
            </a:r>
            <a:r>
              <a:rPr lang="en-US" dirty="0" smtClean="0"/>
              <a:t> </a:t>
            </a:r>
            <a:r>
              <a:rPr lang="en-US" dirty="0" err="1" smtClean="0"/>
              <a:t>koji</a:t>
            </a:r>
            <a:r>
              <a:rPr lang="en-US" dirty="0" smtClean="0"/>
              <a:t> </a:t>
            </a:r>
            <a:r>
              <a:rPr lang="en-US" dirty="0" err="1" smtClean="0"/>
              <a:t>vrši</a:t>
            </a:r>
            <a:r>
              <a:rPr lang="en-US" dirty="0" smtClean="0"/>
              <a:t> </a:t>
            </a:r>
            <a:r>
              <a:rPr lang="en-US" dirty="0" err="1" smtClean="0"/>
              <a:t>javna</a:t>
            </a:r>
            <a:r>
              <a:rPr lang="en-US" dirty="0" smtClean="0"/>
              <a:t> </a:t>
            </a:r>
            <a:r>
              <a:rPr lang="en-US" dirty="0" err="1" smtClean="0"/>
              <a:t>ovlašćenja</a:t>
            </a:r>
            <a:r>
              <a:rPr lang="en-US" dirty="0" smtClean="0"/>
              <a:t> </a:t>
            </a:r>
            <a:r>
              <a:rPr lang="x-none" dirty="0" smtClean="0"/>
              <a:t> u skladu sa predmetnim </a:t>
            </a:r>
            <a:r>
              <a:rPr lang="en-US" dirty="0" err="1" smtClean="0"/>
              <a:t>zakonom</a:t>
            </a:r>
            <a:r>
              <a:rPr lang="en-US" dirty="0" smtClean="0"/>
              <a:t>.</a:t>
            </a:r>
            <a:endParaRPr lang="x-none" dirty="0" smtClean="0"/>
          </a:p>
          <a:p>
            <a:pPr>
              <a:defRPr/>
            </a:pPr>
            <a:r>
              <a:rPr lang="x-none" dirty="0" smtClean="0"/>
              <a:t>Nadalje </a:t>
            </a:r>
            <a:r>
              <a:rPr lang="en-US" dirty="0" err="1" smtClean="0"/>
              <a:t>Agencija</a:t>
            </a:r>
            <a:r>
              <a:rPr lang="en-US" dirty="0" smtClean="0"/>
              <a:t> je </a:t>
            </a:r>
            <a:r>
              <a:rPr lang="en-US" dirty="0" err="1" smtClean="0"/>
              <a:t>samostalni</a:t>
            </a:r>
            <a:r>
              <a:rPr lang="en-US" dirty="0" smtClean="0"/>
              <a:t> </a:t>
            </a:r>
            <a:r>
              <a:rPr lang="en-US" dirty="0" err="1" smtClean="0"/>
              <a:t>pravni</a:t>
            </a:r>
            <a:r>
              <a:rPr lang="en-US" dirty="0" smtClean="0"/>
              <a:t> </a:t>
            </a:r>
            <a:r>
              <a:rPr lang="en-US" dirty="0" err="1" smtClean="0"/>
              <a:t>subjekt</a:t>
            </a:r>
            <a:r>
              <a:rPr lang="en-US" dirty="0" smtClean="0"/>
              <a:t> i </a:t>
            </a:r>
            <a:r>
              <a:rPr lang="en-US" dirty="0" err="1" smtClean="0"/>
              <a:t>funkcionalno</a:t>
            </a:r>
            <a:r>
              <a:rPr lang="en-US" dirty="0" smtClean="0"/>
              <a:t> je </a:t>
            </a:r>
            <a:r>
              <a:rPr lang="en-US" dirty="0" err="1" smtClean="0"/>
              <a:t>nezavisna</a:t>
            </a:r>
            <a:r>
              <a:rPr lang="en-US" dirty="0" smtClean="0"/>
              <a:t> </a:t>
            </a:r>
            <a:r>
              <a:rPr lang="en-US" dirty="0" err="1" smtClean="0"/>
              <a:t>od</a:t>
            </a:r>
            <a:r>
              <a:rPr lang="en-US" dirty="0" smtClean="0"/>
              <a:t> </a:t>
            </a:r>
            <a:r>
              <a:rPr lang="en-US" dirty="0" err="1" smtClean="0"/>
              <a:t>bilo</a:t>
            </a:r>
            <a:r>
              <a:rPr lang="en-US" dirty="0" smtClean="0"/>
              <a:t> </a:t>
            </a:r>
            <a:r>
              <a:rPr lang="en-US" dirty="0" err="1" smtClean="0"/>
              <a:t>kog</a:t>
            </a:r>
            <a:r>
              <a:rPr lang="en-US" dirty="0" smtClean="0"/>
              <a:t> </a:t>
            </a:r>
            <a:r>
              <a:rPr lang="en-US" dirty="0" err="1" smtClean="0"/>
              <a:t>državnog</a:t>
            </a:r>
            <a:r>
              <a:rPr lang="en-US" dirty="0" smtClean="0"/>
              <a:t> </a:t>
            </a:r>
            <a:r>
              <a:rPr lang="en-US" dirty="0" err="1" smtClean="0"/>
              <a:t>organa</a:t>
            </a:r>
            <a:r>
              <a:rPr lang="en-US" dirty="0" smtClean="0"/>
              <a:t> i </a:t>
            </a:r>
            <a:r>
              <a:rPr lang="en-US" dirty="0" err="1" smtClean="0"/>
              <a:t>od</a:t>
            </a:r>
            <a:r>
              <a:rPr lang="en-US" dirty="0" smtClean="0"/>
              <a:t> </a:t>
            </a:r>
            <a:r>
              <a:rPr lang="en-US" dirty="0" err="1" smtClean="0"/>
              <a:t>svih</a:t>
            </a:r>
            <a:r>
              <a:rPr lang="en-US" dirty="0" smtClean="0"/>
              <a:t> </a:t>
            </a:r>
            <a:r>
              <a:rPr lang="en-US" dirty="0" err="1" smtClean="0"/>
              <a:t>pravnih</a:t>
            </a:r>
            <a:r>
              <a:rPr lang="en-US" dirty="0" smtClean="0"/>
              <a:t> i </a:t>
            </a:r>
            <a:r>
              <a:rPr lang="en-US" dirty="0" err="1" smtClean="0"/>
              <a:t>fizičkih</a:t>
            </a:r>
            <a:r>
              <a:rPr lang="en-US" dirty="0" smtClean="0"/>
              <a:t> </a:t>
            </a:r>
            <a:r>
              <a:rPr lang="en-US" dirty="0" err="1" smtClean="0"/>
              <a:t>lica</a:t>
            </a:r>
            <a:r>
              <a:rPr lang="en-US" dirty="0" smtClean="0"/>
              <a:t> </a:t>
            </a:r>
            <a:r>
              <a:rPr lang="en-US" dirty="0" err="1" smtClean="0"/>
              <a:t>koja</a:t>
            </a:r>
            <a:r>
              <a:rPr lang="en-US" dirty="0" smtClean="0"/>
              <a:t> se </a:t>
            </a:r>
            <a:r>
              <a:rPr lang="en-US" dirty="0" err="1" smtClean="0"/>
              <a:t>bave</a:t>
            </a:r>
            <a:r>
              <a:rPr lang="en-US" dirty="0" smtClean="0"/>
              <a:t> </a:t>
            </a:r>
            <a:r>
              <a:rPr lang="en-US" dirty="0" err="1" smtClean="0"/>
              <a:t>djelatnošću</a:t>
            </a:r>
            <a:r>
              <a:rPr lang="en-US" dirty="0" smtClean="0"/>
              <a:t> </a:t>
            </a:r>
            <a:r>
              <a:rPr lang="en-US" dirty="0" err="1" smtClean="0"/>
              <a:t>proizvodnje</a:t>
            </a:r>
            <a:r>
              <a:rPr lang="en-US" dirty="0" smtClean="0"/>
              <a:t> i </a:t>
            </a:r>
            <a:r>
              <a:rPr lang="en-US" dirty="0" err="1" smtClean="0"/>
              <a:t>emitovanja</a:t>
            </a:r>
            <a:r>
              <a:rPr lang="en-US" dirty="0" smtClean="0"/>
              <a:t> </a:t>
            </a:r>
            <a:r>
              <a:rPr lang="en-US" dirty="0" err="1" smtClean="0"/>
              <a:t>radijskih</a:t>
            </a:r>
            <a:r>
              <a:rPr lang="en-US" dirty="0" smtClean="0"/>
              <a:t> i </a:t>
            </a:r>
            <a:r>
              <a:rPr lang="en-US" dirty="0" err="1" smtClean="0"/>
              <a:t>televizijskih</a:t>
            </a:r>
            <a:r>
              <a:rPr lang="en-US" dirty="0" smtClean="0"/>
              <a:t> </a:t>
            </a:r>
            <a:r>
              <a:rPr lang="en-US" dirty="0" err="1" smtClean="0"/>
              <a:t>programa</a:t>
            </a:r>
            <a:r>
              <a:rPr lang="en-US" dirty="0" smtClean="0"/>
              <a:t> </a:t>
            </a:r>
            <a:r>
              <a:rPr lang="en-US" dirty="0" err="1" smtClean="0"/>
              <a:t>ili</a:t>
            </a:r>
            <a:r>
              <a:rPr lang="en-US" dirty="0" smtClean="0"/>
              <a:t> </a:t>
            </a:r>
            <a:r>
              <a:rPr lang="en-US" dirty="0" err="1" smtClean="0"/>
              <a:t>pružanja</a:t>
            </a:r>
            <a:r>
              <a:rPr lang="en-US" dirty="0" smtClean="0"/>
              <a:t> </a:t>
            </a:r>
            <a:r>
              <a:rPr lang="en-US" dirty="0" err="1" smtClean="0"/>
              <a:t>drugih</a:t>
            </a:r>
            <a:r>
              <a:rPr lang="en-US" dirty="0" smtClean="0"/>
              <a:t> AVM </a:t>
            </a:r>
            <a:r>
              <a:rPr lang="en-US" dirty="0" err="1" smtClean="0"/>
              <a:t>usluga</a:t>
            </a:r>
            <a:r>
              <a:rPr lang="en-US" dirty="0" smtClean="0"/>
              <a:t>.</a:t>
            </a:r>
            <a:endParaRPr lang="x-none" dirty="0" smtClean="0"/>
          </a:p>
          <a:p>
            <a:pPr>
              <a:defRPr/>
            </a:pPr>
            <a:r>
              <a:rPr lang="x-none" dirty="0" smtClean="0"/>
              <a:t>Članom 11 propisana je koordinacija sa drugim regulatornim i državnim organima, s tim u vezi </a:t>
            </a:r>
            <a:r>
              <a:rPr lang="vi-VN" dirty="0" smtClean="0"/>
              <a:t>Agencija</a:t>
            </a:r>
            <a:r>
              <a:rPr lang="x-none" dirty="0" smtClean="0"/>
              <a:t> za elektronske medije</a:t>
            </a:r>
            <a:r>
              <a:rPr lang="vi-VN" dirty="0" smtClean="0"/>
              <a:t> </a:t>
            </a:r>
            <a:r>
              <a:rPr lang="x-none" dirty="0" smtClean="0"/>
              <a:t>u</a:t>
            </a:r>
            <a:r>
              <a:rPr lang="vi-VN" dirty="0" smtClean="0"/>
              <a:t> koordinaciji sa nadležnim organima državne uprave, sarađuje</a:t>
            </a:r>
            <a:r>
              <a:rPr lang="x-none" dirty="0" smtClean="0"/>
              <a:t> i</a:t>
            </a:r>
            <a:r>
              <a:rPr lang="vi-VN" dirty="0" smtClean="0"/>
              <a:t> sa odgovarajućim međunarodnim organizacijama</a:t>
            </a:r>
            <a:r>
              <a:rPr lang="x-none" dirty="0" smtClean="0"/>
              <a:t>. </a:t>
            </a:r>
          </a:p>
          <a:p>
            <a:pPr>
              <a:defRPr/>
            </a:pPr>
            <a:r>
              <a:rPr lang="x-none" dirty="0" smtClean="0"/>
              <a:t>Član 12 propisuje nadležnosti Agencije za elektronske medije između ostalog </a:t>
            </a:r>
            <a:r>
              <a:rPr lang="en-US" dirty="0" err="1" smtClean="0"/>
              <a:t>predlaže</a:t>
            </a:r>
            <a:r>
              <a:rPr lang="en-US" dirty="0" smtClean="0"/>
              <a:t> program </a:t>
            </a:r>
            <a:r>
              <a:rPr lang="en-US" dirty="0" err="1" smtClean="0"/>
              <a:t>razvoja</a:t>
            </a:r>
            <a:r>
              <a:rPr lang="en-US" dirty="0" smtClean="0"/>
              <a:t> </a:t>
            </a:r>
            <a:r>
              <a:rPr lang="en-US" dirty="0" err="1" smtClean="0"/>
              <a:t>sektora</a:t>
            </a:r>
            <a:r>
              <a:rPr lang="en-US" dirty="0" smtClean="0"/>
              <a:t> AVM </a:t>
            </a:r>
            <a:r>
              <a:rPr lang="en-US" dirty="0" err="1" smtClean="0"/>
              <a:t>usluga</a:t>
            </a:r>
            <a:r>
              <a:rPr lang="x-none" dirty="0" smtClean="0"/>
              <a:t> te </a:t>
            </a:r>
            <a:r>
              <a:rPr lang="en-US" dirty="0" smtClean="0"/>
              <a:t>u </a:t>
            </a:r>
            <a:r>
              <a:rPr lang="en-US" dirty="0" err="1" smtClean="0"/>
              <a:t>saradnji</a:t>
            </a:r>
            <a:r>
              <a:rPr lang="en-US" dirty="0" smtClean="0"/>
              <a:t> </a:t>
            </a:r>
            <a:r>
              <a:rPr lang="en-US" dirty="0" err="1" smtClean="0"/>
              <a:t>sa</a:t>
            </a:r>
            <a:r>
              <a:rPr lang="en-US" dirty="0" smtClean="0"/>
              <a:t> </a:t>
            </a:r>
            <a:r>
              <a:rPr lang="en-US" dirty="0" err="1" smtClean="0"/>
              <a:t>regulatornim</a:t>
            </a:r>
            <a:r>
              <a:rPr lang="en-US" dirty="0" smtClean="0"/>
              <a:t> </a:t>
            </a:r>
            <a:r>
              <a:rPr lang="en-US" dirty="0" err="1" smtClean="0"/>
              <a:t>organom</a:t>
            </a:r>
            <a:r>
              <a:rPr lang="en-US" dirty="0" smtClean="0"/>
              <a:t> za </a:t>
            </a:r>
            <a:r>
              <a:rPr lang="en-US" dirty="0" err="1" smtClean="0"/>
              <a:t>elektronske</a:t>
            </a:r>
            <a:r>
              <a:rPr lang="en-US" dirty="0" smtClean="0"/>
              <a:t> </a:t>
            </a:r>
            <a:r>
              <a:rPr lang="en-US" dirty="0" err="1" smtClean="0"/>
              <a:t>komunikacije</a:t>
            </a:r>
            <a:r>
              <a:rPr lang="en-US" dirty="0" smtClean="0"/>
              <a:t> </a:t>
            </a:r>
            <a:r>
              <a:rPr lang="en-US" dirty="0" err="1" smtClean="0"/>
              <a:t>priprema</a:t>
            </a:r>
            <a:r>
              <a:rPr lang="en-US" dirty="0" smtClean="0"/>
              <a:t> </a:t>
            </a:r>
            <a:r>
              <a:rPr lang="en-US" dirty="0" err="1" smtClean="0"/>
              <a:t>stručne</a:t>
            </a:r>
            <a:r>
              <a:rPr lang="en-US" dirty="0" smtClean="0"/>
              <a:t> </a:t>
            </a:r>
            <a:r>
              <a:rPr lang="en-US" dirty="0" err="1" smtClean="0"/>
              <a:t>osnove</a:t>
            </a:r>
            <a:r>
              <a:rPr lang="en-US" dirty="0" smtClean="0"/>
              <a:t> za </a:t>
            </a:r>
            <a:r>
              <a:rPr lang="en-US" dirty="0" err="1" smtClean="0"/>
              <a:t>izradu</a:t>
            </a:r>
            <a:r>
              <a:rPr lang="en-US" dirty="0" smtClean="0"/>
              <a:t> </a:t>
            </a:r>
            <a:r>
              <a:rPr lang="en-US" dirty="0" err="1" smtClean="0"/>
              <a:t>plana</a:t>
            </a:r>
            <a:r>
              <a:rPr lang="en-US" dirty="0" smtClean="0"/>
              <a:t> </a:t>
            </a:r>
            <a:r>
              <a:rPr lang="en-US" dirty="0" err="1" smtClean="0"/>
              <a:t>namjene</a:t>
            </a:r>
            <a:r>
              <a:rPr lang="en-US" dirty="0" smtClean="0"/>
              <a:t> radio-</a:t>
            </a:r>
            <a:r>
              <a:rPr lang="en-US" dirty="0" err="1" smtClean="0"/>
              <a:t>frekvencijskih</a:t>
            </a:r>
            <a:r>
              <a:rPr lang="en-US" dirty="0" smtClean="0"/>
              <a:t> </a:t>
            </a:r>
            <a:r>
              <a:rPr lang="en-US" dirty="0" err="1" smtClean="0"/>
              <a:t>opsega</a:t>
            </a:r>
            <a:r>
              <a:rPr lang="en-US" dirty="0" smtClean="0"/>
              <a:t>, u </a:t>
            </a:r>
            <a:r>
              <a:rPr lang="en-US" dirty="0" err="1" smtClean="0"/>
              <a:t>dijelu</a:t>
            </a:r>
            <a:r>
              <a:rPr lang="en-US" dirty="0" smtClean="0"/>
              <a:t> </a:t>
            </a:r>
            <a:r>
              <a:rPr lang="en-US" dirty="0" err="1" smtClean="0"/>
              <a:t>koji</a:t>
            </a:r>
            <a:r>
              <a:rPr lang="en-US" dirty="0" smtClean="0"/>
              <a:t> se </a:t>
            </a:r>
            <a:r>
              <a:rPr lang="en-US" dirty="0" err="1" smtClean="0"/>
              <a:t>odnosi</a:t>
            </a:r>
            <a:r>
              <a:rPr lang="en-US" dirty="0" smtClean="0"/>
              <a:t> </a:t>
            </a:r>
            <a:r>
              <a:rPr lang="en-US" dirty="0" err="1" smtClean="0"/>
              <a:t>na</a:t>
            </a:r>
            <a:r>
              <a:rPr lang="en-US" dirty="0" smtClean="0"/>
              <a:t> </a:t>
            </a:r>
            <a:r>
              <a:rPr lang="en-US" dirty="0" err="1" smtClean="0"/>
              <a:t>zemaljsku</a:t>
            </a:r>
            <a:r>
              <a:rPr lang="en-US" dirty="0" smtClean="0"/>
              <a:t> radio-</a:t>
            </a:r>
            <a:r>
              <a:rPr lang="en-US" dirty="0" err="1" smtClean="0"/>
              <a:t>difuziju</a:t>
            </a:r>
            <a:r>
              <a:rPr lang="x-none" dirty="0" smtClean="0"/>
              <a:t>.</a:t>
            </a:r>
          </a:p>
          <a:p>
            <a:pPr>
              <a:defRPr/>
            </a:pPr>
            <a:r>
              <a:rPr lang="x-none" dirty="0" smtClean="0"/>
              <a:t>Član 13 ZEM-a propisuje organe regulatornog organa i to Savjet Agencije i direktor Agencije.</a:t>
            </a:r>
          </a:p>
          <a:p>
            <a:pPr>
              <a:defRPr/>
            </a:pPr>
            <a:r>
              <a:rPr lang="x-none" dirty="0" smtClean="0"/>
              <a:t>Od Čl. 14 do 39 propisuju se  između ostalog javnost rada Agencije za elektronske medije, sukob interesa , imenovanje i razrješenje članova Savjeta koje se vrši od strane Skupštine kao i nezavisnost člana Savjeta.</a:t>
            </a:r>
          </a:p>
          <a:p>
            <a:pPr>
              <a:defRPr/>
            </a:pPr>
            <a:r>
              <a:rPr lang="x-none" dirty="0" smtClean="0"/>
              <a:t>Član 40 obaveze i odgovornosti Direktora Agencije za elektronske medije.</a:t>
            </a:r>
          </a:p>
          <a:p>
            <a:pPr>
              <a:defRPr/>
            </a:pPr>
            <a:r>
              <a:rPr lang="x-none" dirty="0" smtClean="0"/>
              <a:t>U ovom dijelu prezentacije osvrnuo bih se ukratko i na članove 42 i 43 Zakona o elektronskim medijima koji propisuju finansiranje i finansijski plan Agencije za elektronske medije ono što je važno napomenuti jeste da  v</a:t>
            </a:r>
            <a:r>
              <a:rPr lang="en-US" dirty="0" err="1" smtClean="0"/>
              <a:t>išak</a:t>
            </a:r>
            <a:r>
              <a:rPr lang="en-US" dirty="0" smtClean="0"/>
              <a:t> </a:t>
            </a:r>
            <a:r>
              <a:rPr lang="en-US" dirty="0" err="1" smtClean="0"/>
              <a:t>prihoda</a:t>
            </a:r>
            <a:r>
              <a:rPr lang="en-US" dirty="0" smtClean="0"/>
              <a:t> </a:t>
            </a:r>
            <a:r>
              <a:rPr lang="en-US" dirty="0" err="1" smtClean="0"/>
              <a:t>nad</a:t>
            </a:r>
            <a:r>
              <a:rPr lang="en-US" dirty="0" smtClean="0"/>
              <a:t> </a:t>
            </a:r>
            <a:r>
              <a:rPr lang="en-US" dirty="0" err="1" smtClean="0"/>
              <a:t>rashodima</a:t>
            </a:r>
            <a:r>
              <a:rPr lang="en-US" dirty="0" smtClean="0"/>
              <a:t> </a:t>
            </a:r>
            <a:r>
              <a:rPr lang="en-US" dirty="0" err="1" smtClean="0"/>
              <a:t>Agencija</a:t>
            </a:r>
            <a:r>
              <a:rPr lang="en-US" dirty="0" smtClean="0"/>
              <a:t> </a:t>
            </a:r>
            <a:r>
              <a:rPr lang="en-US" dirty="0" err="1" smtClean="0"/>
              <a:t>može</a:t>
            </a:r>
            <a:r>
              <a:rPr lang="en-US" dirty="0" smtClean="0"/>
              <a:t> </a:t>
            </a:r>
            <a:r>
              <a:rPr lang="en-US" dirty="0" err="1" smtClean="0"/>
              <a:t>koristiti</a:t>
            </a:r>
            <a:r>
              <a:rPr lang="en-US" dirty="0" smtClean="0"/>
              <a:t> </a:t>
            </a:r>
            <a:r>
              <a:rPr lang="en-US" dirty="0" err="1" smtClean="0"/>
              <a:t>isključivo</a:t>
            </a:r>
            <a:r>
              <a:rPr lang="en-US" dirty="0" smtClean="0"/>
              <a:t> za </a:t>
            </a:r>
            <a:r>
              <a:rPr lang="en-US" dirty="0" err="1" smtClean="0"/>
              <a:t>ispunjenje</a:t>
            </a:r>
            <a:r>
              <a:rPr lang="en-US" dirty="0" smtClean="0"/>
              <a:t> </a:t>
            </a:r>
            <a:r>
              <a:rPr lang="en-US" dirty="0" err="1" smtClean="0"/>
              <a:t>zakonskih</a:t>
            </a:r>
            <a:r>
              <a:rPr lang="en-US" dirty="0" smtClean="0"/>
              <a:t> </a:t>
            </a:r>
            <a:r>
              <a:rPr lang="en-US" dirty="0" err="1" smtClean="0"/>
              <a:t>obaveza</a:t>
            </a:r>
            <a:r>
              <a:rPr lang="en-US" dirty="0" smtClean="0"/>
              <a:t> </a:t>
            </a:r>
            <a:r>
              <a:rPr lang="en-US" dirty="0" err="1" smtClean="0"/>
              <a:t>vezanih</a:t>
            </a:r>
            <a:r>
              <a:rPr lang="en-US" dirty="0" smtClean="0"/>
              <a:t> za </a:t>
            </a:r>
            <a:r>
              <a:rPr lang="en-US" dirty="0" err="1" smtClean="0"/>
              <a:t>vršenje</a:t>
            </a:r>
            <a:r>
              <a:rPr lang="en-US" dirty="0" smtClean="0"/>
              <a:t> </a:t>
            </a:r>
            <a:r>
              <a:rPr lang="en-US" dirty="0" err="1" smtClean="0"/>
              <a:t>svoje</a:t>
            </a:r>
            <a:r>
              <a:rPr lang="en-US" dirty="0" smtClean="0"/>
              <a:t> </a:t>
            </a:r>
            <a:r>
              <a:rPr lang="en-US" dirty="0" err="1" smtClean="0"/>
              <a:t>funkcij</a:t>
            </a:r>
            <a:r>
              <a:rPr lang="x-none" dirty="0" smtClean="0"/>
              <a:t>e, te da u dijelu donošenja finansijskog plana zakon o budžetu propisuje da Savjet regulatornog organa definiše predlog finansijskog izvještaja za prethodnu godinu koji će biti usvojen od strane Skupštine Crne Gore.   </a:t>
            </a:r>
            <a:endParaRPr lang="en-US" dirty="0" smtClean="0"/>
          </a:p>
          <a:p>
            <a:pPr>
              <a:defRPr/>
            </a:pPr>
            <a:endParaRPr lang="en-US" dirty="0" smtClean="0"/>
          </a:p>
          <a:p>
            <a:pPr>
              <a:defRPr/>
            </a:pPr>
            <a:r>
              <a:rPr lang="x-none" dirty="0" smtClean="0"/>
              <a:t> </a:t>
            </a:r>
            <a:endParaRPr lang="en-US" dirty="0" smtClean="0"/>
          </a:p>
          <a:p>
            <a:pPr>
              <a:defRPr/>
            </a:pPr>
            <a:endParaRPr lang="en-GB" dirty="0"/>
          </a:p>
        </p:txBody>
      </p:sp>
      <p:sp>
        <p:nvSpPr>
          <p:cNvPr id="4" name="Slide Number Placeholder 3"/>
          <p:cNvSpPr>
            <a:spLocks noGrp="1"/>
          </p:cNvSpPr>
          <p:nvPr>
            <p:ph type="sldNum" sz="quarter" idx="5"/>
          </p:nvPr>
        </p:nvSpPr>
        <p:spPr/>
        <p:txBody>
          <a:bodyPr/>
          <a:lstStyle/>
          <a:p>
            <a:pPr>
              <a:defRPr/>
            </a:pPr>
            <a:fld id="{01926C33-4E79-4FA1-B443-380E2DECA65E}" type="slidenum">
              <a:rPr lang="en-US" smtClean="0"/>
              <a:pPr>
                <a:defRPr/>
              </a:pPr>
              <a:t>19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Sada se vraćamo na Zakon o elektronskim komunikacijama i to na dio koji se tiče prikupljanja podataka i prava na žalbu</a:t>
            </a:r>
          </a:p>
          <a:p>
            <a:endParaRPr lang="en-US" smtClean="0"/>
          </a:p>
          <a:p>
            <a:r>
              <a:rPr lang="en-US" smtClean="0"/>
              <a:t>Svi operatori elektronskih komunikacionih mreža i usluga obavezni su Agenciji, na njen pisani zahtjev, staviti na raspolaganje sve podatke kojim raspolažu, uključujući i finansijske, i to u formi i roku kako to Agencija zahtijeva</a:t>
            </a:r>
          </a:p>
          <a:p>
            <a:endParaRPr lang="en-US" smtClean="0"/>
          </a:p>
          <a:p>
            <a:r>
              <a:rPr lang="en-US" smtClean="0"/>
              <a:t>Nadalje što se tiče načina donošenja odluka, Agencija za elektronske komunikacije i poštansku djelatnost  kao prvostepeni organ u postupku odlučuje u roku od 30 dana od dana podnošenja žalbe na odluku operatora. Dopuštena je žalba na odluku Agencije i to Ministarstvu za informaciono društvo i telekomunikacije čije odluke su konačne, odnosno protiv istih se može podnijeti tužba Upravno sudu.  </a:t>
            </a:r>
            <a:endParaRPr lang="en-GB" smtClean="0"/>
          </a:p>
        </p:txBody>
      </p:sp>
      <p:sp>
        <p:nvSpPr>
          <p:cNvPr id="4" name="Slide Number Placeholder 3"/>
          <p:cNvSpPr>
            <a:spLocks noGrp="1"/>
          </p:cNvSpPr>
          <p:nvPr>
            <p:ph type="sldNum" sz="quarter" idx="5"/>
          </p:nvPr>
        </p:nvSpPr>
        <p:spPr/>
        <p:txBody>
          <a:bodyPr/>
          <a:lstStyle/>
          <a:p>
            <a:pPr>
              <a:defRPr/>
            </a:pPr>
            <a:fld id="{F1685846-AAF4-46F7-930D-7B072D8E4A8C}" type="slidenum">
              <a:rPr lang="en-US" smtClean="0"/>
              <a:pPr>
                <a:defRPr/>
              </a:pPr>
              <a:t>20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Član 43 propisuje da ukoliko</a:t>
            </a:r>
            <a:r>
              <a:rPr lang="vi-VN" smtClean="0"/>
              <a:t> na osnovu analize</a:t>
            </a:r>
            <a:r>
              <a:rPr lang="en-US" smtClean="0"/>
              <a:t> Agencija za elektronske komunikacije i poštansku djelatnost</a:t>
            </a:r>
            <a:r>
              <a:rPr lang="vi-VN" smtClean="0"/>
              <a:t> utvrdi da određeno relevantno tržište nije dovoljno konkurentno, </a:t>
            </a:r>
            <a:r>
              <a:rPr lang="en-US" smtClean="0"/>
              <a:t>ista će </a:t>
            </a:r>
            <a:r>
              <a:rPr lang="vi-VN" smtClean="0"/>
              <a:t>rješenjem odre</a:t>
            </a:r>
            <a:r>
              <a:rPr lang="en-US" smtClean="0"/>
              <a:t>diti</a:t>
            </a:r>
            <a:r>
              <a:rPr lang="vi-VN" smtClean="0"/>
              <a:t> operatora, odnosno operatore sa značajnom tržišnom snagom na </a:t>
            </a:r>
            <a:r>
              <a:rPr lang="en-US" smtClean="0"/>
              <a:t>predmetnom</a:t>
            </a:r>
            <a:r>
              <a:rPr lang="vi-VN" smtClean="0"/>
              <a:t> tržištu. Prije donošenja</a:t>
            </a:r>
            <a:r>
              <a:rPr lang="en-US" smtClean="0"/>
              <a:t> ovakvog</a:t>
            </a:r>
            <a:r>
              <a:rPr lang="vi-VN" smtClean="0"/>
              <a:t> rješenja Agencija može tražiti mišljenje organa nadležnog za zaštitu konkurenc</a:t>
            </a:r>
            <a:r>
              <a:rPr lang="en-US" smtClean="0"/>
              <a:t>ije. Takođe u procesu sprovođenja mjera propisanih zakonom Agencija je obavezna da u cilju transparentnosti cjelokupnog procesa sprovede javnu raspravu sa operatorima , korisnicima  kao i ostalim zainteresovanim licima uz saradnju sa domaćim ili stranim organom nadležnim za zaštitu konkurencije. </a:t>
            </a:r>
          </a:p>
          <a:p>
            <a:endParaRPr lang="en-US" smtClean="0"/>
          </a:p>
          <a:p>
            <a:r>
              <a:rPr lang="en-US" smtClean="0"/>
              <a:t>Član 68 propisuje da u</a:t>
            </a:r>
            <a:r>
              <a:rPr lang="vi-VN" smtClean="0"/>
              <a:t>koliko Agencija ocijeni da postoji povećan interes za određene radio-frekvencije, koji bi bio veći od raspoloživog radio-frekvencijskog opsega i time dovede u pitanje efikasno korišćenje radio-frekvencija, zatražiće mišljenje od zainteresovanih strana u vezi sa uslovima korišćenja frekvencija, tržišne vrijednosti frekvencija i o ograničenju broja odobrenja za frekvencije</a:t>
            </a:r>
            <a:r>
              <a:rPr lang="en-US" smtClean="0"/>
              <a:t>.</a:t>
            </a:r>
          </a:p>
          <a:p>
            <a:endParaRPr lang="en-US" smtClean="0"/>
          </a:p>
          <a:p>
            <a:r>
              <a:rPr lang="en-US" smtClean="0"/>
              <a:t>Član 118 predviđa da prilikom oblikovanja tržišta elektronskih komunikacija i donošenja propisa koji značajno utiču na predmetno tržište, Agencija i drugi državni organi su obavezni da na adekvatan način uzmu u obzir i mišljenje zainteresovane javnosti.</a:t>
            </a:r>
          </a:p>
          <a:p>
            <a:endParaRPr lang="en-GB" smtClean="0"/>
          </a:p>
        </p:txBody>
      </p:sp>
      <p:sp>
        <p:nvSpPr>
          <p:cNvPr id="4" name="Slide Number Placeholder 3"/>
          <p:cNvSpPr>
            <a:spLocks noGrp="1"/>
          </p:cNvSpPr>
          <p:nvPr>
            <p:ph type="sldNum" sz="quarter" idx="5"/>
          </p:nvPr>
        </p:nvSpPr>
        <p:spPr/>
        <p:txBody>
          <a:bodyPr/>
          <a:lstStyle/>
          <a:p>
            <a:pPr>
              <a:defRPr/>
            </a:pPr>
            <a:fld id="{5D717BA8-993C-43C3-B945-2D3E61EDB143}" type="slidenum">
              <a:rPr lang="en-US" smtClean="0"/>
              <a:pPr>
                <a:defRPr/>
              </a:pPr>
              <a:t>21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r>
              <a:rPr lang="x-none" dirty="0" smtClean="0"/>
              <a:t>Upravljanje radio frekvencijskim spektrom</a:t>
            </a:r>
          </a:p>
          <a:p>
            <a:pPr>
              <a:defRPr/>
            </a:pPr>
            <a:endParaRPr lang="x-none" dirty="0" smtClean="0"/>
          </a:p>
          <a:p>
            <a:pPr>
              <a:defRPr/>
            </a:pPr>
            <a:r>
              <a:rPr lang="vi-VN" dirty="0" smtClean="0"/>
              <a:t>Planom namjene radio-frekvencijskih opsega definišu se radio-frekvencijski opsezi namijenjeni za pojedine radiokomunikacione službe, kao i osnovni uslovi korišćenja radio-frekvencijskog spektra, saglasno međunarodnim propisima iz oblasti radiokomunikacija</a:t>
            </a:r>
            <a:r>
              <a:rPr lang="x-none" dirty="0" smtClean="0"/>
              <a:t>, predmetni plan donosi Vlada</a:t>
            </a:r>
          </a:p>
          <a:p>
            <a:pPr>
              <a:defRPr/>
            </a:pPr>
            <a:endParaRPr lang="x-none" dirty="0" smtClean="0"/>
          </a:p>
          <a:p>
            <a:pPr>
              <a:defRPr/>
            </a:pPr>
            <a:r>
              <a:rPr lang="vi-VN" dirty="0" smtClean="0"/>
              <a:t>Plan raspodjele radio-frekvencija sadrži bliže uslove i način korišćenja pojedinačnih radio-frekvencija, po određenim radiokomunikacionim službama, unutar određenih radio-frekvencijskih opsega, saglasno Planu namjene radio-frekvencijskih opsega.</a:t>
            </a:r>
            <a:r>
              <a:rPr lang="en-US" dirty="0" smtClean="0"/>
              <a:t> Plan </a:t>
            </a:r>
            <a:r>
              <a:rPr lang="en-US" dirty="0" err="1" smtClean="0"/>
              <a:t>raspodjele</a:t>
            </a:r>
            <a:r>
              <a:rPr lang="en-US" dirty="0" smtClean="0"/>
              <a:t> radio-</a:t>
            </a:r>
            <a:r>
              <a:rPr lang="en-US" dirty="0" err="1" smtClean="0"/>
              <a:t>frekvencija</a:t>
            </a:r>
            <a:r>
              <a:rPr lang="en-US" dirty="0" smtClean="0"/>
              <a:t> </a:t>
            </a:r>
            <a:r>
              <a:rPr lang="en-US" dirty="0" err="1" smtClean="0"/>
              <a:t>donosi</a:t>
            </a:r>
            <a:r>
              <a:rPr lang="en-US" dirty="0" smtClean="0"/>
              <a:t> </a:t>
            </a:r>
            <a:r>
              <a:rPr lang="en-US" dirty="0" err="1" smtClean="0"/>
              <a:t>Agencija</a:t>
            </a:r>
            <a:endParaRPr lang="x-none" dirty="0" smtClean="0"/>
          </a:p>
          <a:p>
            <a:pPr>
              <a:defRPr/>
            </a:pPr>
            <a:endParaRPr lang="x-none" dirty="0" smtClean="0"/>
          </a:p>
          <a:p>
            <a:pPr>
              <a:defRPr/>
            </a:pPr>
            <a:r>
              <a:rPr lang="en-US" dirty="0" err="1" smtClean="0"/>
              <a:t>Agencija</a:t>
            </a:r>
            <a:r>
              <a:rPr lang="en-US" dirty="0" smtClean="0"/>
              <a:t> </a:t>
            </a:r>
            <a:r>
              <a:rPr lang="en-US" dirty="0" err="1" smtClean="0"/>
              <a:t>izdaje</a:t>
            </a:r>
            <a:r>
              <a:rPr lang="en-US" dirty="0" smtClean="0"/>
              <a:t> </a:t>
            </a:r>
            <a:r>
              <a:rPr lang="en-US" dirty="0" err="1" smtClean="0"/>
              <a:t>odobrenje</a:t>
            </a:r>
            <a:r>
              <a:rPr lang="en-US" dirty="0" smtClean="0"/>
              <a:t> za </a:t>
            </a:r>
            <a:r>
              <a:rPr lang="en-US" dirty="0" err="1" smtClean="0"/>
              <a:t>frekvencije</a:t>
            </a:r>
            <a:r>
              <a:rPr lang="en-US" dirty="0" smtClean="0"/>
              <a:t> </a:t>
            </a:r>
            <a:r>
              <a:rPr lang="en-US" dirty="0" err="1" smtClean="0"/>
              <a:t>na</a:t>
            </a:r>
            <a:r>
              <a:rPr lang="en-US" dirty="0" smtClean="0"/>
              <a:t> </a:t>
            </a:r>
            <a:r>
              <a:rPr lang="en-US" dirty="0" err="1" smtClean="0"/>
              <a:t>osnovu</a:t>
            </a:r>
            <a:r>
              <a:rPr lang="en-US" dirty="0" smtClean="0"/>
              <a:t> </a:t>
            </a:r>
            <a:r>
              <a:rPr lang="en-US" dirty="0" err="1" smtClean="0"/>
              <a:t>podnesenog</a:t>
            </a:r>
            <a:r>
              <a:rPr lang="en-US" dirty="0" smtClean="0"/>
              <a:t> </a:t>
            </a:r>
            <a:r>
              <a:rPr lang="en-US" dirty="0" err="1" smtClean="0"/>
              <a:t>zahtjeva</a:t>
            </a:r>
            <a:r>
              <a:rPr lang="en-US" dirty="0" smtClean="0"/>
              <a:t> za </a:t>
            </a:r>
            <a:r>
              <a:rPr lang="en-US" dirty="0" err="1" smtClean="0"/>
              <a:t>izdavanje</a:t>
            </a:r>
            <a:r>
              <a:rPr lang="en-US" dirty="0" smtClean="0"/>
              <a:t> </a:t>
            </a:r>
            <a:r>
              <a:rPr lang="en-US" dirty="0" err="1" smtClean="0"/>
              <a:t>odobrenja</a:t>
            </a:r>
            <a:r>
              <a:rPr lang="en-US" dirty="0" smtClean="0"/>
              <a:t> za </a:t>
            </a:r>
            <a:r>
              <a:rPr lang="en-US" dirty="0" err="1" smtClean="0"/>
              <a:t>korišćenje</a:t>
            </a:r>
            <a:r>
              <a:rPr lang="en-US" dirty="0" smtClean="0"/>
              <a:t> radio-</a:t>
            </a:r>
            <a:r>
              <a:rPr lang="en-US" dirty="0" err="1" smtClean="0"/>
              <a:t>frekvencija</a:t>
            </a:r>
            <a:endParaRPr lang="x-none" dirty="0" smtClean="0"/>
          </a:p>
          <a:p>
            <a:pPr>
              <a:defRPr/>
            </a:pPr>
            <a:endParaRPr lang="x-none" dirty="0" smtClean="0"/>
          </a:p>
          <a:p>
            <a:pPr>
              <a:defRPr/>
            </a:pPr>
            <a:r>
              <a:rPr lang="x-none" dirty="0" smtClean="0"/>
              <a:t>Ukoliko Agencija utvrdi da </a:t>
            </a:r>
            <a:r>
              <a:rPr lang="en-US" dirty="0" err="1" smtClean="0"/>
              <a:t>opredijeljene</a:t>
            </a:r>
            <a:r>
              <a:rPr lang="en-US" dirty="0" smtClean="0"/>
              <a:t> radio-</a:t>
            </a:r>
            <a:r>
              <a:rPr lang="en-US" dirty="0" err="1" smtClean="0"/>
              <a:t>frekvencije</a:t>
            </a:r>
            <a:r>
              <a:rPr lang="en-US" dirty="0" smtClean="0"/>
              <a:t> </a:t>
            </a:r>
            <a:r>
              <a:rPr lang="en-US" dirty="0" err="1" smtClean="0"/>
              <a:t>nijesu</a:t>
            </a:r>
            <a:r>
              <a:rPr lang="en-US" dirty="0" smtClean="0"/>
              <a:t> </a:t>
            </a:r>
            <a:r>
              <a:rPr lang="en-US" dirty="0" err="1" smtClean="0"/>
              <a:t>dovoljne</a:t>
            </a:r>
            <a:r>
              <a:rPr lang="en-US" dirty="0" smtClean="0"/>
              <a:t> za </a:t>
            </a:r>
            <a:r>
              <a:rPr lang="en-US" dirty="0" err="1" smtClean="0"/>
              <a:t>sve</a:t>
            </a:r>
            <a:r>
              <a:rPr lang="en-US" dirty="0" smtClean="0"/>
              <a:t> </a:t>
            </a:r>
            <a:r>
              <a:rPr lang="en-US" dirty="0" err="1" smtClean="0"/>
              <a:t>zainteresovane</a:t>
            </a:r>
            <a:r>
              <a:rPr lang="en-US" dirty="0" smtClean="0"/>
              <a:t> </a:t>
            </a:r>
            <a:r>
              <a:rPr lang="en-US" dirty="0" err="1" smtClean="0"/>
              <a:t>strane</a:t>
            </a:r>
            <a:r>
              <a:rPr lang="en-US" dirty="0" smtClean="0"/>
              <a:t> </a:t>
            </a:r>
            <a:r>
              <a:rPr lang="en-US" dirty="0" err="1" smtClean="0"/>
              <a:t>dužna</a:t>
            </a:r>
            <a:r>
              <a:rPr lang="en-US" dirty="0" smtClean="0"/>
              <a:t> je </a:t>
            </a:r>
            <a:r>
              <a:rPr lang="en-US" dirty="0" err="1" smtClean="0"/>
              <a:t>da</a:t>
            </a:r>
            <a:r>
              <a:rPr lang="en-US" dirty="0" smtClean="0"/>
              <a:t> </a:t>
            </a:r>
            <a:r>
              <a:rPr lang="en-US" dirty="0" err="1" smtClean="0"/>
              <a:t>sprovede</a:t>
            </a:r>
            <a:r>
              <a:rPr lang="en-US" dirty="0" smtClean="0"/>
              <a:t> </a:t>
            </a:r>
            <a:r>
              <a:rPr lang="en-US" dirty="0" err="1" smtClean="0"/>
              <a:t>postupak</a:t>
            </a:r>
            <a:r>
              <a:rPr lang="en-US" dirty="0" smtClean="0"/>
              <a:t> </a:t>
            </a:r>
            <a:r>
              <a:rPr lang="en-US" dirty="0" err="1" smtClean="0"/>
              <a:t>tendera</a:t>
            </a:r>
            <a:r>
              <a:rPr lang="en-US" dirty="0" smtClean="0"/>
              <a:t> za </a:t>
            </a:r>
            <a:r>
              <a:rPr lang="en-US" dirty="0" err="1" smtClean="0"/>
              <a:t>dodjeljivanje</a:t>
            </a:r>
            <a:r>
              <a:rPr lang="en-US" dirty="0" smtClean="0"/>
              <a:t> </a:t>
            </a:r>
            <a:r>
              <a:rPr lang="en-US" dirty="0" err="1" smtClean="0"/>
              <a:t>opredijeljenih</a:t>
            </a:r>
            <a:r>
              <a:rPr lang="en-US" dirty="0" smtClean="0"/>
              <a:t> radio-</a:t>
            </a:r>
            <a:r>
              <a:rPr lang="en-US" dirty="0" err="1" smtClean="0"/>
              <a:t>frekvencija</a:t>
            </a:r>
            <a:r>
              <a:rPr lang="en-US" dirty="0" smtClean="0"/>
              <a:t>.</a:t>
            </a:r>
            <a:endParaRPr lang="x-none" dirty="0" smtClean="0"/>
          </a:p>
          <a:p>
            <a:pPr>
              <a:defRPr/>
            </a:pPr>
            <a:endParaRPr lang="x-none" dirty="0" smtClean="0"/>
          </a:p>
          <a:p>
            <a:pPr>
              <a:defRPr/>
            </a:pPr>
            <a:r>
              <a:rPr lang="x-none" dirty="0" smtClean="0"/>
              <a:t>Javni tender za dodjelu prava na korišćenje radio frekvencija za emitere radio i televizijskih programa  vrši se na osnovu Zakona o elektronskim medijima.</a:t>
            </a:r>
          </a:p>
          <a:p>
            <a:pPr>
              <a:defRPr/>
            </a:pPr>
            <a:r>
              <a:rPr lang="x-none" dirty="0" smtClean="0"/>
              <a:t>Član 79 -</a:t>
            </a:r>
            <a:r>
              <a:rPr lang="x-none" b="1" dirty="0" smtClean="0"/>
              <a:t>Prenos prava korišćenja u skladu sa zakonom nije moguć </a:t>
            </a:r>
            <a:r>
              <a:rPr lang="x-none" dirty="0" smtClean="0"/>
              <a:t>odnosno p</a:t>
            </a:r>
            <a:r>
              <a:rPr lang="en-US" dirty="0" err="1" smtClean="0"/>
              <a:t>ravo</a:t>
            </a:r>
            <a:r>
              <a:rPr lang="en-US" dirty="0" smtClean="0"/>
              <a:t> za </a:t>
            </a:r>
            <a:r>
              <a:rPr lang="en-US" dirty="0" err="1" smtClean="0"/>
              <a:t>korišćenje</a:t>
            </a:r>
            <a:r>
              <a:rPr lang="en-US" dirty="0" smtClean="0"/>
              <a:t> radio-</a:t>
            </a:r>
            <a:r>
              <a:rPr lang="en-US" dirty="0" err="1" smtClean="0"/>
              <a:t>frekvencija</a:t>
            </a:r>
            <a:r>
              <a:rPr lang="en-US" dirty="0" smtClean="0"/>
              <a:t> ne </a:t>
            </a:r>
            <a:r>
              <a:rPr lang="en-US" dirty="0" err="1" smtClean="0"/>
              <a:t>može</a:t>
            </a:r>
            <a:r>
              <a:rPr lang="en-US" dirty="0" smtClean="0"/>
              <a:t> se </a:t>
            </a:r>
            <a:r>
              <a:rPr lang="en-US" dirty="0" err="1" smtClean="0"/>
              <a:t>prenijeti</a:t>
            </a:r>
            <a:r>
              <a:rPr lang="en-US" dirty="0" smtClean="0"/>
              <a:t>, </a:t>
            </a:r>
            <a:r>
              <a:rPr lang="en-US" dirty="0" err="1" smtClean="0"/>
              <a:t>odnosno</a:t>
            </a:r>
            <a:r>
              <a:rPr lang="en-US" dirty="0" smtClean="0"/>
              <a:t> </a:t>
            </a:r>
            <a:r>
              <a:rPr lang="en-US" dirty="0" err="1" smtClean="0"/>
              <a:t>ustupiti</a:t>
            </a:r>
            <a:r>
              <a:rPr lang="en-US" dirty="0" smtClean="0"/>
              <a:t> </a:t>
            </a:r>
            <a:r>
              <a:rPr lang="en-US" dirty="0" err="1" smtClean="0"/>
              <a:t>drugom</a:t>
            </a:r>
            <a:r>
              <a:rPr lang="en-US" dirty="0" smtClean="0"/>
              <a:t> </a:t>
            </a:r>
            <a:r>
              <a:rPr lang="en-US" dirty="0" err="1" smtClean="0"/>
              <a:t>pravnom</a:t>
            </a:r>
            <a:r>
              <a:rPr lang="en-US" dirty="0" smtClean="0"/>
              <a:t> </a:t>
            </a:r>
            <a:r>
              <a:rPr lang="en-US" dirty="0" err="1" smtClean="0"/>
              <a:t>ili</a:t>
            </a:r>
            <a:r>
              <a:rPr lang="en-US" dirty="0" smtClean="0"/>
              <a:t> </a:t>
            </a:r>
            <a:r>
              <a:rPr lang="en-US" dirty="0" err="1" smtClean="0"/>
              <a:t>fizičkom</a:t>
            </a:r>
            <a:r>
              <a:rPr lang="en-US" dirty="0" smtClean="0"/>
              <a:t> </a:t>
            </a:r>
            <a:r>
              <a:rPr lang="en-US" dirty="0" err="1" smtClean="0"/>
              <a:t>licu</a:t>
            </a:r>
            <a:r>
              <a:rPr lang="en-US" dirty="0" smtClean="0"/>
              <a:t>, </a:t>
            </a:r>
            <a:r>
              <a:rPr lang="en-US" dirty="0" err="1" smtClean="0"/>
              <a:t>bez</a:t>
            </a:r>
            <a:r>
              <a:rPr lang="en-US" dirty="0" smtClean="0"/>
              <a:t> </a:t>
            </a:r>
            <a:r>
              <a:rPr lang="en-US" dirty="0" err="1" smtClean="0"/>
              <a:t>saglasnosti</a:t>
            </a:r>
            <a:r>
              <a:rPr lang="en-US" dirty="0" smtClean="0"/>
              <a:t> </a:t>
            </a:r>
            <a:r>
              <a:rPr lang="en-US" dirty="0" err="1" smtClean="0"/>
              <a:t>Agencije</a:t>
            </a:r>
            <a:r>
              <a:rPr lang="x-none" dirty="0" smtClean="0"/>
              <a:t> za elektronske komunikacije i poštansku djelatnost.</a:t>
            </a:r>
            <a:endParaRPr lang="en-US" dirty="0" smtClean="0"/>
          </a:p>
          <a:p>
            <a:pPr>
              <a:defRPr/>
            </a:pPr>
            <a:endParaRPr lang="vi-VN" dirty="0" smtClean="0"/>
          </a:p>
          <a:p>
            <a:pPr>
              <a:defRPr/>
            </a:pPr>
            <a:r>
              <a:rPr lang="x-none" dirty="0" smtClean="0"/>
              <a:t> </a:t>
            </a:r>
          </a:p>
        </p:txBody>
      </p:sp>
      <p:sp>
        <p:nvSpPr>
          <p:cNvPr id="4" name="Slide Number Placeholder 3"/>
          <p:cNvSpPr>
            <a:spLocks noGrp="1"/>
          </p:cNvSpPr>
          <p:nvPr>
            <p:ph type="sldNum" sz="quarter" idx="5"/>
          </p:nvPr>
        </p:nvSpPr>
        <p:spPr/>
        <p:txBody>
          <a:bodyPr/>
          <a:lstStyle/>
          <a:p>
            <a:pPr>
              <a:defRPr/>
            </a:pPr>
            <a:fld id="{1BD9D1DD-0E6A-4279-818F-E28A73597D94}" type="slidenum">
              <a:rPr lang="en-US" smtClean="0"/>
              <a:pPr>
                <a:defRPr/>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F216992-19CA-4D02-813E-D8D9948AD063}"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73ADAE-35C1-4613-B5E4-61AD9709A29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DB03A3-7BEF-4F11-BF90-C72C6067042D}"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E51A1E-2AD9-4A85-A2F9-40BFE27ABFC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9C0B34F-CADF-4207-AADF-4347B916F07F}"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D872C4-6920-471D-84D1-AA46DA7C554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907A505-6D53-4E87-AF5E-C4D0EF77B9FD}"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4455807-228A-49EB-BC77-F2F4C389145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5BE824E-9AB3-48CA-9AB7-D2584549BC49}" type="datetimeFigureOut">
              <a:rPr lang="en-US"/>
              <a:pPr>
                <a:defRPr/>
              </a:pPr>
              <a:t>4/9/2013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ED947CA-3744-4EF4-B0B1-4A18D64C024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42AA345-40EB-4BF4-83D9-E8D188F76EE4}" type="datetimeFigureOut">
              <a:rPr lang="en-US"/>
              <a:pPr>
                <a:defRPr/>
              </a:pPr>
              <a:t>4/9/2013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757E13D-7D46-4553-B223-B268EB0C03C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F11A7D7-6CA7-4CAF-8403-ED7A4EBD1061}" type="datetimeFigureOut">
              <a:rPr lang="en-US"/>
              <a:pPr>
                <a:defRPr/>
              </a:pPr>
              <a:t>4/9/2013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DD50C65-BB4E-4AF7-9D84-F651439FF41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38299B1-72EB-491D-AF80-0EB1BC50FBDB}"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615BF8-AE22-4B11-A485-BA74FBF080D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6391C9-FA75-487C-8E53-FD7D2DDA61DE}"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D28081-8930-461C-9AD7-11699FFA7F6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A2D491-11C1-4309-A3D2-727B506B319E}"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8B69D3-E946-48F0-9228-BF24BB931D9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94128A-5BC9-4F57-9AD3-4D0F4395F8E5}"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832146-5AB0-4299-A078-7D4FCE87071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E0D0905-BE05-4D2B-B03B-5AD7953708B4}" type="datetimeFigureOut">
              <a:rPr lang="en-US"/>
              <a:pPr>
                <a:defRPr/>
              </a:pPr>
              <a:t>4/9/2013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2B35ABB-695E-4418-8754-19B61F79B85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zcadjenovic@yaho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wmf"/><Relationship Id="rId4" Type="http://schemas.openxmlformats.org/officeDocument/2006/relationships/hyperlink" Target="mailto:marina.markovic@mid.gov.m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hyperlink" Target="http://www.mek.gov.me/ResourceManager/FileDownload.aspx?rid=126923&amp;rType=2&amp;file=Guidelines%20for%20Harmonisation%20of%20Montenegrin%20%20CP%20Legislation.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marina.markovic@mid.gov.me"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28 </a:t>
            </a:r>
            <a:r>
              <a:rPr lang="hr-HR" sz="1600" b="1" i="1">
                <a:solidFill>
                  <a:schemeClr val="bg1"/>
                </a:solidFill>
                <a:latin typeface="Cambria" pitchFamily="18" charset="0"/>
              </a:rPr>
              <a:t>– </a:t>
            </a:r>
            <a:r>
              <a:rPr lang="en-US" sz="1600" b="1" i="1">
                <a:solidFill>
                  <a:schemeClr val="bg1"/>
                </a:solidFill>
                <a:latin typeface="Cambria" pitchFamily="18" charset="0"/>
              </a:rPr>
              <a:t>Consumer and Health Protection</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a:t>
            </a:r>
            <a:r>
              <a:rPr lang="x-none" sz="2600">
                <a:solidFill>
                  <a:schemeClr val="accent2">
                    <a:lumMod val="20000"/>
                    <a:lumOff val="80000"/>
                  </a:schemeClr>
                </a:solidFill>
                <a:latin typeface="Cambria" pitchFamily="18" charset="0"/>
                <a:cs typeface="+mn-cs"/>
              </a:rPr>
              <a:t> </a:t>
            </a:r>
            <a:r>
              <a:rPr lang="en-US" sz="2600" dirty="0">
                <a:solidFill>
                  <a:schemeClr val="accent2">
                    <a:lumMod val="20000"/>
                    <a:lumOff val="80000"/>
                  </a:schemeClr>
                </a:solidFill>
                <a:latin typeface="Cambria" pitchFamily="18" charset="0"/>
                <a:cs typeface="+mn-cs"/>
              </a:rPr>
              <a:t>28</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15-16 April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sp>
        <p:nvSpPr>
          <p:cNvPr id="3076"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ts val="400"/>
              </a:spcAft>
              <a:buClr>
                <a:srgbClr val="FF0000"/>
              </a:buClr>
              <a:buFont typeface="Wingdings" pitchFamily="2" charset="2"/>
              <a:buNone/>
              <a:defRPr/>
            </a:pPr>
            <a:r>
              <a:rPr lang="hr-HR" sz="2000" dirty="0">
                <a:solidFill>
                  <a:schemeClr val="accent2">
                    <a:lumMod val="75000"/>
                  </a:schemeClr>
                </a:solidFill>
                <a:latin typeface="Cambria" pitchFamily="18" charset="0"/>
              </a:rPr>
              <a:t>Council Directive 93/13/EEC of 5 April 1993 </a:t>
            </a:r>
            <a:endParaRPr lang="en-US" sz="2000" dirty="0">
              <a:solidFill>
                <a:schemeClr val="accent2">
                  <a:lumMod val="75000"/>
                </a:schemeClr>
              </a:solidFill>
              <a:latin typeface="Cambria" pitchFamily="18" charset="0"/>
            </a:endParaRPr>
          </a:p>
          <a:p>
            <a:pPr marL="14288" indent="-14288" algn="ctr">
              <a:spcAft>
                <a:spcPts val="400"/>
              </a:spcAft>
              <a:buClr>
                <a:srgbClr val="FF0000"/>
              </a:buClr>
              <a:buFont typeface="Wingdings" pitchFamily="2" charset="2"/>
              <a:buNone/>
              <a:defRPr/>
            </a:pPr>
            <a:r>
              <a:rPr lang="hr-HR" sz="2000" dirty="0">
                <a:solidFill>
                  <a:schemeClr val="accent2">
                    <a:lumMod val="75000"/>
                  </a:schemeClr>
                </a:solidFill>
                <a:latin typeface="Cambria" pitchFamily="18" charset="0"/>
              </a:rPr>
              <a:t>on </a:t>
            </a:r>
            <a:endParaRPr lang="en-US" sz="2000" dirty="0">
              <a:solidFill>
                <a:schemeClr val="accent2">
                  <a:lumMod val="75000"/>
                </a:schemeClr>
              </a:solidFill>
              <a:latin typeface="Cambria" pitchFamily="18" charset="0"/>
            </a:endParaRPr>
          </a:p>
          <a:p>
            <a:pPr marL="14288" indent="-14288" algn="ctr">
              <a:spcAft>
                <a:spcPts val="400"/>
              </a:spcAft>
              <a:buClr>
                <a:srgbClr val="FF0000"/>
              </a:buClr>
              <a:buFont typeface="Wingdings" pitchFamily="2" charset="2"/>
              <a:buNone/>
              <a:defRPr/>
            </a:pPr>
            <a:r>
              <a:rPr lang="hr-HR" sz="2000" b="1" dirty="0">
                <a:solidFill>
                  <a:schemeClr val="accent2">
                    <a:lumMod val="75000"/>
                  </a:schemeClr>
                </a:solidFill>
                <a:latin typeface="Cambria" pitchFamily="18" charset="0"/>
              </a:rPr>
              <a:t>unfair terms in consumer contracts</a:t>
            </a:r>
            <a:endParaRPr lang="en-US" sz="2000" b="1" dirty="0">
              <a:solidFill>
                <a:schemeClr val="accent2">
                  <a:lumMod val="75000"/>
                </a:schemeClr>
              </a:solidFill>
              <a:latin typeface="Cambria" pitchFamily="18" charset="0"/>
            </a:endParaRPr>
          </a:p>
          <a:p>
            <a:pPr marL="14288" indent="-14288" algn="ctr">
              <a:spcAft>
                <a:spcPct val="4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r>
              <a:rPr lang="sr-Latn-CS" sz="1600" b="1" dirty="0">
                <a:solidFill>
                  <a:schemeClr val="accent2">
                    <a:lumMod val="75000"/>
                  </a:schemeClr>
                </a:solidFill>
                <a:latin typeface="Cambria" pitchFamily="18" charset="0"/>
              </a:rPr>
              <a:t>Zvezdan Čađenović</a:t>
            </a:r>
            <a:endParaRPr lang="hr-HR" sz="1600"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r>
              <a:rPr lang="en-US" sz="1600" dirty="0">
                <a:solidFill>
                  <a:schemeClr val="accent2">
                    <a:lumMod val="75000"/>
                  </a:schemeClr>
                </a:solidFill>
                <a:latin typeface="Cambria" pitchFamily="18" charset="0"/>
              </a:rPr>
              <a:t>Union of Employees</a:t>
            </a:r>
            <a:endParaRPr lang="hr-HR" sz="1600"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r>
              <a:rPr lang="en-US" sz="1600" dirty="0">
                <a:solidFill>
                  <a:schemeClr val="accent2">
                    <a:lumMod val="75000"/>
                  </a:schemeClr>
                </a:solidFill>
                <a:latin typeface="Cambria" pitchFamily="18" charset="0"/>
                <a:hlinkClick r:id="rId3"/>
              </a:rPr>
              <a:t>zcadjenovic@yahoo.com</a:t>
            </a:r>
            <a:r>
              <a:rPr lang="en-US" sz="1600" dirty="0">
                <a:solidFill>
                  <a:schemeClr val="accent2">
                    <a:lumMod val="75000"/>
                  </a:schemeClr>
                </a:solidFill>
                <a:latin typeface="Cambria" pitchFamily="18" charset="0"/>
              </a:rPr>
              <a:t> </a:t>
            </a:r>
          </a:p>
          <a:p>
            <a:pPr marL="14288" indent="-14288" algn="ctr">
              <a:spcAft>
                <a:spcPct val="10000"/>
              </a:spcAft>
              <a:buClr>
                <a:srgbClr val="FF0000"/>
              </a:buClr>
              <a:buFont typeface="Wingdings" pitchFamily="2" charset="2"/>
              <a:buNone/>
              <a:defRPr/>
            </a:pPr>
            <a:r>
              <a:rPr lang="sr-Latn-CS" sz="1600" b="1" dirty="0">
                <a:solidFill>
                  <a:schemeClr val="accent2">
                    <a:lumMod val="75000"/>
                  </a:schemeClr>
                </a:solidFill>
                <a:latin typeface="Cambria" pitchFamily="18" charset="0"/>
              </a:rPr>
              <a:t>Marina Marković</a:t>
            </a:r>
            <a:endParaRPr lang="hr-HR" sz="16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r>
              <a:rPr lang="x-none" sz="1600">
                <a:solidFill>
                  <a:schemeClr val="accent2">
                    <a:lumMod val="75000"/>
                  </a:schemeClr>
                </a:solidFill>
                <a:latin typeface="Cambria" pitchFamily="18" charset="0"/>
                <a:cs typeface="Arial" pitchFamily="34" charset="0"/>
              </a:rPr>
              <a:t>Ministry for Information Society and Telecommunication</a:t>
            </a:r>
            <a:endParaRPr lang="hr-HR" sz="1600" dirty="0">
              <a:solidFill>
                <a:schemeClr val="accent2">
                  <a:lumMod val="75000"/>
                </a:schemeClr>
              </a:solidFill>
              <a:latin typeface="Cambria" pitchFamily="18" charset="0"/>
              <a:cs typeface="Arial" pitchFamily="34" charset="0"/>
            </a:endParaRPr>
          </a:p>
          <a:p>
            <a:pPr marL="14288" indent="-14288" algn="ctr">
              <a:spcAft>
                <a:spcPct val="10000"/>
              </a:spcAft>
              <a:buClr>
                <a:srgbClr val="FF0000"/>
              </a:buClr>
              <a:buFont typeface="Wingdings" pitchFamily="2" charset="2"/>
              <a:buNone/>
              <a:defRPr/>
            </a:pPr>
            <a:r>
              <a:rPr lang="x-none" sz="1600">
                <a:solidFill>
                  <a:schemeClr val="accent2">
                    <a:lumMod val="75000"/>
                  </a:schemeClr>
                </a:solidFill>
                <a:latin typeface="Cambria" pitchFamily="18" charset="0"/>
                <a:cs typeface="Arial" pitchFamily="34" charset="0"/>
                <a:hlinkClick r:id="rId4"/>
              </a:rPr>
              <a:t>marina.markovic@mid.gov.me</a:t>
            </a:r>
            <a:endParaRPr lang="en-US" sz="1600" dirty="0">
              <a:solidFill>
                <a:schemeClr val="accent2">
                  <a:lumMod val="75000"/>
                </a:schemeClr>
              </a:solidFill>
              <a:latin typeface="Cambria" pitchFamily="18" charset="0"/>
              <a:cs typeface="Arial" pitchFamily="34" charset="0"/>
            </a:endParaRPr>
          </a:p>
          <a:p>
            <a:pPr marL="14288" indent="-14288">
              <a:spcAft>
                <a:spcPct val="10000"/>
              </a:spcAft>
              <a:buClr>
                <a:srgbClr val="FF0000"/>
              </a:buClr>
              <a:buFont typeface="Wingdings" pitchFamily="2" charset="2"/>
              <a:buNone/>
              <a:defRPr/>
            </a:pPr>
            <a:endParaRPr lang="en-GB" sz="1600" dirty="0">
              <a:solidFill>
                <a:schemeClr val="accent2">
                  <a:lumMod val="75000"/>
                </a:schemeClr>
              </a:solidFill>
              <a:latin typeface="Cambria" pitchFamily="18" charset="0"/>
              <a:cs typeface="Arial" pitchFamily="34" charset="0"/>
            </a:endParaRPr>
          </a:p>
          <a:p>
            <a:pPr marL="14288" indent="-14288" algn="ctr">
              <a:spcAft>
                <a:spcPct val="10000"/>
              </a:spcAft>
              <a:buClr>
                <a:srgbClr val="FF0000"/>
              </a:buClr>
              <a:buFont typeface="Wingdings" pitchFamily="2" charset="2"/>
              <a:buNone/>
              <a:defRPr/>
            </a:pPr>
            <a:endParaRPr lang="en-US" sz="1400"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rgbClr val="632523"/>
              </a:solidFill>
              <a:latin typeface="Cambria" pitchFamily="18" charset="0"/>
            </a:endParaRPr>
          </a:p>
          <a:p>
            <a:pPr marL="14288" indent="-14288" algn="ctr">
              <a:defRPr/>
            </a:pPr>
            <a:endParaRPr lang="en-US" sz="2000" b="1" dirty="0">
              <a:solidFill>
                <a:srgbClr val="000099"/>
              </a:solidFill>
              <a:latin typeface="Cambria" pitchFamily="18" charset="0"/>
            </a:endParaRPr>
          </a:p>
          <a:p>
            <a:pPr marL="14288" indent="-14288" algn="ctr">
              <a:defRPr/>
            </a:pPr>
            <a:endParaRPr lang="en-US" sz="2000" b="1" dirty="0">
              <a:solidFill>
                <a:srgbClr val="000099"/>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228600" y="4495800"/>
            <a:ext cx="8763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p:txBody>
      </p:sp>
      <p:pic>
        <p:nvPicPr>
          <p:cNvPr id="3079" name="Picture 4" descr="C:\Documents and Settings\alen.nikezic\Desktop\MUPIJU-Stari komp\Press clipping\montenegro grb.wmf"/>
          <p:cNvPicPr>
            <a:picLocks noChangeAspect="1" noChangeArrowheads="1"/>
          </p:cNvPicPr>
          <p:nvPr/>
        </p:nvPicPr>
        <p:blipFill>
          <a:blip r:embed="rId5"/>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6"/>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410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1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fontAlgn="auto">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4104"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106" name="Title 16"/>
          <p:cNvSpPr>
            <a:spLocks noGrp="1"/>
          </p:cNvSpPr>
          <p:nvPr>
            <p:ph type="ctrTitle"/>
          </p:nvPr>
        </p:nvSpPr>
        <p:spPr>
          <a:xfrm>
            <a:off x="2438400" y="990600"/>
            <a:ext cx="4038600" cy="533400"/>
          </a:xfrm>
        </p:spPr>
        <p:txBody>
          <a:bodyPr/>
          <a:lstStyle/>
          <a:p>
            <a:r>
              <a:rPr lang="en-US" sz="3200" b="1" smtClean="0">
                <a:solidFill>
                  <a:schemeClr val="hlink"/>
                </a:solidFill>
                <a:latin typeface="Cambria" pitchFamily="18" charset="0"/>
              </a:rPr>
              <a:t>Content</a:t>
            </a:r>
            <a:endParaRPr lang="en-GB" sz="3200" b="1" smtClean="0">
              <a:solidFill>
                <a:schemeClr val="hlink"/>
              </a:solidFill>
              <a:latin typeface="Cambria" pitchFamily="18" charset="0"/>
            </a:endParaRPr>
          </a:p>
        </p:txBody>
      </p:sp>
      <p:sp>
        <p:nvSpPr>
          <p:cNvPr id="4107" name="Subtitle 17"/>
          <p:cNvSpPr>
            <a:spLocks noGrp="1"/>
          </p:cNvSpPr>
          <p:nvPr>
            <p:ph type="subTitle" idx="1"/>
          </p:nvPr>
        </p:nvSpPr>
        <p:spPr>
          <a:xfrm>
            <a:off x="914400" y="3200400"/>
            <a:ext cx="7239000" cy="1752600"/>
          </a:xfrm>
        </p:spPr>
        <p:txBody>
          <a:bodyPr/>
          <a:lstStyle/>
          <a:p>
            <a:pPr marL="812800" indent="-812800" algn="l"/>
            <a:endParaRPr lang="en-US" sz="2400" smtClean="0">
              <a:solidFill>
                <a:srgbClr val="953735"/>
              </a:solidFill>
              <a:latin typeface="Cambria" pitchFamily="18" charset="0"/>
            </a:endParaRPr>
          </a:p>
          <a:p>
            <a:pPr marL="812800" indent="-812800" algn="l">
              <a:buFont typeface="Wingdings" pitchFamily="2" charset="2"/>
              <a:buChar char="q"/>
            </a:pPr>
            <a:endParaRPr lang="en-US" sz="2400" smtClean="0">
              <a:solidFill>
                <a:srgbClr val="953735"/>
              </a:solidFill>
              <a:latin typeface="Cambria" pitchFamily="18" charset="0"/>
            </a:endParaRPr>
          </a:p>
          <a:p>
            <a:pPr marL="812800" indent="-812800" algn="l">
              <a:buFont typeface="Wingdings" pitchFamily="2" charset="2"/>
              <a:buChar char="q"/>
            </a:pPr>
            <a:endParaRPr lang="en-GB" sz="2400" smtClean="0">
              <a:solidFill>
                <a:srgbClr val="898989"/>
              </a:solidFill>
              <a:latin typeface="Cambria" pitchFamily="18" charset="0"/>
            </a:endParaRPr>
          </a:p>
        </p:txBody>
      </p:sp>
      <p:sp>
        <p:nvSpPr>
          <p:cNvPr id="19" name="Rectangle 18"/>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4109" name="Rectangle 3"/>
          <p:cNvSpPr txBox="1">
            <a:spLocks noChangeArrowheads="1"/>
          </p:cNvSpPr>
          <p:nvPr/>
        </p:nvSpPr>
        <p:spPr bwMode="auto">
          <a:xfrm>
            <a:off x="914400" y="1600200"/>
            <a:ext cx="7696200" cy="4800600"/>
          </a:xfrm>
          <a:prstGeom prst="rect">
            <a:avLst/>
          </a:prstGeom>
          <a:noFill/>
          <a:ln w="9525">
            <a:noFill/>
            <a:miter lim="800000"/>
            <a:headEnd/>
            <a:tailEnd/>
          </a:ln>
        </p:spPr>
        <p:txBody>
          <a:bodyPr/>
          <a:lstStyle/>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Relevant </a:t>
            </a:r>
            <a:r>
              <a:rPr lang="en-US" sz="2000" dirty="0" err="1">
                <a:solidFill>
                  <a:schemeClr val="accent2">
                    <a:lumMod val="75000"/>
                  </a:schemeClr>
                </a:solidFill>
                <a:latin typeface="Cambria" pitchFamily="18" charset="0"/>
              </a:rPr>
              <a:t>Acquis</a:t>
            </a:r>
            <a:endParaRPr lang="hr-HR" sz="2000" dirty="0">
              <a:solidFill>
                <a:schemeClr val="accent2">
                  <a:lumMod val="75000"/>
                </a:schemeClr>
              </a:solidFill>
              <a:latin typeface="Cambria" pitchFamily="18" charset="0"/>
            </a:endParaRP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National  </a:t>
            </a:r>
            <a:r>
              <a:rPr lang="hr-HR" sz="2000" dirty="0">
                <a:solidFill>
                  <a:schemeClr val="accent2">
                    <a:lumMod val="75000"/>
                  </a:schemeClr>
                </a:solidFill>
                <a:latin typeface="Cambria" pitchFamily="18" charset="0"/>
              </a:rPr>
              <a:t>L</a:t>
            </a:r>
            <a:r>
              <a:rPr lang="en-US" sz="2000" dirty="0" err="1">
                <a:solidFill>
                  <a:schemeClr val="accent2">
                    <a:lumMod val="75000"/>
                  </a:schemeClr>
                </a:solidFill>
                <a:latin typeface="Cambria" pitchFamily="18" charset="0"/>
              </a:rPr>
              <a:t>egislation</a:t>
            </a:r>
            <a:endParaRPr lang="en-US" sz="2000" dirty="0">
              <a:solidFill>
                <a:schemeClr val="accent2">
                  <a:lumMod val="75000"/>
                </a:schemeClr>
              </a:solidFill>
              <a:latin typeface="Cambria" pitchFamily="18" charset="0"/>
            </a:endParaRP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Institutional Framework</a:t>
            </a: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Level of transposition (key rules)</a:t>
            </a: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Enforcement</a:t>
            </a: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Future activities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512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512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512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5130" name="Title 24"/>
          <p:cNvSpPr>
            <a:spLocks noGrp="1"/>
          </p:cNvSpPr>
          <p:nvPr>
            <p:ph type="title"/>
          </p:nvPr>
        </p:nvSpPr>
        <p:spPr>
          <a:xfrm>
            <a:off x="2286000" y="1143000"/>
            <a:ext cx="4572000" cy="838200"/>
          </a:xfrm>
        </p:spPr>
        <p:txBody>
          <a:bodyPr/>
          <a:lstStyle/>
          <a:p>
            <a:r>
              <a:rPr lang="bs-Latn-BA" sz="3200" b="1" smtClean="0">
                <a:solidFill>
                  <a:schemeClr val="hlink"/>
                </a:solidFill>
                <a:latin typeface="Cambria" pitchFamily="18" charset="0"/>
              </a:rPr>
              <a:t>Relevant </a:t>
            </a:r>
            <a:r>
              <a:rPr lang="bs-Latn-BA" sz="3200" b="1" i="1" smtClean="0">
                <a:solidFill>
                  <a:schemeClr val="hlink"/>
                </a:solidFill>
                <a:latin typeface="Cambria" pitchFamily="18" charset="0"/>
              </a:rPr>
              <a:t>acquis</a:t>
            </a:r>
            <a:endParaRPr lang="en-GB" b="1" i="1" smtClean="0">
              <a:solidFill>
                <a:schemeClr val="hlink"/>
              </a:solidFill>
            </a:endParaRPr>
          </a:p>
        </p:txBody>
      </p:sp>
      <p:sp>
        <p:nvSpPr>
          <p:cNvPr id="5131" name="Content Placeholder 25"/>
          <p:cNvSpPr>
            <a:spLocks noGrp="1"/>
          </p:cNvSpPr>
          <p:nvPr>
            <p:ph idx="1"/>
          </p:nvPr>
        </p:nvSpPr>
        <p:spPr>
          <a:xfrm>
            <a:off x="304800" y="2819400"/>
            <a:ext cx="8458200" cy="3505200"/>
          </a:xfrm>
        </p:spPr>
        <p:txBody>
          <a:bodyPr/>
          <a:lstStyle/>
          <a:p>
            <a:pPr>
              <a:buFont typeface="Wingdings" pitchFamily="2" charset="2"/>
              <a:buChar char="Ø"/>
              <a:defRPr/>
            </a:pPr>
            <a:r>
              <a:rPr lang="hr-HR" sz="1800" dirty="0" smtClean="0">
                <a:solidFill>
                  <a:schemeClr val="accent2">
                    <a:lumMod val="75000"/>
                  </a:schemeClr>
                </a:solidFill>
                <a:latin typeface="Cambria" pitchFamily="18" charset="0"/>
              </a:rPr>
              <a:t>Council Directive 93/13/EEC of 5 April 1993 on </a:t>
            </a:r>
            <a:r>
              <a:rPr lang="hr-HR" sz="1800" b="1" dirty="0" smtClean="0">
                <a:solidFill>
                  <a:schemeClr val="accent2">
                    <a:lumMod val="75000"/>
                  </a:schemeClr>
                </a:solidFill>
                <a:latin typeface="Cambria" pitchFamily="18" charset="0"/>
              </a:rPr>
              <a:t>unfair terms in consumer contracts</a:t>
            </a:r>
            <a:r>
              <a:rPr lang="en-US" sz="1800" b="1" dirty="0" smtClean="0">
                <a:solidFill>
                  <a:schemeClr val="accent2">
                    <a:lumMod val="75000"/>
                  </a:schemeClr>
                </a:solidFill>
                <a:latin typeface="Cambria" pitchFamily="18" charset="0"/>
              </a:rPr>
              <a:t>, </a:t>
            </a:r>
            <a:r>
              <a:rPr lang="en-US" sz="1800" dirty="0" smtClean="0">
                <a:solidFill>
                  <a:schemeClr val="accent2">
                    <a:lumMod val="75000"/>
                  </a:schemeClr>
                </a:solidFill>
                <a:latin typeface="Cambria" pitchFamily="18" charset="0"/>
              </a:rPr>
              <a:t>as </a:t>
            </a:r>
            <a:r>
              <a:rPr lang="en-US" sz="1800" b="1" dirty="0" smtClean="0">
                <a:solidFill>
                  <a:schemeClr val="accent2">
                    <a:lumMod val="75000"/>
                  </a:schemeClr>
                </a:solidFill>
                <a:latin typeface="Cambria" pitchFamily="18" charset="0"/>
              </a:rPr>
              <a:t>last amended </a:t>
            </a:r>
            <a:r>
              <a:rPr lang="en-US" sz="1800" dirty="0" smtClean="0">
                <a:solidFill>
                  <a:schemeClr val="accent2">
                    <a:lumMod val="75000"/>
                  </a:schemeClr>
                </a:solidFill>
                <a:latin typeface="Cambria" pitchFamily="18" charset="0"/>
              </a:rPr>
              <a:t>by Directive 2011/83/EU of the European Parliament and of the Council of 25 October 2011</a:t>
            </a:r>
            <a:r>
              <a:rPr lang="en-US" sz="1800" b="1" dirty="0" smtClean="0">
                <a:solidFill>
                  <a:schemeClr val="accent2">
                    <a:lumMod val="75000"/>
                  </a:schemeClr>
                </a:solidFill>
                <a:latin typeface="Cambria" pitchFamily="18" charset="0"/>
              </a:rPr>
              <a:t> on consumer rights</a:t>
            </a: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614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4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615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6154" name="Title 24"/>
          <p:cNvSpPr>
            <a:spLocks noGrp="1"/>
          </p:cNvSpPr>
          <p:nvPr>
            <p:ph type="title"/>
          </p:nvPr>
        </p:nvSpPr>
        <p:spPr>
          <a:xfrm>
            <a:off x="2286000" y="9144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National  </a:t>
            </a:r>
            <a:r>
              <a:rPr lang="hr-HR" sz="3200" b="1" smtClean="0">
                <a:solidFill>
                  <a:srgbClr val="0000FF"/>
                </a:solidFill>
                <a:latin typeface="Cambria" pitchFamily="18" charset="0"/>
              </a:rPr>
              <a:t>L</a:t>
            </a:r>
            <a:r>
              <a:rPr lang="en-US" sz="3200" b="1" smtClean="0">
                <a:solidFill>
                  <a:srgbClr val="0000FF"/>
                </a:solidFill>
                <a:latin typeface="Cambria" pitchFamily="18" charset="0"/>
              </a:rPr>
              <a:t>egislation</a:t>
            </a:r>
          </a:p>
        </p:txBody>
      </p:sp>
      <p:sp>
        <p:nvSpPr>
          <p:cNvPr id="6155" name="Content Placeholder 25"/>
          <p:cNvSpPr>
            <a:spLocks noGrp="1"/>
          </p:cNvSpPr>
          <p:nvPr>
            <p:ph idx="1"/>
          </p:nvPr>
        </p:nvSpPr>
        <p:spPr>
          <a:xfrm>
            <a:off x="304800" y="2209800"/>
            <a:ext cx="8458200" cy="3505200"/>
          </a:xfrm>
        </p:spPr>
        <p:txBody>
          <a:bodyPr/>
          <a:lstStyle/>
          <a:p>
            <a:pPr>
              <a:buFont typeface="Wingdings" pitchFamily="2" charset="2"/>
              <a:buChar char="Ø"/>
              <a:defRPr/>
            </a:pPr>
            <a:r>
              <a:rPr lang="en-GB" sz="1600" dirty="0" smtClean="0">
                <a:solidFill>
                  <a:schemeClr val="accent2">
                    <a:lumMod val="75000"/>
                  </a:schemeClr>
                </a:solidFill>
                <a:latin typeface="Cambria" pitchFamily="18" charset="0"/>
              </a:rPr>
              <a:t>Law on Consumer Protection, OG RMN No. 26/07 (</a:t>
            </a:r>
            <a:r>
              <a:rPr lang="en-GB" sz="1600" b="1" dirty="0" smtClean="0">
                <a:solidFill>
                  <a:schemeClr val="accent2">
                    <a:lumMod val="75000"/>
                  </a:schemeClr>
                </a:solidFill>
                <a:latin typeface="Cambria" pitchFamily="18" charset="0"/>
              </a:rPr>
              <a:t>Art. 2 [1, 11, 16 and 17], Art. 62 to 66, Art. 114, Art. 129(1)[14] LCP</a:t>
            </a:r>
            <a:r>
              <a:rPr lang="en-GB" sz="1600" dirty="0" smtClean="0">
                <a:solidFill>
                  <a:schemeClr val="accent2">
                    <a:lumMod val="75000"/>
                  </a:schemeClr>
                </a:solidFill>
                <a:latin typeface="Cambria" pitchFamily="18" charset="0"/>
              </a:rPr>
              <a:t>)</a:t>
            </a:r>
          </a:p>
          <a:p>
            <a:pPr>
              <a:buFont typeface="Arial" charset="0"/>
              <a:buNone/>
              <a:defRPr/>
            </a:pPr>
            <a:r>
              <a:rPr lang="en-US" sz="1600" b="1" dirty="0" smtClean="0">
                <a:solidFill>
                  <a:schemeClr val="accent2">
                    <a:lumMod val="75000"/>
                  </a:schemeClr>
                </a:solidFill>
                <a:latin typeface="Cambria" pitchFamily="18" charset="0"/>
              </a:rPr>
              <a:t>Applicable on every </a:t>
            </a:r>
            <a:r>
              <a:rPr lang="hr-HR" sz="1600" b="1" dirty="0" smtClean="0">
                <a:solidFill>
                  <a:schemeClr val="accent2">
                    <a:lumMod val="75000"/>
                  </a:schemeClr>
                </a:solidFill>
                <a:latin typeface="Cambria" pitchFamily="18" charset="0"/>
              </a:rPr>
              <a:t>term in consumer </a:t>
            </a:r>
            <a:r>
              <a:rPr lang="en-US" sz="1600" b="1" dirty="0" smtClean="0">
                <a:solidFill>
                  <a:schemeClr val="accent2">
                    <a:lumMod val="75000"/>
                  </a:schemeClr>
                </a:solidFill>
                <a:latin typeface="Cambria" pitchFamily="18" charset="0"/>
              </a:rPr>
              <a:t>contract</a:t>
            </a:r>
            <a:r>
              <a:rPr lang="hr-HR" sz="1600" b="1" dirty="0" smtClean="0">
                <a:solidFill>
                  <a:schemeClr val="accent2">
                    <a:lumMod val="75000"/>
                  </a:schemeClr>
                </a:solidFill>
                <a:latin typeface="Cambria" pitchFamily="18" charset="0"/>
              </a:rPr>
              <a:t> </a:t>
            </a:r>
            <a:r>
              <a:rPr lang="en-US" sz="1600" b="1" dirty="0" smtClean="0">
                <a:solidFill>
                  <a:schemeClr val="accent2">
                    <a:lumMod val="75000"/>
                  </a:schemeClr>
                </a:solidFill>
                <a:latin typeface="Cambria" pitchFamily="18" charset="0"/>
              </a:rPr>
              <a:t>which </a:t>
            </a:r>
            <a:r>
              <a:rPr lang="hr-HR" sz="1600" b="1" dirty="0" smtClean="0">
                <a:solidFill>
                  <a:schemeClr val="accent2">
                    <a:lumMod val="75000"/>
                  </a:schemeClr>
                </a:solidFill>
                <a:latin typeface="Cambria" pitchFamily="18" charset="0"/>
              </a:rPr>
              <a:t>is </a:t>
            </a:r>
            <a:r>
              <a:rPr lang="en-US" sz="1600" b="1" dirty="0" smtClean="0">
                <a:solidFill>
                  <a:schemeClr val="accent2">
                    <a:lumMod val="75000"/>
                  </a:schemeClr>
                </a:solidFill>
                <a:latin typeface="Cambria" pitchFamily="18" charset="0"/>
              </a:rPr>
              <a:t>not individually negotiated</a:t>
            </a:r>
            <a:endParaRPr lang="en-GB" sz="1600" dirty="0" smtClean="0">
              <a:solidFill>
                <a:schemeClr val="accent2">
                  <a:lumMod val="75000"/>
                </a:schemeClr>
              </a:solidFill>
              <a:latin typeface="Cambria" pitchFamily="18" charset="0"/>
            </a:endParaRPr>
          </a:p>
          <a:p>
            <a:pPr>
              <a:buFont typeface="Wingdings" pitchFamily="2" charset="2"/>
              <a:buChar char="Ø"/>
              <a:defRPr/>
            </a:pPr>
            <a:endParaRPr lang="en-GB" sz="1600" dirty="0" smtClean="0">
              <a:solidFill>
                <a:schemeClr val="accent2">
                  <a:lumMod val="75000"/>
                </a:schemeClr>
              </a:solidFill>
              <a:latin typeface="Cambria" pitchFamily="18" charset="0"/>
            </a:endParaRPr>
          </a:p>
          <a:p>
            <a:pPr>
              <a:buFont typeface="Arial" charset="0"/>
              <a:buNone/>
              <a:defRPr/>
            </a:pPr>
            <a:endParaRPr lang="en-GB" sz="1600" dirty="0" smtClean="0">
              <a:solidFill>
                <a:schemeClr val="accent2">
                  <a:lumMod val="75000"/>
                </a:schemeClr>
              </a:solidFill>
              <a:latin typeface="Cambria" pitchFamily="18" charset="0"/>
            </a:endParaRPr>
          </a:p>
          <a:p>
            <a:pPr algn="just">
              <a:buFont typeface="Wingdings" pitchFamily="2" charset="2"/>
              <a:buChar char="Ø"/>
              <a:defRPr/>
            </a:pPr>
            <a:r>
              <a:rPr lang="en-GB" sz="1600" dirty="0" smtClean="0">
                <a:solidFill>
                  <a:schemeClr val="accent2">
                    <a:lumMod val="75000"/>
                  </a:schemeClr>
                </a:solidFill>
                <a:latin typeface="Cambria" pitchFamily="18" charset="0"/>
              </a:rPr>
              <a:t>Law on Obligations, OG MN No. 47/08, </a:t>
            </a:r>
            <a:r>
              <a:rPr lang="en-US" sz="1600" dirty="0" smtClean="0">
                <a:solidFill>
                  <a:schemeClr val="accent2">
                    <a:lumMod val="75000"/>
                  </a:schemeClr>
                </a:solidFill>
                <a:latin typeface="Cambria" pitchFamily="18" charset="0"/>
              </a:rPr>
              <a:t>applicable on every </a:t>
            </a:r>
            <a:r>
              <a:rPr lang="hr-HR" sz="1600" dirty="0" smtClean="0">
                <a:solidFill>
                  <a:schemeClr val="accent2">
                    <a:lumMod val="75000"/>
                  </a:schemeClr>
                </a:solidFill>
                <a:latin typeface="Cambria" pitchFamily="18" charset="0"/>
              </a:rPr>
              <a:t>term in </a:t>
            </a:r>
            <a:r>
              <a:rPr lang="en-US" sz="1600" dirty="0" smtClean="0">
                <a:solidFill>
                  <a:schemeClr val="accent2">
                    <a:lumMod val="75000"/>
                  </a:schemeClr>
                </a:solidFill>
                <a:latin typeface="Cambria" pitchFamily="18" charset="0"/>
              </a:rPr>
              <a:t>contract</a:t>
            </a:r>
            <a:r>
              <a:rPr lang="hr-HR" sz="1600" dirty="0" smtClean="0">
                <a:solidFill>
                  <a:schemeClr val="accent2">
                    <a:lumMod val="75000"/>
                  </a:schemeClr>
                </a:solidFill>
                <a:latin typeface="Cambria" pitchFamily="18" charset="0"/>
              </a:rPr>
              <a:t> </a:t>
            </a:r>
            <a:r>
              <a:rPr lang="en-US" sz="1600" dirty="0" smtClean="0">
                <a:solidFill>
                  <a:schemeClr val="accent2">
                    <a:lumMod val="75000"/>
                  </a:schemeClr>
                </a:solidFill>
                <a:latin typeface="Cambria" pitchFamily="18" charset="0"/>
              </a:rPr>
              <a:t>which </a:t>
            </a:r>
            <a:r>
              <a:rPr lang="hr-HR" sz="1600" dirty="0" smtClean="0">
                <a:solidFill>
                  <a:schemeClr val="accent2">
                    <a:lumMod val="75000"/>
                  </a:schemeClr>
                </a:solidFill>
                <a:latin typeface="Cambria" pitchFamily="18" charset="0"/>
              </a:rPr>
              <a:t>is </a:t>
            </a:r>
            <a:r>
              <a:rPr lang="en-US" sz="1600" dirty="0" smtClean="0">
                <a:solidFill>
                  <a:schemeClr val="accent2">
                    <a:lumMod val="75000"/>
                  </a:schemeClr>
                </a:solidFill>
                <a:latin typeface="Cambria" pitchFamily="18" charset="0"/>
              </a:rPr>
              <a:t>not individually negotiated. G</a:t>
            </a:r>
            <a:r>
              <a:rPr lang="en-GB" sz="1600" dirty="0" err="1" smtClean="0">
                <a:solidFill>
                  <a:schemeClr val="accent2">
                    <a:lumMod val="75000"/>
                  </a:schemeClr>
                </a:solidFill>
                <a:latin typeface="Cambria" pitchFamily="18" charset="0"/>
              </a:rPr>
              <a:t>eneral</a:t>
            </a:r>
            <a:r>
              <a:rPr lang="en-GB" sz="1600" dirty="0" smtClean="0">
                <a:solidFill>
                  <a:schemeClr val="accent2">
                    <a:lumMod val="75000"/>
                  </a:schemeClr>
                </a:solidFill>
                <a:latin typeface="Cambria" pitchFamily="18" charset="0"/>
              </a:rPr>
              <a:t> contract law applicable in B2B, B2C, B2P, and P2P transactions. Art. 136-138 provide for a content review of standard terms (“Adhesion Contracts (</a:t>
            </a:r>
            <a:r>
              <a:rPr lang="en-GB" sz="1600" b="1" dirty="0" smtClean="0">
                <a:solidFill>
                  <a:schemeClr val="accent2">
                    <a:lumMod val="75000"/>
                  </a:schemeClr>
                </a:solidFill>
                <a:latin typeface="Cambria" pitchFamily="18" charset="0"/>
              </a:rPr>
              <a:t>standard contracts</a:t>
            </a:r>
            <a:r>
              <a:rPr lang="en-GB" sz="1600" dirty="0" smtClean="0">
                <a:solidFill>
                  <a:schemeClr val="accent2">
                    <a:lumMod val="75000"/>
                  </a:schemeClr>
                </a:solidFill>
                <a:latin typeface="Cambria" pitchFamily="18" charset="0"/>
              </a:rPr>
              <a:t>) and general terms”), and Art. 101 – 108  separate chapter on nullity of contracts.</a:t>
            </a:r>
            <a:endParaRPr lang="en-US" sz="1600" dirty="0" smtClean="0">
              <a:solidFill>
                <a:schemeClr val="accent2">
                  <a:lumMod val="75000"/>
                </a:schemeClr>
              </a:solidFill>
              <a:latin typeface="Cambria" pitchFamily="18" charset="0"/>
            </a:endParaRPr>
          </a:p>
          <a:p>
            <a:pPr>
              <a:buFont typeface="Arial" charset="0"/>
              <a:buNone/>
              <a:defRPr/>
            </a:pPr>
            <a:endParaRPr lang="en-US" sz="1600" dirty="0" smtClean="0">
              <a:solidFill>
                <a:schemeClr val="accent2">
                  <a:lumMod val="75000"/>
                </a:schemeClr>
              </a:solidFill>
              <a:latin typeface="Cambria" pitchFamily="18" charset="0"/>
            </a:endParaRPr>
          </a:p>
          <a:p>
            <a:pPr algn="just">
              <a:buFont typeface="Wingdings" pitchFamily="2" charset="2"/>
              <a:buChar char="Ø"/>
              <a:defRPr/>
            </a:pPr>
            <a:r>
              <a:rPr lang="de-DE" sz="1600" dirty="0" smtClean="0">
                <a:solidFill>
                  <a:schemeClr val="accent2">
                    <a:lumMod val="75000"/>
                  </a:schemeClr>
                </a:solidFill>
                <a:latin typeface="Cambria" pitchFamily="18" charset="0"/>
              </a:rPr>
              <a:t>Law on Electronic Communications, </a:t>
            </a:r>
            <a:r>
              <a:rPr lang="en-GB" sz="1600" dirty="0" smtClean="0">
                <a:solidFill>
                  <a:schemeClr val="accent2">
                    <a:lumMod val="75000"/>
                  </a:schemeClr>
                </a:solidFill>
                <a:latin typeface="Cambria" pitchFamily="18" charset="0"/>
              </a:rPr>
              <a:t>OG MN No. </a:t>
            </a:r>
            <a:r>
              <a:rPr lang="de-DE" sz="1600" dirty="0" smtClean="0">
                <a:solidFill>
                  <a:schemeClr val="accent2">
                    <a:lumMod val="75000"/>
                  </a:schemeClr>
                </a:solidFill>
                <a:latin typeface="Cambria" pitchFamily="18" charset="0"/>
              </a:rPr>
              <a:t>50/08</a:t>
            </a:r>
            <a:r>
              <a:rPr lang="de-DE" sz="1600" i="1"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cs typeface="Arial" charset="0"/>
              </a:rPr>
              <a:t>70/09, 49/10, 32/11, regulates unfair </a:t>
            </a:r>
            <a:r>
              <a:rPr lang="en-US" sz="1600" dirty="0" smtClean="0">
                <a:solidFill>
                  <a:schemeClr val="accent2">
                    <a:lumMod val="75000"/>
                  </a:schemeClr>
                </a:solidFill>
                <a:latin typeface="Cambria" pitchFamily="18" charset="0"/>
                <a:cs typeface="Arial" charset="0"/>
              </a:rPr>
              <a:t>terms in consumer contracts in electronic communication and </a:t>
            </a:r>
            <a:r>
              <a:rPr lang="de-DE" sz="1600" dirty="0" smtClean="0">
                <a:solidFill>
                  <a:schemeClr val="accent2">
                    <a:lumMod val="75000"/>
                  </a:schemeClr>
                </a:solidFill>
                <a:latin typeface="Cambria" pitchFamily="18" charset="0"/>
              </a:rPr>
              <a:t>provides a list of 7 diferent types of obligations (contractual), prohibited to be imposed by operator of electronic communication</a:t>
            </a:r>
            <a:endParaRPr lang="en-GB" sz="1600" dirty="0" smtClean="0">
              <a:solidFill>
                <a:schemeClr val="accent2">
                  <a:lumMod val="75000"/>
                </a:schemeClr>
              </a:solidFill>
              <a:latin typeface="Cambria" pitchFamily="18" charset="0"/>
            </a:endParaRPr>
          </a:p>
          <a:p>
            <a:pPr>
              <a:buFont typeface="Wingdings" pitchFamily="2" charset="2"/>
              <a:buChar char="Ø"/>
              <a:defRPr/>
            </a:pPr>
            <a:endParaRPr lang="en-GB" sz="1600" dirty="0" smtClean="0">
              <a:solidFill>
                <a:schemeClr val="accent2">
                  <a:lumMod val="75000"/>
                </a:schemeClr>
              </a:solidFill>
              <a:latin typeface="Cambria" pitchFamily="18" charset="0"/>
            </a:endParaRPr>
          </a:p>
          <a:p>
            <a:pPr>
              <a:buFont typeface="Arial" charset="0"/>
              <a:buNone/>
              <a:defRPr/>
            </a:pPr>
            <a:endParaRPr lang="en-GB"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717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717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717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7178" name="Title 24"/>
          <p:cNvSpPr>
            <a:spLocks noGrp="1"/>
          </p:cNvSpPr>
          <p:nvPr>
            <p:ph type="title"/>
          </p:nvPr>
        </p:nvSpPr>
        <p:spPr>
          <a:xfrm>
            <a:off x="2286000" y="838200"/>
            <a:ext cx="52578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Institutional Framework</a:t>
            </a:r>
          </a:p>
        </p:txBody>
      </p:sp>
      <p:sp>
        <p:nvSpPr>
          <p:cNvPr id="7179" name="Content Placeholder 25"/>
          <p:cNvSpPr>
            <a:spLocks noGrp="1"/>
          </p:cNvSpPr>
          <p:nvPr>
            <p:ph idx="1"/>
          </p:nvPr>
        </p:nvSpPr>
        <p:spPr>
          <a:xfrm>
            <a:off x="304800" y="1905000"/>
            <a:ext cx="8458200" cy="3505200"/>
          </a:xfrm>
        </p:spPr>
        <p:txBody>
          <a:bodyPr/>
          <a:lstStyle/>
          <a:p>
            <a:pPr>
              <a:buFont typeface="Wingdings" pitchFamily="2" charset="2"/>
              <a:buChar char="Ø"/>
              <a:defRPr/>
            </a:pPr>
            <a:r>
              <a:rPr lang="en-GB" sz="1800" dirty="0" smtClean="0">
                <a:solidFill>
                  <a:schemeClr val="accent2">
                    <a:lumMod val="75000"/>
                  </a:schemeClr>
                </a:solidFill>
                <a:latin typeface="Cambria" pitchFamily="18" charset="0"/>
              </a:rPr>
              <a:t>Beside </a:t>
            </a:r>
            <a:r>
              <a:rPr lang="en-GB" sz="1800" dirty="0" err="1" smtClean="0">
                <a:solidFill>
                  <a:schemeClr val="accent2">
                    <a:lumMod val="75000"/>
                  </a:schemeClr>
                </a:solidFill>
                <a:latin typeface="Cambria" pitchFamily="18" charset="0"/>
              </a:rPr>
              <a:t>MoE</a:t>
            </a:r>
            <a:r>
              <a:rPr lang="en-GB" sz="1800" dirty="0" smtClean="0">
                <a:solidFill>
                  <a:schemeClr val="accent2">
                    <a:lumMod val="75000"/>
                  </a:schemeClr>
                </a:solidFill>
                <a:latin typeface="Cambria" pitchFamily="18" charset="0"/>
              </a:rPr>
              <a:t> and Authority for Inspection Surveillance, other main institutions and stakeholders:</a:t>
            </a:r>
          </a:p>
          <a:p>
            <a:pPr>
              <a:buFont typeface="Arial" charset="0"/>
              <a:buNone/>
              <a:defRPr/>
            </a:pPr>
            <a:endParaRPr lang="en-GB" sz="800"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Agency for Electronic Communications</a:t>
            </a:r>
          </a:p>
          <a:p>
            <a:pPr>
              <a:buFontTx/>
              <a:buChar char="-"/>
              <a:defRPr/>
            </a:pPr>
            <a:endParaRPr lang="en-GB" sz="800" b="1"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Courts</a:t>
            </a:r>
            <a:r>
              <a:rPr lang="en-GB" sz="1800" dirty="0" smtClean="0">
                <a:solidFill>
                  <a:schemeClr val="accent2">
                    <a:lumMod val="75000"/>
                  </a:schemeClr>
                </a:solidFill>
                <a:latin typeface="Cambria" pitchFamily="18" charset="0"/>
              </a:rPr>
              <a:t> , issue a </a:t>
            </a:r>
            <a:r>
              <a:rPr lang="en-AU" sz="1800" dirty="0" smtClean="0">
                <a:solidFill>
                  <a:schemeClr val="accent2">
                    <a:lumMod val="75000"/>
                  </a:schemeClr>
                </a:solidFill>
                <a:latin typeface="Cambria" pitchFamily="18" charset="0"/>
                <a:cs typeface="Times New Roman" pitchFamily="18" charset="0"/>
              </a:rPr>
              <a:t>decision as to whether terms </a:t>
            </a:r>
            <a:r>
              <a:rPr lang="hr-HR" sz="1800" dirty="0" smtClean="0">
                <a:solidFill>
                  <a:schemeClr val="accent2">
                    <a:lumMod val="75000"/>
                  </a:schemeClr>
                </a:solidFill>
                <a:latin typeface="Cambria" pitchFamily="18" charset="0"/>
              </a:rPr>
              <a:t>in use </a:t>
            </a:r>
            <a:r>
              <a:rPr lang="en-AU" sz="1800" dirty="0" smtClean="0">
                <a:solidFill>
                  <a:schemeClr val="accent2">
                    <a:lumMod val="75000"/>
                  </a:schemeClr>
                </a:solidFill>
                <a:latin typeface="Cambria" pitchFamily="18" charset="0"/>
                <a:cs typeface="Times New Roman" pitchFamily="18" charset="0"/>
              </a:rPr>
              <a:t>are unfair, and to prohibit the</a:t>
            </a:r>
            <a:r>
              <a:rPr lang="hr-HR" sz="1800" dirty="0" smtClean="0">
                <a:solidFill>
                  <a:schemeClr val="accent2">
                    <a:lumMod val="75000"/>
                  </a:schemeClr>
                </a:solidFill>
                <a:latin typeface="Cambria" pitchFamily="18" charset="0"/>
              </a:rPr>
              <a:t> </a:t>
            </a:r>
            <a:r>
              <a:rPr lang="en-AU" sz="1800" dirty="0" smtClean="0">
                <a:solidFill>
                  <a:schemeClr val="accent2">
                    <a:lumMod val="75000"/>
                  </a:schemeClr>
                </a:solidFill>
                <a:latin typeface="Cambria" pitchFamily="18" charset="0"/>
                <a:cs typeface="Times New Roman" pitchFamily="18" charset="0"/>
              </a:rPr>
              <a:t>use of such term</a:t>
            </a:r>
            <a:r>
              <a:rPr lang="hr-HR" sz="1800" dirty="0" smtClean="0">
                <a:solidFill>
                  <a:schemeClr val="accent2">
                    <a:lumMod val="75000"/>
                  </a:schemeClr>
                </a:solidFill>
                <a:latin typeface="Cambria" pitchFamily="18" charset="0"/>
              </a:rPr>
              <a:t>s</a:t>
            </a:r>
            <a:r>
              <a:rPr lang="en-US" sz="1800"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(Art. 114 LCP) </a:t>
            </a:r>
          </a:p>
          <a:p>
            <a:pPr>
              <a:buFont typeface="Arial" charset="0"/>
              <a:buNone/>
              <a:defRPr/>
            </a:pPr>
            <a:endParaRPr lang="en-US" sz="800" b="1" dirty="0" smtClean="0">
              <a:solidFill>
                <a:schemeClr val="accent2">
                  <a:lumMod val="75000"/>
                </a:schemeClr>
              </a:solidFill>
              <a:latin typeface="Cambria" pitchFamily="18" charset="0"/>
            </a:endParaRPr>
          </a:p>
          <a:p>
            <a:pPr>
              <a:buFontTx/>
              <a:buChar char="-"/>
              <a:defRPr/>
            </a:pPr>
            <a:r>
              <a:rPr lang="en-US" sz="1800" b="1" dirty="0" smtClean="0">
                <a:solidFill>
                  <a:schemeClr val="accent2">
                    <a:lumMod val="75000"/>
                  </a:schemeClr>
                </a:solidFill>
                <a:latin typeface="Cambria" pitchFamily="18" charset="0"/>
              </a:rPr>
              <a:t>Arbitration Board for Out-of-court Settlement of Consumer Disputes,  </a:t>
            </a:r>
            <a:r>
              <a:rPr lang="en-US" sz="1800" dirty="0" smtClean="0">
                <a:solidFill>
                  <a:schemeClr val="accent2">
                    <a:lumMod val="75000"/>
                  </a:schemeClr>
                </a:solidFill>
                <a:latin typeface="Cambria" pitchFamily="18" charset="0"/>
              </a:rPr>
              <a:t>ADR scheme for consumer  protection</a:t>
            </a:r>
          </a:p>
          <a:p>
            <a:pPr>
              <a:buFontTx/>
              <a:buChar char="-"/>
              <a:defRPr/>
            </a:pPr>
            <a:endParaRPr lang="en-US" sz="800" b="1" dirty="0" smtClean="0">
              <a:solidFill>
                <a:schemeClr val="accent2">
                  <a:lumMod val="75000"/>
                </a:schemeClr>
              </a:solidFill>
              <a:latin typeface="Cambria" pitchFamily="18" charset="0"/>
            </a:endParaRPr>
          </a:p>
          <a:p>
            <a:pPr>
              <a:buFontTx/>
              <a:buChar char="-"/>
              <a:defRPr/>
            </a:pPr>
            <a:r>
              <a:rPr lang="en-US" sz="1800" b="1" dirty="0" smtClean="0">
                <a:solidFill>
                  <a:schemeClr val="accent2">
                    <a:lumMod val="75000"/>
                  </a:schemeClr>
                </a:solidFill>
                <a:latin typeface="Cambria" pitchFamily="18" charset="0"/>
              </a:rPr>
              <a:t>Banking Ombudsman</a:t>
            </a:r>
            <a:r>
              <a:rPr lang="en-US" sz="1800" dirty="0" smtClean="0">
                <a:solidFill>
                  <a:schemeClr val="accent2">
                    <a:lumMod val="75000"/>
                  </a:schemeClr>
                </a:solidFill>
                <a:latin typeface="Cambria" pitchFamily="18" charset="0"/>
              </a:rPr>
              <a:t>, ADR scheme for consumer  protection in area of banking and other financial institutions</a:t>
            </a:r>
            <a:endParaRPr lang="en-US" sz="1800" b="1" dirty="0" smtClean="0">
              <a:solidFill>
                <a:schemeClr val="accent2">
                  <a:lumMod val="75000"/>
                </a:schemeClr>
              </a:solidFill>
              <a:latin typeface="Cambria" pitchFamily="18" charset="0"/>
            </a:endParaRPr>
          </a:p>
          <a:p>
            <a:pPr>
              <a:buFont typeface="Arial" charset="0"/>
              <a:buNone/>
              <a:defRPr/>
            </a:pPr>
            <a:endParaRPr lang="en-US" sz="800" b="1"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Consumer NGO`s</a:t>
            </a:r>
            <a:r>
              <a:rPr lang="en-GB" sz="1800" dirty="0" smtClean="0">
                <a:solidFill>
                  <a:schemeClr val="accent2">
                    <a:lumMod val="75000"/>
                  </a:schemeClr>
                </a:solidFill>
                <a:latin typeface="Cambria" pitchFamily="18" charset="0"/>
              </a:rPr>
              <a:t>, eligible to initiate proceeding in front of the Courts </a:t>
            </a:r>
            <a:r>
              <a:rPr lang="en-US" sz="1800" dirty="0" smtClean="0">
                <a:solidFill>
                  <a:schemeClr val="accent2">
                    <a:lumMod val="75000"/>
                  </a:schemeClr>
                </a:solidFill>
                <a:latin typeface="Cambria" pitchFamily="18" charset="0"/>
              </a:rPr>
              <a:t>and inform consumers on final Court decision establishing term unfair</a:t>
            </a:r>
            <a:r>
              <a:rPr lang="en-US" sz="1800" b="1" dirty="0" smtClean="0">
                <a:solidFill>
                  <a:schemeClr val="accent2">
                    <a:lumMod val="75000"/>
                  </a:schemeClr>
                </a:solidFill>
                <a:latin typeface="Cambria" pitchFamily="18" charset="0"/>
              </a:rPr>
              <a:t> (Art. 114(1) and (4) LCP)</a:t>
            </a:r>
            <a:r>
              <a:rPr lang="en-US" sz="1800"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buFontTx/>
              <a:buChar char="-"/>
              <a:defRPr/>
            </a:pPr>
            <a:endParaRPr lang="en-GB" sz="1800" b="1" dirty="0" smtClean="0">
              <a:solidFill>
                <a:schemeClr val="accent2">
                  <a:lumMod val="75000"/>
                </a:schemeClr>
              </a:solidFill>
              <a:latin typeface="Cambria" pitchFamily="18" charset="0"/>
            </a:endParaRPr>
          </a:p>
          <a:p>
            <a:pPr>
              <a:buFont typeface="Arial" charset="0"/>
              <a:buNone/>
              <a:defRPr/>
            </a:pPr>
            <a:endParaRPr lang="en-GB" sz="1800" dirty="0" smtClean="0">
              <a:solidFill>
                <a:schemeClr val="accent2">
                  <a:lumMod val="75000"/>
                </a:schemeClr>
              </a:solidFill>
              <a:latin typeface="Cambria" pitchFamily="18" charset="0"/>
            </a:endParaRPr>
          </a:p>
          <a:p>
            <a:pPr>
              <a:buFont typeface="Wingdings" pitchFamily="2" charset="2"/>
              <a:buChar char="Ø"/>
              <a:defRPr/>
            </a:pPr>
            <a:endParaRPr lang="en-GB" sz="1800" dirty="0" smtClean="0">
              <a:solidFill>
                <a:schemeClr val="accent2">
                  <a:lumMod val="75000"/>
                </a:schemeClr>
              </a:solidFill>
              <a:latin typeface="Cambria" pitchFamily="18" charset="0"/>
            </a:endParaRPr>
          </a:p>
          <a:p>
            <a:pPr>
              <a:buFont typeface="Arial" charset="0"/>
              <a:buNone/>
              <a:defRPr/>
            </a:pPr>
            <a:endParaRPr lang="en-GB"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819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819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8201"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8202" name="Title 24"/>
          <p:cNvSpPr>
            <a:spLocks noGrp="1"/>
          </p:cNvSpPr>
          <p:nvPr>
            <p:ph type="title"/>
          </p:nvPr>
        </p:nvSpPr>
        <p:spPr>
          <a:xfrm>
            <a:off x="2286000" y="9144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Level of transposition (Key rules I)</a:t>
            </a:r>
          </a:p>
        </p:txBody>
      </p:sp>
      <p:sp>
        <p:nvSpPr>
          <p:cNvPr id="8203" name="Content Placeholder 25"/>
          <p:cNvSpPr>
            <a:spLocks noGrp="1"/>
          </p:cNvSpPr>
          <p:nvPr>
            <p:ph idx="1"/>
          </p:nvPr>
        </p:nvSpPr>
        <p:spPr>
          <a:xfrm>
            <a:off x="304800" y="2209800"/>
            <a:ext cx="8458200" cy="3505200"/>
          </a:xfrm>
        </p:spPr>
        <p:txBody>
          <a:bodyPr/>
          <a:lstStyle/>
          <a:p>
            <a:pPr algn="just">
              <a:buFont typeface="Arial" charset="0"/>
              <a:buNone/>
              <a:defRPr/>
            </a:pPr>
            <a:r>
              <a:rPr lang="en-US" sz="2000" dirty="0" smtClean="0">
                <a:solidFill>
                  <a:schemeClr val="accent2">
                    <a:lumMod val="75000"/>
                  </a:schemeClr>
                </a:solidFill>
                <a:latin typeface="Cambria" pitchFamily="18" charset="0"/>
              </a:rPr>
              <a:t>Level of transposition: </a:t>
            </a:r>
            <a:r>
              <a:rPr lang="en-GB" sz="2000" b="1" dirty="0" smtClean="0">
                <a:solidFill>
                  <a:schemeClr val="accent2">
                    <a:lumMod val="75000"/>
                  </a:schemeClr>
                </a:solidFill>
                <a:latin typeface="Cambria" pitchFamily="18" charset="0"/>
              </a:rPr>
              <a:t>High</a:t>
            </a:r>
          </a:p>
          <a:p>
            <a:pPr>
              <a:buFont typeface="Arial" charset="0"/>
              <a:buNone/>
              <a:defRPr/>
            </a:pPr>
            <a:endParaRPr lang="en-GB" sz="2400" dirty="0" smtClean="0">
              <a:solidFill>
                <a:schemeClr val="accent2">
                  <a:lumMod val="75000"/>
                </a:schemeClr>
              </a:solidFill>
              <a:latin typeface="Cambria" pitchFamily="18" charset="0"/>
            </a:endParaRPr>
          </a:p>
          <a:p>
            <a:pPr>
              <a:buFont typeface="Wingdings" pitchFamily="2" charset="2"/>
              <a:buChar char="Ø"/>
              <a:defRPr/>
            </a:pPr>
            <a:r>
              <a:rPr lang="en-US" sz="1800" b="1" dirty="0" smtClean="0">
                <a:solidFill>
                  <a:schemeClr val="accent2">
                    <a:lumMod val="75000"/>
                  </a:schemeClr>
                </a:solidFill>
                <a:latin typeface="Cambria" pitchFamily="18" charset="0"/>
              </a:rPr>
              <a:t>Definitions</a:t>
            </a:r>
            <a:r>
              <a:rPr lang="hr-HR" sz="1800" b="1" dirty="0" smtClean="0">
                <a:solidFill>
                  <a:schemeClr val="accent2">
                    <a:lumMod val="75000"/>
                  </a:schemeClr>
                </a:solidFill>
                <a:latin typeface="Cambria" pitchFamily="18" charset="0"/>
              </a:rPr>
              <a:t> (</a:t>
            </a:r>
            <a:r>
              <a:rPr lang="en-GB" sz="1800" b="1" dirty="0" smtClean="0">
                <a:solidFill>
                  <a:schemeClr val="accent2">
                    <a:lumMod val="75000"/>
                  </a:schemeClr>
                </a:solidFill>
                <a:latin typeface="Cambria" pitchFamily="18" charset="0"/>
              </a:rPr>
              <a:t>Art. 2(1), (11), (16) and (17)</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L</a:t>
            </a:r>
            <a:r>
              <a:rPr lang="hr-HR" sz="1800" b="1" dirty="0" smtClean="0">
                <a:solidFill>
                  <a:schemeClr val="accent2">
                    <a:lumMod val="75000"/>
                  </a:schemeClr>
                </a:solidFill>
                <a:latin typeface="Cambria" pitchFamily="18" charset="0"/>
              </a:rPr>
              <a:t>CP):</a:t>
            </a:r>
            <a:endParaRPr lang="en-US" sz="1800" b="1"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Consumer</a:t>
            </a:r>
            <a:r>
              <a:rPr lang="en-GB" sz="1800" dirty="0" smtClean="0">
                <a:solidFill>
                  <a:schemeClr val="accent2">
                    <a:lumMod val="75000"/>
                  </a:schemeClr>
                </a:solidFill>
                <a:latin typeface="Cambria" pitchFamily="18" charset="0"/>
              </a:rPr>
              <a:t> shall mean a natural person who buys, orders, accepts, uses goods or services, including public services, for non-business, namely non-professional purposes, or to whom the offer for a goods or service is targeted;</a:t>
            </a:r>
            <a:endParaRPr lang="hr-HR" sz="1800"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Trader</a:t>
            </a:r>
            <a:r>
              <a:rPr lang="en-GB" sz="1800" dirty="0" smtClean="0">
                <a:solidFill>
                  <a:schemeClr val="accent2">
                    <a:lumMod val="75000"/>
                  </a:schemeClr>
                </a:solidFill>
                <a:latin typeface="Cambria" pitchFamily="18" charset="0"/>
              </a:rPr>
              <a:t> shall mean a person who sells goods or provides services to consumers</a:t>
            </a:r>
            <a:endParaRPr lang="hr-HR" sz="1800"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Form (model) contract</a:t>
            </a:r>
            <a:r>
              <a:rPr lang="en-GB" sz="1800" dirty="0" smtClean="0">
                <a:solidFill>
                  <a:schemeClr val="accent2">
                    <a:lumMod val="75000"/>
                  </a:schemeClr>
                </a:solidFill>
                <a:latin typeface="Cambria" pitchFamily="18" charset="0"/>
              </a:rPr>
              <a:t> shall mean a contract that was previously composed by the producer or trader without any involvement of the consumer</a:t>
            </a: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922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922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922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9226"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II)</a:t>
            </a:r>
          </a:p>
        </p:txBody>
      </p:sp>
      <p:sp>
        <p:nvSpPr>
          <p:cNvPr id="9227" name="Content Placeholder 25"/>
          <p:cNvSpPr>
            <a:spLocks noGrp="1"/>
          </p:cNvSpPr>
          <p:nvPr>
            <p:ph idx="1"/>
          </p:nvPr>
        </p:nvSpPr>
        <p:spPr>
          <a:xfrm>
            <a:off x="304800" y="2209800"/>
            <a:ext cx="8458200" cy="3505200"/>
          </a:xfrm>
        </p:spPr>
        <p:txBody>
          <a:bodyPr/>
          <a:lstStyle/>
          <a:p>
            <a:pPr>
              <a:buFont typeface="Arial" charset="0"/>
              <a:buNone/>
              <a:defRPr/>
            </a:pPr>
            <a:endParaRPr lang="en-GB" sz="2400" dirty="0" smtClean="0">
              <a:latin typeface="Cambria" pitchFamily="18" charset="0"/>
            </a:endParaRPr>
          </a:p>
          <a:p>
            <a:pPr>
              <a:buFont typeface="Wingdings" pitchFamily="2" charset="2"/>
              <a:buChar char="Ø"/>
              <a:defRPr/>
            </a:pPr>
            <a:r>
              <a:rPr lang="hr-HR" sz="1800" b="1" dirty="0" smtClean="0">
                <a:solidFill>
                  <a:schemeClr val="accent2">
                    <a:lumMod val="75000"/>
                  </a:schemeClr>
                </a:solidFill>
                <a:latin typeface="Cambria" pitchFamily="18" charset="0"/>
              </a:rPr>
              <a:t>General clause of unfairness (</a:t>
            </a:r>
            <a:r>
              <a:rPr lang="en-US" sz="1800" b="1" dirty="0" smtClean="0">
                <a:solidFill>
                  <a:schemeClr val="accent2">
                    <a:lumMod val="75000"/>
                  </a:schemeClr>
                </a:solidFill>
                <a:latin typeface="Cambria" pitchFamily="18" charset="0"/>
              </a:rPr>
              <a:t>Art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63 (</a:t>
            </a:r>
            <a:r>
              <a:rPr lang="hr-HR" sz="1800" b="1" dirty="0" smtClean="0">
                <a:solidFill>
                  <a:schemeClr val="accent2">
                    <a:lumMod val="75000"/>
                  </a:schemeClr>
                </a:solidFill>
                <a:latin typeface="Cambria" pitchFamily="18" charset="0"/>
              </a:rPr>
              <a:t>1</a:t>
            </a:r>
            <a:r>
              <a:rPr lang="en-US" sz="1800" b="1" dirty="0" smtClean="0">
                <a:solidFill>
                  <a:schemeClr val="accent2">
                    <a:lumMod val="75000"/>
                  </a:schemeClr>
                </a:solidFill>
                <a:latin typeface="Cambria" pitchFamily="18" charset="0"/>
              </a:rPr>
              <a: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L</a:t>
            </a:r>
            <a:r>
              <a:rPr lang="hr-HR" sz="1800" b="1" dirty="0" smtClean="0">
                <a:solidFill>
                  <a:schemeClr val="accent2">
                    <a:lumMod val="75000"/>
                  </a:schemeClr>
                </a:solidFill>
                <a:latin typeface="Cambria" pitchFamily="18" charset="0"/>
              </a:rPr>
              <a:t>CP):</a:t>
            </a:r>
            <a:endParaRPr lang="en-US" sz="1800" b="1" dirty="0" smtClean="0">
              <a:solidFill>
                <a:schemeClr val="accent2">
                  <a:lumMod val="75000"/>
                </a:schemeClr>
              </a:solidFill>
              <a:latin typeface="Cambria" pitchFamily="18" charset="0"/>
            </a:endParaRPr>
          </a:p>
          <a:p>
            <a:pPr>
              <a:buFontTx/>
              <a:buChar char="-"/>
              <a:defRPr/>
            </a:pPr>
            <a:r>
              <a:rPr lang="hr-HR" sz="1800" dirty="0" smtClean="0">
                <a:solidFill>
                  <a:schemeClr val="accent2">
                    <a:lumMod val="75000"/>
                  </a:schemeClr>
                </a:solidFill>
                <a:latin typeface="Cambria" pitchFamily="18" charset="0"/>
              </a:rPr>
              <a:t>contrary to the requirement of good faith</a:t>
            </a:r>
          </a:p>
          <a:p>
            <a:pPr>
              <a:buFontTx/>
              <a:buChar char="-"/>
              <a:defRPr/>
            </a:pPr>
            <a:r>
              <a:rPr lang="hr-HR" sz="1800" dirty="0" smtClean="0">
                <a:solidFill>
                  <a:schemeClr val="accent2">
                    <a:lumMod val="75000"/>
                  </a:schemeClr>
                </a:solidFill>
                <a:latin typeface="Cambria" pitchFamily="18" charset="0"/>
              </a:rPr>
              <a:t>creates imbalance in the parties´ rights and obligations</a:t>
            </a:r>
            <a:r>
              <a:rPr lang="en-US" sz="1800" dirty="0" smtClean="0">
                <a:solidFill>
                  <a:schemeClr val="accent2">
                    <a:lumMod val="75000"/>
                  </a:schemeClr>
                </a:solidFill>
                <a:latin typeface="Cambria" pitchFamily="18" charset="0"/>
              </a:rPr>
              <a:t> (</a:t>
            </a:r>
            <a:r>
              <a:rPr lang="en-US" sz="1800" i="1" dirty="0" smtClean="0">
                <a:solidFill>
                  <a:schemeClr val="accent2">
                    <a:lumMod val="75000"/>
                  </a:schemeClr>
                </a:solidFill>
                <a:latin typeface="Cambria" pitchFamily="18" charset="0"/>
              </a:rPr>
              <a:t>not “</a:t>
            </a:r>
            <a:r>
              <a:rPr lang="hr-HR" sz="1800" b="1" i="1" dirty="0" smtClean="0">
                <a:solidFill>
                  <a:srgbClr val="FF0000"/>
                </a:solidFill>
                <a:latin typeface="Cambria" pitchFamily="18" charset="0"/>
              </a:rPr>
              <a:t>significant</a:t>
            </a:r>
            <a:r>
              <a:rPr lang="hr-HR" sz="1800" dirty="0" smtClean="0">
                <a:latin typeface="Cambria" pitchFamily="18" charset="0"/>
              </a:rPr>
              <a:t> </a:t>
            </a:r>
            <a:r>
              <a:rPr lang="en-US" sz="1800" dirty="0" smtClean="0">
                <a:solidFill>
                  <a:schemeClr val="accent2">
                    <a:lumMod val="75000"/>
                  </a:schemeClr>
                </a:solidFill>
                <a:latin typeface="Cambria" pitchFamily="18" charset="0"/>
              </a:rPr>
              <a:t>“</a:t>
            </a:r>
            <a:r>
              <a:rPr lang="en-US" sz="1800" i="1" dirty="0" smtClean="0">
                <a:solidFill>
                  <a:schemeClr val="accent2">
                    <a:lumMod val="75000"/>
                  </a:schemeClr>
                </a:solidFill>
                <a:latin typeface="Cambria" pitchFamily="18" charset="0"/>
              </a:rPr>
              <a:t>imbalance </a:t>
            </a:r>
            <a:r>
              <a:rPr lang="en-US" sz="1800" dirty="0" smtClean="0">
                <a:solidFill>
                  <a:schemeClr val="accent2">
                    <a:lumMod val="75000"/>
                  </a:schemeClr>
                </a:solidFill>
                <a:latin typeface="Cambria" pitchFamily="18" charset="0"/>
              </a:rPr>
              <a:t>)</a:t>
            </a:r>
            <a:endParaRPr lang="hr-HR" sz="1800" dirty="0" smtClean="0">
              <a:solidFill>
                <a:schemeClr val="accent2">
                  <a:lumMod val="75000"/>
                </a:schemeClr>
              </a:solidFill>
              <a:latin typeface="Cambria" pitchFamily="18" charset="0"/>
            </a:endParaRPr>
          </a:p>
          <a:p>
            <a:pPr>
              <a:buFontTx/>
              <a:buChar char="-"/>
              <a:defRPr/>
            </a:pPr>
            <a:r>
              <a:rPr lang="hr-HR" sz="1800" dirty="0" smtClean="0">
                <a:solidFill>
                  <a:schemeClr val="accent2">
                    <a:lumMod val="75000"/>
                  </a:schemeClr>
                </a:solidFill>
                <a:latin typeface="Cambria" pitchFamily="18" charset="0"/>
              </a:rPr>
              <a:t>to the detrimen</a:t>
            </a:r>
            <a:r>
              <a:rPr lang="en-US" sz="1800" dirty="0" smtClean="0">
                <a:solidFill>
                  <a:schemeClr val="accent2">
                    <a:lumMod val="75000"/>
                  </a:schemeClr>
                </a:solidFill>
                <a:latin typeface="Cambria" pitchFamily="18" charset="0"/>
              </a:rPr>
              <a:t> of consumer</a:t>
            </a:r>
          </a:p>
          <a:p>
            <a:pPr>
              <a:buFont typeface="Wingdings" pitchFamily="2" charset="2"/>
              <a:buChar char="Ø"/>
              <a:defRPr/>
            </a:pPr>
            <a:r>
              <a:rPr lang="hr-HR" sz="1800" b="1" dirty="0" smtClean="0">
                <a:solidFill>
                  <a:schemeClr val="accent2">
                    <a:lumMod val="75000"/>
                  </a:schemeClr>
                </a:solidFill>
                <a:latin typeface="Cambria" pitchFamily="18" charset="0"/>
              </a:rPr>
              <a:t>Additional criteria </a:t>
            </a:r>
            <a:r>
              <a:rPr lang="en-US" sz="1800" b="1" dirty="0" smtClean="0">
                <a:solidFill>
                  <a:srgbClr val="FF0000"/>
                </a:solidFill>
                <a:latin typeface="Cambria" pitchFamily="18" charset="0"/>
              </a:rPr>
              <a:t>not transposed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Art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4(1) Directive</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t>
            </a:r>
          </a:p>
          <a:p>
            <a:pPr>
              <a:buFontTx/>
              <a:buChar char="-"/>
              <a:defRPr/>
            </a:pPr>
            <a:r>
              <a:rPr lang="hr-HR" sz="1800" dirty="0" smtClean="0">
                <a:solidFill>
                  <a:schemeClr val="accent2">
                    <a:lumMod val="75000"/>
                  </a:schemeClr>
                </a:solidFill>
                <a:latin typeface="Cambria" pitchFamily="18" charset="0"/>
              </a:rPr>
              <a:t>nature of goods and services</a:t>
            </a:r>
          </a:p>
          <a:p>
            <a:pPr>
              <a:buFontTx/>
              <a:buChar char="-"/>
              <a:defRPr/>
            </a:pPr>
            <a:r>
              <a:rPr lang="hr-HR" sz="1800" dirty="0" smtClean="0">
                <a:solidFill>
                  <a:schemeClr val="accent2">
                    <a:lumMod val="75000"/>
                  </a:schemeClr>
                </a:solidFill>
                <a:latin typeface="Cambria" pitchFamily="18" charset="0"/>
              </a:rPr>
              <a:t>circumstances atending conclusion of contract</a:t>
            </a:r>
          </a:p>
          <a:p>
            <a:pPr>
              <a:buFontTx/>
              <a:buChar char="-"/>
              <a:defRPr/>
            </a:pPr>
            <a:r>
              <a:rPr lang="hr-HR" sz="1800" dirty="0" smtClean="0">
                <a:solidFill>
                  <a:schemeClr val="accent2">
                    <a:lumMod val="75000"/>
                  </a:schemeClr>
                </a:solidFill>
                <a:latin typeface="Cambria" pitchFamily="18" charset="0"/>
              </a:rPr>
              <a:t>other terms of contract</a:t>
            </a:r>
            <a:endParaRPr lang="hr-HR" sz="18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024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024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024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0250"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III)</a:t>
            </a:r>
          </a:p>
        </p:txBody>
      </p:sp>
      <p:sp>
        <p:nvSpPr>
          <p:cNvPr id="10251" name="Content Placeholder 25"/>
          <p:cNvSpPr>
            <a:spLocks noGrp="1"/>
          </p:cNvSpPr>
          <p:nvPr>
            <p:ph idx="1"/>
          </p:nvPr>
        </p:nvSpPr>
        <p:spPr>
          <a:xfrm>
            <a:off x="304800" y="2209800"/>
            <a:ext cx="8458200" cy="3505200"/>
          </a:xfrm>
        </p:spPr>
        <p:txBody>
          <a:bodyPr/>
          <a:lstStyle/>
          <a:p>
            <a:pPr>
              <a:buFont typeface="Arial" charset="0"/>
              <a:buNone/>
              <a:defRPr/>
            </a:pPr>
            <a:endParaRPr lang="en-GB" sz="2400" smtClean="0">
              <a:solidFill>
                <a:schemeClr val="accent2">
                  <a:lumMod val="75000"/>
                </a:schemeClr>
              </a:solidFill>
              <a:latin typeface="Cambria" pitchFamily="18" charset="0"/>
            </a:endParaRPr>
          </a:p>
          <a:p>
            <a:pPr>
              <a:buFont typeface="Wingdings" pitchFamily="2" charset="2"/>
              <a:buChar char="Ø"/>
              <a:defRPr/>
            </a:pPr>
            <a:r>
              <a:rPr lang="hr-HR" sz="1800" b="1" smtClean="0">
                <a:solidFill>
                  <a:schemeClr val="accent2">
                    <a:lumMod val="75000"/>
                  </a:schemeClr>
                </a:solidFill>
                <a:latin typeface="Cambria" pitchFamily="18" charset="0"/>
              </a:rPr>
              <a:t>Burden of proof (</a:t>
            </a:r>
            <a:r>
              <a:rPr lang="en-US" sz="1800" b="1" smtClean="0">
                <a:solidFill>
                  <a:schemeClr val="accent2">
                    <a:lumMod val="75000"/>
                  </a:schemeClr>
                </a:solidFill>
                <a:latin typeface="Cambria" pitchFamily="18" charset="0"/>
              </a:rPr>
              <a:t>Art</a:t>
            </a:r>
            <a:r>
              <a:rPr lang="hr-HR" sz="1800" b="1" smtClean="0">
                <a:solidFill>
                  <a:schemeClr val="accent2">
                    <a:lumMod val="75000"/>
                  </a:schemeClr>
                </a:solidFill>
                <a:latin typeface="Cambria" pitchFamily="18" charset="0"/>
              </a:rPr>
              <a:t>. </a:t>
            </a:r>
            <a:r>
              <a:rPr lang="en-US" sz="1800" b="1" smtClean="0">
                <a:solidFill>
                  <a:schemeClr val="accent2">
                    <a:lumMod val="75000"/>
                  </a:schemeClr>
                </a:solidFill>
                <a:latin typeface="Cambria" pitchFamily="18" charset="0"/>
              </a:rPr>
              <a:t>63(3)</a:t>
            </a:r>
            <a:r>
              <a:rPr lang="hr-HR" sz="1800" b="1" smtClean="0">
                <a:solidFill>
                  <a:schemeClr val="accent2">
                    <a:lumMod val="75000"/>
                  </a:schemeClr>
                </a:solidFill>
                <a:latin typeface="Cambria" pitchFamily="18" charset="0"/>
              </a:rPr>
              <a:t> </a:t>
            </a:r>
            <a:r>
              <a:rPr lang="en-US" sz="1800" b="1" smtClean="0">
                <a:solidFill>
                  <a:schemeClr val="accent2">
                    <a:lumMod val="75000"/>
                  </a:schemeClr>
                </a:solidFill>
                <a:latin typeface="Cambria" pitchFamily="18" charset="0"/>
              </a:rPr>
              <a:t>L</a:t>
            </a:r>
            <a:r>
              <a:rPr lang="hr-HR" sz="1800" b="1" smtClean="0">
                <a:solidFill>
                  <a:schemeClr val="accent2">
                    <a:lumMod val="75000"/>
                  </a:schemeClr>
                </a:solidFill>
                <a:latin typeface="Cambria" pitchFamily="18" charset="0"/>
              </a:rPr>
              <a:t>CP):</a:t>
            </a:r>
            <a:endParaRPr lang="en-US" sz="1800" b="1" smtClean="0">
              <a:solidFill>
                <a:schemeClr val="accent2">
                  <a:lumMod val="75000"/>
                </a:schemeClr>
              </a:solidFill>
              <a:latin typeface="Cambria" pitchFamily="18" charset="0"/>
            </a:endParaRPr>
          </a:p>
          <a:p>
            <a:pPr>
              <a:buFontTx/>
              <a:buChar char="-"/>
              <a:defRPr/>
            </a:pPr>
            <a:r>
              <a:rPr lang="hr-HR" sz="1800" smtClean="0">
                <a:solidFill>
                  <a:schemeClr val="accent2">
                    <a:lumMod val="75000"/>
                  </a:schemeClr>
                </a:solidFill>
                <a:latin typeface="Cambria" pitchFamily="18" charset="0"/>
              </a:rPr>
              <a:t>Burden of proof that a term has been individually negotiated is on the </a:t>
            </a:r>
            <a:r>
              <a:rPr lang="en-US" sz="1800" smtClean="0">
                <a:solidFill>
                  <a:schemeClr val="accent2">
                    <a:lumMod val="75000"/>
                  </a:schemeClr>
                </a:solidFill>
                <a:latin typeface="Cambria" pitchFamily="18" charset="0"/>
              </a:rPr>
              <a:t>trader</a:t>
            </a:r>
          </a:p>
          <a:p>
            <a:pPr>
              <a:buFont typeface="Arial" charset="0"/>
              <a:buNone/>
              <a:defRPr/>
            </a:pPr>
            <a:endParaRPr lang="hr-HR" sz="1800" smtClean="0">
              <a:solidFill>
                <a:schemeClr val="accent2">
                  <a:lumMod val="75000"/>
                </a:schemeClr>
              </a:solidFill>
              <a:latin typeface="Cambria" pitchFamily="18" charset="0"/>
            </a:endParaRPr>
          </a:p>
          <a:p>
            <a:pPr>
              <a:buFont typeface="Wingdings" pitchFamily="2" charset="2"/>
              <a:buChar char="Ø"/>
              <a:defRPr/>
            </a:pPr>
            <a:r>
              <a:rPr lang="en-US" sz="1800" b="1" smtClean="0">
                <a:solidFill>
                  <a:schemeClr val="accent2">
                    <a:lumMod val="75000"/>
                  </a:schemeClr>
                </a:solidFill>
                <a:latin typeface="Cambria" pitchFamily="18" charset="0"/>
              </a:rPr>
              <a:t>Non exhaustive list and “black list” </a:t>
            </a:r>
            <a:r>
              <a:rPr lang="hr-HR" sz="1800" b="1" smtClean="0">
                <a:solidFill>
                  <a:schemeClr val="accent2">
                    <a:lumMod val="75000"/>
                  </a:schemeClr>
                </a:solidFill>
                <a:latin typeface="Cambria" pitchFamily="18" charset="0"/>
              </a:rPr>
              <a:t>(</a:t>
            </a:r>
            <a:r>
              <a:rPr lang="en-US" sz="1800" b="1" smtClean="0">
                <a:solidFill>
                  <a:schemeClr val="accent2">
                    <a:lumMod val="75000"/>
                  </a:schemeClr>
                </a:solidFill>
                <a:latin typeface="Cambria" pitchFamily="18" charset="0"/>
              </a:rPr>
              <a:t>Art</a:t>
            </a:r>
            <a:r>
              <a:rPr lang="hr-HR" sz="1800" b="1" smtClean="0">
                <a:solidFill>
                  <a:schemeClr val="accent2">
                    <a:lumMod val="75000"/>
                  </a:schemeClr>
                </a:solidFill>
                <a:latin typeface="Cambria" pitchFamily="18" charset="0"/>
              </a:rPr>
              <a:t>. </a:t>
            </a:r>
            <a:r>
              <a:rPr lang="en-US" sz="1800" b="1" smtClean="0">
                <a:solidFill>
                  <a:schemeClr val="accent2">
                    <a:lumMod val="75000"/>
                  </a:schemeClr>
                </a:solidFill>
                <a:latin typeface="Cambria" pitchFamily="18" charset="0"/>
              </a:rPr>
              <a:t>64 (1) LCP</a:t>
            </a:r>
            <a:r>
              <a:rPr lang="hr-HR" sz="1800" b="1" smtClean="0">
                <a:solidFill>
                  <a:schemeClr val="accent2">
                    <a:lumMod val="75000"/>
                  </a:schemeClr>
                </a:solidFill>
                <a:latin typeface="Cambria" pitchFamily="18" charset="0"/>
              </a:rPr>
              <a:t>)</a:t>
            </a:r>
            <a:r>
              <a:rPr lang="en-US" sz="1800" b="1" smtClean="0">
                <a:solidFill>
                  <a:schemeClr val="accent2">
                    <a:lumMod val="75000"/>
                  </a:schemeClr>
                </a:solidFill>
                <a:latin typeface="Cambria" pitchFamily="18" charset="0"/>
              </a:rPr>
              <a:t>:</a:t>
            </a:r>
          </a:p>
          <a:p>
            <a:pPr>
              <a:buFontTx/>
              <a:buChar char="-"/>
              <a:defRPr/>
            </a:pPr>
            <a:r>
              <a:rPr lang="en-US" sz="1800" smtClean="0">
                <a:solidFill>
                  <a:schemeClr val="accent2">
                    <a:lumMod val="75000"/>
                  </a:schemeClr>
                </a:solidFill>
                <a:latin typeface="Cambria" pitchFamily="18" charset="0"/>
              </a:rPr>
              <a:t>Th</a:t>
            </a:r>
            <a:r>
              <a:rPr lang="hr-HR" sz="1800" smtClean="0">
                <a:solidFill>
                  <a:schemeClr val="accent2">
                    <a:lumMod val="75000"/>
                  </a:schemeClr>
                </a:solidFill>
                <a:latin typeface="Cambria" pitchFamily="18" charset="0"/>
              </a:rPr>
              <a:t>e</a:t>
            </a:r>
            <a:r>
              <a:rPr lang="en-US" sz="1800" smtClean="0">
                <a:solidFill>
                  <a:schemeClr val="accent2">
                    <a:lumMod val="75000"/>
                  </a:schemeClr>
                </a:solidFill>
                <a:latin typeface="Cambria" pitchFamily="18" charset="0"/>
              </a:rPr>
              <a:t> general </a:t>
            </a:r>
            <a:r>
              <a:rPr lang="hr-HR" sz="1800" smtClean="0">
                <a:solidFill>
                  <a:schemeClr val="accent2">
                    <a:lumMod val="75000"/>
                  </a:schemeClr>
                </a:solidFill>
                <a:latin typeface="Cambria" pitchFamily="18" charset="0"/>
              </a:rPr>
              <a:t>clause of unfairness</a:t>
            </a:r>
            <a:r>
              <a:rPr lang="en-US" sz="1800" smtClean="0">
                <a:solidFill>
                  <a:schemeClr val="accent2">
                    <a:lumMod val="75000"/>
                  </a:schemeClr>
                </a:solidFill>
                <a:latin typeface="Cambria" pitchFamily="18" charset="0"/>
              </a:rPr>
              <a:t> is supplemented by an non exhaustive and </a:t>
            </a:r>
            <a:r>
              <a:rPr lang="en-GB" sz="1800" smtClean="0">
                <a:solidFill>
                  <a:schemeClr val="accent2">
                    <a:lumMod val="75000"/>
                  </a:schemeClr>
                </a:solidFill>
                <a:latin typeface="Cambria" pitchFamily="18" charset="0"/>
              </a:rPr>
              <a:t>type of “black“ </a:t>
            </a:r>
            <a:r>
              <a:rPr lang="en-US" sz="1800" smtClean="0">
                <a:solidFill>
                  <a:schemeClr val="accent2">
                    <a:lumMod val="75000"/>
                  </a:schemeClr>
                </a:solidFill>
                <a:latin typeface="Cambria" pitchFamily="18" charset="0"/>
              </a:rPr>
              <a:t>list of  contract terms that are regarded as unfair </a:t>
            </a:r>
            <a:r>
              <a:rPr lang="en-US" sz="1800" b="1" smtClean="0">
                <a:solidFill>
                  <a:schemeClr val="accent2">
                    <a:lumMod val="75000"/>
                  </a:schemeClr>
                </a:solidFill>
                <a:latin typeface="Cambria" pitchFamily="18" charset="0"/>
              </a:rPr>
              <a:t>(Annex  No. 1 Directive)</a:t>
            </a:r>
            <a:r>
              <a:rPr lang="hr-HR" sz="1800" smtClean="0">
                <a:solidFill>
                  <a:schemeClr val="accent2">
                    <a:lumMod val="75000"/>
                  </a:schemeClr>
                </a:solidFill>
                <a:latin typeface="Cambria" pitchFamily="18" charset="0"/>
              </a:rPr>
              <a:t>.</a:t>
            </a:r>
            <a:endParaRPr lang="en-US" sz="1800" smtClean="0">
              <a:solidFill>
                <a:schemeClr val="accent2">
                  <a:lumMod val="75000"/>
                </a:schemeClr>
              </a:solidFill>
              <a:latin typeface="Cambria" pitchFamily="18" charset="0"/>
            </a:endParaRPr>
          </a:p>
          <a:p>
            <a:pPr>
              <a:buFontTx/>
              <a:buChar char="-"/>
              <a:defRPr/>
            </a:pPr>
            <a:r>
              <a:rPr lang="en-GB" sz="1800" b="1" smtClean="0">
                <a:solidFill>
                  <a:schemeClr val="accent2">
                    <a:lumMod val="75000"/>
                  </a:schemeClr>
                </a:solidFill>
                <a:latin typeface="Cambria" pitchFamily="18" charset="0"/>
              </a:rPr>
              <a:t>Annex No 2 Directive, partially transposed only indent (d) </a:t>
            </a:r>
            <a:r>
              <a:rPr lang="hr-HR" sz="1800" b="1" smtClean="0">
                <a:solidFill>
                  <a:schemeClr val="accent2">
                    <a:lumMod val="75000"/>
                  </a:schemeClr>
                </a:solidFill>
                <a:latin typeface="Cambria" pitchFamily="18" charset="0"/>
              </a:rPr>
              <a:t>(</a:t>
            </a:r>
            <a:r>
              <a:rPr lang="en-US" sz="1800" b="1" smtClean="0">
                <a:solidFill>
                  <a:schemeClr val="accent2">
                    <a:lumMod val="75000"/>
                  </a:schemeClr>
                </a:solidFill>
                <a:latin typeface="Cambria" pitchFamily="18" charset="0"/>
              </a:rPr>
              <a:t>Art</a:t>
            </a:r>
            <a:r>
              <a:rPr lang="hr-HR" sz="1800" b="1" smtClean="0">
                <a:solidFill>
                  <a:schemeClr val="accent2">
                    <a:lumMod val="75000"/>
                  </a:schemeClr>
                </a:solidFill>
                <a:latin typeface="Cambria" pitchFamily="18" charset="0"/>
              </a:rPr>
              <a:t>. </a:t>
            </a:r>
            <a:r>
              <a:rPr lang="en-US" sz="1800" b="1" smtClean="0">
                <a:solidFill>
                  <a:schemeClr val="accent2">
                    <a:lumMod val="75000"/>
                  </a:schemeClr>
                </a:solidFill>
                <a:latin typeface="Cambria" pitchFamily="18" charset="0"/>
              </a:rPr>
              <a:t>64 (2) LCP</a:t>
            </a:r>
            <a:r>
              <a:rPr lang="hr-HR" sz="1800" b="1" smtClean="0">
                <a:solidFill>
                  <a:schemeClr val="accent2">
                    <a:lumMod val="75000"/>
                  </a:schemeClr>
                </a:solidFill>
                <a:latin typeface="Cambria" pitchFamily="18" charset="0"/>
              </a:rPr>
              <a:t>)</a:t>
            </a:r>
            <a:r>
              <a:rPr lang="en-GB" sz="1800" b="1" smtClean="0">
                <a:solidFill>
                  <a:schemeClr val="accent2">
                    <a:lumMod val="75000"/>
                  </a:schemeClr>
                </a:solidFill>
                <a:latin typeface="Cambria" pitchFamily="18" charset="0"/>
              </a:rPr>
              <a:t>: </a:t>
            </a:r>
            <a:r>
              <a:rPr lang="en-GB" sz="1800" smtClean="0">
                <a:solidFill>
                  <a:schemeClr val="accent2">
                    <a:lumMod val="75000"/>
                  </a:schemeClr>
                </a:solidFill>
                <a:latin typeface="Cambria" pitchFamily="18" charset="0"/>
              </a:rPr>
              <a:t>(</a:t>
            </a:r>
            <a:r>
              <a:rPr lang="de-DE" sz="1800" smtClean="0">
                <a:solidFill>
                  <a:schemeClr val="accent2">
                    <a:lumMod val="75000"/>
                  </a:schemeClr>
                </a:solidFill>
                <a:latin typeface="Cambria" pitchFamily="18" charset="0"/>
              </a:rPr>
              <a:t>Exception from Annex No 1 p. (L) in case of price-indexation clauses (</a:t>
            </a:r>
            <a:r>
              <a:rPr lang="en-AU" sz="1800" smtClean="0">
                <a:solidFill>
                  <a:schemeClr val="accent2">
                    <a:lumMod val="75000"/>
                  </a:schemeClr>
                </a:solidFill>
                <a:latin typeface="Cambria" pitchFamily="18" charset="0"/>
                <a:cs typeface="Times New Roman" pitchFamily="18" charset="0"/>
              </a:rPr>
              <a:t>eligible under art. 8 Directive, and widens the protection of consumers))</a:t>
            </a:r>
            <a:endParaRPr lang="hr-HR" sz="180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126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126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127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1274"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IV)</a:t>
            </a:r>
          </a:p>
        </p:txBody>
      </p:sp>
      <p:sp>
        <p:nvSpPr>
          <p:cNvPr id="11275" name="Content Placeholder 25"/>
          <p:cNvSpPr>
            <a:spLocks noGrp="1"/>
          </p:cNvSpPr>
          <p:nvPr>
            <p:ph idx="1"/>
          </p:nvPr>
        </p:nvSpPr>
        <p:spPr>
          <a:xfrm>
            <a:off x="304800" y="2209800"/>
            <a:ext cx="8458200" cy="3505200"/>
          </a:xfrm>
        </p:spPr>
        <p:txBody>
          <a:bodyPr/>
          <a:lstStyle/>
          <a:p>
            <a:pPr>
              <a:buFont typeface="Wingdings" pitchFamily="2" charset="2"/>
              <a:buChar char="Ø"/>
              <a:defRPr/>
            </a:pPr>
            <a:r>
              <a:rPr lang="en-US" sz="1800" b="1" dirty="0" smtClean="0">
                <a:solidFill>
                  <a:schemeClr val="accent2">
                    <a:lumMod val="75000"/>
                  </a:schemeClr>
                </a:solidFill>
                <a:latin typeface="Cambria" pitchFamily="18" charset="0"/>
              </a:rPr>
              <a:t>Exclusion of certain contractual terms, </a:t>
            </a:r>
            <a:r>
              <a:rPr lang="en-US" sz="1800" b="1" dirty="0" smtClean="0">
                <a:solidFill>
                  <a:srgbClr val="FF0000"/>
                </a:solidFill>
                <a:latin typeface="Cambria" pitchFamily="18" charset="0"/>
              </a:rPr>
              <a:t>not transposed</a:t>
            </a:r>
            <a:r>
              <a:rPr lang="en-US" sz="1800" b="1" dirty="0" smtClean="0">
                <a:latin typeface="Cambria" pitchFamily="18" charset="0"/>
              </a:rPr>
              <a:t>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Art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1 (2) Directive</a:t>
            </a:r>
            <a:r>
              <a:rPr lang="hr-HR" sz="1800" b="1"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buFontTx/>
              <a:buChar char="-"/>
              <a:defRPr/>
            </a:pPr>
            <a:r>
              <a:rPr lang="hr-HR" sz="1800" dirty="0" smtClean="0">
                <a:solidFill>
                  <a:schemeClr val="accent2">
                    <a:lumMod val="75000"/>
                  </a:schemeClr>
                </a:solidFill>
                <a:latin typeface="Cambria" pitchFamily="18" charset="0"/>
              </a:rPr>
              <a:t>Exclusion of terms reflecting mandatory statutory or regulatory provisions, provisions and principles of international conventions, </a:t>
            </a:r>
            <a:r>
              <a:rPr lang="en-AU" sz="1800" dirty="0" smtClean="0">
                <a:solidFill>
                  <a:schemeClr val="accent2">
                    <a:lumMod val="75000"/>
                  </a:schemeClr>
                </a:solidFill>
                <a:latin typeface="Cambria" pitchFamily="18" charset="0"/>
                <a:cs typeface="Times New Roman" pitchFamily="18" charset="0"/>
              </a:rPr>
              <a:t>which directly or indirectly determine the terms of consumer contracts (Albeit </a:t>
            </a:r>
            <a:r>
              <a:rPr lang="en-AU" sz="1800" dirty="0" err="1" smtClean="0">
                <a:solidFill>
                  <a:schemeClr val="accent2">
                    <a:lumMod val="75000"/>
                  </a:schemeClr>
                </a:solidFill>
                <a:latin typeface="Cambria" pitchFamily="18" charset="0"/>
                <a:cs typeface="Times New Roman" pitchFamily="18" charset="0"/>
              </a:rPr>
              <a:t>Consititution</a:t>
            </a:r>
            <a:r>
              <a:rPr lang="en-AU" sz="1800" dirty="0" smtClean="0">
                <a:solidFill>
                  <a:schemeClr val="accent2">
                    <a:lumMod val="75000"/>
                  </a:schemeClr>
                </a:solidFill>
                <a:latin typeface="Cambria" pitchFamily="18" charset="0"/>
                <a:cs typeface="Times New Roman" pitchFamily="18" charset="0"/>
              </a:rPr>
              <a:t> Art. 9)</a:t>
            </a:r>
            <a:r>
              <a:rPr lang="hr-HR" sz="18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pPr>
              <a:buFontTx/>
              <a:buChar char="-"/>
              <a:defRPr/>
            </a:pPr>
            <a:endParaRPr lang="en-US" sz="1800" dirty="0" smtClean="0">
              <a:latin typeface="Cambria" pitchFamily="18" charset="0"/>
            </a:endParaRPr>
          </a:p>
          <a:p>
            <a:pPr algn="just">
              <a:buFont typeface="Wingdings" pitchFamily="2" charset="2"/>
              <a:buChar char="Ø"/>
              <a:defRPr/>
            </a:pPr>
            <a:r>
              <a:rPr lang="en-US" sz="1800" b="1" dirty="0" smtClean="0">
                <a:solidFill>
                  <a:schemeClr val="accent2">
                    <a:lumMod val="75000"/>
                  </a:schemeClr>
                </a:solidFill>
                <a:latin typeface="Cambria" pitchFamily="18" charset="0"/>
              </a:rPr>
              <a:t>Exclusion of </a:t>
            </a:r>
            <a:r>
              <a:rPr lang="hr-HR" sz="1800" b="1" dirty="0" smtClean="0">
                <a:solidFill>
                  <a:schemeClr val="accent2">
                    <a:lumMod val="75000"/>
                  </a:schemeClr>
                </a:solidFill>
                <a:latin typeface="Cambria" pitchFamily="18" charset="0"/>
              </a:rPr>
              <a:t>main subject matter and of the adequacy of the price and remuneration</a:t>
            </a:r>
            <a:r>
              <a:rPr lang="en-US" sz="1800" b="1" dirty="0" smtClean="0">
                <a:solidFill>
                  <a:schemeClr val="accent2">
                    <a:lumMod val="75000"/>
                  </a:schemeClr>
                </a:solidFill>
                <a:latin typeface="Cambria" pitchFamily="18" charset="0"/>
              </a:rPr>
              <a:t> </a:t>
            </a:r>
            <a:r>
              <a:rPr lang="en-US" sz="1800" b="1" dirty="0" smtClean="0">
                <a:solidFill>
                  <a:srgbClr val="0000FF"/>
                </a:solidFill>
                <a:latin typeface="Cambria" pitchFamily="18" charset="0"/>
              </a:rPr>
              <a:t>not transposed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Art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4(2) Directive</a:t>
            </a:r>
            <a:r>
              <a:rPr lang="hr-HR" sz="1800" b="1"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buFont typeface="Arial" charset="0"/>
              <a:buNone/>
              <a:defRPr/>
            </a:pPr>
            <a:r>
              <a:rPr lang="en-US" sz="1800" b="1" dirty="0" smtClean="0">
                <a:latin typeface="Cambria" pitchFamily="18" charset="0"/>
              </a:rPr>
              <a:t>-  </a:t>
            </a:r>
            <a:r>
              <a:rPr lang="hr-HR" sz="1800" dirty="0" smtClean="0">
                <a:solidFill>
                  <a:schemeClr val="accent2">
                    <a:lumMod val="75000"/>
                  </a:schemeClr>
                </a:solidFill>
                <a:latin typeface="Cambria" pitchFamily="18" charset="0"/>
              </a:rPr>
              <a:t>Exclusion of definition of the main subject matter and of the adequacy of the price and remuneration, </a:t>
            </a:r>
            <a:r>
              <a:rPr lang="en-AU" sz="1800" dirty="0" smtClean="0">
                <a:solidFill>
                  <a:schemeClr val="accent2">
                    <a:lumMod val="75000"/>
                  </a:schemeClr>
                </a:solidFill>
                <a:latin typeface="Cambria" pitchFamily="18" charset="0"/>
                <a:cs typeface="Times New Roman" pitchFamily="18" charset="0"/>
              </a:rPr>
              <a:t>in so far as these terms are in plain intelligible language (eligible under art. 8 Directive, and widens the protection of consumer consumers)</a:t>
            </a:r>
            <a:endParaRPr lang="en-US" sz="1800" b="1" dirty="0" smtClean="0">
              <a:solidFill>
                <a:schemeClr val="accent2">
                  <a:lumMod val="75000"/>
                </a:schemeClr>
              </a:solidFill>
              <a:latin typeface="Cambria" pitchFamily="18" charset="0"/>
            </a:endParaRPr>
          </a:p>
          <a:p>
            <a:pPr>
              <a:buFont typeface="Arial" charset="0"/>
              <a:buNone/>
              <a:defRPr/>
            </a:pPr>
            <a:endParaRPr lang="en-US" sz="1800" dirty="0" smtClean="0">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229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229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229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2298"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V)</a:t>
            </a:r>
          </a:p>
        </p:txBody>
      </p:sp>
      <p:sp>
        <p:nvSpPr>
          <p:cNvPr id="12299" name="Content Placeholder 25"/>
          <p:cNvSpPr>
            <a:spLocks noGrp="1"/>
          </p:cNvSpPr>
          <p:nvPr>
            <p:ph idx="1"/>
          </p:nvPr>
        </p:nvSpPr>
        <p:spPr>
          <a:xfrm>
            <a:off x="304800" y="2209800"/>
            <a:ext cx="8458200" cy="3505200"/>
          </a:xfrm>
        </p:spPr>
        <p:txBody>
          <a:bodyPr/>
          <a:lstStyle/>
          <a:p>
            <a:pPr>
              <a:buFont typeface="Wingdings" pitchFamily="2" charset="2"/>
              <a:buChar char="Ø"/>
              <a:defRPr/>
            </a:pPr>
            <a:r>
              <a:rPr lang="hr-HR" sz="1800" b="1" dirty="0" smtClean="0">
                <a:solidFill>
                  <a:schemeClr val="accent2">
                    <a:lumMod val="75000"/>
                  </a:schemeClr>
                </a:solidFill>
                <a:latin typeface="Cambria" pitchFamily="18" charset="0"/>
              </a:rPr>
              <a:t>Transparency principle</a:t>
            </a:r>
            <a:r>
              <a:rPr lang="hr-HR" sz="1800" dirty="0" smtClean="0">
                <a:solidFill>
                  <a:schemeClr val="accent2">
                    <a:lumMod val="75000"/>
                  </a:schemeClr>
                </a:solidFill>
                <a:latin typeface="Cambria" pitchFamily="18" charset="0"/>
              </a:rPr>
              <a:t>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Art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65(1) LCP</a:t>
            </a:r>
            <a:r>
              <a:rPr lang="hr-HR" sz="1800" b="1"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lnSpc>
                <a:spcPct val="90000"/>
              </a:lnSpc>
              <a:buFontTx/>
              <a:buNone/>
              <a:defRPr/>
            </a:pPr>
            <a:r>
              <a:rPr lang="hr-HR" sz="2000" dirty="0" smtClean="0">
                <a:solidFill>
                  <a:schemeClr val="accent2">
                    <a:lumMod val="75000"/>
                  </a:schemeClr>
                </a:solidFill>
                <a:latin typeface="Cambria" pitchFamily="18" charset="0"/>
              </a:rPr>
              <a:t>	- </a:t>
            </a:r>
            <a:r>
              <a:rPr lang="en-AU" sz="1800" dirty="0" smtClean="0">
                <a:solidFill>
                  <a:schemeClr val="accent2">
                    <a:lumMod val="75000"/>
                  </a:schemeClr>
                </a:solidFill>
                <a:latin typeface="Cambria" pitchFamily="18" charset="0"/>
                <a:cs typeface="Times New Roman" pitchFamily="18" charset="0"/>
              </a:rPr>
              <a:t>In the case of contracts where all or certain terms offered to the consumer are in writing, these terms must be drafted in plain, intelligible language.</a:t>
            </a:r>
            <a:endParaRPr lang="en-US" sz="1800" dirty="0" smtClean="0">
              <a:solidFill>
                <a:schemeClr val="accent2">
                  <a:lumMod val="75000"/>
                </a:schemeClr>
              </a:solidFill>
              <a:latin typeface="Cambria" pitchFamily="18" charset="0"/>
            </a:endParaRPr>
          </a:p>
          <a:p>
            <a:pPr>
              <a:buFontTx/>
              <a:buChar char="-"/>
              <a:defRPr/>
            </a:pPr>
            <a:endParaRPr lang="en-US" sz="1800" dirty="0" smtClean="0">
              <a:latin typeface="Cambria" pitchFamily="18" charset="0"/>
            </a:endParaRPr>
          </a:p>
          <a:p>
            <a:pPr algn="just">
              <a:buFont typeface="Wingdings" pitchFamily="2" charset="2"/>
              <a:buChar char="Ø"/>
              <a:defRPr/>
            </a:pPr>
            <a:r>
              <a:rPr lang="hr-HR" sz="1800" b="1" i="1" dirty="0" smtClean="0">
                <a:solidFill>
                  <a:schemeClr val="accent2">
                    <a:lumMod val="75000"/>
                  </a:schemeClr>
                </a:solidFill>
                <a:latin typeface="Cambria" pitchFamily="18" charset="0"/>
              </a:rPr>
              <a:t>Contra proferentem</a:t>
            </a:r>
            <a:r>
              <a:rPr lang="hr-HR" sz="1800" b="1" dirty="0" smtClean="0">
                <a:solidFill>
                  <a:schemeClr val="accent2">
                    <a:lumMod val="75000"/>
                  </a:schemeClr>
                </a:solidFill>
                <a:latin typeface="Cambria" pitchFamily="18" charset="0"/>
              </a:rPr>
              <a:t> rule</a:t>
            </a:r>
            <a:r>
              <a:rPr lang="en-US" sz="1800" b="1" dirty="0" smtClean="0">
                <a:solidFill>
                  <a:schemeClr val="accent2">
                    <a:lumMod val="75000"/>
                  </a:schemeClr>
                </a:solidFill>
                <a:latin typeface="Cambria" pitchFamily="18" charset="0"/>
              </a:rPr>
              <a:t>  </a:t>
            </a:r>
            <a:r>
              <a:rPr lang="en-US" sz="1800" b="1" dirty="0" smtClean="0">
                <a:solidFill>
                  <a:srgbClr val="FF0000"/>
                </a:solidFill>
                <a:latin typeface="Cambria" pitchFamily="18" charset="0"/>
              </a:rPr>
              <a:t>partially transposed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Art</a:t>
            </a:r>
            <a:r>
              <a:rPr lang="hr-HR" sz="1800" b="1" dirty="0" smtClean="0">
                <a:solidFill>
                  <a:schemeClr val="accent2">
                    <a:lumMod val="75000"/>
                  </a:schemeClr>
                </a:solidFill>
                <a:latin typeface="Cambria" pitchFamily="18" charset="0"/>
              </a:rPr>
              <a:t>. </a:t>
            </a:r>
            <a:r>
              <a:rPr lang="en-US" sz="1800" b="1" dirty="0" smtClean="0">
                <a:solidFill>
                  <a:schemeClr val="accent2">
                    <a:lumMod val="75000"/>
                  </a:schemeClr>
                </a:solidFill>
                <a:latin typeface="Cambria" pitchFamily="18" charset="0"/>
              </a:rPr>
              <a:t>65(2) LCP</a:t>
            </a:r>
            <a:r>
              <a:rPr lang="hr-HR" sz="1800" b="1"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buFontTx/>
              <a:buChar char="-"/>
              <a:defRPr/>
            </a:pPr>
            <a:r>
              <a:rPr lang="en-AU" sz="1800" dirty="0" smtClean="0">
                <a:solidFill>
                  <a:schemeClr val="accent2">
                    <a:lumMod val="75000"/>
                  </a:schemeClr>
                </a:solidFill>
                <a:latin typeface="Cambria" pitchFamily="18" charset="0"/>
                <a:cs typeface="Times New Roman" pitchFamily="18" charset="0"/>
              </a:rPr>
              <a:t>Where there is doubt about the meaning of a term, the interpretation favourable to the consumer shall prevail. </a:t>
            </a:r>
            <a:r>
              <a:rPr lang="en-US" sz="1800" dirty="0" smtClean="0">
                <a:solidFill>
                  <a:schemeClr val="accent2">
                    <a:lumMod val="75000"/>
                  </a:schemeClr>
                </a:solidFill>
                <a:latin typeface="Cambria" pitchFamily="18" charset="0"/>
              </a:rPr>
              <a:t>(</a:t>
            </a:r>
            <a:r>
              <a:rPr lang="en-US" sz="1800" i="1" dirty="0" smtClean="0">
                <a:solidFill>
                  <a:schemeClr val="accent2">
                    <a:lumMod val="75000"/>
                  </a:schemeClr>
                </a:solidFill>
                <a:latin typeface="Cambria" pitchFamily="18" charset="0"/>
              </a:rPr>
              <a:t>not “</a:t>
            </a:r>
            <a:r>
              <a:rPr lang="en-US" sz="1800" b="1" i="1" dirty="0" smtClean="0">
                <a:solidFill>
                  <a:srgbClr val="FF0000"/>
                </a:solidFill>
                <a:latin typeface="Cambria" pitchFamily="18" charset="0"/>
              </a:rPr>
              <a:t>most favorable</a:t>
            </a:r>
            <a:r>
              <a:rPr lang="en-US" sz="1800" dirty="0" smtClean="0">
                <a:latin typeface="Cambria" pitchFamily="18" charset="0"/>
              </a:rPr>
              <a:t>“).</a:t>
            </a:r>
          </a:p>
          <a:p>
            <a:pPr>
              <a:buFontTx/>
              <a:buChar char="-"/>
              <a:defRPr/>
            </a:pPr>
            <a:r>
              <a:rPr lang="en-US" sz="1800" dirty="0" smtClean="0">
                <a:solidFill>
                  <a:schemeClr val="accent2">
                    <a:lumMod val="75000"/>
                  </a:schemeClr>
                </a:solidFill>
                <a:latin typeface="Cambria" pitchFamily="18" charset="0"/>
              </a:rPr>
              <a:t>Directive</a:t>
            </a:r>
            <a:r>
              <a:rPr lang="en-US" sz="1800" b="1" dirty="0" smtClean="0">
                <a:solidFill>
                  <a:schemeClr val="accent2">
                    <a:lumMod val="75000"/>
                  </a:schemeClr>
                </a:solidFill>
                <a:latin typeface="Cambria" pitchFamily="18" charset="0"/>
              </a:rPr>
              <a:t> </a:t>
            </a:r>
            <a:r>
              <a:rPr lang="en-US" sz="1800" dirty="0" smtClean="0">
                <a:solidFill>
                  <a:schemeClr val="accent2">
                    <a:lumMod val="75000"/>
                  </a:schemeClr>
                </a:solidFill>
                <a:latin typeface="Cambria" pitchFamily="18" charset="0"/>
              </a:rPr>
              <a:t>art. 5(3) </a:t>
            </a:r>
            <a:r>
              <a:rPr lang="en-US" sz="1800" b="1" dirty="0" smtClean="0">
                <a:solidFill>
                  <a:srgbClr val="FF0000"/>
                </a:solidFill>
                <a:latin typeface="Cambria" pitchFamily="18" charset="0"/>
              </a:rPr>
              <a:t>not transposed </a:t>
            </a:r>
            <a:r>
              <a:rPr lang="en-US" sz="1800" dirty="0" smtClean="0">
                <a:solidFill>
                  <a:schemeClr val="accent2">
                    <a:lumMod val="75000"/>
                  </a:schemeClr>
                </a:solidFill>
                <a:latin typeface="Cambria" pitchFamily="18" charset="0"/>
              </a:rPr>
              <a:t>(</a:t>
            </a:r>
            <a:r>
              <a:rPr lang="en-AU" sz="1800" dirty="0" smtClean="0">
                <a:solidFill>
                  <a:schemeClr val="accent2">
                    <a:lumMod val="75000"/>
                  </a:schemeClr>
                </a:solidFill>
                <a:latin typeface="Cambria" pitchFamily="18" charset="0"/>
                <a:cs typeface="Times New Roman" pitchFamily="18" charset="0"/>
              </a:rPr>
              <a:t>ambiguous concept whether this rule  shall not apply in the context of the procedures laid down in </a:t>
            </a:r>
            <a:r>
              <a:rPr lang="hr-HR" sz="1800" dirty="0" smtClean="0">
                <a:solidFill>
                  <a:schemeClr val="accent2">
                    <a:lumMod val="75000"/>
                  </a:schemeClr>
                </a:solidFill>
                <a:latin typeface="Cambria" pitchFamily="18" charset="0"/>
              </a:rPr>
              <a:t>art</a:t>
            </a:r>
            <a:r>
              <a:rPr lang="en-US" sz="1800" dirty="0" smtClean="0">
                <a:solidFill>
                  <a:schemeClr val="accent2">
                    <a:lumMod val="75000"/>
                  </a:schemeClr>
                </a:solidFill>
                <a:latin typeface="Cambria" pitchFamily="18" charset="0"/>
              </a:rPr>
              <a:t>.</a:t>
            </a:r>
            <a:r>
              <a:rPr lang="en-AU" sz="1800" dirty="0" smtClean="0">
                <a:solidFill>
                  <a:schemeClr val="accent2">
                    <a:lumMod val="75000"/>
                  </a:schemeClr>
                </a:solidFill>
                <a:latin typeface="Cambria" pitchFamily="18" charset="0"/>
                <a:cs typeface="Times New Roman" pitchFamily="18" charset="0"/>
              </a:rPr>
              <a:t> </a:t>
            </a:r>
            <a:r>
              <a:rPr lang="en-US" sz="1800" dirty="0" smtClean="0">
                <a:solidFill>
                  <a:schemeClr val="accent2">
                    <a:lumMod val="75000"/>
                  </a:schemeClr>
                </a:solidFill>
                <a:latin typeface="Cambria" pitchFamily="18" charset="0"/>
              </a:rPr>
              <a:t>114 LCP)</a:t>
            </a:r>
            <a:endParaRPr lang="en-US" sz="1800" b="1" dirty="0" smtClean="0">
              <a:solidFill>
                <a:schemeClr val="accent2">
                  <a:lumMod val="75000"/>
                </a:schemeClr>
              </a:solidFill>
              <a:latin typeface="Cambria" pitchFamily="18" charset="0"/>
            </a:endParaRPr>
          </a:p>
          <a:p>
            <a:pPr>
              <a:buFont typeface="Arial" charset="0"/>
              <a:buNone/>
              <a:defRPr/>
            </a:pPr>
            <a:endParaRPr lang="en-US" sz="1800" dirty="0" smtClean="0">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331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331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3321"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3322"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Enforcement I</a:t>
            </a:r>
          </a:p>
        </p:txBody>
      </p:sp>
      <p:sp>
        <p:nvSpPr>
          <p:cNvPr id="13323" name="Content Placeholder 25"/>
          <p:cNvSpPr>
            <a:spLocks noGrp="1"/>
          </p:cNvSpPr>
          <p:nvPr>
            <p:ph idx="1"/>
          </p:nvPr>
        </p:nvSpPr>
        <p:spPr>
          <a:xfrm>
            <a:off x="304800" y="2209800"/>
            <a:ext cx="8458200" cy="3505200"/>
          </a:xfrm>
        </p:spPr>
        <p:txBody>
          <a:bodyPr/>
          <a:lstStyle/>
          <a:p>
            <a:pPr>
              <a:buFont typeface="Arial" charset="0"/>
              <a:buNone/>
              <a:defRPr/>
            </a:pPr>
            <a:endParaRPr lang="en-GB" sz="2400" dirty="0" smtClean="0">
              <a:solidFill>
                <a:schemeClr val="accent2">
                  <a:lumMod val="75000"/>
                </a:schemeClr>
              </a:solidFill>
              <a:latin typeface="Cambria" pitchFamily="18" charset="0"/>
            </a:endParaRPr>
          </a:p>
          <a:p>
            <a:pPr>
              <a:lnSpc>
                <a:spcPct val="90000"/>
              </a:lnSpc>
              <a:buFont typeface="Wingdings" pitchFamily="2" charset="2"/>
              <a:buChar char="Ø"/>
              <a:defRPr/>
            </a:pPr>
            <a:r>
              <a:rPr lang="hr-HR" sz="1800" dirty="0" smtClean="0">
                <a:solidFill>
                  <a:schemeClr val="accent2">
                    <a:lumMod val="75000"/>
                  </a:schemeClr>
                </a:solidFill>
                <a:latin typeface="Cambria" pitchFamily="18" charset="0"/>
              </a:rPr>
              <a:t>Unfair contract term is null </a:t>
            </a:r>
            <a:r>
              <a:rPr lang="en-US" sz="1800" dirty="0" smtClean="0">
                <a:solidFill>
                  <a:schemeClr val="accent2">
                    <a:lumMod val="75000"/>
                  </a:schemeClr>
                </a:solidFill>
                <a:latin typeface="Cambria" pitchFamily="18" charset="0"/>
              </a:rPr>
              <a:t>and void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a:t>
            </a:r>
            <a:r>
              <a:rPr lang="hr-HR" sz="1800" b="1" dirty="0" smtClean="0">
                <a:solidFill>
                  <a:schemeClr val="accent2">
                    <a:lumMod val="75000"/>
                  </a:schemeClr>
                </a:solidFill>
                <a:latin typeface="Cambria" pitchFamily="18" charset="0"/>
              </a:rPr>
              <a:t>rt. </a:t>
            </a:r>
            <a:r>
              <a:rPr lang="en-US" sz="1800" b="1" dirty="0" smtClean="0">
                <a:solidFill>
                  <a:schemeClr val="accent2">
                    <a:lumMod val="75000"/>
                  </a:schemeClr>
                </a:solidFill>
                <a:latin typeface="Cambria" pitchFamily="18" charset="0"/>
              </a:rPr>
              <a:t>66(1) LCP</a:t>
            </a:r>
            <a:r>
              <a:rPr lang="hr-HR" sz="1800" b="1" dirty="0" smtClean="0">
                <a:solidFill>
                  <a:schemeClr val="accent2">
                    <a:lumMod val="75000"/>
                  </a:schemeClr>
                </a:solidFill>
                <a:latin typeface="Cambria" pitchFamily="18" charset="0"/>
              </a:rPr>
              <a:t>)</a:t>
            </a:r>
            <a:r>
              <a:rPr lang="en-US" sz="1800" dirty="0" smtClean="0">
                <a:solidFill>
                  <a:schemeClr val="accent2">
                    <a:lumMod val="75000"/>
                  </a:schemeClr>
                </a:solidFill>
                <a:latin typeface="Cambria" pitchFamily="18" charset="0"/>
              </a:rPr>
              <a:t>;</a:t>
            </a:r>
          </a:p>
          <a:p>
            <a:pPr>
              <a:lnSpc>
                <a:spcPct val="90000"/>
              </a:lnSpc>
              <a:buFont typeface="Arial" charset="0"/>
              <a:buNone/>
              <a:defRPr/>
            </a:pPr>
            <a:endParaRPr lang="en-US" sz="1800" dirty="0" smtClean="0">
              <a:solidFill>
                <a:schemeClr val="accent2">
                  <a:lumMod val="75000"/>
                </a:schemeClr>
              </a:solidFill>
              <a:latin typeface="Cambria" pitchFamily="18" charset="0"/>
            </a:endParaRPr>
          </a:p>
          <a:p>
            <a:pPr>
              <a:lnSpc>
                <a:spcPct val="90000"/>
              </a:lnSpc>
              <a:buFont typeface="Wingdings" pitchFamily="2" charset="2"/>
              <a:buChar char="Ø"/>
              <a:defRPr/>
            </a:pPr>
            <a:r>
              <a:rPr lang="en-GB" sz="1800" dirty="0" smtClean="0">
                <a:solidFill>
                  <a:schemeClr val="accent2">
                    <a:lumMod val="75000"/>
                  </a:schemeClr>
                </a:solidFill>
                <a:latin typeface="Cambria" pitchFamily="18" charset="0"/>
              </a:rPr>
              <a:t>Consequence for the contract as whole aligned with Directive art. 6(1) - </a:t>
            </a:r>
            <a:r>
              <a:rPr lang="en-US" sz="1800" dirty="0" smtClean="0">
                <a:solidFill>
                  <a:schemeClr val="accent2">
                    <a:lumMod val="75000"/>
                  </a:schemeClr>
                </a:solidFill>
                <a:latin typeface="Cambria" pitchFamily="18" charset="0"/>
              </a:rPr>
              <a:t>contract shall continue to bind the parties upon those terms if it is capable of continuing in existence without the unfair terms </a:t>
            </a:r>
            <a:r>
              <a:rPr lang="hr-HR" sz="1800" b="1" dirty="0" smtClean="0">
                <a:solidFill>
                  <a:schemeClr val="accent2">
                    <a:lumMod val="75000"/>
                  </a:schemeClr>
                </a:solidFill>
                <a:latin typeface="Cambria" pitchFamily="18" charset="0"/>
              </a:rPr>
              <a:t>(</a:t>
            </a:r>
            <a:r>
              <a:rPr lang="en-US" sz="1800" b="1" dirty="0" smtClean="0">
                <a:solidFill>
                  <a:schemeClr val="accent2">
                    <a:lumMod val="75000"/>
                  </a:schemeClr>
                </a:solidFill>
                <a:latin typeface="Cambria" pitchFamily="18" charset="0"/>
              </a:rPr>
              <a:t>A</a:t>
            </a:r>
            <a:r>
              <a:rPr lang="hr-HR" sz="1800" b="1" dirty="0" smtClean="0">
                <a:solidFill>
                  <a:schemeClr val="accent2">
                    <a:lumMod val="75000"/>
                  </a:schemeClr>
                </a:solidFill>
                <a:latin typeface="Cambria" pitchFamily="18" charset="0"/>
              </a:rPr>
              <a:t>rt. </a:t>
            </a:r>
            <a:r>
              <a:rPr lang="en-US" sz="1800" b="1" dirty="0" smtClean="0">
                <a:solidFill>
                  <a:schemeClr val="accent2">
                    <a:lumMod val="75000"/>
                  </a:schemeClr>
                </a:solidFill>
                <a:latin typeface="Cambria" pitchFamily="18" charset="0"/>
              </a:rPr>
              <a:t>66(2) LCP</a:t>
            </a:r>
            <a:r>
              <a:rPr lang="hr-HR" sz="1800" b="1" dirty="0" smtClean="0">
                <a:solidFill>
                  <a:schemeClr val="accent2">
                    <a:lumMod val="75000"/>
                  </a:schemeClr>
                </a:solidFill>
                <a:latin typeface="Cambria" pitchFamily="18" charset="0"/>
              </a:rPr>
              <a:t>)</a:t>
            </a:r>
            <a:r>
              <a:rPr lang="en-US" sz="1800" dirty="0" smtClean="0">
                <a:solidFill>
                  <a:schemeClr val="accent2">
                    <a:lumMod val="75000"/>
                  </a:schemeClr>
                </a:solidFill>
                <a:latin typeface="Cambria" pitchFamily="18" charset="0"/>
              </a:rPr>
              <a:t>;.</a:t>
            </a:r>
          </a:p>
          <a:p>
            <a:pPr>
              <a:lnSpc>
                <a:spcPct val="90000"/>
              </a:lnSpc>
              <a:buFont typeface="Arial" charset="0"/>
              <a:buNone/>
              <a:defRPr/>
            </a:pPr>
            <a:endParaRPr lang="en-US" sz="1800" dirty="0" smtClean="0">
              <a:solidFill>
                <a:schemeClr val="accent2">
                  <a:lumMod val="75000"/>
                </a:schemeClr>
              </a:solidFill>
              <a:latin typeface="Cambria" pitchFamily="18" charset="0"/>
            </a:endParaRPr>
          </a:p>
          <a:p>
            <a:pPr>
              <a:lnSpc>
                <a:spcPct val="90000"/>
              </a:lnSpc>
              <a:buFont typeface="Wingdings" pitchFamily="2" charset="2"/>
              <a:buChar char="Ø"/>
              <a:defRPr/>
            </a:pPr>
            <a:r>
              <a:rPr lang="en-GB" sz="1800" dirty="0" smtClean="0">
                <a:solidFill>
                  <a:schemeClr val="accent2">
                    <a:lumMod val="75000"/>
                  </a:schemeClr>
                </a:solidFill>
                <a:latin typeface="Cambria" pitchFamily="18" charset="0"/>
              </a:rPr>
              <a:t>No time limit for the remedies on invalidating an unfair term or a contract which contains such terms </a:t>
            </a:r>
            <a:r>
              <a:rPr lang="en-GB" sz="1800" b="1" dirty="0" smtClean="0">
                <a:solidFill>
                  <a:schemeClr val="accent2">
                    <a:lumMod val="75000"/>
                  </a:schemeClr>
                </a:solidFill>
                <a:latin typeface="Cambria" pitchFamily="18" charset="0"/>
              </a:rPr>
              <a:t>(Art. 108 </a:t>
            </a:r>
            <a:r>
              <a:rPr lang="en-GB" sz="1800" b="1" dirty="0" err="1" smtClean="0">
                <a:solidFill>
                  <a:schemeClr val="accent2">
                    <a:lumMod val="75000"/>
                  </a:schemeClr>
                </a:solidFill>
                <a:latin typeface="Cambria" pitchFamily="18" charset="0"/>
              </a:rPr>
              <a:t>LoO</a:t>
            </a:r>
            <a:r>
              <a:rPr lang="en-GB" sz="1800" b="1"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lnSpc>
                <a:spcPct val="90000"/>
              </a:lnSpc>
              <a:buFont typeface="Wingdings" pitchFamily="2" charset="2"/>
              <a:buChar char="Ø"/>
              <a:defRPr/>
            </a:pPr>
            <a:endParaRPr lang="en-US" sz="1800" dirty="0" smtClean="0">
              <a:solidFill>
                <a:schemeClr val="accent2">
                  <a:lumMod val="75000"/>
                </a:schemeClr>
              </a:solidFill>
              <a:latin typeface="Cambria" pitchFamily="18" charset="0"/>
            </a:endParaRPr>
          </a:p>
          <a:p>
            <a:pPr>
              <a:lnSpc>
                <a:spcPct val="90000"/>
              </a:lnSpc>
              <a:buFont typeface="Arial" charset="0"/>
              <a:buNone/>
              <a:defRPr/>
            </a:pPr>
            <a:endParaRPr lang="hr-HR"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434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434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434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4346" name="Title 24"/>
          <p:cNvSpPr>
            <a:spLocks noGrp="1"/>
          </p:cNvSpPr>
          <p:nvPr>
            <p:ph type="title"/>
          </p:nvPr>
        </p:nvSpPr>
        <p:spPr>
          <a:xfrm>
            <a:off x="2286000" y="9144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Enforcement II</a:t>
            </a:r>
          </a:p>
        </p:txBody>
      </p:sp>
      <p:sp>
        <p:nvSpPr>
          <p:cNvPr id="14347" name="Content Placeholder 25"/>
          <p:cNvSpPr>
            <a:spLocks noGrp="1"/>
          </p:cNvSpPr>
          <p:nvPr>
            <p:ph idx="1"/>
          </p:nvPr>
        </p:nvSpPr>
        <p:spPr>
          <a:xfrm>
            <a:off x="304800" y="1828800"/>
            <a:ext cx="8458200" cy="3505200"/>
          </a:xfrm>
        </p:spPr>
        <p:txBody>
          <a:bodyPr/>
          <a:lstStyle/>
          <a:p>
            <a:pPr>
              <a:lnSpc>
                <a:spcPct val="90000"/>
              </a:lnSpc>
              <a:buFont typeface="Wingdings" pitchFamily="2" charset="2"/>
              <a:buChar char="Ø"/>
              <a:defRPr/>
            </a:pPr>
            <a:r>
              <a:rPr lang="hr-HR" sz="1800" b="1" dirty="0" smtClean="0">
                <a:solidFill>
                  <a:schemeClr val="accent2">
                    <a:lumMod val="75000"/>
                  </a:schemeClr>
                </a:solidFill>
                <a:latin typeface="Cambria" pitchFamily="18" charset="0"/>
              </a:rPr>
              <a:t>Courts</a:t>
            </a:r>
            <a:r>
              <a:rPr lang="hr-HR" sz="1800" dirty="0" smtClean="0">
                <a:solidFill>
                  <a:schemeClr val="accent2">
                    <a:lumMod val="75000"/>
                  </a:schemeClr>
                </a:solidFill>
                <a:latin typeface="Cambria" pitchFamily="18" charset="0"/>
              </a:rPr>
              <a:t> : </a:t>
            </a:r>
            <a:endParaRPr lang="en-US" sz="1800" dirty="0" smtClean="0">
              <a:solidFill>
                <a:schemeClr val="accent2">
                  <a:lumMod val="75000"/>
                </a:schemeClr>
              </a:solidFill>
              <a:latin typeface="Cambria" pitchFamily="18" charset="0"/>
            </a:endParaRPr>
          </a:p>
          <a:p>
            <a:pPr>
              <a:lnSpc>
                <a:spcPct val="90000"/>
              </a:lnSpc>
              <a:buFontTx/>
              <a:buChar char="-"/>
              <a:defRPr/>
            </a:pPr>
            <a:r>
              <a:rPr lang="hr-HR" sz="1800" b="1" dirty="0" smtClean="0">
                <a:solidFill>
                  <a:schemeClr val="accent2">
                    <a:lumMod val="75000"/>
                  </a:schemeClr>
                </a:solidFill>
                <a:latin typeface="Cambria" pitchFamily="18" charset="0"/>
              </a:rPr>
              <a:t>individiual complaints</a:t>
            </a:r>
            <a:r>
              <a:rPr lang="hr-HR" sz="1800"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pPr>
              <a:lnSpc>
                <a:spcPct val="90000"/>
              </a:lnSpc>
              <a:buFontTx/>
              <a:buChar char="-"/>
              <a:defRPr/>
            </a:pPr>
            <a:r>
              <a:rPr lang="hr-HR" sz="1800" b="1" dirty="0" smtClean="0">
                <a:solidFill>
                  <a:schemeClr val="accent2">
                    <a:lumMod val="75000"/>
                  </a:schemeClr>
                </a:solidFill>
                <a:latin typeface="Cambria" pitchFamily="18" charset="0"/>
              </a:rPr>
              <a:t>collective complaints</a:t>
            </a:r>
            <a:r>
              <a:rPr lang="hr-HR"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individual consumer, consumer organizations or other interested parties can submit a complaint with a competent court against individual trader, two or more traders involved in the same economic sector, or traders’ associations, in order to abate the provisions of the contract referring to general clause of unfair terms or “black listed” terms </a:t>
            </a:r>
            <a:r>
              <a:rPr lang="hr-HR" sz="1800" b="1" dirty="0" smtClean="0">
                <a:solidFill>
                  <a:schemeClr val="accent2">
                    <a:lumMod val="75000"/>
                  </a:schemeClr>
                </a:solidFill>
                <a:latin typeface="Cambria" pitchFamily="18" charset="0"/>
              </a:rPr>
              <a:t>(art. </a:t>
            </a:r>
            <a:r>
              <a:rPr lang="en-US" sz="1800" b="1" dirty="0" smtClean="0">
                <a:solidFill>
                  <a:schemeClr val="accent2">
                    <a:lumMod val="75000"/>
                  </a:schemeClr>
                </a:solidFill>
                <a:latin typeface="Cambria" pitchFamily="18" charset="0"/>
              </a:rPr>
              <a:t>114(1) LCP</a:t>
            </a:r>
            <a:r>
              <a:rPr lang="hr-HR" sz="1800" b="1" dirty="0" smtClean="0">
                <a:solidFill>
                  <a:schemeClr val="accent2">
                    <a:lumMod val="75000"/>
                  </a:schemeClr>
                </a:solidFill>
                <a:latin typeface="Cambria" pitchFamily="18" charset="0"/>
              </a:rPr>
              <a:t>)</a:t>
            </a:r>
            <a:r>
              <a:rPr lang="hr-HR" sz="18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pPr>
              <a:lnSpc>
                <a:spcPct val="90000"/>
              </a:lnSpc>
              <a:buFontTx/>
              <a:buChar char="-"/>
              <a:defRPr/>
            </a:pPr>
            <a:r>
              <a:rPr lang="hr-HR" sz="1800" dirty="0" smtClean="0">
                <a:solidFill>
                  <a:schemeClr val="accent2">
                    <a:lumMod val="75000"/>
                  </a:schemeClr>
                </a:solidFill>
                <a:latin typeface="Cambria" pitchFamily="18" charset="0"/>
              </a:rPr>
              <a:t>collective complaints: </a:t>
            </a:r>
            <a:r>
              <a:rPr lang="en-GB" sz="1800" dirty="0" smtClean="0">
                <a:solidFill>
                  <a:schemeClr val="accent2">
                    <a:lumMod val="75000"/>
                  </a:schemeClr>
                </a:solidFill>
                <a:latin typeface="Cambria" pitchFamily="18" charset="0"/>
              </a:rPr>
              <a:t>a pre-formulated provision of the consumer’s contract may be disputed before the court in respect of its legal effect in the respective case as well as in respect of </a:t>
            </a:r>
            <a:r>
              <a:rPr lang="en-GB" sz="1800" b="1" dirty="0" smtClean="0">
                <a:solidFill>
                  <a:schemeClr val="accent2">
                    <a:lumMod val="75000"/>
                  </a:schemeClr>
                </a:solidFill>
                <a:latin typeface="Cambria" pitchFamily="18" charset="0"/>
              </a:rPr>
              <a:t>similar provisions of future contracts </a:t>
            </a:r>
            <a:r>
              <a:rPr lang="hr-HR" sz="1800" b="1" dirty="0" smtClean="0">
                <a:solidFill>
                  <a:schemeClr val="accent2">
                    <a:lumMod val="75000"/>
                  </a:schemeClr>
                </a:solidFill>
                <a:latin typeface="Cambria" pitchFamily="18" charset="0"/>
              </a:rPr>
              <a:t>(art. </a:t>
            </a:r>
            <a:r>
              <a:rPr lang="en-US" sz="1800" b="1" dirty="0" smtClean="0">
                <a:solidFill>
                  <a:schemeClr val="accent2">
                    <a:lumMod val="75000"/>
                  </a:schemeClr>
                </a:solidFill>
                <a:latin typeface="Cambria" pitchFamily="18" charset="0"/>
              </a:rPr>
              <a:t>114(3) LCP</a:t>
            </a:r>
            <a:r>
              <a:rPr lang="hr-HR" sz="1800" b="1"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a:t>
            </a:r>
          </a:p>
          <a:p>
            <a:pPr>
              <a:lnSpc>
                <a:spcPct val="90000"/>
              </a:lnSpc>
              <a:buFontTx/>
              <a:buChar char="-"/>
              <a:defRPr/>
            </a:pPr>
            <a:r>
              <a:rPr lang="en-GB" sz="1800" b="1" dirty="0" smtClean="0">
                <a:solidFill>
                  <a:schemeClr val="accent2">
                    <a:lumMod val="75000"/>
                  </a:schemeClr>
                </a:solidFill>
                <a:latin typeface="Cambria" pitchFamily="18" charset="0"/>
              </a:rPr>
              <a:t>Possibility</a:t>
            </a:r>
            <a:r>
              <a:rPr lang="en-GB" sz="1800" dirty="0" smtClean="0">
                <a:solidFill>
                  <a:schemeClr val="accent2">
                    <a:lumMod val="75000"/>
                  </a:schemeClr>
                </a:solidFill>
                <a:latin typeface="Cambria" pitchFamily="18" charset="0"/>
              </a:rPr>
              <a:t> for the courts to declare </a:t>
            </a:r>
            <a:r>
              <a:rPr lang="en-GB" sz="1800" b="1" i="1" dirty="0" smtClean="0">
                <a:solidFill>
                  <a:schemeClr val="accent2">
                    <a:lumMod val="75000"/>
                  </a:schemeClr>
                </a:solidFill>
                <a:latin typeface="Cambria" pitchFamily="18" charset="0"/>
              </a:rPr>
              <a:t>ex-officio</a:t>
            </a:r>
            <a:r>
              <a:rPr lang="en-GB" sz="1800" b="1"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a contract term as unfair </a:t>
            </a:r>
            <a:r>
              <a:rPr lang="en-GB" sz="1800" b="1" dirty="0" smtClean="0">
                <a:solidFill>
                  <a:schemeClr val="accent2">
                    <a:lumMod val="75000"/>
                  </a:schemeClr>
                </a:solidFill>
                <a:latin typeface="Cambria" pitchFamily="18" charset="0"/>
              </a:rPr>
              <a:t>(art. 114(4) LCP and Art. 107(1) </a:t>
            </a:r>
            <a:r>
              <a:rPr lang="en-GB" sz="1800" b="1" dirty="0" err="1" smtClean="0">
                <a:solidFill>
                  <a:schemeClr val="accent2">
                    <a:lumMod val="75000"/>
                  </a:schemeClr>
                </a:solidFill>
                <a:latin typeface="Cambria" pitchFamily="18" charset="0"/>
              </a:rPr>
              <a:t>LoO</a:t>
            </a:r>
            <a:r>
              <a:rPr lang="en-GB" sz="1800" b="1" dirty="0" smtClean="0">
                <a:solidFill>
                  <a:schemeClr val="accent2">
                    <a:lumMod val="75000"/>
                  </a:schemeClr>
                </a:solidFill>
                <a:latin typeface="Cambria" pitchFamily="18" charset="0"/>
              </a:rPr>
              <a:t>)</a:t>
            </a:r>
          </a:p>
          <a:p>
            <a:pPr algn="just">
              <a:lnSpc>
                <a:spcPct val="90000"/>
              </a:lnSpc>
              <a:buFontTx/>
              <a:buChar char="-"/>
              <a:defRPr/>
            </a:pPr>
            <a:r>
              <a:rPr lang="en-GB" sz="1800" b="1" dirty="0" smtClean="0">
                <a:solidFill>
                  <a:schemeClr val="accent2">
                    <a:lumMod val="75000"/>
                  </a:schemeClr>
                </a:solidFill>
                <a:latin typeface="Cambria" pitchFamily="18" charset="0"/>
              </a:rPr>
              <a:t>Possibility</a:t>
            </a:r>
            <a:r>
              <a:rPr lang="en-GB" sz="1800" dirty="0" smtClean="0">
                <a:solidFill>
                  <a:schemeClr val="accent2">
                    <a:lumMod val="75000"/>
                  </a:schemeClr>
                </a:solidFill>
                <a:latin typeface="Cambria" pitchFamily="18" charset="0"/>
              </a:rPr>
              <a:t> to declare provisions of the general terms and conditions null and void even in case if such general </a:t>
            </a:r>
            <a:r>
              <a:rPr lang="en-GB" sz="1800" b="1" dirty="0" smtClean="0">
                <a:solidFill>
                  <a:schemeClr val="accent2">
                    <a:lumMod val="75000"/>
                  </a:schemeClr>
                </a:solidFill>
                <a:latin typeface="Cambria" pitchFamily="18" charset="0"/>
              </a:rPr>
              <a:t>terms and conditions </a:t>
            </a:r>
            <a:r>
              <a:rPr lang="en-GB" sz="1800" dirty="0" smtClean="0">
                <a:solidFill>
                  <a:schemeClr val="accent2">
                    <a:lumMod val="75000"/>
                  </a:schemeClr>
                </a:solidFill>
                <a:latin typeface="Cambria" pitchFamily="18" charset="0"/>
              </a:rPr>
              <a:t>have been </a:t>
            </a:r>
            <a:r>
              <a:rPr lang="en-GB" sz="1800" b="1" dirty="0" smtClean="0">
                <a:solidFill>
                  <a:schemeClr val="accent2">
                    <a:lumMod val="75000"/>
                  </a:schemeClr>
                </a:solidFill>
                <a:latin typeface="Cambria" pitchFamily="18" charset="0"/>
              </a:rPr>
              <a:t>approved by the competent authority (Art. 138 (1) </a:t>
            </a:r>
            <a:r>
              <a:rPr lang="en-GB" sz="1800" b="1" dirty="0" err="1" smtClean="0">
                <a:solidFill>
                  <a:schemeClr val="accent2">
                    <a:lumMod val="75000"/>
                  </a:schemeClr>
                </a:solidFill>
                <a:latin typeface="Cambria" pitchFamily="18" charset="0"/>
              </a:rPr>
              <a:t>LoO</a:t>
            </a:r>
            <a:r>
              <a:rPr lang="en-GB" sz="1800" b="1" dirty="0" smtClean="0">
                <a:solidFill>
                  <a:schemeClr val="accent2">
                    <a:lumMod val="75000"/>
                  </a:schemeClr>
                </a:solidFill>
                <a:latin typeface="Cambria" pitchFamily="18" charset="0"/>
              </a:rPr>
              <a:t>)</a:t>
            </a:r>
          </a:p>
          <a:p>
            <a:pPr>
              <a:lnSpc>
                <a:spcPct val="90000"/>
              </a:lnSpc>
              <a:buFont typeface="Arial" charset="0"/>
              <a:buNone/>
              <a:defRPr/>
            </a:pPr>
            <a:endParaRPr lang="en-GB"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536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536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536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5370" name="Title 24"/>
          <p:cNvSpPr>
            <a:spLocks noGrp="1"/>
          </p:cNvSpPr>
          <p:nvPr>
            <p:ph type="title"/>
          </p:nvPr>
        </p:nvSpPr>
        <p:spPr>
          <a:xfrm>
            <a:off x="2286000" y="8382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Enforcement III</a:t>
            </a:r>
          </a:p>
        </p:txBody>
      </p:sp>
      <p:sp>
        <p:nvSpPr>
          <p:cNvPr id="15371" name="Content Placeholder 25"/>
          <p:cNvSpPr>
            <a:spLocks noGrp="1"/>
          </p:cNvSpPr>
          <p:nvPr>
            <p:ph idx="1"/>
          </p:nvPr>
        </p:nvSpPr>
        <p:spPr>
          <a:xfrm>
            <a:off x="304800" y="2209800"/>
            <a:ext cx="8458200" cy="3505200"/>
          </a:xfrm>
        </p:spPr>
        <p:txBody>
          <a:bodyPr/>
          <a:lstStyle/>
          <a:p>
            <a:pPr>
              <a:lnSpc>
                <a:spcPct val="90000"/>
              </a:lnSpc>
              <a:buFont typeface="Wingdings" pitchFamily="2" charset="2"/>
              <a:buChar char="Ø"/>
              <a:defRPr/>
            </a:pPr>
            <a:r>
              <a:rPr lang="en-US" sz="1800" b="1" dirty="0" smtClean="0">
                <a:solidFill>
                  <a:schemeClr val="accent2">
                    <a:lumMod val="75000"/>
                  </a:schemeClr>
                </a:solidFill>
                <a:latin typeface="Cambria" pitchFamily="18" charset="0"/>
              </a:rPr>
              <a:t>Authority for Inspection supervision</a:t>
            </a:r>
            <a:r>
              <a:rPr lang="hr-HR" sz="1800"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pPr>
              <a:lnSpc>
                <a:spcPct val="90000"/>
              </a:lnSpc>
              <a:buFontTx/>
              <a:buChar char="-"/>
              <a:defRPr/>
            </a:pPr>
            <a:r>
              <a:rPr lang="en-GB" sz="1800" dirty="0" smtClean="0">
                <a:solidFill>
                  <a:schemeClr val="accent2">
                    <a:lumMod val="75000"/>
                  </a:schemeClr>
                </a:solidFill>
                <a:latin typeface="Cambria" pitchFamily="18" charset="0"/>
              </a:rPr>
              <a:t>no possibilities to bring an action to the court;</a:t>
            </a:r>
          </a:p>
          <a:p>
            <a:pPr>
              <a:lnSpc>
                <a:spcPct val="90000"/>
              </a:lnSpc>
              <a:buFontTx/>
              <a:buChar char="-"/>
              <a:defRPr/>
            </a:pPr>
            <a:r>
              <a:rPr lang="en-GB" sz="1800" dirty="0" smtClean="0">
                <a:solidFill>
                  <a:schemeClr val="accent2">
                    <a:lumMod val="75000"/>
                  </a:schemeClr>
                </a:solidFill>
                <a:latin typeface="Cambria" pitchFamily="18" charset="0"/>
              </a:rPr>
              <a:t>initiating m</a:t>
            </a:r>
            <a:r>
              <a:rPr lang="hr-HR" sz="1800" dirty="0" smtClean="0">
                <a:solidFill>
                  <a:schemeClr val="accent2">
                    <a:lumMod val="75000"/>
                  </a:schemeClr>
                </a:solidFill>
                <a:latin typeface="Cambria" pitchFamily="18" charset="0"/>
              </a:rPr>
              <a:t>isdemeanour </a:t>
            </a:r>
            <a:r>
              <a:rPr lang="en-US" sz="1800" dirty="0" smtClean="0">
                <a:solidFill>
                  <a:schemeClr val="accent2">
                    <a:lumMod val="75000"/>
                  </a:schemeClr>
                </a:solidFill>
                <a:latin typeface="Cambria" pitchFamily="18" charset="0"/>
              </a:rPr>
              <a:t> procedure in case of infringement of “language requirement” (</a:t>
            </a:r>
            <a:r>
              <a:rPr lang="en-US" sz="1800" b="1" dirty="0" smtClean="0">
                <a:solidFill>
                  <a:schemeClr val="accent2">
                    <a:lumMod val="75000"/>
                  </a:schemeClr>
                </a:solidFill>
                <a:latin typeface="Cambria" pitchFamily="18" charset="0"/>
              </a:rPr>
              <a:t>Art. 129(1) [19] LCP</a:t>
            </a: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(fines: 1.000 to 15.000 Euros for legal entity; 150 to 1.500 Euros  for responsible person in legal entity; 400 to 4.000 Euros for entrepreneur)</a:t>
            </a:r>
            <a:endParaRPr lang="en-US" sz="1800" dirty="0" smtClean="0">
              <a:solidFill>
                <a:schemeClr val="accent2">
                  <a:lumMod val="75000"/>
                </a:schemeClr>
              </a:solidFill>
              <a:latin typeface="Cambria" pitchFamily="18" charset="0"/>
            </a:endParaRPr>
          </a:p>
          <a:p>
            <a:pPr>
              <a:lnSpc>
                <a:spcPct val="90000"/>
              </a:lnSpc>
              <a:buFont typeface="Arial" charset="0"/>
              <a:buNone/>
              <a:defRPr/>
            </a:pPr>
            <a:endParaRPr lang="en-US" sz="1800" b="1" dirty="0" smtClean="0">
              <a:solidFill>
                <a:schemeClr val="accent2">
                  <a:lumMod val="75000"/>
                </a:schemeClr>
              </a:solidFill>
              <a:latin typeface="Cambria" pitchFamily="18" charset="0"/>
            </a:endParaRPr>
          </a:p>
          <a:p>
            <a:pPr>
              <a:lnSpc>
                <a:spcPct val="90000"/>
              </a:lnSpc>
              <a:buFont typeface="Wingdings" pitchFamily="2" charset="2"/>
              <a:buChar char="Ø"/>
              <a:defRPr/>
            </a:pPr>
            <a:r>
              <a:rPr lang="en-US" sz="1800" b="1" dirty="0" smtClean="0">
                <a:solidFill>
                  <a:schemeClr val="accent2">
                    <a:lumMod val="75000"/>
                  </a:schemeClr>
                </a:solidFill>
                <a:latin typeface="Cambria" pitchFamily="18" charset="0"/>
              </a:rPr>
              <a:t>Agency for Electronic Communications:</a:t>
            </a:r>
          </a:p>
          <a:p>
            <a:pPr>
              <a:lnSpc>
                <a:spcPct val="90000"/>
              </a:lnSpc>
              <a:buFontTx/>
              <a:buChar char="-"/>
              <a:defRPr/>
            </a:pPr>
            <a:r>
              <a:rPr lang="en-US" sz="1800" dirty="0" smtClean="0">
                <a:solidFill>
                  <a:schemeClr val="accent2">
                    <a:lumMod val="75000"/>
                  </a:schemeClr>
                </a:solidFill>
                <a:latin typeface="Cambria" pitchFamily="18" charset="0"/>
              </a:rPr>
              <a:t>ex-ante control of </a:t>
            </a:r>
            <a:r>
              <a:rPr lang="de-DE" sz="1800" dirty="0" smtClean="0">
                <a:solidFill>
                  <a:schemeClr val="accent2">
                    <a:lumMod val="75000"/>
                  </a:schemeClr>
                </a:solidFill>
                <a:latin typeface="Cambria" pitchFamily="18" charset="0"/>
              </a:rPr>
              <a:t>standard contracts by the Council of the Agency for Electonic Communications</a:t>
            </a:r>
          </a:p>
          <a:p>
            <a:pPr>
              <a:lnSpc>
                <a:spcPct val="90000"/>
              </a:lnSpc>
              <a:buFont typeface="Arial" charset="0"/>
              <a:buNone/>
              <a:defRPr/>
            </a:pPr>
            <a:endParaRPr lang="de-DE" sz="1800" dirty="0" smtClean="0">
              <a:solidFill>
                <a:schemeClr val="accent2">
                  <a:lumMod val="75000"/>
                </a:schemeClr>
              </a:solidFill>
              <a:latin typeface="Cambria" pitchFamily="18" charset="0"/>
            </a:endParaRPr>
          </a:p>
          <a:p>
            <a:pPr>
              <a:lnSpc>
                <a:spcPct val="90000"/>
              </a:lnSpc>
              <a:buFont typeface="Wingdings" pitchFamily="2" charset="2"/>
              <a:buChar char="Ø"/>
              <a:defRPr/>
            </a:pPr>
            <a:r>
              <a:rPr lang="en-US" sz="1800" b="1" dirty="0" smtClean="0">
                <a:solidFill>
                  <a:schemeClr val="accent2">
                    <a:lumMod val="75000"/>
                  </a:schemeClr>
                </a:solidFill>
                <a:latin typeface="Cambria" pitchFamily="18" charset="0"/>
              </a:rPr>
              <a:t>Arbitration Board, Banking Ombudsman</a:t>
            </a:r>
          </a:p>
          <a:p>
            <a:pPr>
              <a:lnSpc>
                <a:spcPct val="90000"/>
              </a:lnSpc>
              <a:buFontTx/>
              <a:buChar char="-"/>
              <a:defRPr/>
            </a:pPr>
            <a:r>
              <a:rPr lang="en-US" sz="1800" dirty="0" smtClean="0">
                <a:solidFill>
                  <a:schemeClr val="accent2">
                    <a:lumMod val="75000"/>
                  </a:schemeClr>
                </a:solidFill>
                <a:latin typeface="Cambria" pitchFamily="18" charset="0"/>
              </a:rPr>
              <a:t>Arbitration vs. </a:t>
            </a:r>
            <a:r>
              <a:rPr lang="en-GB" sz="1800" dirty="0" smtClean="0">
                <a:solidFill>
                  <a:schemeClr val="accent2">
                    <a:lumMod val="75000"/>
                  </a:schemeClr>
                </a:solidFill>
                <a:latin typeface="Cambria" pitchFamily="18" charset="0"/>
              </a:rPr>
              <a:t>settlement proposal</a:t>
            </a: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(in case of financial institutions regulated by Law on Banks) </a:t>
            </a:r>
            <a:endParaRPr lang="hr-HR" sz="1800" b="1" dirty="0" smtClean="0">
              <a:solidFill>
                <a:schemeClr val="accent2">
                  <a:lumMod val="75000"/>
                </a:schemeClr>
              </a:solidFill>
              <a:latin typeface="Cambria" pitchFamily="18" charset="0"/>
            </a:endParaRPr>
          </a:p>
          <a:p>
            <a:pPr>
              <a:lnSpc>
                <a:spcPct val="90000"/>
              </a:lnSpc>
              <a:buFont typeface="Arial" charset="0"/>
              <a:buNone/>
              <a:defRPr/>
            </a:pPr>
            <a:endParaRPr lang="hr-HR" sz="18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a:solidFill>
                  <a:schemeClr val="accent2">
                    <a:lumMod val="20000"/>
                    <a:lumOff val="80000"/>
                  </a:schemeClr>
                </a:solidFill>
                <a:latin typeface="Cambria" pitchFamily="18" charset="0"/>
                <a:cs typeface="Arial" charset="0"/>
              </a:rPr>
              <a:t>Consumer Protection and Public Health</a:t>
            </a:r>
            <a:endParaRPr lang="en-US" b="1" dirty="0">
              <a:solidFill>
                <a:schemeClr val="accent2">
                  <a:lumMod val="20000"/>
                  <a:lumOff val="80000"/>
                </a:schemeClr>
              </a:solidFill>
              <a:latin typeface="Cambria" pitchFamily="18" charset="0"/>
              <a:cs typeface="Arial" charset="0"/>
            </a:endParaRPr>
          </a:p>
        </p:txBody>
      </p:sp>
      <p:grpSp>
        <p:nvGrpSpPr>
          <p:cNvPr id="1638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638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639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94"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Future plans</a:t>
            </a:r>
          </a:p>
        </p:txBody>
      </p:sp>
      <p:sp>
        <p:nvSpPr>
          <p:cNvPr id="16395" name="Content Placeholder 25"/>
          <p:cNvSpPr>
            <a:spLocks noGrp="1"/>
          </p:cNvSpPr>
          <p:nvPr>
            <p:ph idx="1"/>
          </p:nvPr>
        </p:nvSpPr>
        <p:spPr>
          <a:xfrm>
            <a:off x="304800" y="1981200"/>
            <a:ext cx="8458200" cy="3505200"/>
          </a:xfrm>
        </p:spPr>
        <p:txBody>
          <a:bodyPr/>
          <a:lstStyle/>
          <a:p>
            <a:pPr>
              <a:buFont typeface="Arial" charset="0"/>
              <a:buNone/>
              <a:defRPr/>
            </a:pPr>
            <a:endParaRPr lang="en-GB" sz="2400" dirty="0" smtClean="0">
              <a:latin typeface="Cambria" pitchFamily="18" charset="0"/>
            </a:endParaRPr>
          </a:p>
          <a:p>
            <a:pPr>
              <a:lnSpc>
                <a:spcPct val="90000"/>
              </a:lnSpc>
              <a:buFont typeface="Arial" charset="0"/>
              <a:buNone/>
              <a:defRPr/>
            </a:pPr>
            <a:endParaRPr lang="hr-HR" sz="1800" dirty="0" smtClean="0">
              <a:latin typeface="Cambria" pitchFamily="18" charset="0"/>
            </a:endParaRPr>
          </a:p>
          <a:p>
            <a:pPr>
              <a:lnSpc>
                <a:spcPct val="90000"/>
              </a:lnSpc>
              <a:buFont typeface="Wingdings" pitchFamily="2" charset="2"/>
              <a:buChar char="Ø"/>
              <a:defRPr/>
            </a:pPr>
            <a:r>
              <a:rPr lang="en-US" sz="1800" dirty="0" smtClean="0">
                <a:solidFill>
                  <a:schemeClr val="accent2">
                    <a:lumMod val="75000"/>
                  </a:schemeClr>
                </a:solidFill>
                <a:latin typeface="Cambria" pitchFamily="18" charset="0"/>
              </a:rPr>
              <a:t>ME in 3</a:t>
            </a:r>
            <a:r>
              <a:rPr lang="en-US" sz="1800" baseline="30000" dirty="0" smtClean="0">
                <a:solidFill>
                  <a:schemeClr val="accent2">
                    <a:lumMod val="75000"/>
                  </a:schemeClr>
                </a:solidFill>
                <a:latin typeface="Cambria" pitchFamily="18" charset="0"/>
              </a:rPr>
              <a:t>rd</a:t>
            </a:r>
            <a:r>
              <a:rPr lang="en-US" sz="1800" dirty="0" smtClean="0">
                <a:solidFill>
                  <a:schemeClr val="accent2">
                    <a:lumMod val="75000"/>
                  </a:schemeClr>
                </a:solidFill>
                <a:latin typeface="Cambria" pitchFamily="18" charset="0"/>
              </a:rPr>
              <a:t> and 4</a:t>
            </a:r>
            <a:r>
              <a:rPr lang="en-US" sz="1800" baseline="30000" dirty="0" smtClean="0">
                <a:solidFill>
                  <a:schemeClr val="accent2">
                    <a:lumMod val="75000"/>
                  </a:schemeClr>
                </a:solidFill>
                <a:latin typeface="Cambria" pitchFamily="18" charset="0"/>
              </a:rPr>
              <a:t>th</a:t>
            </a:r>
            <a:r>
              <a:rPr lang="en-US" sz="1800" dirty="0" smtClean="0">
                <a:solidFill>
                  <a:schemeClr val="accent2">
                    <a:lumMod val="75000"/>
                  </a:schemeClr>
                </a:solidFill>
                <a:latin typeface="Cambria" pitchFamily="18" charset="0"/>
              </a:rPr>
              <a:t> quarter 2010 initiated a </a:t>
            </a:r>
            <a:r>
              <a:rPr lang="en-US" sz="1800" b="1" dirty="0" smtClean="0">
                <a:solidFill>
                  <a:schemeClr val="accent2">
                    <a:lumMod val="75000"/>
                  </a:schemeClr>
                </a:solidFill>
                <a:latin typeface="Cambria" pitchFamily="18" charset="0"/>
              </a:rPr>
              <a:t>detailed screening of 11 CP directives </a:t>
            </a:r>
            <a:r>
              <a:rPr lang="en-US" sz="1800" dirty="0" smtClean="0">
                <a:solidFill>
                  <a:schemeClr val="accent2">
                    <a:lumMod val="75000"/>
                  </a:schemeClr>
                </a:solidFill>
                <a:latin typeface="Cambria" pitchFamily="18" charset="0"/>
              </a:rPr>
              <a:t>(including Unfair Contract Terms), supported by IPA 2009 Project (AIM)</a:t>
            </a:r>
          </a:p>
          <a:p>
            <a:pPr>
              <a:lnSpc>
                <a:spcPct val="90000"/>
              </a:lnSpc>
              <a:buFont typeface="Wingdings" pitchFamily="2" charset="2"/>
              <a:buChar char="Ø"/>
              <a:defRPr/>
            </a:pPr>
            <a:endParaRPr lang="en-US" sz="1800" dirty="0" smtClean="0">
              <a:latin typeface="Cambria" pitchFamily="18" charset="0"/>
            </a:endParaRPr>
          </a:p>
          <a:p>
            <a:pPr>
              <a:lnSpc>
                <a:spcPct val="90000"/>
              </a:lnSpc>
              <a:buFont typeface="Wingdings" pitchFamily="2" charset="2"/>
              <a:buChar char="Ø"/>
              <a:defRPr/>
            </a:pPr>
            <a:r>
              <a:rPr lang="en-US" sz="1800" dirty="0" smtClean="0">
                <a:solidFill>
                  <a:schemeClr val="accent2">
                    <a:lumMod val="75000"/>
                  </a:schemeClr>
                </a:solidFill>
                <a:latin typeface="Cambria" pitchFamily="18" charset="0"/>
              </a:rPr>
              <a:t>Guidelines for Harmonization of Montenegrin CP legislation (</a:t>
            </a:r>
            <a:r>
              <a:rPr lang="en-US" sz="1800" b="1" dirty="0" smtClean="0">
                <a:solidFill>
                  <a:schemeClr val="accent2">
                    <a:lumMod val="75000"/>
                  </a:schemeClr>
                </a:solidFill>
                <a:latin typeface="Cambria" pitchFamily="18" charset="0"/>
              </a:rPr>
              <a:t>blueprint for new LCP</a:t>
            </a:r>
            <a:r>
              <a:rPr lang="en-US" sz="1800" dirty="0" smtClean="0">
                <a:solidFill>
                  <a:schemeClr val="accent2">
                    <a:lumMod val="75000"/>
                  </a:schemeClr>
                </a:solidFill>
                <a:latin typeface="Cambria" pitchFamily="18" charset="0"/>
              </a:rPr>
              <a:t>), </a:t>
            </a:r>
            <a:r>
              <a:rPr lang="en-US" sz="1800" dirty="0" smtClean="0">
                <a:latin typeface="Cambria" pitchFamily="18" charset="0"/>
                <a:hlinkClick r:id="rId4"/>
              </a:rPr>
              <a:t>http://www.mek.gov.me/ResourceManager/FileDownload.aspx?rid=126923&amp;rType=2&amp;file=Guidelines%20for%20Harmonisation%20of%20Montenegrin%20%20CP%20Legislation.pdf</a:t>
            </a:r>
            <a:r>
              <a:rPr lang="en-US" sz="1800" dirty="0" smtClean="0">
                <a:latin typeface="Cambria" pitchFamily="18" charset="0"/>
              </a:rPr>
              <a:t> </a:t>
            </a:r>
          </a:p>
          <a:p>
            <a:pPr>
              <a:lnSpc>
                <a:spcPct val="90000"/>
              </a:lnSpc>
              <a:buFont typeface="Arial" charset="0"/>
              <a:buNone/>
              <a:defRPr/>
            </a:pPr>
            <a:endParaRPr lang="en-US" sz="1800" dirty="0" smtClean="0">
              <a:latin typeface="Cambria" pitchFamily="18" charset="0"/>
            </a:endParaRPr>
          </a:p>
          <a:p>
            <a:pPr>
              <a:lnSpc>
                <a:spcPct val="90000"/>
              </a:lnSpc>
              <a:buFont typeface="Wingdings" pitchFamily="2" charset="2"/>
              <a:buChar char="Ø"/>
              <a:defRPr/>
            </a:pPr>
            <a:r>
              <a:rPr lang="en-US" sz="1800" dirty="0" smtClean="0">
                <a:solidFill>
                  <a:schemeClr val="accent2">
                    <a:lumMod val="75000"/>
                  </a:schemeClr>
                </a:solidFill>
                <a:latin typeface="Cambria" pitchFamily="18" charset="0"/>
              </a:rPr>
              <a:t>Draft new Law on Consumer Protection, </a:t>
            </a:r>
            <a:r>
              <a:rPr lang="en-US" sz="1800" b="1" dirty="0" smtClean="0">
                <a:solidFill>
                  <a:schemeClr val="accent2">
                    <a:lumMod val="75000"/>
                  </a:schemeClr>
                </a:solidFill>
                <a:latin typeface="Cambria" pitchFamily="18" charset="0"/>
              </a:rPr>
              <a:t>fully harmonized </a:t>
            </a:r>
            <a:r>
              <a:rPr lang="en-US" sz="1800" dirty="0" smtClean="0">
                <a:solidFill>
                  <a:schemeClr val="accent2">
                    <a:lumMod val="75000"/>
                  </a:schemeClr>
                </a:solidFill>
                <a:latin typeface="Cambria" pitchFamily="18" charset="0"/>
              </a:rPr>
              <a:t>with Unfair Contract Terms Directive  and ready to be adopted by </a:t>
            </a:r>
            <a:r>
              <a:rPr lang="en-US" sz="1800" dirty="0" err="1" smtClean="0">
                <a:solidFill>
                  <a:schemeClr val="accent2">
                    <a:lumMod val="75000"/>
                  </a:schemeClr>
                </a:solidFill>
                <a:latin typeface="Cambria" pitchFamily="18" charset="0"/>
              </a:rPr>
              <a:t>GoM</a:t>
            </a:r>
            <a:r>
              <a:rPr lang="en-US" sz="1800" dirty="0" smtClean="0">
                <a:solidFill>
                  <a:schemeClr val="accent2">
                    <a:lumMod val="75000"/>
                  </a:schemeClr>
                </a:solidFill>
                <a:latin typeface="Cambria" pitchFamily="18" charset="0"/>
              </a:rPr>
              <a:t> (Art. 101 – 107 Draft LCP) </a:t>
            </a:r>
            <a:r>
              <a:rPr lang="hr-HR" sz="1800"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pPr>
              <a:lnSpc>
                <a:spcPct val="90000"/>
              </a:lnSpc>
              <a:buFont typeface="Arial" charset="0"/>
              <a:buNone/>
              <a:defRPr/>
            </a:pPr>
            <a:endParaRPr lang="hr-HR" sz="1800" b="1" dirty="0" smtClean="0">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sp>
        <p:nvSpPr>
          <p:cNvPr id="13" name="Text Box 121"/>
          <p:cNvSpPr txBox="1">
            <a:spLocks noChangeArrowheads="1"/>
          </p:cNvSpPr>
          <p:nvPr/>
        </p:nvSpPr>
        <p:spPr bwMode="auto">
          <a:xfrm>
            <a:off x="287338" y="2667000"/>
            <a:ext cx="8569325" cy="609600"/>
          </a:xfrm>
          <a:prstGeom prst="rect">
            <a:avLst/>
          </a:prstGeom>
          <a:noFill/>
          <a:ln w="9525" algn="ctr">
            <a:noFill/>
            <a:miter lim="800000"/>
            <a:headEnd/>
            <a:tailEnd/>
          </a:ln>
          <a:effectLst/>
        </p:spPr>
        <p:txBody>
          <a:bodyPr/>
          <a:lstStyle/>
          <a:p>
            <a:pPr algn="ctr">
              <a:defRPr/>
            </a:pPr>
            <a:r>
              <a:rPr lang="en-US" sz="2400" b="1" dirty="0">
                <a:solidFill>
                  <a:schemeClr val="accent2">
                    <a:lumMod val="75000"/>
                  </a:schemeClr>
                </a:solidFill>
                <a:latin typeface="Cambria" pitchFamily="18" charset="0"/>
                <a:cs typeface="Arial" pitchFamily="34" charset="0"/>
              </a:rPr>
              <a:t>Unfair terms in consumer contracts in electronic communication</a:t>
            </a:r>
          </a:p>
          <a:p>
            <a:pPr marL="14288" indent="-14288" algn="ctr" fontAlgn="auto">
              <a:spcBef>
                <a:spcPts val="0"/>
              </a:spcBef>
              <a:spcAft>
                <a:spcPct val="40000"/>
              </a:spcAft>
              <a:buClr>
                <a:srgbClr val="FF0000"/>
              </a:buClr>
              <a:buFont typeface="Wingdings" pitchFamily="2" charset="2"/>
              <a:buNone/>
              <a:defRPr/>
            </a:pPr>
            <a:endParaRPr lang="en-GB" sz="4400" b="1" dirty="0">
              <a:solidFill>
                <a:schemeClr val="accent2">
                  <a:lumMod val="75000"/>
                </a:schemeClr>
              </a:solidFill>
              <a:latin typeface="Cambria" pitchFamily="18" charset="0"/>
              <a:cs typeface="+mn-cs"/>
            </a:endParaRPr>
          </a:p>
          <a:p>
            <a:pPr algn="ctr" fontAlgn="auto">
              <a:spcBef>
                <a:spcPts val="0"/>
              </a:spcBef>
              <a:spcAft>
                <a:spcPts val="0"/>
              </a:spcAft>
              <a:defRPr/>
            </a:pPr>
            <a:r>
              <a:rPr lang="en-US" sz="1600" dirty="0">
                <a:solidFill>
                  <a:schemeClr val="accent2">
                    <a:lumMod val="75000"/>
                  </a:schemeClr>
                </a:solidFill>
                <a:latin typeface="Cambria" pitchFamily="18" charset="0"/>
                <a:cs typeface="Arial" pitchFamily="34" charset="0"/>
              </a:rPr>
              <a:t>Marina </a:t>
            </a:r>
            <a:r>
              <a:rPr lang="en-US" sz="1600" dirty="0" err="1">
                <a:solidFill>
                  <a:schemeClr val="accent2">
                    <a:lumMod val="75000"/>
                  </a:schemeClr>
                </a:solidFill>
                <a:latin typeface="Cambria" pitchFamily="18" charset="0"/>
                <a:cs typeface="Arial" pitchFamily="34" charset="0"/>
              </a:rPr>
              <a:t>Markovi</a:t>
            </a:r>
            <a:r>
              <a:rPr lang="x-none" sz="1600" dirty="0">
                <a:solidFill>
                  <a:schemeClr val="accent2">
                    <a:lumMod val="75000"/>
                  </a:schemeClr>
                </a:solidFill>
                <a:latin typeface="Cambria" pitchFamily="18" charset="0"/>
                <a:cs typeface="Arial" pitchFamily="34" charset="0"/>
              </a:rPr>
              <a:t>ć</a:t>
            </a:r>
          </a:p>
          <a:p>
            <a:pPr algn="ctr" fontAlgn="auto">
              <a:spcBef>
                <a:spcPts val="0"/>
              </a:spcBef>
              <a:spcAft>
                <a:spcPts val="0"/>
              </a:spcAft>
              <a:defRPr/>
            </a:pPr>
            <a:r>
              <a:rPr lang="en-US" sz="1600" dirty="0">
                <a:solidFill>
                  <a:schemeClr val="accent2">
                    <a:lumMod val="75000"/>
                  </a:schemeClr>
                </a:solidFill>
                <a:latin typeface="Cambria" pitchFamily="18" charset="0"/>
                <a:cs typeface="Arial" pitchFamily="34" charset="0"/>
              </a:rPr>
              <a:t>senior advisor </a:t>
            </a:r>
            <a:r>
              <a:rPr lang="x-none" sz="1600" dirty="0">
                <a:solidFill>
                  <a:schemeClr val="accent2">
                    <a:lumMod val="75000"/>
                  </a:schemeClr>
                </a:solidFill>
                <a:latin typeface="Cambria" pitchFamily="18" charset="0"/>
                <a:cs typeface="Arial" pitchFamily="34" charset="0"/>
              </a:rPr>
              <a:t>- </a:t>
            </a:r>
            <a:r>
              <a:rPr lang="en-US" sz="1600" dirty="0">
                <a:solidFill>
                  <a:schemeClr val="accent2">
                    <a:lumMod val="75000"/>
                  </a:schemeClr>
                </a:solidFill>
                <a:latin typeface="Cambria" pitchFamily="18" charset="0"/>
                <a:cs typeface="Arial" pitchFamily="34" charset="0"/>
              </a:rPr>
              <a:t>economic analyst </a:t>
            </a:r>
            <a:endParaRPr lang="x-none" sz="1600" dirty="0">
              <a:solidFill>
                <a:schemeClr val="accent2">
                  <a:lumMod val="75000"/>
                </a:schemeClr>
              </a:solidFill>
              <a:latin typeface="Cambria" pitchFamily="18" charset="0"/>
              <a:cs typeface="Arial" pitchFamily="34" charset="0"/>
            </a:endParaRPr>
          </a:p>
          <a:p>
            <a:pPr algn="ctr" fontAlgn="auto">
              <a:spcBef>
                <a:spcPts val="0"/>
              </a:spcBef>
              <a:spcAft>
                <a:spcPts val="0"/>
              </a:spcAft>
              <a:defRPr/>
            </a:pPr>
            <a:r>
              <a:rPr lang="x-none" sz="1600" dirty="0">
                <a:solidFill>
                  <a:schemeClr val="accent2">
                    <a:lumMod val="75000"/>
                  </a:schemeClr>
                </a:solidFill>
                <a:latin typeface="Cambria" pitchFamily="18" charset="0"/>
                <a:cs typeface="Arial" pitchFamily="34" charset="0"/>
              </a:rPr>
              <a:t> Ministry for Information Society and Telecommunication</a:t>
            </a:r>
          </a:p>
          <a:p>
            <a:pPr algn="ctr" fontAlgn="auto">
              <a:spcBef>
                <a:spcPts val="0"/>
              </a:spcBef>
              <a:spcAft>
                <a:spcPts val="0"/>
              </a:spcAft>
              <a:defRPr/>
            </a:pPr>
            <a:r>
              <a:rPr lang="x-none" sz="1600">
                <a:solidFill>
                  <a:schemeClr val="accent2">
                    <a:lumMod val="75000"/>
                  </a:schemeClr>
                </a:solidFill>
                <a:latin typeface="Cambria" pitchFamily="18" charset="0"/>
                <a:cs typeface="Arial" pitchFamily="34" charset="0"/>
                <a:hlinkClick r:id="rId3"/>
              </a:rPr>
              <a:t>marina.markovic@mid.gov.me</a:t>
            </a:r>
            <a:r>
              <a:rPr lang="en-US" sz="1600" dirty="0">
                <a:solidFill>
                  <a:schemeClr val="accent2">
                    <a:lumMod val="75000"/>
                  </a:schemeClr>
                </a:solidFill>
                <a:latin typeface="Cambria" pitchFamily="18" charset="0"/>
                <a:cs typeface="Arial" pitchFamily="34" charset="0"/>
              </a:rPr>
              <a:t> </a:t>
            </a:r>
            <a:endParaRPr lang="en-GB" sz="1600" dirty="0">
              <a:solidFill>
                <a:schemeClr val="accent2">
                  <a:lumMod val="75000"/>
                </a:schemeClr>
              </a:solidFill>
              <a:latin typeface="Cambria" pitchFamily="18" charset="0"/>
              <a:cs typeface="Arial" pitchFamily="34" charset="0"/>
            </a:endParaRPr>
          </a:p>
          <a:p>
            <a:pPr marL="14288" indent="-14288" algn="ctr" fontAlgn="auto">
              <a:spcBef>
                <a:spcPts val="0"/>
              </a:spcBef>
              <a:spcAft>
                <a:spcPct val="40000"/>
              </a:spcAft>
              <a:buClr>
                <a:srgbClr val="FF0000"/>
              </a:buClr>
              <a:buFont typeface="Wingdings" pitchFamily="2" charset="2"/>
              <a:buNone/>
              <a:defRPr/>
            </a:pPr>
            <a:endParaRPr lang="en-GB" sz="4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GB" sz="4400" b="1" dirty="0">
              <a:solidFill>
                <a:srgbClr val="000099"/>
              </a:solidFill>
              <a:latin typeface="Cambria" pitchFamily="18" charset="0"/>
              <a:cs typeface="+mn-cs"/>
            </a:endParaRPr>
          </a:p>
          <a:p>
            <a:pPr marL="814388" indent="-450850" algn="ctr" fontAlgn="auto">
              <a:spcBef>
                <a:spcPts val="0"/>
              </a:spcBef>
              <a:spcAft>
                <a:spcPts val="0"/>
              </a:spcAft>
              <a:defRPr/>
            </a:pPr>
            <a:endParaRPr lang="en-GB" sz="4400" b="1" dirty="0">
              <a:solidFill>
                <a:srgbClr val="000099"/>
              </a:solidFill>
              <a:latin typeface="Cambria" pitchFamily="18" charset="0"/>
              <a:cs typeface="+mn-cs"/>
            </a:endParaRPr>
          </a:p>
        </p:txBody>
      </p:sp>
      <p:grpSp>
        <p:nvGrpSpPr>
          <p:cNvPr id="1741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p:txBody>
      </p:sp>
      <p:pic>
        <p:nvPicPr>
          <p:cNvPr id="17415"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p:txBody>
      </p:sp>
      <p:pic>
        <p:nvPicPr>
          <p:cNvPr id="17418" name="Picture 18" descr="EU MN logo"/>
          <p:cNvPicPr>
            <a:picLocks noChangeAspect="1" noChangeArrowheads="1"/>
          </p:cNvPicPr>
          <p:nvPr/>
        </p:nvPicPr>
        <p:blipFill>
          <a:blip r:embed="rId5"/>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1843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843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18" name="Rectangle 17"/>
          <p:cNvSpPr/>
          <p:nvPr/>
        </p:nvSpPr>
        <p:spPr>
          <a:xfrm>
            <a:off x="152400" y="2667000"/>
            <a:ext cx="8991600" cy="2308225"/>
          </a:xfrm>
          <a:prstGeom prst="rect">
            <a:avLst/>
          </a:prstGeom>
        </p:spPr>
        <p:txBody>
          <a:bodyPr>
            <a:spAutoFit/>
          </a:bodyPr>
          <a:lstStyle/>
          <a:p>
            <a:pPr fontAlgn="auto">
              <a:lnSpc>
                <a:spcPct val="80000"/>
              </a:lnSpc>
              <a:spcAft>
                <a:spcPts val="0"/>
              </a:spcAft>
              <a:defRPr/>
            </a:pP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r>
              <a:rPr lang="en-GB" dirty="0">
                <a:solidFill>
                  <a:schemeClr val="accent2">
                    <a:lumMod val="75000"/>
                  </a:schemeClr>
                </a:solidFill>
                <a:latin typeface="Cambria" pitchFamily="18" charset="0"/>
                <a:cs typeface="Arial" pitchFamily="34" charset="0"/>
              </a:rPr>
              <a:t>Law on Electronic Communications Off. Gazette of</a:t>
            </a:r>
            <a:r>
              <a:rPr lang="x-none" dirty="0">
                <a:solidFill>
                  <a:schemeClr val="accent2">
                    <a:lumMod val="75000"/>
                  </a:schemeClr>
                </a:solidFill>
                <a:latin typeface="Cambria" pitchFamily="18" charset="0"/>
                <a:cs typeface="Arial" pitchFamily="34" charset="0"/>
              </a:rPr>
              <a:t> </a:t>
            </a:r>
            <a:r>
              <a:rPr lang="en-GB" dirty="0">
                <a:solidFill>
                  <a:schemeClr val="accent2">
                    <a:lumMod val="75000"/>
                  </a:schemeClr>
                </a:solidFill>
                <a:latin typeface="Cambria" pitchFamily="18" charset="0"/>
                <a:cs typeface="Arial" pitchFamily="34" charset="0"/>
              </a:rPr>
              <a:t>Montenegro 50/08, 70/09, 49/10, 32/11</a:t>
            </a:r>
          </a:p>
          <a:p>
            <a:pPr fontAlgn="auto">
              <a:lnSpc>
                <a:spcPct val="80000"/>
              </a:lnSpc>
              <a:spcAft>
                <a:spcPts val="0"/>
              </a:spcAft>
              <a:buFont typeface="Wingdings" pitchFamily="2" charset="2"/>
              <a:buChar char="Ø"/>
              <a:defRPr/>
            </a:pP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defRPr/>
            </a:pP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r>
              <a:rPr lang="en-US" dirty="0">
                <a:solidFill>
                  <a:schemeClr val="accent2">
                    <a:lumMod val="75000"/>
                  </a:schemeClr>
                </a:solidFill>
                <a:latin typeface="Cambria" pitchFamily="18" charset="0"/>
                <a:cs typeface="Arial" pitchFamily="34" charset="0"/>
              </a:rPr>
              <a:t>Proposal</a:t>
            </a:r>
            <a:r>
              <a:rPr lang="x-none" dirty="0">
                <a:solidFill>
                  <a:schemeClr val="accent2">
                    <a:lumMod val="75000"/>
                  </a:schemeClr>
                </a:solidFill>
                <a:latin typeface="Cambria" pitchFamily="18" charset="0"/>
                <a:cs typeface="Arial" pitchFamily="34" charset="0"/>
              </a:rPr>
              <a:t> </a:t>
            </a:r>
            <a:r>
              <a:rPr lang="en-GB" dirty="0">
                <a:solidFill>
                  <a:schemeClr val="accent2">
                    <a:lumMod val="75000"/>
                  </a:schemeClr>
                </a:solidFill>
                <a:latin typeface="Cambria" pitchFamily="18" charset="0"/>
                <a:cs typeface="Arial" pitchFamily="34" charset="0"/>
              </a:rPr>
              <a:t>Law on Electronic Communications</a:t>
            </a: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defRPr/>
            </a:pPr>
            <a:endParaRPr lang="en-US" dirty="0">
              <a:solidFill>
                <a:schemeClr val="accent2">
                  <a:lumMod val="75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75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r>
              <a:rPr lang="en-US" sz="2400" b="1" dirty="0">
                <a:solidFill>
                  <a:srgbClr val="0000FF"/>
                </a:solidFill>
                <a:latin typeface="Cambria" pitchFamily="18" charset="0"/>
                <a:ea typeface="+mj-ea"/>
                <a:cs typeface="+mj-cs"/>
              </a:rPr>
              <a:t>National Legislation</a:t>
            </a:r>
          </a:p>
        </p:txBody>
      </p:sp>
      <p:pic>
        <p:nvPicPr>
          <p:cNvPr id="18442"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1946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a:p>
            <a:pPr algn="ctr" fontAlgn="auto">
              <a:spcBef>
                <a:spcPts val="0"/>
              </a:spcBef>
              <a:spcAft>
                <a:spcPts val="0"/>
              </a:spcAft>
              <a:defRPr/>
            </a:pPr>
            <a:endParaRPr lang="pl-PL" sz="1100" b="1" dirty="0">
              <a:solidFill>
                <a:schemeClr val="accent2">
                  <a:lumMod val="50000"/>
                </a:schemeClr>
              </a:solidFill>
            </a:endParaRPr>
          </a:p>
        </p:txBody>
      </p:sp>
      <p:sp>
        <p:nvSpPr>
          <p:cNvPr id="18" name="Rectangle 17"/>
          <p:cNvSpPr/>
          <p:nvPr/>
        </p:nvSpPr>
        <p:spPr>
          <a:xfrm>
            <a:off x="304800" y="1447800"/>
            <a:ext cx="8610600" cy="3967163"/>
          </a:xfrm>
          <a:prstGeom prst="rect">
            <a:avLst/>
          </a:prstGeom>
        </p:spPr>
        <p:txBody>
          <a:bodyPr>
            <a:spAutoFit/>
          </a:bodyPr>
          <a:lstStyle/>
          <a:p>
            <a:pPr fontAlgn="auto">
              <a:lnSpc>
                <a:spcPct val="80000"/>
              </a:lnSpc>
              <a:spcAft>
                <a:spcPts val="0"/>
              </a:spcAft>
              <a:defRPr/>
            </a:pPr>
            <a:endParaRPr lang="en-GB" sz="1600" dirty="0">
              <a:solidFill>
                <a:schemeClr val="accent2">
                  <a:lumMod val="75000"/>
                </a:schemeClr>
              </a:solidFill>
              <a:latin typeface="Cambria" pitchFamily="18" charset="0"/>
              <a:cs typeface="Arial" pitchFamily="34" charset="0"/>
            </a:endParaRPr>
          </a:p>
          <a:p>
            <a:pPr marL="457200" indent="-457200" algn="just">
              <a:spcBef>
                <a:spcPts val="300"/>
              </a:spcBef>
              <a:spcAft>
                <a:spcPts val="300"/>
              </a:spcAft>
              <a:buFont typeface="Wingdings" pitchFamily="2" charset="2"/>
              <a:buChar char="Ø"/>
              <a:defRPr/>
            </a:pPr>
            <a:r>
              <a:rPr lang="en-GB" sz="1600" b="1" dirty="0">
                <a:solidFill>
                  <a:schemeClr val="accent2">
                    <a:lumMod val="75000"/>
                  </a:schemeClr>
                </a:solidFill>
                <a:latin typeface="Cambria" pitchFamily="18" charset="0"/>
              </a:rPr>
              <a:t>Article </a:t>
            </a:r>
            <a:r>
              <a:rPr lang="x-none" sz="1600" b="1" dirty="0">
                <a:solidFill>
                  <a:schemeClr val="accent2">
                    <a:lumMod val="75000"/>
                  </a:schemeClr>
                </a:solidFill>
                <a:latin typeface="Cambria" pitchFamily="18" charset="0"/>
              </a:rPr>
              <a:t>102</a:t>
            </a:r>
            <a:r>
              <a:rPr lang="en-GB" sz="1600" b="1" dirty="0">
                <a:solidFill>
                  <a:schemeClr val="accent2">
                    <a:lumMod val="75000"/>
                  </a:schemeClr>
                </a:solidFill>
                <a:latin typeface="Cambria" pitchFamily="18" charset="0"/>
              </a:rPr>
              <a:t> – </a:t>
            </a:r>
            <a:r>
              <a:rPr lang="x-none" sz="1600" b="1" dirty="0">
                <a:solidFill>
                  <a:schemeClr val="accent2">
                    <a:lumMod val="75000"/>
                  </a:schemeClr>
                </a:solidFill>
                <a:latin typeface="Cambria" pitchFamily="18" charset="0"/>
              </a:rPr>
              <a:t>Terms of use</a:t>
            </a:r>
            <a:endParaRPr lang="en-GB" sz="1600" b="1" dirty="0">
              <a:solidFill>
                <a:schemeClr val="accent2">
                  <a:lumMod val="75000"/>
                </a:schemeClr>
              </a:solidFill>
              <a:latin typeface="Cambria" pitchFamily="18" charset="0"/>
            </a:endParaRPr>
          </a:p>
          <a:p>
            <a:pPr lvl="1" indent="-180000" algn="just">
              <a:spcBef>
                <a:spcPts val="0"/>
              </a:spcBef>
              <a:spcAft>
                <a:spcPts val="0"/>
              </a:spcAft>
              <a:buFont typeface="Cambria" pitchFamily="18" charset="0"/>
              <a:buChar char="–"/>
              <a:defRPr/>
            </a:pPr>
            <a:r>
              <a:rPr lang="en-US" sz="1600" dirty="0">
                <a:solidFill>
                  <a:schemeClr val="accent2">
                    <a:lumMod val="75000"/>
                  </a:schemeClr>
                </a:solidFill>
                <a:latin typeface="Cambria" pitchFamily="18" charset="0"/>
              </a:rPr>
              <a:t>Everyone has the right to use public electronic communications services, under specified conditions and prices, if</a:t>
            </a:r>
            <a:r>
              <a:rPr lang="x-none" sz="1600" dirty="0">
                <a:solidFill>
                  <a:schemeClr val="accent2">
                    <a:lumMod val="75000"/>
                  </a:schemeClr>
                </a:solidFill>
                <a:latin typeface="Cambria" pitchFamily="18" charset="0"/>
              </a:rPr>
              <a:t> it is</a:t>
            </a:r>
            <a:r>
              <a:rPr lang="en-US" sz="1600" dirty="0">
                <a:solidFill>
                  <a:schemeClr val="accent2">
                    <a:lumMod val="75000"/>
                  </a:schemeClr>
                </a:solidFill>
                <a:latin typeface="Cambria" pitchFamily="18" charset="0"/>
              </a:rPr>
              <a:t> technically possible.</a:t>
            </a:r>
          </a:p>
          <a:p>
            <a:pPr lvl="1" indent="-180000" algn="just">
              <a:spcBef>
                <a:spcPts val="0"/>
              </a:spcBef>
              <a:spcAft>
                <a:spcPts val="0"/>
              </a:spcAft>
              <a:buFont typeface="Cambria" pitchFamily="18" charset="0"/>
              <a:buChar char="–"/>
              <a:defRPr/>
            </a:pPr>
            <a:r>
              <a:rPr lang="en-US" sz="1600" dirty="0">
                <a:solidFill>
                  <a:schemeClr val="accent2">
                    <a:lumMod val="75000"/>
                  </a:schemeClr>
                </a:solidFill>
                <a:latin typeface="Cambria" pitchFamily="18" charset="0"/>
              </a:rPr>
              <a:t>Operators of public electronic communications are required to </a:t>
            </a:r>
            <a:r>
              <a:rPr lang="en-US" sz="1600" b="1" dirty="0">
                <a:solidFill>
                  <a:schemeClr val="accent2">
                    <a:lumMod val="75000"/>
                  </a:schemeClr>
                </a:solidFill>
                <a:latin typeface="Cambria" pitchFamily="18" charset="0"/>
              </a:rPr>
              <a:t>make available to the public current </a:t>
            </a:r>
            <a:r>
              <a:rPr lang="en-US" sz="1600" dirty="0">
                <a:solidFill>
                  <a:schemeClr val="accent2">
                    <a:lumMod val="75000"/>
                  </a:schemeClr>
                </a:solidFill>
                <a:latin typeface="Cambria" pitchFamily="18" charset="0"/>
              </a:rPr>
              <a:t>prices, tariffs and </a:t>
            </a:r>
            <a:r>
              <a:rPr lang="en-US" sz="1600" b="1" dirty="0">
                <a:solidFill>
                  <a:schemeClr val="accent2">
                    <a:lumMod val="75000"/>
                  </a:schemeClr>
                </a:solidFill>
                <a:latin typeface="Cambria" pitchFamily="18" charset="0"/>
              </a:rPr>
              <a:t>general terms of delivery of services</a:t>
            </a:r>
          </a:p>
          <a:p>
            <a:pPr lvl="1" indent="-180000" algn="just">
              <a:spcBef>
                <a:spcPts val="0"/>
              </a:spcBef>
              <a:spcAft>
                <a:spcPts val="0"/>
              </a:spcAft>
              <a:buFont typeface="Cambria" pitchFamily="18" charset="0"/>
              <a:buChar char="–"/>
              <a:defRPr/>
            </a:pPr>
            <a:r>
              <a:rPr lang="en-US" sz="1600" dirty="0">
                <a:solidFill>
                  <a:schemeClr val="accent2">
                    <a:lumMod val="75000"/>
                  </a:schemeClr>
                </a:solidFill>
                <a:latin typeface="Cambria" pitchFamily="18" charset="0"/>
              </a:rPr>
              <a:t>Users of public communication services and operators have the right to object to the Agency in connection with access to or the provision of services.</a:t>
            </a:r>
          </a:p>
          <a:p>
            <a:pPr lvl="1" indent="-180000" algn="just">
              <a:spcBef>
                <a:spcPts val="0"/>
              </a:spcBef>
              <a:spcAft>
                <a:spcPts val="0"/>
              </a:spcAft>
              <a:buFont typeface="Cambria" pitchFamily="18" charset="0"/>
              <a:buChar char="–"/>
              <a:defRPr/>
            </a:pPr>
            <a:r>
              <a:rPr lang="en-US" sz="1600" dirty="0">
                <a:solidFill>
                  <a:schemeClr val="accent2">
                    <a:lumMod val="75000"/>
                  </a:schemeClr>
                </a:solidFill>
                <a:latin typeface="Cambria" pitchFamily="18" charset="0"/>
              </a:rPr>
              <a:t>The Agency's decision can be appealed to the Ministry within 15 days from the date of receipt of the decision.</a:t>
            </a:r>
          </a:p>
          <a:p>
            <a:pPr marL="457200" indent="-457200" algn="just">
              <a:spcBef>
                <a:spcPts val="300"/>
              </a:spcBef>
              <a:spcAft>
                <a:spcPts val="300"/>
              </a:spcAft>
              <a:defRPr/>
            </a:pPr>
            <a:endParaRPr lang="en-GB" sz="1600" b="1" dirty="0">
              <a:solidFill>
                <a:schemeClr val="accent2">
                  <a:lumMod val="75000"/>
                </a:schemeClr>
              </a:solidFill>
              <a:latin typeface="Cambria" pitchFamily="18" charset="0"/>
            </a:endParaRPr>
          </a:p>
          <a:p>
            <a:pPr marL="457200" indent="-457200" algn="just">
              <a:spcBef>
                <a:spcPts val="300"/>
              </a:spcBef>
              <a:spcAft>
                <a:spcPts val="300"/>
              </a:spcAft>
              <a:buFont typeface="Wingdings" pitchFamily="2" charset="2"/>
              <a:buChar char="Ø"/>
              <a:defRPr/>
            </a:pPr>
            <a:r>
              <a:rPr lang="en-GB" sz="1600" b="1" dirty="0">
                <a:solidFill>
                  <a:schemeClr val="accent2">
                    <a:lumMod val="75000"/>
                  </a:schemeClr>
                </a:solidFill>
                <a:latin typeface="Cambria" pitchFamily="18" charset="0"/>
              </a:rPr>
              <a:t>Article </a:t>
            </a:r>
            <a:r>
              <a:rPr lang="x-none" sz="1600" b="1" dirty="0">
                <a:solidFill>
                  <a:schemeClr val="accent2">
                    <a:lumMod val="75000"/>
                  </a:schemeClr>
                </a:solidFill>
                <a:latin typeface="Cambria" pitchFamily="18" charset="0"/>
              </a:rPr>
              <a:t>104</a:t>
            </a:r>
            <a:r>
              <a:rPr lang="en-GB" sz="1600" b="1" dirty="0">
                <a:solidFill>
                  <a:schemeClr val="accent2">
                    <a:lumMod val="75000"/>
                  </a:schemeClr>
                </a:solidFill>
                <a:latin typeface="Cambria" pitchFamily="18" charset="0"/>
              </a:rPr>
              <a:t> – </a:t>
            </a:r>
            <a:r>
              <a:rPr lang="en-US" sz="1600" b="1" dirty="0">
                <a:solidFill>
                  <a:schemeClr val="accent2">
                    <a:lumMod val="75000"/>
                  </a:schemeClr>
                </a:solidFill>
                <a:latin typeface="Cambria" pitchFamily="18" charset="0"/>
              </a:rPr>
              <a:t>Subscriber agreement</a:t>
            </a:r>
            <a:endParaRPr lang="en-GB" sz="1600" b="1" dirty="0">
              <a:solidFill>
                <a:schemeClr val="accent2">
                  <a:lumMod val="75000"/>
                </a:schemeClr>
              </a:solidFill>
              <a:latin typeface="Cambria" pitchFamily="18" charset="0"/>
            </a:endParaRPr>
          </a:p>
          <a:p>
            <a:pPr lvl="1" indent="-180000" algn="just">
              <a:spcBef>
                <a:spcPts val="0"/>
              </a:spcBef>
              <a:spcAft>
                <a:spcPts val="0"/>
              </a:spcAft>
              <a:buFont typeface="Cambria" pitchFamily="18" charset="0"/>
              <a:buChar char="–"/>
              <a:defRPr/>
            </a:pPr>
            <a:r>
              <a:rPr lang="en-US" sz="1600" b="1" dirty="0">
                <a:solidFill>
                  <a:schemeClr val="accent2">
                    <a:lumMod val="75000"/>
                  </a:schemeClr>
                </a:solidFill>
                <a:latin typeface="Cambria" pitchFamily="18" charset="0"/>
              </a:rPr>
              <a:t>Content</a:t>
            </a:r>
            <a:r>
              <a:rPr lang="en-US" sz="1600" dirty="0">
                <a:solidFill>
                  <a:schemeClr val="accent2">
                    <a:lumMod val="75000"/>
                  </a:schemeClr>
                </a:solidFill>
                <a:latin typeface="Cambria" pitchFamily="18" charset="0"/>
              </a:rPr>
              <a:t> of the Contract</a:t>
            </a:r>
            <a:endParaRPr lang="en-GB" sz="1600" dirty="0">
              <a:solidFill>
                <a:schemeClr val="accent2">
                  <a:lumMod val="75000"/>
                </a:schemeClr>
              </a:solidFill>
              <a:latin typeface="Cambria" pitchFamily="18" charset="0"/>
            </a:endParaRPr>
          </a:p>
          <a:p>
            <a:pPr lvl="1" indent="-180000" algn="just">
              <a:spcBef>
                <a:spcPts val="0"/>
              </a:spcBef>
              <a:spcAft>
                <a:spcPts val="0"/>
              </a:spcAft>
              <a:buFont typeface="Cambria" pitchFamily="18" charset="0"/>
              <a:buChar char="–"/>
              <a:defRPr/>
            </a:pPr>
            <a:r>
              <a:rPr lang="en-US" sz="1600" b="1" dirty="0">
                <a:solidFill>
                  <a:schemeClr val="accent2">
                    <a:lumMod val="75000"/>
                  </a:schemeClr>
                </a:solidFill>
                <a:latin typeface="Cambria" pitchFamily="18" charset="0"/>
              </a:rPr>
              <a:t>Duty to notify changes in the contract </a:t>
            </a:r>
            <a:r>
              <a:rPr lang="en-US" sz="1600" dirty="0">
                <a:solidFill>
                  <a:schemeClr val="accent2">
                    <a:lumMod val="75000"/>
                  </a:schemeClr>
                </a:solidFill>
                <a:latin typeface="Cambria" pitchFamily="18" charset="0"/>
              </a:rPr>
              <a:t>- The operator is obliged, at least 30 days before any changed terms of the subscriber agreement to notify its subscribers</a:t>
            </a:r>
            <a:endParaRPr lang="en-GB" sz="1600" dirty="0">
              <a:solidFill>
                <a:schemeClr val="accent2">
                  <a:lumMod val="75000"/>
                </a:schemeClr>
              </a:solidFill>
              <a:latin typeface="Cambria" pitchFamily="18" charset="0"/>
            </a:endParaRPr>
          </a:p>
        </p:txBody>
      </p:sp>
      <p:sp>
        <p:nvSpPr>
          <p:cNvPr id="19465" name="Title 18"/>
          <p:cNvSpPr txBox="1">
            <a:spLocks/>
          </p:cNvSpPr>
          <p:nvPr/>
        </p:nvSpPr>
        <p:spPr bwMode="auto">
          <a:xfrm>
            <a:off x="457200" y="609600"/>
            <a:ext cx="8229600" cy="609600"/>
          </a:xfrm>
          <a:prstGeom prst="rect">
            <a:avLst/>
          </a:prstGeom>
          <a:noFill/>
          <a:ln w="9525">
            <a:noFill/>
            <a:miter lim="800000"/>
            <a:headEnd/>
            <a:tailEnd/>
          </a:ln>
        </p:spPr>
        <p:txBody>
          <a:bodyPr anchor="ctr"/>
          <a:lstStyle/>
          <a:p>
            <a:pPr algn="ctr"/>
            <a:r>
              <a:rPr lang="en-US" sz="2400">
                <a:solidFill>
                  <a:srgbClr val="0000FF"/>
                </a:solidFill>
              </a:rPr>
              <a:t>      </a:t>
            </a:r>
            <a:r>
              <a:rPr lang="en-US" sz="2400" b="1">
                <a:solidFill>
                  <a:srgbClr val="0000FF"/>
                </a:solidFill>
                <a:latin typeface="Cambria" pitchFamily="18" charset="0"/>
              </a:rPr>
              <a:t>Rights and protection the interests of users</a:t>
            </a:r>
          </a:p>
        </p:txBody>
      </p:sp>
      <p:pic>
        <p:nvPicPr>
          <p:cNvPr id="19466"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048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48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18" name="Rectangle 17"/>
          <p:cNvSpPr/>
          <p:nvPr/>
        </p:nvSpPr>
        <p:spPr>
          <a:xfrm>
            <a:off x="609600" y="1600200"/>
            <a:ext cx="8172450" cy="4691063"/>
          </a:xfrm>
          <a:prstGeom prst="rect">
            <a:avLst/>
          </a:prstGeom>
        </p:spPr>
        <p:txBody>
          <a:bodyPr>
            <a:spAutoFit/>
          </a:bodyPr>
          <a:lstStyle/>
          <a:p>
            <a:pPr lvl="1" indent="-180000" algn="just">
              <a:spcBef>
                <a:spcPts val="0"/>
              </a:spcBef>
              <a:spcAft>
                <a:spcPts val="0"/>
              </a:spcAft>
              <a:defRPr/>
            </a:pPr>
            <a:endParaRPr lang="en-US" dirty="0">
              <a:solidFill>
                <a:schemeClr val="accent2">
                  <a:lumMod val="75000"/>
                </a:schemeClr>
              </a:solidFill>
              <a:latin typeface="+mn-lt"/>
            </a:endParaRPr>
          </a:p>
          <a:p>
            <a:pPr lvl="1" indent="-457200" algn="just">
              <a:spcBef>
                <a:spcPts val="0"/>
              </a:spcBef>
              <a:spcAft>
                <a:spcPts val="0"/>
              </a:spcAft>
              <a:buFont typeface="Wingdings" pitchFamily="2" charset="2"/>
              <a:buChar char="Ø"/>
              <a:defRPr/>
            </a:pPr>
            <a:r>
              <a:rPr lang="en-US" b="1" dirty="0">
                <a:solidFill>
                  <a:schemeClr val="accent2">
                    <a:lumMod val="75000"/>
                  </a:schemeClr>
                </a:solidFill>
                <a:latin typeface="+mn-lt"/>
              </a:rPr>
              <a:t>Article 114 – </a:t>
            </a:r>
            <a:r>
              <a:rPr lang="en-GB" b="1" dirty="0">
                <a:solidFill>
                  <a:schemeClr val="accent2">
                    <a:lumMod val="75000"/>
                  </a:schemeClr>
                </a:solidFill>
                <a:latin typeface="+mn-lt"/>
              </a:rPr>
              <a:t>Objection and complaint</a:t>
            </a:r>
          </a:p>
          <a:p>
            <a:pPr lvl="1" indent="-457200" algn="just">
              <a:spcBef>
                <a:spcPts val="0"/>
              </a:spcBef>
              <a:spcAft>
                <a:spcPts val="0"/>
              </a:spcAft>
              <a:defRPr/>
            </a:pPr>
            <a:endParaRPr lang="en-US" b="1" dirty="0">
              <a:solidFill>
                <a:schemeClr val="accent2">
                  <a:lumMod val="75000"/>
                </a:schemeClr>
              </a:solidFill>
              <a:latin typeface="+mn-lt"/>
            </a:endParaRPr>
          </a:p>
          <a:p>
            <a:pPr lvl="1" indent="-180000" algn="just">
              <a:spcBef>
                <a:spcPts val="0"/>
              </a:spcBef>
              <a:spcAft>
                <a:spcPts val="0"/>
              </a:spcAft>
              <a:buFont typeface="Cambria" pitchFamily="18" charset="0"/>
              <a:buChar char="–"/>
              <a:defRPr/>
            </a:pPr>
            <a:r>
              <a:rPr lang="en-US" dirty="0">
                <a:solidFill>
                  <a:schemeClr val="accent2">
                    <a:lumMod val="75000"/>
                  </a:schemeClr>
                </a:solidFill>
                <a:latin typeface="+mn-lt"/>
              </a:rPr>
              <a:t>The user of public communications service has the </a:t>
            </a:r>
            <a:r>
              <a:rPr lang="en-US" b="1" dirty="0">
                <a:solidFill>
                  <a:schemeClr val="accent2">
                    <a:lumMod val="75000"/>
                  </a:schemeClr>
                </a:solidFill>
                <a:latin typeface="+mn-lt"/>
              </a:rPr>
              <a:t>right to object </a:t>
            </a:r>
            <a:r>
              <a:rPr lang="en-US" dirty="0">
                <a:solidFill>
                  <a:schemeClr val="accent2">
                    <a:lumMod val="75000"/>
                  </a:schemeClr>
                </a:solidFill>
                <a:latin typeface="+mn-lt"/>
              </a:rPr>
              <a:t>to the operator about access and quality of services, and regarding the bill for the provided services.</a:t>
            </a:r>
          </a:p>
          <a:p>
            <a:pPr marL="457200" indent="-457200" algn="just">
              <a:spcBef>
                <a:spcPts val="0"/>
              </a:spcBef>
              <a:spcAft>
                <a:spcPts val="0"/>
              </a:spcAft>
              <a:buFont typeface="Wingdings" pitchFamily="2" charset="2"/>
              <a:buChar char="Ø"/>
              <a:defRPr/>
            </a:pPr>
            <a:endParaRPr lang="en-US" b="1" dirty="0">
              <a:solidFill>
                <a:schemeClr val="accent2">
                  <a:lumMod val="75000"/>
                </a:schemeClr>
              </a:solidFill>
              <a:latin typeface="+mn-lt"/>
            </a:endParaRPr>
          </a:p>
          <a:p>
            <a:pPr marL="457200" indent="-457200" algn="just">
              <a:spcBef>
                <a:spcPts val="0"/>
              </a:spcBef>
              <a:spcAft>
                <a:spcPts val="0"/>
              </a:spcAft>
              <a:buFont typeface="Wingdings" pitchFamily="2" charset="2"/>
              <a:buChar char="Ø"/>
              <a:defRPr/>
            </a:pPr>
            <a:r>
              <a:rPr lang="en-GB" b="1" dirty="0">
                <a:solidFill>
                  <a:schemeClr val="accent2">
                    <a:lumMod val="75000"/>
                  </a:schemeClr>
                </a:solidFill>
                <a:latin typeface="+mn-lt"/>
              </a:rPr>
              <a:t>Article 115 – Limitations of a subscriber</a:t>
            </a:r>
          </a:p>
          <a:p>
            <a:pPr marL="457200" indent="-457200" algn="just">
              <a:spcBef>
                <a:spcPts val="0"/>
              </a:spcBef>
              <a:spcAft>
                <a:spcPts val="0"/>
              </a:spcAft>
              <a:defRPr/>
            </a:pPr>
            <a:endParaRPr lang="en-GB" b="1" dirty="0">
              <a:solidFill>
                <a:schemeClr val="accent2">
                  <a:lumMod val="75000"/>
                </a:schemeClr>
              </a:solidFill>
              <a:latin typeface="+mn-lt"/>
            </a:endParaRPr>
          </a:p>
          <a:p>
            <a:pPr lvl="1" indent="-180000" algn="just">
              <a:spcBef>
                <a:spcPts val="0"/>
              </a:spcBef>
              <a:spcAft>
                <a:spcPts val="0"/>
              </a:spcAft>
              <a:buFont typeface="Cambria" pitchFamily="18" charset="0"/>
              <a:buChar char="–"/>
              <a:defRPr/>
            </a:pPr>
            <a:r>
              <a:rPr lang="en-US" dirty="0">
                <a:solidFill>
                  <a:schemeClr val="accent2">
                    <a:lumMod val="75000"/>
                  </a:schemeClr>
                </a:solidFill>
                <a:latin typeface="+mn-lt"/>
              </a:rPr>
              <a:t>If the subscriber filed a complaint or appeal dealing with the amount in the account or to the enforcement of certain consumer rights under this law and the law governing the protection of the consumer, the operator can’t take the measures referred to in paragraph 1 of this Article to the Agency's final decision, if the subscriber paid within the undisputed part of the bill or the amount corresponding to the average value of the last three undisputed invoice.</a:t>
            </a:r>
            <a:endParaRPr lang="en-GB" dirty="0">
              <a:solidFill>
                <a:schemeClr val="accent2">
                  <a:lumMod val="75000"/>
                </a:schemeClr>
              </a:solidFill>
              <a:latin typeface="+mn-lt"/>
              <a:cs typeface="Arial" pitchFamily="34" charset="0"/>
            </a:endParaRPr>
          </a:p>
          <a:p>
            <a:pPr fontAlgn="auto">
              <a:lnSpc>
                <a:spcPct val="80000"/>
              </a:lnSpc>
              <a:spcAft>
                <a:spcPts val="0"/>
              </a:spcAft>
              <a:defRPr/>
            </a:pPr>
            <a:endParaRPr lang="en-GB" dirty="0">
              <a:solidFill>
                <a:schemeClr val="accent2">
                  <a:lumMod val="75000"/>
                </a:schemeClr>
              </a:solidFill>
              <a:latin typeface="+mn-lt"/>
              <a:cs typeface="Arial" pitchFamily="34" charset="0"/>
            </a:endParaRPr>
          </a:p>
          <a:p>
            <a:pPr fontAlgn="auto">
              <a:lnSpc>
                <a:spcPct val="80000"/>
              </a:lnSpc>
              <a:spcAft>
                <a:spcPts val="0"/>
              </a:spcAft>
              <a:buFont typeface="Wingdings" pitchFamily="2" charset="2"/>
              <a:buChar char="Ø"/>
              <a:defRPr/>
            </a:pPr>
            <a:endParaRPr lang="en-GB" dirty="0">
              <a:solidFill>
                <a:schemeClr val="accent2">
                  <a:lumMod val="75000"/>
                </a:schemeClr>
              </a:solidFill>
              <a:latin typeface="+mn-lt"/>
              <a:cs typeface="Arial" pitchFamily="34" charset="0"/>
            </a:endParaRPr>
          </a:p>
        </p:txBody>
      </p:sp>
      <p:sp>
        <p:nvSpPr>
          <p:cNvPr id="20489" name="Title 18"/>
          <p:cNvSpPr txBox="1">
            <a:spLocks/>
          </p:cNvSpPr>
          <p:nvPr/>
        </p:nvSpPr>
        <p:spPr bwMode="auto">
          <a:xfrm>
            <a:off x="457200" y="609600"/>
            <a:ext cx="8229600" cy="609600"/>
          </a:xfrm>
          <a:prstGeom prst="rect">
            <a:avLst/>
          </a:prstGeom>
          <a:noFill/>
          <a:ln w="9525">
            <a:noFill/>
            <a:miter lim="800000"/>
            <a:headEnd/>
            <a:tailEnd/>
          </a:ln>
        </p:spPr>
        <p:txBody>
          <a:bodyPr anchor="ctr"/>
          <a:lstStyle/>
          <a:p>
            <a:pPr algn="ctr"/>
            <a:r>
              <a:rPr lang="en-US" sz="2400" b="1">
                <a:solidFill>
                  <a:srgbClr val="0000FF"/>
                </a:solidFill>
                <a:latin typeface="Cambria" pitchFamily="18" charset="0"/>
              </a:rPr>
              <a:t>Rights and protect the interests of users</a:t>
            </a:r>
          </a:p>
        </p:txBody>
      </p:sp>
      <p:pic>
        <p:nvPicPr>
          <p:cNvPr id="20490"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150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1509"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18" name="Rectangle 17"/>
          <p:cNvSpPr/>
          <p:nvPr/>
        </p:nvSpPr>
        <p:spPr>
          <a:xfrm>
            <a:off x="609600" y="2438400"/>
            <a:ext cx="8153400" cy="3078163"/>
          </a:xfrm>
          <a:prstGeom prst="rect">
            <a:avLst/>
          </a:prstGeom>
        </p:spPr>
        <p:txBody>
          <a:bodyPr>
            <a:spAutoFit/>
          </a:bodyPr>
          <a:lstStyle/>
          <a:p>
            <a:pPr lvl="1" indent="-457200" algn="just">
              <a:spcBef>
                <a:spcPts val="600"/>
              </a:spcBef>
              <a:spcAft>
                <a:spcPts val="600"/>
              </a:spcAft>
              <a:buFont typeface="Wingdings" pitchFamily="2" charset="2"/>
              <a:buChar char="Ø"/>
              <a:defRPr/>
            </a:pPr>
            <a:r>
              <a:rPr lang="en-US" sz="1600" b="1" dirty="0">
                <a:solidFill>
                  <a:schemeClr val="accent2">
                    <a:lumMod val="75000"/>
                  </a:schemeClr>
                </a:solidFill>
                <a:latin typeface="Cambria" pitchFamily="18" charset="0"/>
              </a:rPr>
              <a:t>Article 146 – Users rights</a:t>
            </a:r>
            <a:endParaRPr lang="x-none" sz="1600" b="1" dirty="0">
              <a:solidFill>
                <a:schemeClr val="accent2">
                  <a:lumMod val="75000"/>
                </a:schemeClr>
              </a:solidFill>
              <a:latin typeface="Cambria" pitchFamily="18" charset="0"/>
            </a:endParaRPr>
          </a:p>
          <a:p>
            <a:pPr marL="457200" indent="-457200" algn="just">
              <a:spcBef>
                <a:spcPts val="600"/>
              </a:spcBef>
              <a:spcAft>
                <a:spcPts val="600"/>
              </a:spcAft>
              <a:buFont typeface="Wingdings" pitchFamily="2" charset="2"/>
              <a:buChar char="Ø"/>
              <a:defRPr/>
            </a:pPr>
            <a:r>
              <a:rPr lang="en-GB" sz="1600" b="1" dirty="0">
                <a:solidFill>
                  <a:schemeClr val="accent2">
                    <a:lumMod val="75000"/>
                  </a:schemeClr>
                </a:solidFill>
                <a:latin typeface="Cambria" pitchFamily="18" charset="0"/>
              </a:rPr>
              <a:t>Article 147 - </a:t>
            </a:r>
            <a:r>
              <a:rPr lang="en-US" sz="1600" b="1" dirty="0">
                <a:solidFill>
                  <a:schemeClr val="accent2">
                    <a:lumMod val="75000"/>
                  </a:schemeClr>
                </a:solidFill>
                <a:latin typeface="Cambria" pitchFamily="18" charset="0"/>
              </a:rPr>
              <a:t>General terms for provision of services </a:t>
            </a:r>
            <a:endParaRPr lang="en-GB" sz="1600" b="1" dirty="0">
              <a:solidFill>
                <a:schemeClr val="accent2">
                  <a:lumMod val="75000"/>
                </a:schemeClr>
              </a:solidFill>
              <a:latin typeface="Cambria" pitchFamily="18" charset="0"/>
            </a:endParaRPr>
          </a:p>
          <a:p>
            <a:pPr lvl="1" indent="-457200" algn="just">
              <a:spcBef>
                <a:spcPts val="600"/>
              </a:spcBef>
              <a:spcAft>
                <a:spcPts val="600"/>
              </a:spcAft>
              <a:defRPr/>
            </a:pPr>
            <a:r>
              <a:rPr lang="en-US" sz="1600" dirty="0">
                <a:solidFill>
                  <a:schemeClr val="accent2">
                    <a:lumMod val="75000"/>
                  </a:schemeClr>
                </a:solidFill>
                <a:latin typeface="Cambria" pitchFamily="18" charset="0"/>
              </a:rPr>
              <a:t>            - The operator shall define </a:t>
            </a:r>
            <a:r>
              <a:rPr lang="en-US" sz="1600" b="1" dirty="0">
                <a:solidFill>
                  <a:schemeClr val="accent2">
                    <a:lumMod val="75000"/>
                  </a:schemeClr>
                </a:solidFill>
                <a:latin typeface="Cambria" pitchFamily="18" charset="0"/>
              </a:rPr>
              <a:t>clear and unambiguous </a:t>
            </a:r>
            <a:r>
              <a:rPr lang="en-US" sz="1600" dirty="0">
                <a:solidFill>
                  <a:schemeClr val="accent2">
                    <a:lumMod val="75000"/>
                  </a:schemeClr>
                </a:solidFill>
                <a:latin typeface="Cambria" pitchFamily="18" charset="0"/>
              </a:rPr>
              <a:t>general terms for provision of services </a:t>
            </a:r>
            <a:endParaRPr lang="en-GB" sz="1600" b="1" dirty="0">
              <a:solidFill>
                <a:schemeClr val="accent2">
                  <a:lumMod val="75000"/>
                </a:schemeClr>
              </a:solidFill>
              <a:latin typeface="Cambria" pitchFamily="18" charset="0"/>
            </a:endParaRPr>
          </a:p>
          <a:p>
            <a:pPr marL="457200" indent="-457200" algn="just">
              <a:spcBef>
                <a:spcPts val="600"/>
              </a:spcBef>
              <a:spcAft>
                <a:spcPts val="600"/>
              </a:spcAft>
              <a:buFont typeface="Wingdings" pitchFamily="2" charset="2"/>
              <a:buChar char="Ø"/>
              <a:defRPr/>
            </a:pPr>
            <a:r>
              <a:rPr lang="en-GB" sz="1600" b="1" dirty="0">
                <a:solidFill>
                  <a:schemeClr val="accent2">
                    <a:lumMod val="75000"/>
                  </a:schemeClr>
                </a:solidFill>
                <a:latin typeface="Cambria" pitchFamily="18" charset="0"/>
              </a:rPr>
              <a:t>Article 148 - </a:t>
            </a:r>
            <a:r>
              <a:rPr lang="en-US" sz="1600" b="1" dirty="0">
                <a:solidFill>
                  <a:schemeClr val="accent2">
                    <a:lumMod val="75000"/>
                  </a:schemeClr>
                </a:solidFill>
                <a:latin typeface="Cambria" pitchFamily="18" charset="0"/>
              </a:rPr>
              <a:t>Approval and publication of general terms</a:t>
            </a:r>
          </a:p>
          <a:p>
            <a:pPr marL="457200" indent="-457200" algn="just">
              <a:spcBef>
                <a:spcPts val="600"/>
              </a:spcBef>
              <a:spcAft>
                <a:spcPts val="600"/>
              </a:spcAft>
              <a:defRPr/>
            </a:pPr>
            <a:r>
              <a:rPr lang="en-US" sz="1600" b="1" dirty="0">
                <a:solidFill>
                  <a:schemeClr val="accent2">
                    <a:lumMod val="75000"/>
                  </a:schemeClr>
                </a:solidFill>
                <a:latin typeface="Cambria" pitchFamily="18" charset="0"/>
              </a:rPr>
              <a:t>         - </a:t>
            </a:r>
            <a:r>
              <a:rPr lang="en-US" sz="1600" dirty="0">
                <a:solidFill>
                  <a:schemeClr val="accent2">
                    <a:lumMod val="75000"/>
                  </a:schemeClr>
                </a:solidFill>
                <a:latin typeface="Cambria" pitchFamily="18" charset="0"/>
              </a:rPr>
              <a:t>The operator shall </a:t>
            </a:r>
            <a:r>
              <a:rPr lang="en-US" sz="1600" b="1" dirty="0">
                <a:solidFill>
                  <a:schemeClr val="accent2">
                    <a:lumMod val="75000"/>
                  </a:schemeClr>
                </a:solidFill>
                <a:latin typeface="Cambria" pitchFamily="18" charset="0"/>
              </a:rPr>
              <a:t>submit the terms </a:t>
            </a:r>
            <a:r>
              <a:rPr lang="en-US" sz="1600" dirty="0">
                <a:solidFill>
                  <a:schemeClr val="accent2">
                    <a:lumMod val="75000"/>
                  </a:schemeClr>
                </a:solidFill>
                <a:latin typeface="Cambria" pitchFamily="18" charset="0"/>
              </a:rPr>
              <a:t>referred to in Article 147 paragraph 4 of this Law </a:t>
            </a:r>
            <a:r>
              <a:rPr lang="en-US" sz="1600" b="1" dirty="0">
                <a:solidFill>
                  <a:schemeClr val="accent2">
                    <a:lumMod val="75000"/>
                  </a:schemeClr>
                </a:solidFill>
                <a:latin typeface="Cambria" pitchFamily="18" charset="0"/>
              </a:rPr>
              <a:t>to the Agency for approval</a:t>
            </a:r>
            <a:r>
              <a:rPr lang="en-US" sz="1600" dirty="0">
                <a:solidFill>
                  <a:schemeClr val="accent2">
                    <a:lumMod val="75000"/>
                  </a:schemeClr>
                </a:solidFill>
                <a:latin typeface="Cambria" pitchFamily="18" charset="0"/>
              </a:rPr>
              <a:t>, 30 prior to the application thereof. </a:t>
            </a:r>
          </a:p>
          <a:p>
            <a:pPr marL="457200" indent="-457200" algn="just">
              <a:spcBef>
                <a:spcPts val="600"/>
              </a:spcBef>
              <a:spcAft>
                <a:spcPts val="600"/>
              </a:spcAft>
              <a:defRPr/>
            </a:pPr>
            <a:r>
              <a:rPr lang="en-US" sz="1600" dirty="0">
                <a:solidFill>
                  <a:schemeClr val="accent2">
                    <a:lumMod val="75000"/>
                  </a:schemeClr>
                </a:solidFill>
                <a:latin typeface="Cambria" pitchFamily="18" charset="0"/>
              </a:rPr>
              <a:t>            - In the procedure for granting approval the Agency shall </a:t>
            </a:r>
            <a:r>
              <a:rPr lang="en-US" sz="1600" b="1" dirty="0">
                <a:solidFill>
                  <a:schemeClr val="accent2">
                    <a:lumMod val="75000"/>
                  </a:schemeClr>
                </a:solidFill>
                <a:latin typeface="Cambria" pitchFamily="18" charset="0"/>
              </a:rPr>
              <a:t>consider the compliance of general terms</a:t>
            </a:r>
            <a:r>
              <a:rPr lang="en-US" sz="1600" dirty="0">
                <a:solidFill>
                  <a:schemeClr val="accent2">
                    <a:lumMod val="75000"/>
                  </a:schemeClr>
                </a:solidFill>
                <a:latin typeface="Cambria" pitchFamily="18" charset="0"/>
              </a:rPr>
              <a:t> with this Law. </a:t>
            </a:r>
          </a:p>
        </p:txBody>
      </p:sp>
      <p:sp>
        <p:nvSpPr>
          <p:cNvPr id="19" name="Title 18"/>
          <p:cNvSpPr txBox="1">
            <a:spLocks/>
          </p:cNvSpPr>
          <p:nvPr/>
        </p:nvSpPr>
        <p:spPr bwMode="auto">
          <a:xfrm>
            <a:off x="1295400" y="1295400"/>
            <a:ext cx="7543800" cy="609600"/>
          </a:xfrm>
          <a:prstGeom prst="rect">
            <a:avLst/>
          </a:prstGeom>
          <a:noFill/>
          <a:ln w="9525">
            <a:noFill/>
            <a:miter lim="800000"/>
            <a:headEnd/>
            <a:tailEnd/>
          </a:ln>
        </p:spPr>
        <p:txBody>
          <a:bodyPr anchor="ctr">
            <a:normAutofit fontScale="85000" lnSpcReduction="20000"/>
          </a:bodyPr>
          <a:lstStyle/>
          <a:p>
            <a:pPr algn="ctr" fontAlgn="auto">
              <a:spcAft>
                <a:spcPts val="0"/>
              </a:spcAft>
              <a:defRPr/>
            </a:pPr>
            <a:r>
              <a:rPr lang="en-US" sz="2400" b="1" dirty="0">
                <a:solidFill>
                  <a:srgbClr val="0000FF"/>
                </a:solidFill>
                <a:latin typeface="Cambria" pitchFamily="18" charset="0"/>
              </a:rPr>
              <a:t>Future plans</a:t>
            </a:r>
          </a:p>
          <a:p>
            <a:pPr algn="ctr" fontAlgn="auto">
              <a:spcAft>
                <a:spcPts val="0"/>
              </a:spcAft>
              <a:defRPr/>
            </a:pPr>
            <a:r>
              <a:rPr lang="en-US" sz="2400" b="1" dirty="0">
                <a:solidFill>
                  <a:srgbClr val="0000FF"/>
                </a:solidFill>
                <a:latin typeface="Cambria" pitchFamily="18" charset="0"/>
              </a:rPr>
              <a:t>Proposal Law on Electronic Communications</a:t>
            </a:r>
          </a:p>
        </p:txBody>
      </p:sp>
      <p:pic>
        <p:nvPicPr>
          <p:cNvPr id="21514"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253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253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18" name="Rectangle 17"/>
          <p:cNvSpPr/>
          <p:nvPr/>
        </p:nvSpPr>
        <p:spPr>
          <a:xfrm>
            <a:off x="609600" y="1828800"/>
            <a:ext cx="8153400" cy="4951413"/>
          </a:xfrm>
          <a:prstGeom prst="rect">
            <a:avLst/>
          </a:prstGeom>
        </p:spPr>
        <p:txBody>
          <a:bodyPr>
            <a:spAutoFit/>
          </a:bodyPr>
          <a:lstStyle/>
          <a:p>
            <a:pPr marL="457200" indent="-457200" algn="just">
              <a:spcBef>
                <a:spcPts val="600"/>
              </a:spcBef>
              <a:spcAft>
                <a:spcPts val="600"/>
              </a:spcAft>
              <a:defRPr/>
            </a:pPr>
            <a:endParaRPr lang="en-GB" sz="1600" b="1" dirty="0">
              <a:solidFill>
                <a:schemeClr val="accent2">
                  <a:lumMod val="75000"/>
                </a:schemeClr>
              </a:solidFill>
              <a:latin typeface="Cambria" pitchFamily="18" charset="0"/>
            </a:endParaRPr>
          </a:p>
          <a:p>
            <a:pPr marL="457200" indent="-457200" algn="just">
              <a:spcBef>
                <a:spcPts val="600"/>
              </a:spcBef>
              <a:spcAft>
                <a:spcPts val="600"/>
              </a:spcAft>
              <a:buFont typeface="Wingdings" pitchFamily="2" charset="2"/>
              <a:buChar char="Ø"/>
              <a:defRPr/>
            </a:pPr>
            <a:r>
              <a:rPr lang="en-GB" sz="1600" b="1" dirty="0">
                <a:solidFill>
                  <a:schemeClr val="accent2">
                    <a:lumMod val="75000"/>
                  </a:schemeClr>
                </a:solidFill>
                <a:latin typeface="Cambria" pitchFamily="18" charset="0"/>
              </a:rPr>
              <a:t>Article 149 - Pricelist of services</a:t>
            </a:r>
          </a:p>
          <a:p>
            <a:pPr marL="457200" indent="-457200" algn="just">
              <a:spcBef>
                <a:spcPts val="600"/>
              </a:spcBef>
              <a:spcAft>
                <a:spcPts val="600"/>
              </a:spcAft>
              <a:buFont typeface="Cambria" pitchFamily="18" charset="0"/>
              <a:buChar char="–"/>
              <a:defRPr/>
            </a:pPr>
            <a:r>
              <a:rPr lang="en-US" sz="1600" dirty="0">
                <a:solidFill>
                  <a:schemeClr val="accent2">
                    <a:lumMod val="75000"/>
                  </a:schemeClr>
                </a:solidFill>
                <a:latin typeface="Cambria" pitchFamily="18" charset="0"/>
              </a:rPr>
              <a:t>The operator shall publish the pricelist of services on its website prior to its application and shall make it available to the users in its offices.</a:t>
            </a:r>
          </a:p>
          <a:p>
            <a:pPr marL="457200" indent="-457200" algn="just">
              <a:spcBef>
                <a:spcPts val="600"/>
              </a:spcBef>
              <a:spcAft>
                <a:spcPts val="600"/>
              </a:spcAft>
              <a:buFont typeface="Wingdings" pitchFamily="2" charset="2"/>
              <a:buChar char="Ø"/>
              <a:defRPr/>
            </a:pPr>
            <a:r>
              <a:rPr lang="en-US" sz="1600" b="1" dirty="0">
                <a:solidFill>
                  <a:schemeClr val="accent2">
                    <a:lumMod val="75000"/>
                  </a:schemeClr>
                </a:solidFill>
                <a:latin typeface="Cambria" pitchFamily="18" charset="0"/>
              </a:rPr>
              <a:t>Article 150 - Subscriber agreement</a:t>
            </a:r>
          </a:p>
          <a:p>
            <a:pPr marL="457200" indent="-457200" algn="just">
              <a:spcBef>
                <a:spcPts val="600"/>
              </a:spcBef>
              <a:spcAft>
                <a:spcPts val="600"/>
              </a:spcAft>
              <a:buFontTx/>
              <a:buChar char="-"/>
              <a:defRPr/>
            </a:pPr>
            <a:r>
              <a:rPr lang="en-US" sz="1600" b="1" dirty="0">
                <a:solidFill>
                  <a:schemeClr val="accent2">
                    <a:lumMod val="75000"/>
                  </a:schemeClr>
                </a:solidFill>
                <a:latin typeface="Cambria" pitchFamily="18" charset="0"/>
              </a:rPr>
              <a:t>Content</a:t>
            </a:r>
            <a:r>
              <a:rPr lang="en-US" sz="1600" dirty="0">
                <a:solidFill>
                  <a:schemeClr val="accent2">
                    <a:lumMod val="75000"/>
                  </a:schemeClr>
                </a:solidFill>
                <a:latin typeface="Cambria" pitchFamily="18" charset="0"/>
              </a:rPr>
              <a:t> of subscriber agreement</a:t>
            </a:r>
          </a:p>
          <a:p>
            <a:pPr marL="457200" indent="-457200" algn="just">
              <a:spcBef>
                <a:spcPts val="600"/>
              </a:spcBef>
              <a:spcAft>
                <a:spcPts val="600"/>
              </a:spcAft>
              <a:buFont typeface="Wingdings" pitchFamily="2" charset="2"/>
              <a:buChar char="Ø"/>
              <a:defRPr/>
            </a:pPr>
            <a:r>
              <a:rPr lang="en-US" sz="1600" b="1" dirty="0">
                <a:solidFill>
                  <a:schemeClr val="accent2">
                    <a:lumMod val="75000"/>
                  </a:schemeClr>
                </a:solidFill>
                <a:latin typeface="Cambria" pitchFamily="18" charset="0"/>
              </a:rPr>
              <a:t>Article 151 - Term of agreement and obligations in the event of termination</a:t>
            </a:r>
          </a:p>
          <a:p>
            <a:pPr marL="457200" indent="-457200" algn="just">
              <a:spcBef>
                <a:spcPts val="600"/>
              </a:spcBef>
              <a:spcAft>
                <a:spcPts val="600"/>
              </a:spcAft>
              <a:buFont typeface="Calibri" pitchFamily="34" charset="0"/>
              <a:buChar char="⁻"/>
              <a:defRPr/>
            </a:pPr>
            <a:r>
              <a:rPr lang="en-US" sz="1600" dirty="0">
                <a:solidFill>
                  <a:schemeClr val="accent2">
                    <a:lumMod val="75000"/>
                  </a:schemeClr>
                </a:solidFill>
                <a:latin typeface="Cambria" pitchFamily="18" charset="0"/>
              </a:rPr>
              <a:t>The subscriber shall have the right to terminate subscriber agreement at any time.</a:t>
            </a:r>
          </a:p>
          <a:p>
            <a:pPr marL="457200" indent="-457200" algn="just">
              <a:spcBef>
                <a:spcPts val="600"/>
              </a:spcBef>
              <a:spcAft>
                <a:spcPts val="600"/>
              </a:spcAft>
              <a:buFont typeface="Calibri" pitchFamily="34" charset="0"/>
              <a:buChar char="⁻"/>
              <a:defRPr/>
            </a:pPr>
            <a:r>
              <a:rPr lang="en-US" sz="1600" dirty="0">
                <a:solidFill>
                  <a:schemeClr val="accent2">
                    <a:lumMod val="75000"/>
                  </a:schemeClr>
                </a:solidFill>
                <a:latin typeface="Cambria" pitchFamily="18" charset="0"/>
              </a:rPr>
              <a:t>The operator shall, at least 30 days prior to the possible change in terms defined in the subscriber agreement, inform its subscribers thereof, in writing and in a clear, visible and unambiguous manner, as well as via SMS service, when possible. </a:t>
            </a:r>
          </a:p>
          <a:p>
            <a:pPr marL="457200" indent="-457200" algn="just">
              <a:spcBef>
                <a:spcPts val="600"/>
              </a:spcBef>
              <a:spcAft>
                <a:spcPts val="600"/>
              </a:spcAft>
              <a:defRPr/>
            </a:pPr>
            <a:endParaRPr lang="en-US" sz="1600" dirty="0">
              <a:solidFill>
                <a:schemeClr val="accent2">
                  <a:lumMod val="75000"/>
                </a:schemeClr>
              </a:solidFill>
              <a:latin typeface="Cambria" pitchFamily="18" charset="0"/>
            </a:endParaRPr>
          </a:p>
          <a:p>
            <a:pPr marL="457200" indent="-457200" algn="just">
              <a:spcBef>
                <a:spcPts val="600"/>
              </a:spcBef>
              <a:spcAft>
                <a:spcPts val="600"/>
              </a:spcAft>
              <a:defRPr/>
            </a:pPr>
            <a:endParaRPr lang="en-US" sz="1600" b="1" dirty="0">
              <a:solidFill>
                <a:schemeClr val="accent2">
                  <a:lumMod val="75000"/>
                </a:schemeClr>
              </a:solidFill>
              <a:latin typeface="Cambria" pitchFamily="18" charset="0"/>
            </a:endParaRPr>
          </a:p>
          <a:p>
            <a:pPr fontAlgn="auto">
              <a:lnSpc>
                <a:spcPct val="80000"/>
              </a:lnSpc>
              <a:spcAft>
                <a:spcPts val="0"/>
              </a:spcAft>
              <a:buFont typeface="Wingdings" pitchFamily="2" charset="2"/>
              <a:buChar char="Ø"/>
              <a:defRPr/>
            </a:pPr>
            <a:endParaRPr lang="en-GB" sz="1600" dirty="0">
              <a:solidFill>
                <a:schemeClr val="accent2">
                  <a:lumMod val="75000"/>
                </a:schemeClr>
              </a:solidFill>
              <a:latin typeface="Cambria" pitchFamily="18" charset="0"/>
              <a:cs typeface="Arial" pitchFamily="34" charset="0"/>
            </a:endParaRPr>
          </a:p>
        </p:txBody>
      </p:sp>
      <p:sp>
        <p:nvSpPr>
          <p:cNvPr id="22537" name="Title 18"/>
          <p:cNvSpPr txBox="1">
            <a:spLocks/>
          </p:cNvSpPr>
          <p:nvPr/>
        </p:nvSpPr>
        <p:spPr bwMode="auto">
          <a:xfrm>
            <a:off x="533400" y="914400"/>
            <a:ext cx="8229600" cy="609600"/>
          </a:xfrm>
          <a:prstGeom prst="rect">
            <a:avLst/>
          </a:prstGeom>
          <a:noFill/>
          <a:ln w="9525">
            <a:noFill/>
            <a:miter lim="800000"/>
            <a:headEnd/>
            <a:tailEnd/>
          </a:ln>
        </p:spPr>
        <p:txBody>
          <a:bodyPr anchor="ctr"/>
          <a:lstStyle/>
          <a:p>
            <a:pPr algn="ctr"/>
            <a:r>
              <a:rPr lang="en-US" sz="2400" b="1">
                <a:solidFill>
                  <a:srgbClr val="0000FF"/>
                </a:solidFill>
                <a:latin typeface="Cambria" pitchFamily="18" charset="0"/>
              </a:rPr>
              <a:t>Proposal Law on Electronic Communications</a:t>
            </a:r>
          </a:p>
        </p:txBody>
      </p:sp>
      <p:pic>
        <p:nvPicPr>
          <p:cNvPr id="22538"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GB" b="1" dirty="0">
                <a:solidFill>
                  <a:schemeClr val="bg1"/>
                </a:solidFill>
                <a:latin typeface="Cambria" pitchFamily="18" charset="0"/>
              </a:rPr>
              <a:t>Chapter </a:t>
            </a:r>
            <a:r>
              <a:rPr lang="en-US" b="1" dirty="0">
                <a:solidFill>
                  <a:schemeClr val="bg1"/>
                </a:solidFill>
                <a:latin typeface="Cambria" pitchFamily="18" charset="0"/>
              </a:rPr>
              <a:t> 28 – Consumer and health protection</a:t>
            </a:r>
            <a:endParaRPr lang="en-US" b="1" dirty="0">
              <a:solidFill>
                <a:schemeClr val="accent2">
                  <a:lumMod val="20000"/>
                  <a:lumOff val="80000"/>
                </a:schemeClr>
              </a:solidFill>
              <a:latin typeface="Cambria" pitchFamily="18" charset="0"/>
              <a:cs typeface="Arial" charset="0"/>
            </a:endParaRPr>
          </a:p>
        </p:txBody>
      </p:sp>
      <p:grpSp>
        <p:nvGrpSpPr>
          <p:cNvPr id="2355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355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dirty="0">
                <a:solidFill>
                  <a:schemeClr val="accent2">
                    <a:lumMod val="50000"/>
                  </a:schemeClr>
                </a:solidFill>
              </a:rPr>
              <a:t>28</a:t>
            </a:r>
            <a:r>
              <a:rPr lang="en-US" sz="1100" b="1" dirty="0">
                <a:solidFill>
                  <a:schemeClr val="accent2">
                    <a:lumMod val="50000"/>
                  </a:schemeClr>
                </a:solidFill>
              </a:rPr>
              <a:t>: </a:t>
            </a:r>
            <a:r>
              <a:rPr lang="x-none" sz="1100" b="1">
                <a:solidFill>
                  <a:schemeClr val="accent2">
                    <a:lumMod val="50000"/>
                  </a:schemeClr>
                </a:solidFill>
              </a:rPr>
              <a:t> </a:t>
            </a:r>
            <a:r>
              <a:rPr lang="x-none"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18" name="Rectangle 17"/>
          <p:cNvSpPr/>
          <p:nvPr/>
        </p:nvSpPr>
        <p:spPr>
          <a:xfrm>
            <a:off x="304800" y="757238"/>
            <a:ext cx="8610600" cy="6100762"/>
          </a:xfrm>
          <a:prstGeom prst="rect">
            <a:avLst/>
          </a:prstGeom>
        </p:spPr>
        <p:txBody>
          <a:bodyPr>
            <a:spAutoFit/>
          </a:bodyPr>
          <a:lstStyle/>
          <a:p>
            <a:pPr fontAlgn="auto">
              <a:lnSpc>
                <a:spcPct val="80000"/>
              </a:lnSpc>
              <a:spcAft>
                <a:spcPts val="0"/>
              </a:spcAft>
              <a:defRPr/>
            </a:pPr>
            <a:endParaRPr lang="en-GB" sz="1600" dirty="0">
              <a:solidFill>
                <a:schemeClr val="accent2">
                  <a:lumMod val="75000"/>
                </a:schemeClr>
              </a:solidFill>
              <a:latin typeface="Cambria" pitchFamily="18" charset="0"/>
              <a:cs typeface="Arial" pitchFamily="34" charset="0"/>
            </a:endParaRPr>
          </a:p>
          <a:p>
            <a:pPr marL="216000" indent="-457200" algn="just">
              <a:spcBef>
                <a:spcPts val="600"/>
              </a:spcBef>
              <a:spcAft>
                <a:spcPts val="600"/>
              </a:spcAft>
              <a:defRPr/>
            </a:pPr>
            <a:endParaRPr lang="en-GB" sz="1600" b="1" dirty="0">
              <a:solidFill>
                <a:schemeClr val="accent2">
                  <a:lumMod val="75000"/>
                </a:schemeClr>
              </a:solidFill>
              <a:latin typeface="Cambria" pitchFamily="18" charset="0"/>
            </a:endParaRPr>
          </a:p>
          <a:p>
            <a:pPr marL="216000" indent="-457200" algn="just">
              <a:spcBef>
                <a:spcPts val="600"/>
              </a:spcBef>
              <a:spcAft>
                <a:spcPts val="600"/>
              </a:spcAft>
              <a:buFont typeface="Wingdings" pitchFamily="2" charset="2"/>
              <a:buChar char="Ø"/>
              <a:defRPr/>
            </a:pPr>
            <a:endParaRPr lang="en-GB" sz="1600" b="1" dirty="0">
              <a:solidFill>
                <a:schemeClr val="accent2">
                  <a:lumMod val="75000"/>
                </a:schemeClr>
              </a:solidFill>
              <a:latin typeface="Cambria" pitchFamily="18" charset="0"/>
            </a:endParaRPr>
          </a:p>
          <a:p>
            <a:pPr marL="457200" indent="-457200" algn="just">
              <a:spcBef>
                <a:spcPts val="600"/>
              </a:spcBef>
              <a:spcAft>
                <a:spcPts val="600"/>
              </a:spcAft>
              <a:buFont typeface="Wingdings" pitchFamily="2" charset="2"/>
              <a:buChar char="Ø"/>
              <a:defRPr/>
            </a:pPr>
            <a:r>
              <a:rPr lang="en-US" sz="1600" b="1" dirty="0">
                <a:solidFill>
                  <a:schemeClr val="accent2">
                    <a:lumMod val="75000"/>
                  </a:schemeClr>
                </a:solidFill>
                <a:latin typeface="Cambria" pitchFamily="18" charset="0"/>
              </a:rPr>
              <a:t>Article </a:t>
            </a:r>
            <a:r>
              <a:rPr lang="sr-Latn-CS" sz="1600" b="1" dirty="0">
                <a:solidFill>
                  <a:schemeClr val="accent2">
                    <a:lumMod val="75000"/>
                  </a:schemeClr>
                </a:solidFill>
                <a:latin typeface="Cambria" pitchFamily="18" charset="0"/>
              </a:rPr>
              <a:t>1</a:t>
            </a:r>
            <a:r>
              <a:rPr lang="en-US" sz="1600" b="1" dirty="0">
                <a:solidFill>
                  <a:schemeClr val="accent2">
                    <a:lumMod val="75000"/>
                  </a:schemeClr>
                </a:solidFill>
                <a:latin typeface="Cambria" pitchFamily="18" charset="0"/>
              </a:rPr>
              <a:t>52 - Obligations of operator and the Agency</a:t>
            </a:r>
            <a:endParaRPr lang="sr-Latn-CS" sz="1600" b="1" dirty="0">
              <a:solidFill>
                <a:schemeClr val="accent2">
                  <a:lumMod val="75000"/>
                </a:schemeClr>
              </a:solidFill>
              <a:latin typeface="Cambria" pitchFamily="18" charset="0"/>
            </a:endParaRPr>
          </a:p>
          <a:p>
            <a:pPr marL="457200" indent="-216000" algn="just">
              <a:spcBef>
                <a:spcPts val="600"/>
              </a:spcBef>
              <a:spcAft>
                <a:spcPts val="600"/>
              </a:spcAft>
              <a:buFont typeface="Cambria" pitchFamily="18" charset="0"/>
              <a:buChar char="–"/>
              <a:defRPr/>
            </a:pPr>
            <a:r>
              <a:rPr lang="en-US" sz="1600" dirty="0">
                <a:solidFill>
                  <a:schemeClr val="accent2">
                    <a:lumMod val="75000"/>
                  </a:schemeClr>
                </a:solidFill>
                <a:latin typeface="Cambria" pitchFamily="18" charset="0"/>
              </a:rPr>
              <a:t>In relation to a </a:t>
            </a:r>
            <a:r>
              <a:rPr lang="en-US" sz="1600" b="1" dirty="0">
                <a:solidFill>
                  <a:schemeClr val="accent2">
                    <a:lumMod val="75000"/>
                  </a:schemeClr>
                </a:solidFill>
                <a:latin typeface="Cambria" pitchFamily="18" charset="0"/>
              </a:rPr>
              <a:t>standard subscriber agreement</a:t>
            </a:r>
            <a:r>
              <a:rPr lang="en-US" sz="1600" dirty="0">
                <a:solidFill>
                  <a:schemeClr val="accent2">
                    <a:lumMod val="75000"/>
                  </a:schemeClr>
                </a:solidFill>
                <a:latin typeface="Cambria" pitchFamily="18" charset="0"/>
              </a:rPr>
              <a:t>, the operator shall </a:t>
            </a:r>
            <a:r>
              <a:rPr lang="en-US" sz="1600" b="1" dirty="0">
                <a:solidFill>
                  <a:schemeClr val="accent2">
                    <a:lumMod val="75000"/>
                  </a:schemeClr>
                </a:solidFill>
                <a:latin typeface="Cambria" pitchFamily="18" charset="0"/>
              </a:rPr>
              <a:t>obtain the approval </a:t>
            </a:r>
            <a:r>
              <a:rPr lang="en-US" sz="1600" dirty="0">
                <a:solidFill>
                  <a:schemeClr val="accent2">
                    <a:lumMod val="75000"/>
                  </a:schemeClr>
                </a:solidFill>
                <a:latin typeface="Cambria" pitchFamily="18" charset="0"/>
              </a:rPr>
              <a:t>of the Agency for each of the offered electronic communications services, prior to the provision thereof.  </a:t>
            </a:r>
          </a:p>
          <a:p>
            <a:pPr marL="457200" indent="-216000" algn="just">
              <a:spcBef>
                <a:spcPts val="600"/>
              </a:spcBef>
              <a:spcAft>
                <a:spcPts val="600"/>
              </a:spcAft>
              <a:buFont typeface="Cambria" pitchFamily="18" charset="0"/>
              <a:buChar char="–"/>
              <a:defRPr/>
            </a:pPr>
            <a:r>
              <a:rPr lang="en-US" sz="1600" dirty="0">
                <a:solidFill>
                  <a:schemeClr val="accent2">
                    <a:lumMod val="75000"/>
                  </a:schemeClr>
                </a:solidFill>
                <a:latin typeface="Cambria" pitchFamily="18" charset="0"/>
              </a:rPr>
              <a:t>The Agency shall </a:t>
            </a:r>
            <a:r>
              <a:rPr lang="en-US" sz="1600" b="1" dirty="0">
                <a:solidFill>
                  <a:schemeClr val="accent2">
                    <a:lumMod val="75000"/>
                  </a:schemeClr>
                </a:solidFill>
                <a:latin typeface="Cambria" pitchFamily="18" charset="0"/>
              </a:rPr>
              <a:t>assess the compliance </a:t>
            </a:r>
            <a:r>
              <a:rPr lang="en-US" sz="1600" dirty="0">
                <a:solidFill>
                  <a:schemeClr val="accent2">
                    <a:lumMod val="75000"/>
                  </a:schemeClr>
                </a:solidFill>
                <a:latin typeface="Cambria" pitchFamily="18" charset="0"/>
              </a:rPr>
              <a:t>of the standard subscriber agreement with this Law within 15 days from the date of the receipt thereof.</a:t>
            </a:r>
            <a:endParaRPr lang="en-GB" sz="1600" b="1" dirty="0">
              <a:solidFill>
                <a:schemeClr val="accent2">
                  <a:lumMod val="75000"/>
                </a:schemeClr>
              </a:solidFill>
              <a:latin typeface="Cambria" pitchFamily="18" charset="0"/>
            </a:endParaRPr>
          </a:p>
          <a:p>
            <a:pPr marL="216000" indent="-457200" algn="just">
              <a:spcBef>
                <a:spcPts val="600"/>
              </a:spcBef>
              <a:spcAft>
                <a:spcPts val="600"/>
              </a:spcAft>
              <a:buFont typeface="Wingdings" pitchFamily="2" charset="2"/>
              <a:buChar char="Ø"/>
              <a:defRPr/>
            </a:pPr>
            <a:r>
              <a:rPr lang="en-GB" sz="1600" b="1" dirty="0">
                <a:solidFill>
                  <a:schemeClr val="accent2">
                    <a:lumMod val="75000"/>
                  </a:schemeClr>
                </a:solidFill>
                <a:latin typeface="Cambria" pitchFamily="18" charset="0"/>
              </a:rPr>
              <a:t>Article 162 - Objection and complaint</a:t>
            </a:r>
          </a:p>
          <a:p>
            <a:pPr marL="457200" indent="-216000" algn="just">
              <a:spcBef>
                <a:spcPts val="600"/>
              </a:spcBef>
              <a:spcAft>
                <a:spcPts val="600"/>
              </a:spcAft>
              <a:buFont typeface="Cambria" pitchFamily="18" charset="0"/>
              <a:buChar char="–"/>
              <a:defRPr/>
            </a:pPr>
            <a:r>
              <a:rPr lang="en-US" sz="1600" dirty="0">
                <a:solidFill>
                  <a:schemeClr val="accent2">
                    <a:lumMod val="75000"/>
                  </a:schemeClr>
                </a:solidFill>
                <a:latin typeface="Cambria" pitchFamily="18" charset="0"/>
              </a:rPr>
              <a:t>The user shall have the </a:t>
            </a:r>
            <a:r>
              <a:rPr lang="en-US" sz="1600" b="1" dirty="0">
                <a:solidFill>
                  <a:schemeClr val="accent2">
                    <a:lumMod val="75000"/>
                  </a:schemeClr>
                </a:solidFill>
                <a:latin typeface="Cambria" pitchFamily="18" charset="0"/>
              </a:rPr>
              <a:t>right to file a complaint </a:t>
            </a:r>
            <a:r>
              <a:rPr lang="en-US" sz="1600" dirty="0">
                <a:solidFill>
                  <a:schemeClr val="accent2">
                    <a:lumMod val="75000"/>
                  </a:schemeClr>
                </a:solidFill>
                <a:latin typeface="Cambria" pitchFamily="18" charset="0"/>
              </a:rPr>
              <a:t>to the operator regarding the access to and quality of services and regarding the bill for the provided services.</a:t>
            </a:r>
          </a:p>
          <a:p>
            <a:pPr marL="457200" indent="-216000" algn="just">
              <a:spcBef>
                <a:spcPts val="600"/>
              </a:spcBef>
              <a:spcAft>
                <a:spcPts val="600"/>
              </a:spcAft>
              <a:buFont typeface="Cambria" pitchFamily="18" charset="0"/>
              <a:buChar char="–"/>
              <a:defRPr/>
            </a:pPr>
            <a:r>
              <a:rPr lang="en-US" sz="1600" dirty="0">
                <a:solidFill>
                  <a:schemeClr val="accent2">
                    <a:lumMod val="75000"/>
                  </a:schemeClr>
                </a:solidFill>
                <a:latin typeface="Cambria" pitchFamily="18" charset="0"/>
              </a:rPr>
              <a:t>If the operator rejects the user’s objection or fails to make a decision within eight days from the date of objection receipt , the user shall have the right to file a written complaint to the Agency, within 15 days from the date of expiry of the period referred to in paragraph 3 of the Article hereof.</a:t>
            </a:r>
          </a:p>
          <a:p>
            <a:pPr lvl="1" indent="-180000">
              <a:spcBef>
                <a:spcPts val="0"/>
              </a:spcBef>
              <a:defRPr/>
            </a:pPr>
            <a:endParaRPr lang="en-GB" sz="1600" dirty="0">
              <a:solidFill>
                <a:schemeClr val="accent2">
                  <a:lumMod val="75000"/>
                </a:schemeClr>
              </a:solidFill>
              <a:latin typeface="Cambria" pitchFamily="18" charset="0"/>
            </a:endParaRPr>
          </a:p>
          <a:p>
            <a:pPr>
              <a:defRPr/>
            </a:pPr>
            <a:endParaRPr lang="en-GB" sz="1600" dirty="0">
              <a:solidFill>
                <a:schemeClr val="accent2">
                  <a:lumMod val="75000"/>
                </a:schemeClr>
              </a:solidFill>
              <a:latin typeface="Cambria" pitchFamily="18" charset="0"/>
              <a:cs typeface="Arial" pitchFamily="34" charset="0"/>
            </a:endParaRPr>
          </a:p>
          <a:p>
            <a:pPr fontAlgn="auto">
              <a:lnSpc>
                <a:spcPct val="80000"/>
              </a:lnSpc>
              <a:spcAft>
                <a:spcPts val="0"/>
              </a:spcAft>
              <a:defRPr/>
            </a:pPr>
            <a:endParaRPr lang="en-GB" sz="1600" dirty="0">
              <a:solidFill>
                <a:schemeClr val="accent2">
                  <a:lumMod val="75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GB" sz="1600" dirty="0">
              <a:solidFill>
                <a:schemeClr val="accent2">
                  <a:lumMod val="75000"/>
                </a:schemeClr>
              </a:solidFill>
              <a:latin typeface="Cambria" pitchFamily="18" charset="0"/>
              <a:cs typeface="Arial" pitchFamily="34" charset="0"/>
            </a:endParaRPr>
          </a:p>
        </p:txBody>
      </p:sp>
      <p:sp>
        <p:nvSpPr>
          <p:cNvPr id="23561" name="Title 18"/>
          <p:cNvSpPr txBox="1">
            <a:spLocks/>
          </p:cNvSpPr>
          <p:nvPr/>
        </p:nvSpPr>
        <p:spPr bwMode="auto">
          <a:xfrm>
            <a:off x="1219200" y="762000"/>
            <a:ext cx="7704138" cy="609600"/>
          </a:xfrm>
          <a:prstGeom prst="rect">
            <a:avLst/>
          </a:prstGeom>
          <a:noFill/>
          <a:ln w="9525">
            <a:noFill/>
            <a:miter lim="800000"/>
            <a:headEnd/>
            <a:tailEnd/>
          </a:ln>
        </p:spPr>
        <p:txBody>
          <a:bodyPr anchor="ctr"/>
          <a:lstStyle/>
          <a:p>
            <a:pPr algn="ctr"/>
            <a:r>
              <a:rPr lang="en-US" sz="2400" b="1">
                <a:solidFill>
                  <a:srgbClr val="0000FF"/>
                </a:solidFill>
                <a:latin typeface="Cambria" pitchFamily="18" charset="0"/>
              </a:rPr>
              <a:t>Proposal Law on Electronic Communications</a:t>
            </a:r>
          </a:p>
        </p:txBody>
      </p:sp>
      <p:pic>
        <p:nvPicPr>
          <p:cNvPr id="23562"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458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2944</TotalTime>
  <Words>3782</Words>
  <Application>Microsoft Office PowerPoint</Application>
  <PresentationFormat>On-screen Show (4:3)</PresentationFormat>
  <Paragraphs>336</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Content</vt:lpstr>
      <vt:lpstr>Relevant acquis</vt:lpstr>
      <vt:lpstr>National  Legislation</vt:lpstr>
      <vt:lpstr>Institutional Framework</vt:lpstr>
      <vt:lpstr>Level of transposition (Key rules I)</vt:lpstr>
      <vt:lpstr>Level of transposition (Key rules II)</vt:lpstr>
      <vt:lpstr>Level of transposition (Key rules III)</vt:lpstr>
      <vt:lpstr>Level of transposition (Key rules IV)</vt:lpstr>
      <vt:lpstr>Level of transposition (Key rules V)</vt:lpstr>
      <vt:lpstr>Enforcement I</vt:lpstr>
      <vt:lpstr>Enforcement II</vt:lpstr>
      <vt:lpstr>Enforcement III</vt:lpstr>
      <vt:lpstr>Future plans</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melita.rastoder</cp:lastModifiedBy>
  <cp:revision>424</cp:revision>
  <dcterms:created xsi:type="dcterms:W3CDTF">2012-04-18T16:21:57Z</dcterms:created>
  <dcterms:modified xsi:type="dcterms:W3CDTF">2013-04-09T11:39:17Z</dcterms:modified>
</cp:coreProperties>
</file>