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341" r:id="rId2"/>
    <p:sldId id="340" r:id="rId3"/>
    <p:sldId id="362" r:id="rId4"/>
    <p:sldId id="363" r:id="rId5"/>
    <p:sldId id="364" r:id="rId6"/>
    <p:sldId id="371" r:id="rId7"/>
    <p:sldId id="372" r:id="rId8"/>
    <p:sldId id="373" r:id="rId9"/>
    <p:sldId id="374" r:id="rId10"/>
    <p:sldId id="376" r:id="rId11"/>
    <p:sldId id="377" r:id="rId12"/>
    <p:sldId id="378" r:id="rId13"/>
    <p:sldId id="365" r:id="rId14"/>
    <p:sldId id="366" r:id="rId15"/>
    <p:sldId id="367" r:id="rId16"/>
    <p:sldId id="368" r:id="rId17"/>
    <p:sldId id="369" r:id="rId18"/>
    <p:sldId id="370" r:id="rId19"/>
    <p:sldId id="342" r:id="rId20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32523"/>
    <a:srgbClr val="6A1414"/>
    <a:srgbClr val="82302E"/>
    <a:srgbClr val="9E1E1E"/>
    <a:srgbClr val="990000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0" autoAdjust="0"/>
  </p:normalViewPr>
  <p:slideViewPr>
    <p:cSldViewPr>
      <p:cViewPr>
        <p:scale>
          <a:sx n="80" d="100"/>
          <a:sy n="80" d="100"/>
        </p:scale>
        <p:origin x="-1272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jiljana.filipovic\Desktop\RR%20analiza\Tabela%2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jiljana.filipovic\Desktop\RR%20analiza\regionalna%20usmjerenos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na.drakic\Desktop\New%20Microsoft%20Office%20Excel%20Workshee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na.drakic\Desktop\New%20Microsoft%20Office%20Excel%20Worksh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na.drakic\Desktop\Miljan..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na.drakic\Desktop\Miljan..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jiljana.filipovic\Desktop\RR%20analiza\export-import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jiljana.filipovic\Desktop\RR%20analiza\export-import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jiljana.filipovic\Desktop\RR%20analiza\Servic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Sheet1!$A$14</c:f>
              <c:strCache>
                <c:ptCount val="1"/>
                <c:pt idx="0">
                  <c:v>Export</c:v>
                </c:pt>
              </c:strCache>
            </c:strRef>
          </c:tx>
          <c:spPr>
            <a:solidFill>
              <a:srgbClr val="376092"/>
            </a:solidFill>
            <a:ln>
              <a:solidFill>
                <a:sysClr val="windowText" lastClr="000000"/>
              </a:solidFill>
            </a:ln>
          </c:spPr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Sheet1!$B$13:$G$13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Sheet1!$B$14:$G$14</c:f>
              <c:numCache>
                <c:formatCode>General</c:formatCode>
                <c:ptCount val="6"/>
                <c:pt idx="0">
                  <c:v>454.7</c:v>
                </c:pt>
                <c:pt idx="1">
                  <c:v>416.2</c:v>
                </c:pt>
                <c:pt idx="2">
                  <c:v>277</c:v>
                </c:pt>
                <c:pt idx="3">
                  <c:v>330.4</c:v>
                </c:pt>
                <c:pt idx="4">
                  <c:v>454.4</c:v>
                </c:pt>
                <c:pt idx="5">
                  <c:v>366.9</c:v>
                </c:pt>
              </c:numCache>
            </c:numRef>
          </c:val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Import</c:v>
                </c:pt>
              </c:strCache>
            </c:strRef>
          </c:tx>
          <c:spPr>
            <a:solidFill>
              <a:srgbClr val="953735"/>
            </a:solidFill>
            <a:ln>
              <a:solidFill>
                <a:sysClr val="windowText" lastClr="000000"/>
              </a:solidFill>
            </a:ln>
          </c:spPr>
          <c:dLbls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Arial Narrow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Sheet1!$B$13:$G$13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Sheet1!$B$15:$G$15</c:f>
              <c:numCache>
                <c:formatCode>#,##0.0</c:formatCode>
                <c:ptCount val="6"/>
                <c:pt idx="0">
                  <c:v>2073.1</c:v>
                </c:pt>
                <c:pt idx="1">
                  <c:v>2529.6999999999998</c:v>
                </c:pt>
                <c:pt idx="2">
                  <c:v>1645.2</c:v>
                </c:pt>
                <c:pt idx="3">
                  <c:v>1657.3</c:v>
                </c:pt>
                <c:pt idx="4">
                  <c:v>1823.3</c:v>
                </c:pt>
                <c:pt idx="5">
                  <c:v>1820.9</c:v>
                </c:pt>
              </c:numCache>
            </c:numRef>
          </c:val>
        </c:ser>
        <c:ser>
          <c:idx val="2"/>
          <c:order val="2"/>
          <c:tx>
            <c:strRef>
              <c:f>Sheet1!$A$16</c:f>
              <c:strCache>
                <c:ptCount val="1"/>
                <c:pt idx="0">
                  <c:v>Trade balance</c:v>
                </c:pt>
              </c:strCache>
            </c:strRef>
          </c:tx>
          <c:spPr>
            <a:solidFill>
              <a:srgbClr val="F9EF73"/>
            </a:solidFill>
            <a:ln>
              <a:solidFill>
                <a:sysClr val="windowText" lastClr="000000"/>
              </a:solidFill>
            </a:ln>
          </c:spPr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Sheet1!$B$13:$G$13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Sheet1!$B$16:$G$16</c:f>
              <c:numCache>
                <c:formatCode>#,##0.00</c:formatCode>
                <c:ptCount val="6"/>
                <c:pt idx="0">
                  <c:v>-1618.4</c:v>
                </c:pt>
                <c:pt idx="1">
                  <c:v>-2113.6</c:v>
                </c:pt>
                <c:pt idx="2">
                  <c:v>-1377.2</c:v>
                </c:pt>
                <c:pt idx="3">
                  <c:v>-1326.9</c:v>
                </c:pt>
                <c:pt idx="4">
                  <c:v>-1368.9</c:v>
                </c:pt>
                <c:pt idx="5">
                  <c:v>-1453.9</c:v>
                </c:pt>
              </c:numCache>
            </c:numRef>
          </c:val>
        </c:ser>
        <c:shape val="cylinder"/>
        <c:axId val="59979648"/>
        <c:axId val="59981184"/>
        <c:axId val="0"/>
      </c:bar3DChart>
      <c:catAx>
        <c:axId val="599796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en-US"/>
          </a:p>
        </c:txPr>
        <c:crossAx val="59981184"/>
        <c:crosses val="autoZero"/>
        <c:auto val="1"/>
        <c:lblAlgn val="ctr"/>
        <c:lblOffset val="100"/>
      </c:catAx>
      <c:valAx>
        <c:axId val="5998118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>
                <a:latin typeface="Arial Narrow" pitchFamily="34" charset="0"/>
              </a:defRPr>
            </a:pPr>
            <a:endParaRPr lang="en-US"/>
          </a:p>
        </c:txPr>
        <c:crossAx val="5997964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4.8639423544279185E-2"/>
          <c:y val="1.8834937299504233E-2"/>
          <c:w val="0.76422081792536256"/>
          <c:h val="0.86548337707786527"/>
        </c:manualLayout>
      </c:layout>
      <c:lineChart>
        <c:grouping val="standard"/>
        <c:ser>
          <c:idx val="0"/>
          <c:order val="0"/>
          <c:tx>
            <c:strRef>
              <c:f>Sheet1!$D$9</c:f>
              <c:strCache>
                <c:ptCount val="1"/>
                <c:pt idx="0">
                  <c:v>EU-27</c:v>
                </c:pt>
              </c:strCache>
            </c:strRef>
          </c:tx>
          <c:marker>
            <c:spPr>
              <a:solidFill>
                <a:srgbClr val="C00000"/>
              </a:solidFill>
            </c:spPr>
          </c:marker>
          <c:cat>
            <c:numRef>
              <c:f>Sheet1!$E$8:$J$8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Sheet1!$E$9:$J$9</c:f>
              <c:numCache>
                <c:formatCode>0%</c:formatCode>
                <c:ptCount val="6"/>
                <c:pt idx="0">
                  <c:v>0.49700000000000044</c:v>
                </c:pt>
                <c:pt idx="1">
                  <c:v>0.45300000000000001</c:v>
                </c:pt>
                <c:pt idx="2">
                  <c:v>0.39100000000000057</c:v>
                </c:pt>
                <c:pt idx="3">
                  <c:v>0.41000000000000031</c:v>
                </c:pt>
                <c:pt idx="4">
                  <c:v>0.41300000000000031</c:v>
                </c:pt>
                <c:pt idx="5">
                  <c:v>0.36800000000000038</c:v>
                </c:pt>
              </c:numCache>
            </c:numRef>
          </c:val>
        </c:ser>
        <c:ser>
          <c:idx val="1"/>
          <c:order val="1"/>
          <c:tx>
            <c:strRef>
              <c:f>Sheet1!$D$10</c:f>
              <c:strCache>
                <c:ptCount val="1"/>
                <c:pt idx="0">
                  <c:v>CEFTA</c:v>
                </c:pt>
              </c:strCache>
            </c:strRef>
          </c:tx>
          <c:marker>
            <c:spPr>
              <a:solidFill>
                <a:srgbClr val="2F0D7C"/>
              </a:solidFill>
            </c:spPr>
          </c:marker>
          <c:cat>
            <c:numRef>
              <c:f>Sheet1!$E$8:$J$8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Sheet1!$E$10:$J$10</c:f>
              <c:numCache>
                <c:formatCode>0%</c:formatCode>
                <c:ptCount val="6"/>
                <c:pt idx="0">
                  <c:v>0.32800000000000051</c:v>
                </c:pt>
                <c:pt idx="1">
                  <c:v>0.35000000000000031</c:v>
                </c:pt>
                <c:pt idx="2">
                  <c:v>0.40200000000000002</c:v>
                </c:pt>
                <c:pt idx="3">
                  <c:v>0.4</c:v>
                </c:pt>
                <c:pt idx="4">
                  <c:v>0.44</c:v>
                </c:pt>
                <c:pt idx="5">
                  <c:v>0.47500000000000031</c:v>
                </c:pt>
              </c:numCache>
            </c:numRef>
          </c:val>
        </c:ser>
        <c:ser>
          <c:idx val="2"/>
          <c:order val="2"/>
          <c:tx>
            <c:strRef>
              <c:f>Sheet1!$D$11</c:f>
              <c:strCache>
                <c:ptCount val="1"/>
                <c:pt idx="0">
                  <c:v>Other countries</c:v>
                </c:pt>
              </c:strCache>
            </c:strRef>
          </c:tx>
          <c:marker>
            <c:spPr>
              <a:solidFill>
                <a:srgbClr val="F9EF73"/>
              </a:solidFill>
            </c:spPr>
          </c:marker>
          <c:cat>
            <c:numRef>
              <c:f>Sheet1!$E$8:$J$8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Sheet1!$E$11:$J$11</c:f>
              <c:numCache>
                <c:formatCode>0%</c:formatCode>
                <c:ptCount val="6"/>
                <c:pt idx="0">
                  <c:v>0.17500000000000004</c:v>
                </c:pt>
                <c:pt idx="1">
                  <c:v>0.19700000000000001</c:v>
                </c:pt>
                <c:pt idx="2">
                  <c:v>0.20700000000000021</c:v>
                </c:pt>
                <c:pt idx="3">
                  <c:v>0.19</c:v>
                </c:pt>
                <c:pt idx="4">
                  <c:v>0.14700000000000021</c:v>
                </c:pt>
                <c:pt idx="5">
                  <c:v>0.15700000000000025</c:v>
                </c:pt>
              </c:numCache>
            </c:numRef>
          </c:val>
        </c:ser>
        <c:marker val="1"/>
        <c:axId val="56477184"/>
        <c:axId val="56479104"/>
      </c:lineChart>
      <c:catAx>
        <c:axId val="564771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en-US"/>
          </a:p>
        </c:txPr>
        <c:crossAx val="56479104"/>
        <c:crosses val="autoZero"/>
        <c:auto val="1"/>
        <c:lblAlgn val="ctr"/>
        <c:lblOffset val="100"/>
      </c:catAx>
      <c:valAx>
        <c:axId val="5647910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b="1">
                <a:latin typeface="Arial Narrow" pitchFamily="34" charset="0"/>
              </a:defRPr>
            </a:pPr>
            <a:endParaRPr lang="en-US"/>
          </a:p>
        </c:txPr>
        <c:crossAx val="5647718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3.6291479190101235E-2"/>
          <c:y val="7.5572024085224634E-2"/>
          <c:w val="0.68308486439195049"/>
          <c:h val="0.87962962962963143"/>
        </c:manualLayout>
      </c:layout>
      <c:pie3D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explosion val="25"/>
          <c:dPt>
            <c:idx val="0"/>
            <c:spPr>
              <a:solidFill>
                <a:srgbClr val="37609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953735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Export!$B$5:$B$11</c:f>
              <c:strCache>
                <c:ptCount val="7"/>
                <c:pt idx="0">
                  <c:v>EU 27</c:v>
                </c:pt>
                <c:pt idx="1">
                  <c:v>CEFTA</c:v>
                </c:pt>
                <c:pt idx="2">
                  <c:v>EFTA</c:v>
                </c:pt>
                <c:pt idx="3">
                  <c:v>Ukraine</c:v>
                </c:pt>
                <c:pt idx="4">
                  <c:v>Turkey</c:v>
                </c:pt>
                <c:pt idx="5">
                  <c:v>Russia</c:v>
                </c:pt>
                <c:pt idx="6">
                  <c:v>Other countries</c:v>
                </c:pt>
              </c:strCache>
            </c:strRef>
          </c:cat>
          <c:val>
            <c:numRef>
              <c:f>Export!$C$5:$C$11</c:f>
              <c:numCache>
                <c:formatCode>0.0%</c:formatCode>
                <c:ptCount val="7"/>
                <c:pt idx="0">
                  <c:v>0.28800000000000031</c:v>
                </c:pt>
                <c:pt idx="1">
                  <c:v>0.61900000000000077</c:v>
                </c:pt>
                <c:pt idx="2">
                  <c:v>7.0000000000000071E-3</c:v>
                </c:pt>
                <c:pt idx="3">
                  <c:v>5.0000000000000062E-3</c:v>
                </c:pt>
                <c:pt idx="4">
                  <c:v>3.2000000000000042E-2</c:v>
                </c:pt>
                <c:pt idx="5">
                  <c:v>2.0000000000000011E-2</c:v>
                </c:pt>
                <c:pt idx="6">
                  <c:v>2.9000000000000001E-2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4008163752258427"/>
          <c:y val="0.20764074594249099"/>
          <c:w val="0.2241439351331084"/>
          <c:h val="0.56370336731644599"/>
        </c:manualLayout>
      </c:layout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8.4159138002486714E-2"/>
          <c:y val="9.7091071163274548E-2"/>
          <c:w val="0.67823000414421963"/>
          <c:h val="0.78248457152635831"/>
        </c:manualLayout>
      </c:layout>
      <c:pie3D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explosion val="25"/>
          <c:dPt>
            <c:idx val="0"/>
            <c:spPr>
              <a:solidFill>
                <a:srgbClr val="37609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953735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spPr>
              <a:solidFill>
                <a:srgbClr val="F9EF73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Lbl>
              <c:idx val="6"/>
              <c:layout/>
              <c:showVal val="1"/>
            </c:dLbl>
            <c:delete val="1"/>
          </c:dLbls>
          <c:cat>
            <c:strRef>
              <c:f>Import!$B$4:$B$10</c:f>
              <c:strCache>
                <c:ptCount val="7"/>
                <c:pt idx="0">
                  <c:v>EU 27</c:v>
                </c:pt>
                <c:pt idx="1">
                  <c:v>CEFTA</c:v>
                </c:pt>
                <c:pt idx="2">
                  <c:v>EFTA</c:v>
                </c:pt>
                <c:pt idx="3">
                  <c:v>Ukraine</c:v>
                </c:pt>
                <c:pt idx="4">
                  <c:v>Turkey</c:v>
                </c:pt>
                <c:pt idx="5">
                  <c:v>Russia</c:v>
                </c:pt>
                <c:pt idx="6">
                  <c:v>Other countries</c:v>
                </c:pt>
              </c:strCache>
            </c:strRef>
          </c:cat>
          <c:val>
            <c:numRef>
              <c:f>Import!$C$4:$C$10</c:f>
              <c:numCache>
                <c:formatCode>0.0%</c:formatCode>
                <c:ptCount val="7"/>
                <c:pt idx="0">
                  <c:v>0.38400000000000045</c:v>
                </c:pt>
                <c:pt idx="1">
                  <c:v>0.44600000000000001</c:v>
                </c:pt>
                <c:pt idx="2">
                  <c:v>1.2999999999999998E-2</c:v>
                </c:pt>
                <c:pt idx="3">
                  <c:v>3.0000000000000035E-3</c:v>
                </c:pt>
                <c:pt idx="4">
                  <c:v>1.6000000000000021E-2</c:v>
                </c:pt>
                <c:pt idx="5">
                  <c:v>8.000000000000014E-3</c:v>
                </c:pt>
                <c:pt idx="6">
                  <c:v>0.13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1291636225884117E-2"/>
          <c:y val="9.1835228929717225E-2"/>
          <c:w val="0.70700584463024663"/>
          <c:h val="0.83453674540682321"/>
        </c:manualLayout>
      </c:layout>
      <c:pie3DChart>
        <c:varyColors val="1"/>
        <c:ser>
          <c:idx val="0"/>
          <c:order val="0"/>
          <c:spPr>
            <a:ln>
              <a:solidFill>
                <a:prstClr val="black"/>
              </a:solidFill>
            </a:ln>
          </c:spPr>
          <c:explosion val="25"/>
          <c:dPt>
            <c:idx val="0"/>
            <c:spPr>
              <a:solidFill>
                <a:schemeClr val="accent3">
                  <a:lumMod val="75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1"/>
            <c:spPr>
              <a:solidFill>
                <a:srgbClr val="376092"/>
              </a:solidFill>
              <a:ln>
                <a:solidFill>
                  <a:prstClr val="black"/>
                </a:solidFill>
              </a:ln>
            </c:spPr>
          </c:dPt>
          <c:dPt>
            <c:idx val="2"/>
            <c:spPr>
              <a:solidFill>
                <a:srgbClr val="F9EF73"/>
              </a:solidFill>
              <a:ln>
                <a:solidFill>
                  <a:prstClr val="black"/>
                </a:solidFill>
              </a:ln>
            </c:spPr>
          </c:dPt>
          <c:dPt>
            <c:idx val="4"/>
            <c:spPr>
              <a:solidFill>
                <a:srgbClr val="953735"/>
              </a:solidFill>
              <a:ln>
                <a:solidFill>
                  <a:prstClr val="black"/>
                </a:solidFill>
              </a:ln>
            </c:spPr>
          </c:dPt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Percent val="1"/>
          </c:dLbls>
          <c:cat>
            <c:strRef>
              <c:f>cefta!$B$4:$B$10</c:f>
              <c:strCache>
                <c:ptCount val="7"/>
                <c:pt idx="0">
                  <c:v>Albania</c:v>
                </c:pt>
                <c:pt idx="1">
                  <c:v>B&amp;H</c:v>
                </c:pt>
                <c:pt idx="2">
                  <c:v>Croatia</c:v>
                </c:pt>
                <c:pt idx="3">
                  <c:v>Moldova</c:v>
                </c:pt>
                <c:pt idx="4">
                  <c:v>Serbia</c:v>
                </c:pt>
                <c:pt idx="5">
                  <c:v>Macedonia</c:v>
                </c:pt>
                <c:pt idx="6">
                  <c:v>Kosovo</c:v>
                </c:pt>
              </c:strCache>
            </c:strRef>
          </c:cat>
          <c:val>
            <c:numRef>
              <c:f>cefta!$C$4:$C$10</c:f>
              <c:numCache>
                <c:formatCode>#,##0</c:formatCode>
                <c:ptCount val="7"/>
                <c:pt idx="0">
                  <c:v>13966329.559999993</c:v>
                </c:pt>
                <c:pt idx="1">
                  <c:v>123225062.42</c:v>
                </c:pt>
                <c:pt idx="2">
                  <c:v>110435640.4799999</c:v>
                </c:pt>
                <c:pt idx="3">
                  <c:v>143210.19999999992</c:v>
                </c:pt>
                <c:pt idx="4">
                  <c:v>532886182.17999971</c:v>
                </c:pt>
                <c:pt idx="5">
                  <c:v>27527432.190000005</c:v>
                </c:pt>
                <c:pt idx="6">
                  <c:v>4565394.3300000019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83516749195010431"/>
          <c:y val="0.28475905511811023"/>
          <c:w val="0.1545232296993804"/>
          <c:h val="0.45381496062992194"/>
        </c:manualLayout>
      </c:layout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9938913885764343E-2"/>
          <c:y val="9.8447583757912627E-2"/>
          <c:w val="0.7456528871391086"/>
          <c:h val="0.84232051875868474"/>
        </c:manualLayout>
      </c:layout>
      <c:pie3DChart>
        <c:varyColors val="1"/>
        <c:ser>
          <c:idx val="0"/>
          <c:order val="0"/>
          <c:spPr>
            <a:ln>
              <a:solidFill>
                <a:prstClr val="black"/>
              </a:solidFill>
            </a:ln>
          </c:spPr>
          <c:explosion val="25"/>
          <c:dPt>
            <c:idx val="0"/>
            <c:spPr>
              <a:solidFill>
                <a:schemeClr val="bg1">
                  <a:lumMod val="65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1"/>
            <c:spPr>
              <a:solidFill>
                <a:srgbClr val="F9EF73"/>
              </a:solidFill>
              <a:ln>
                <a:solidFill>
                  <a:prstClr val="black"/>
                </a:solidFill>
              </a:ln>
            </c:spPr>
          </c:dPt>
          <c:dPt>
            <c:idx val="2"/>
            <c:spPr>
              <a:solidFill>
                <a:srgbClr val="376092"/>
              </a:solidFill>
              <a:ln>
                <a:solidFill>
                  <a:prstClr val="black"/>
                </a:solidFill>
              </a:ln>
            </c:spPr>
          </c:dPt>
          <c:dPt>
            <c:idx val="4"/>
            <c:spPr>
              <a:solidFill>
                <a:srgbClr val="953735"/>
              </a:solidFill>
              <a:ln>
                <a:solidFill>
                  <a:prstClr val="black"/>
                </a:solidFill>
              </a:ln>
            </c:spPr>
          </c:dPt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Percent val="1"/>
          </c:dLbls>
          <c:cat>
            <c:strRef>
              <c:f>cefta!$B$20:$B$26</c:f>
              <c:strCache>
                <c:ptCount val="7"/>
                <c:pt idx="0">
                  <c:v>Albania</c:v>
                </c:pt>
                <c:pt idx="1">
                  <c:v>B&amp;H</c:v>
                </c:pt>
                <c:pt idx="2">
                  <c:v>Croatia</c:v>
                </c:pt>
                <c:pt idx="3">
                  <c:v>Moldova</c:v>
                </c:pt>
                <c:pt idx="4">
                  <c:v>Serbia</c:v>
                </c:pt>
                <c:pt idx="5">
                  <c:v>Macedonia</c:v>
                </c:pt>
                <c:pt idx="6">
                  <c:v>Kosovo</c:v>
                </c:pt>
              </c:strCache>
            </c:strRef>
          </c:cat>
          <c:val>
            <c:numRef>
              <c:f>cefta!$C$20:$C$26</c:f>
              <c:numCache>
                <c:formatCode>#,##0</c:formatCode>
                <c:ptCount val="7"/>
                <c:pt idx="0">
                  <c:v>7633612.0500000007</c:v>
                </c:pt>
                <c:pt idx="1">
                  <c:v>27412552.000000015</c:v>
                </c:pt>
                <c:pt idx="2">
                  <c:v>83544107.230000034</c:v>
                </c:pt>
                <c:pt idx="3">
                  <c:v>0</c:v>
                </c:pt>
                <c:pt idx="4">
                  <c:v>83360087.279999882</c:v>
                </c:pt>
                <c:pt idx="5">
                  <c:v>2292650.6</c:v>
                </c:pt>
                <c:pt idx="6">
                  <c:v>22968196.479999997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7.4117039151071082E-2"/>
          <c:y val="6.8101674456468433E-2"/>
          <c:w val="0.64350220889924559"/>
          <c:h val="0.81610201131275706"/>
        </c:manualLayout>
      </c:layout>
      <c:bar3DChart>
        <c:barDir val="col"/>
        <c:grouping val="percentStacked"/>
        <c:ser>
          <c:idx val="0"/>
          <c:order val="0"/>
          <c:tx>
            <c:strRef>
              <c:f>Sheet3!$B$4</c:f>
              <c:strCache>
                <c:ptCount val="1"/>
                <c:pt idx="0">
                  <c:v>Food</c:v>
                </c:pt>
              </c:strCache>
            </c:strRef>
          </c:tx>
          <c:spPr>
            <a:solidFill>
              <a:srgbClr val="376092"/>
            </a:solidFill>
            <a:ln>
              <a:solidFill>
                <a:sysClr val="windowText" lastClr="000000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Sheet3!$C$4:$N$4</c:f>
              <c:numCache>
                <c:formatCode>#,##0</c:formatCode>
                <c:ptCount val="6"/>
                <c:pt idx="0">
                  <c:v>11161</c:v>
                </c:pt>
                <c:pt idx="1">
                  <c:v>16093</c:v>
                </c:pt>
                <c:pt idx="2">
                  <c:v>18409</c:v>
                </c:pt>
                <c:pt idx="3">
                  <c:v>23930</c:v>
                </c:pt>
                <c:pt idx="4">
                  <c:v>27583.135979999948</c:v>
                </c:pt>
                <c:pt idx="5">
                  <c:v>27725.906449999999</c:v>
                </c:pt>
              </c:numCache>
            </c:numRef>
          </c:val>
        </c:ser>
        <c:ser>
          <c:idx val="1"/>
          <c:order val="1"/>
          <c:tx>
            <c:strRef>
              <c:f>Sheet3!$B$5</c:f>
              <c:strCache>
                <c:ptCount val="1"/>
                <c:pt idx="0">
                  <c:v>Beverage and tobacco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Sheet3!$C$5:$N$5</c:f>
              <c:numCache>
                <c:formatCode>#,##0</c:formatCode>
                <c:ptCount val="6"/>
                <c:pt idx="0">
                  <c:v>25909</c:v>
                </c:pt>
                <c:pt idx="1">
                  <c:v>24606</c:v>
                </c:pt>
                <c:pt idx="2">
                  <c:v>21749</c:v>
                </c:pt>
                <c:pt idx="3">
                  <c:v>21109</c:v>
                </c:pt>
                <c:pt idx="4">
                  <c:v>23079.257600000001</c:v>
                </c:pt>
                <c:pt idx="5">
                  <c:v>25469.215029999996</c:v>
                </c:pt>
              </c:numCache>
            </c:numRef>
          </c:val>
        </c:ser>
        <c:ser>
          <c:idx val="2"/>
          <c:order val="2"/>
          <c:tx>
            <c:strRef>
              <c:f>Sheet3!$B$6</c:f>
              <c:strCache>
                <c:ptCount val="1"/>
                <c:pt idx="0">
                  <c:v>Raw materials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Sheet3!$C$6:$N$6</c:f>
              <c:numCache>
                <c:formatCode>#,##0</c:formatCode>
                <c:ptCount val="6"/>
                <c:pt idx="0">
                  <c:v>38814</c:v>
                </c:pt>
                <c:pt idx="1">
                  <c:v>33665</c:v>
                </c:pt>
                <c:pt idx="2">
                  <c:v>25410</c:v>
                </c:pt>
                <c:pt idx="3">
                  <c:v>46000</c:v>
                </c:pt>
                <c:pt idx="4">
                  <c:v>65626.251349999991</c:v>
                </c:pt>
                <c:pt idx="5">
                  <c:v>59399.310840000013</c:v>
                </c:pt>
              </c:numCache>
            </c:numRef>
          </c:val>
        </c:ser>
        <c:ser>
          <c:idx val="3"/>
          <c:order val="3"/>
          <c:tx>
            <c:strRef>
              <c:f>Sheet3!$B$7</c:f>
              <c:strCache>
                <c:ptCount val="1"/>
                <c:pt idx="0">
                  <c:v>Fuel and engine oils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Sheet3!$C$7:$N$7</c:f>
              <c:numCache>
                <c:formatCode>#,##0</c:formatCode>
                <c:ptCount val="6"/>
                <c:pt idx="0">
                  <c:v>7899</c:v>
                </c:pt>
                <c:pt idx="1">
                  <c:v>12502</c:v>
                </c:pt>
                <c:pt idx="2">
                  <c:v>8375</c:v>
                </c:pt>
                <c:pt idx="3">
                  <c:v>33286</c:v>
                </c:pt>
                <c:pt idx="4">
                  <c:v>62956.877610000003</c:v>
                </c:pt>
                <c:pt idx="5">
                  <c:v>50463.435659999996</c:v>
                </c:pt>
              </c:numCache>
            </c:numRef>
          </c:val>
        </c:ser>
        <c:ser>
          <c:idx val="4"/>
          <c:order val="4"/>
          <c:tx>
            <c:strRef>
              <c:f>Sheet3!$B$8</c:f>
              <c:strCache>
                <c:ptCount val="1"/>
                <c:pt idx="0">
                  <c:v>Chemical products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Sheet3!$C$8:$N$8</c:f>
              <c:numCache>
                <c:formatCode>#,##0</c:formatCode>
                <c:ptCount val="6"/>
                <c:pt idx="0">
                  <c:v>9722</c:v>
                </c:pt>
                <c:pt idx="1">
                  <c:v>10713</c:v>
                </c:pt>
                <c:pt idx="2">
                  <c:v>11824</c:v>
                </c:pt>
                <c:pt idx="3">
                  <c:v>12916</c:v>
                </c:pt>
                <c:pt idx="4">
                  <c:v>12082.816339999976</c:v>
                </c:pt>
                <c:pt idx="5">
                  <c:v>11971.82843</c:v>
                </c:pt>
              </c:numCache>
            </c:numRef>
          </c:val>
        </c:ser>
        <c:ser>
          <c:idx val="5"/>
          <c:order val="5"/>
          <c:tx>
            <c:strRef>
              <c:f>Sheet3!$B$9</c:f>
              <c:strCache>
                <c:ptCount val="1"/>
                <c:pt idx="0">
                  <c:v>Machinery and transport equipment</c:v>
                </c:pt>
              </c:strCache>
            </c:strRef>
          </c:tx>
          <c:spPr>
            <a:solidFill>
              <a:srgbClr val="F9EF73"/>
            </a:solidFill>
            <a:ln>
              <a:solidFill>
                <a:sysClr val="windowText" lastClr="000000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Sheet3!$C$9:$N$9</c:f>
              <c:numCache>
                <c:formatCode>#,##0</c:formatCode>
                <c:ptCount val="6"/>
                <c:pt idx="0">
                  <c:v>15817</c:v>
                </c:pt>
                <c:pt idx="1">
                  <c:v>23912</c:v>
                </c:pt>
                <c:pt idx="2">
                  <c:v>27745</c:v>
                </c:pt>
                <c:pt idx="3">
                  <c:v>27047</c:v>
                </c:pt>
                <c:pt idx="4">
                  <c:v>23899.364550000002</c:v>
                </c:pt>
                <c:pt idx="5">
                  <c:v>25895.679749999948</c:v>
                </c:pt>
              </c:numCache>
            </c:numRef>
          </c:val>
        </c:ser>
        <c:ser>
          <c:idx val="6"/>
          <c:order val="6"/>
          <c:tx>
            <c:strRef>
              <c:f>Sheet3!$B$10</c:f>
              <c:strCache>
                <c:ptCount val="1"/>
                <c:pt idx="0">
                  <c:v>Manufactured goods classified by material</c:v>
                </c:pt>
              </c:strCache>
            </c:strRef>
          </c:tx>
          <c:spPr>
            <a:solidFill>
              <a:srgbClr val="953735"/>
            </a:solidFill>
            <a:ln>
              <a:solidFill>
                <a:sysClr val="windowText" lastClr="000000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Sheet3!$C$10:$N$10</c:f>
              <c:numCache>
                <c:formatCode>#,##0</c:formatCode>
                <c:ptCount val="6"/>
                <c:pt idx="0">
                  <c:v>333905</c:v>
                </c:pt>
                <c:pt idx="1">
                  <c:v>285006</c:v>
                </c:pt>
                <c:pt idx="2">
                  <c:v>153663</c:v>
                </c:pt>
                <c:pt idx="3">
                  <c:v>157109</c:v>
                </c:pt>
                <c:pt idx="4">
                  <c:v>219443.08116999973</c:v>
                </c:pt>
                <c:pt idx="5">
                  <c:v>154046.08825999999</c:v>
                </c:pt>
              </c:numCache>
            </c:numRef>
          </c:val>
        </c:ser>
        <c:ser>
          <c:idx val="7"/>
          <c:order val="7"/>
          <c:tx>
            <c:strRef>
              <c:f>Sheet3!$B$11</c:f>
              <c:strCache>
                <c:ptCount val="1"/>
                <c:pt idx="0">
                  <c:v>Other products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Sheet3!$C$3:$N$3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Sheet3!$C$11:$N$11</c:f>
              <c:numCache>
                <c:formatCode>#,##0</c:formatCode>
                <c:ptCount val="6"/>
                <c:pt idx="0">
                  <c:v>11423</c:v>
                </c:pt>
                <c:pt idx="1">
                  <c:v>9669</c:v>
                </c:pt>
                <c:pt idx="2">
                  <c:v>9511</c:v>
                </c:pt>
                <c:pt idx="3">
                  <c:v>8969</c:v>
                </c:pt>
                <c:pt idx="4">
                  <c:v>16910.156469999969</c:v>
                </c:pt>
                <c:pt idx="5">
                  <c:v>8110.8335199999992</c:v>
                </c:pt>
              </c:numCache>
            </c:numRef>
          </c:val>
        </c:ser>
        <c:shape val="cylinder"/>
        <c:axId val="62081664"/>
        <c:axId val="62095744"/>
        <c:axId val="0"/>
      </c:bar3DChart>
      <c:catAx>
        <c:axId val="620816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en-US"/>
          </a:p>
        </c:txPr>
        <c:crossAx val="62095744"/>
        <c:crosses val="autoZero"/>
        <c:auto val="1"/>
        <c:lblAlgn val="ctr"/>
        <c:lblOffset val="100"/>
      </c:catAx>
      <c:valAx>
        <c:axId val="6209574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en-US"/>
          </a:p>
        </c:txPr>
        <c:crossAx val="620816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2804949576870193"/>
          <c:y val="0.16013670751049194"/>
          <c:w val="0.26673538037210776"/>
          <c:h val="0.59773015004140517"/>
        </c:manualLayout>
      </c:layout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depthPercent val="100"/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Sheet1!$B$4</c:f>
              <c:strCache>
                <c:ptCount val="1"/>
                <c:pt idx="0">
                  <c:v>Food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Sheet1!$C$4:$N$4</c:f>
              <c:numCache>
                <c:formatCode>#,##0</c:formatCode>
                <c:ptCount val="6"/>
                <c:pt idx="0">
                  <c:v>236230</c:v>
                </c:pt>
                <c:pt idx="1">
                  <c:v>328065</c:v>
                </c:pt>
                <c:pt idx="2">
                  <c:v>312835</c:v>
                </c:pt>
                <c:pt idx="3">
                  <c:v>324209</c:v>
                </c:pt>
                <c:pt idx="4">
                  <c:v>351856.65566000005</c:v>
                </c:pt>
                <c:pt idx="5">
                  <c:v>356577.63950000022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Beverage and tobacco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Sheet1!$C$5:$N$5</c:f>
              <c:numCache>
                <c:formatCode>#,##0</c:formatCode>
                <c:ptCount val="6"/>
                <c:pt idx="0">
                  <c:v>62166</c:v>
                </c:pt>
                <c:pt idx="1">
                  <c:v>77395</c:v>
                </c:pt>
                <c:pt idx="2">
                  <c:v>66878</c:v>
                </c:pt>
                <c:pt idx="3">
                  <c:v>63930</c:v>
                </c:pt>
                <c:pt idx="4">
                  <c:v>65849.580349999989</c:v>
                </c:pt>
                <c:pt idx="5">
                  <c:v>65091.463630000006</c:v>
                </c:pt>
              </c:numCache>
            </c:numRef>
          </c:val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Raw materials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Sheet1!$C$6:$N$6</c:f>
              <c:numCache>
                <c:formatCode>#,##0</c:formatCode>
                <c:ptCount val="6"/>
                <c:pt idx="0">
                  <c:v>58352</c:v>
                </c:pt>
                <c:pt idx="1">
                  <c:v>77457</c:v>
                </c:pt>
                <c:pt idx="2">
                  <c:v>50295</c:v>
                </c:pt>
                <c:pt idx="3">
                  <c:v>82811</c:v>
                </c:pt>
                <c:pt idx="4">
                  <c:v>99263.296989999886</c:v>
                </c:pt>
                <c:pt idx="5">
                  <c:v>76431.445499999973</c:v>
                </c:pt>
              </c:numCache>
            </c:numRef>
          </c:val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Fuel and engine oils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Sheet1!$C$7:$N$7</c:f>
              <c:numCache>
                <c:formatCode>#,##0</c:formatCode>
                <c:ptCount val="6"/>
                <c:pt idx="0">
                  <c:v>311334</c:v>
                </c:pt>
                <c:pt idx="1">
                  <c:v>359999</c:v>
                </c:pt>
                <c:pt idx="2">
                  <c:v>208057</c:v>
                </c:pt>
                <c:pt idx="3">
                  <c:v>209660</c:v>
                </c:pt>
                <c:pt idx="4">
                  <c:v>330589.93319000053</c:v>
                </c:pt>
                <c:pt idx="5">
                  <c:v>334356.46450000047</c:v>
                </c:pt>
              </c:numCache>
            </c:numRef>
          </c:val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Chemical products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Sheet1!$C$8:$N$8</c:f>
              <c:numCache>
                <c:formatCode>#,##0</c:formatCode>
                <c:ptCount val="6"/>
                <c:pt idx="0">
                  <c:v>152994</c:v>
                </c:pt>
                <c:pt idx="1">
                  <c:v>189687</c:v>
                </c:pt>
                <c:pt idx="2">
                  <c:v>167918</c:v>
                </c:pt>
                <c:pt idx="3">
                  <c:v>162956</c:v>
                </c:pt>
                <c:pt idx="4">
                  <c:v>169589.44568</c:v>
                </c:pt>
                <c:pt idx="5">
                  <c:v>169569.94325000001</c:v>
                </c:pt>
              </c:numCache>
            </c:numRef>
          </c:val>
        </c:ser>
        <c:ser>
          <c:idx val="5"/>
          <c:order val="5"/>
          <c:tx>
            <c:strRef>
              <c:f>Sheet1!$B$9</c:f>
              <c:strCache>
                <c:ptCount val="1"/>
                <c:pt idx="0">
                  <c:v>Machinery and transport equipment</c:v>
                </c:pt>
              </c:strCache>
            </c:strRef>
          </c:tx>
          <c:spPr>
            <a:solidFill>
              <a:srgbClr val="953735"/>
            </a:solidFill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Sheet1!$C$9:$N$9</c:f>
              <c:numCache>
                <c:formatCode>#,##0</c:formatCode>
                <c:ptCount val="6"/>
                <c:pt idx="0">
                  <c:v>605127</c:v>
                </c:pt>
                <c:pt idx="1">
                  <c:v>714719</c:v>
                </c:pt>
                <c:pt idx="2">
                  <c:v>357735</c:v>
                </c:pt>
                <c:pt idx="3">
                  <c:v>340607</c:v>
                </c:pt>
                <c:pt idx="4">
                  <c:v>315904.93554000085</c:v>
                </c:pt>
                <c:pt idx="5">
                  <c:v>332870.20401000022</c:v>
                </c:pt>
              </c:numCache>
            </c:numRef>
          </c:val>
        </c:ser>
        <c:ser>
          <c:idx val="6"/>
          <c:order val="6"/>
          <c:tx>
            <c:strRef>
              <c:f>Sheet1!$B$10</c:f>
              <c:strCache>
                <c:ptCount val="1"/>
                <c:pt idx="0">
                  <c:v>Manufactured goods classified by material</c:v>
                </c:pt>
              </c:strCache>
            </c:strRef>
          </c:tx>
          <c:spPr>
            <a:solidFill>
              <a:srgbClr val="376092"/>
            </a:solidFill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Sheet1!$C$10:$N$10</c:f>
              <c:numCache>
                <c:formatCode>#,##0</c:formatCode>
                <c:ptCount val="6"/>
                <c:pt idx="0">
                  <c:v>358287</c:v>
                </c:pt>
                <c:pt idx="1">
                  <c:v>471047</c:v>
                </c:pt>
                <c:pt idx="2">
                  <c:v>274772</c:v>
                </c:pt>
                <c:pt idx="3">
                  <c:v>265841</c:v>
                </c:pt>
                <c:pt idx="4">
                  <c:v>264771.33449000021</c:v>
                </c:pt>
                <c:pt idx="5">
                  <c:v>263391.04634</c:v>
                </c:pt>
              </c:numCache>
            </c:numRef>
          </c:val>
        </c:ser>
        <c:ser>
          <c:idx val="7"/>
          <c:order val="7"/>
          <c:tx>
            <c:strRef>
              <c:f>Sheet1!$B$11</c:f>
              <c:strCache>
                <c:ptCount val="1"/>
                <c:pt idx="0">
                  <c:v>Other products</c:v>
                </c:pt>
              </c:strCache>
            </c:strRef>
          </c:tx>
          <c:spPr>
            <a:solidFill>
              <a:srgbClr val="F9EF73"/>
            </a:solidFill>
            <a:ln>
              <a:solidFill>
                <a:sysClr val="windowText" lastClr="000000"/>
              </a:solidFill>
            </a:ln>
          </c:spPr>
          <c:cat>
            <c:numRef>
              <c:f>Sheet1!$C$3:$N$3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 formatCode="0">
                  <c:v>2012</c:v>
                </c:pt>
              </c:numCache>
            </c:numRef>
          </c:cat>
          <c:val>
            <c:numRef>
              <c:f>Sheet1!$C$11:$N$11</c:f>
              <c:numCache>
                <c:formatCode>#,##0</c:formatCode>
                <c:ptCount val="6"/>
                <c:pt idx="0">
                  <c:v>234877</c:v>
                </c:pt>
                <c:pt idx="1">
                  <c:v>311327</c:v>
                </c:pt>
                <c:pt idx="2">
                  <c:v>215677</c:v>
                </c:pt>
                <c:pt idx="3">
                  <c:v>207315</c:v>
                </c:pt>
                <c:pt idx="4">
                  <c:v>224777.22502000001</c:v>
                </c:pt>
                <c:pt idx="5">
                  <c:v>222136.83772000001</c:v>
                </c:pt>
              </c:numCache>
            </c:numRef>
          </c:val>
        </c:ser>
        <c:shape val="cylinder"/>
        <c:axId val="62155776"/>
        <c:axId val="62161664"/>
        <c:axId val="0"/>
      </c:bar3DChart>
      <c:catAx>
        <c:axId val="621557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en-US"/>
          </a:p>
        </c:txPr>
        <c:crossAx val="62161664"/>
        <c:crosses val="autoZero"/>
        <c:auto val="1"/>
        <c:lblAlgn val="ctr"/>
        <c:lblOffset val="100"/>
      </c:catAx>
      <c:valAx>
        <c:axId val="6216166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en-US"/>
          </a:p>
        </c:txPr>
        <c:crossAx val="621557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9030493915533286"/>
          <c:y val="3.9013075310666313E-2"/>
          <c:w val="0.29941088045812458"/>
          <c:h val="0.96098692468933378"/>
        </c:manualLayout>
      </c:layout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Sheet1!$B$4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953735"/>
            </a:solidFill>
          </c:spPr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Sheet1!$C$3:$H$3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Sheet1!$C$4:$H$4</c:f>
              <c:numCache>
                <c:formatCode>0.0</c:formatCode>
                <c:ptCount val="6"/>
                <c:pt idx="0">
                  <c:v>673</c:v>
                </c:pt>
                <c:pt idx="1">
                  <c:v>776</c:v>
                </c:pt>
                <c:pt idx="2">
                  <c:v>731.5</c:v>
                </c:pt>
                <c:pt idx="3">
                  <c:v>801</c:v>
                </c:pt>
                <c:pt idx="4">
                  <c:v>906</c:v>
                </c:pt>
                <c:pt idx="5">
                  <c:v>997.6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Expenditure</c:v>
                </c:pt>
              </c:strCache>
            </c:strRef>
          </c:tx>
          <c:spPr>
            <a:solidFill>
              <a:srgbClr val="F9EF73"/>
            </a:solidFill>
          </c:spPr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Sheet1!$C$3:$H$3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Sheet1!$C$5:$H$5</c:f>
              <c:numCache>
                <c:formatCode>0.0</c:formatCode>
                <c:ptCount val="6"/>
                <c:pt idx="0">
                  <c:v>278</c:v>
                </c:pt>
                <c:pt idx="1">
                  <c:v>404.8</c:v>
                </c:pt>
                <c:pt idx="2">
                  <c:v>330.9</c:v>
                </c:pt>
                <c:pt idx="3">
                  <c:v>336.7</c:v>
                </c:pt>
                <c:pt idx="4">
                  <c:v>316.8</c:v>
                </c:pt>
                <c:pt idx="5">
                  <c:v>385.3</c:v>
                </c:pt>
              </c:numCache>
            </c:numRef>
          </c:val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Balance</c:v>
                </c:pt>
              </c:strCache>
            </c:strRef>
          </c:tx>
          <c:spPr>
            <a:solidFill>
              <a:srgbClr val="376092"/>
            </a:solidFill>
          </c:spPr>
          <c:dLbls>
            <c:txPr>
              <a:bodyPr/>
              <a:lstStyle/>
              <a:p>
                <a:pPr>
                  <a:defRPr sz="1100" b="1">
                    <a:latin typeface="Arial Narrow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Sheet1!$C$3:$H$3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Sheet1!$C$6:$H$6</c:f>
              <c:numCache>
                <c:formatCode>0.0</c:formatCode>
                <c:ptCount val="6"/>
                <c:pt idx="0">
                  <c:v>395</c:v>
                </c:pt>
                <c:pt idx="1">
                  <c:v>371.2</c:v>
                </c:pt>
                <c:pt idx="2">
                  <c:v>400.6</c:v>
                </c:pt>
                <c:pt idx="3">
                  <c:v>464.3</c:v>
                </c:pt>
                <c:pt idx="4">
                  <c:v>589.20000000000005</c:v>
                </c:pt>
                <c:pt idx="5">
                  <c:v>612.29999999999995</c:v>
                </c:pt>
              </c:numCache>
            </c:numRef>
          </c:val>
        </c:ser>
        <c:shape val="cylinder"/>
        <c:axId val="61793024"/>
        <c:axId val="61794560"/>
        <c:axId val="0"/>
      </c:bar3DChart>
      <c:catAx>
        <c:axId val="6179302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en-US"/>
          </a:p>
        </c:txPr>
        <c:crossAx val="61794560"/>
        <c:crosses val="autoZero"/>
        <c:auto val="1"/>
        <c:lblAlgn val="ctr"/>
        <c:lblOffset val="100"/>
      </c:catAx>
      <c:valAx>
        <c:axId val="61794560"/>
        <c:scaling>
          <c:orientation val="minMax"/>
        </c:scaling>
        <c:axPos val="b"/>
        <c:majorGridlines/>
        <c:numFmt formatCode="0.0" sourceLinked="1"/>
        <c:tickLblPos val="nextTo"/>
        <c:txPr>
          <a:bodyPr/>
          <a:lstStyle/>
          <a:p>
            <a:pPr>
              <a:defRPr b="1">
                <a:latin typeface="Arial Narrow" pitchFamily="34" charset="0"/>
              </a:defRPr>
            </a:pPr>
            <a:endParaRPr lang="en-US"/>
          </a:p>
        </c:txPr>
        <c:crossAx val="617930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100" b="1">
              <a:latin typeface="Arial Narrow" pitchFamily="34" charset="0"/>
            </a:defRPr>
          </a:pPr>
          <a:endParaRPr lang="en-US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DAB8F-E7E3-4F5D-B74A-C15BA70BF41C}" type="datetimeFigureOut">
              <a:rPr lang="en-US" smtClean="0"/>
              <a:pPr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5260A-B3F0-4EB9-BED5-B9E770A4C9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FBED8-ABCF-48FF-A7BD-5547DBFFA237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E2C61-8346-4B24-B936-C428CA252F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54227-DAA1-4EBA-8328-2CE5D53AA810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89E2-2C39-48E1-822A-FAE3EFC52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08DF-4B29-4ECD-996C-5462D90A9FD3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05070-01AD-4DB7-91F5-6260714AA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00421-A758-46D1-8F21-96D04C02F8A7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3CC-4F9C-469C-A1B6-836C6B6493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FCD36-B1B3-44E1-86F4-93DE66656997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3460D-B588-4E25-8B24-66F984541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10DC5-1970-49FF-A0D2-8E61DA2FD411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6369E-870E-4C56-86E5-09CB164F1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DA6D2-7333-4AC9-9CB5-0B023A4A2CE1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B0841-9CF9-434C-8B1D-F9064DFB3F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B6A2-B667-4925-9EC5-BA8A45C43D79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71B3E-EE1D-4767-B44C-4529B0068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CC3ED-670D-4D5A-B6AB-1D3ED83F5C3D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0DDA7-0647-466F-8234-1FB7276D1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39FDE-6F0E-426A-888E-0CB750325F2F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A30B1-E2E6-43A8-B8D6-9ED8B58D2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CCD36-78CF-473C-B3FB-C674B4BD3530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75AC0-EBAB-4453-B065-1F45C20A2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2A2B0A-2208-4225-99F7-6D56298B1029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C05B3D-3F25-4D6E-AD4B-DAC295BE2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ljfilipovic@pkcg.org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3810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30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–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 </a:t>
            </a:r>
            <a:r>
              <a:rPr lang="en-US" sz="2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30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77940" y="6324878"/>
            <a:ext cx="264207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Bru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ssel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s,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 12 June </a:t>
            </a:r>
            <a:r>
              <a:rPr lang="sr-Latn-C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201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3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08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81000" y="2590800"/>
            <a:ext cx="8534400" cy="17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  <a:t>Working Group for Chapter 30 </a:t>
            </a: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pl-PL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i="1" dirty="0" smtClean="0">
                <a:solidFill>
                  <a:srgbClr val="632523"/>
                </a:solidFill>
                <a:latin typeface="Cambria" pitchFamily="18" charset="0"/>
              </a:rPr>
              <a:t>External Relations</a:t>
            </a:r>
            <a:endParaRPr lang="pl-PL" sz="3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defRPr/>
            </a:pPr>
            <a:endParaRPr lang="en-US" sz="16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pic>
        <p:nvPicPr>
          <p:cNvPr id="308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4876800"/>
            <a:ext cx="8382000" cy="120032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Bilateral screening: Chapter 30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Presentation of 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Montenegro</a:t>
            </a:r>
            <a:b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Brussels, 12th June 2013</a:t>
            </a:r>
            <a:endParaRPr lang="en-US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434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124200"/>
          </a:xfrm>
        </p:spPr>
        <p:txBody>
          <a:bodyPr/>
          <a:lstStyle/>
          <a:p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Statistics – External Trade 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249363"/>
          </a:xfrm>
        </p:spPr>
        <p:txBody>
          <a:bodyPr/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r-Latn-ME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Ljiljana Filipović</a:t>
            </a: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r-Latn-ME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Chamber of Economy of Montenegro</a:t>
            </a: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r-Latn-ME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hlinkClick r:id="rId5"/>
              </a:rPr>
              <a:t>ljfilipovic@pkcg.org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Foreign trade of goods</a:t>
            </a:r>
            <a:endParaRPr lang="en-US" sz="3200" dirty="0"/>
          </a:p>
        </p:txBody>
      </p:sp>
      <p:graphicFrame>
        <p:nvGraphicFramePr>
          <p:cNvPr id="35" name="Content Placeholder 34"/>
          <p:cNvGraphicFramePr>
            <a:graphicFrameLocks noGrp="1"/>
          </p:cNvGraphicFramePr>
          <p:nvPr>
            <p:ph idx="1"/>
          </p:nvPr>
        </p:nvGraphicFramePr>
        <p:xfrm>
          <a:off x="228600" y="1600201"/>
          <a:ext cx="86106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57200" y="5943600"/>
            <a:ext cx="2138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1800" y="1447800"/>
            <a:ext cx="1418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latin typeface="Arial Narrow" pitchFamily="34" charset="0"/>
              </a:rPr>
              <a:t>-  </a:t>
            </a:r>
            <a:r>
              <a:rPr lang="en-US" sz="1200" b="1" dirty="0" smtClean="0">
                <a:latin typeface="Arial Narrow" pitchFamily="34" charset="0"/>
              </a:rPr>
              <a:t>I</a:t>
            </a:r>
            <a:r>
              <a:rPr lang="sr-Latn-ME" sz="1200" b="1" dirty="0" smtClean="0">
                <a:latin typeface="Arial Narrow" pitchFamily="34" charset="0"/>
              </a:rPr>
              <a:t>n  000 €</a:t>
            </a:r>
            <a:endParaRPr lang="en-US" sz="1200" b="1" dirty="0" smtClean="0">
              <a:latin typeface="Arial Narrow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Trade by Regions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6019800"/>
            <a:ext cx="1450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0" name="Chart 29"/>
          <p:cNvGraphicFramePr/>
          <p:nvPr/>
        </p:nvGraphicFramePr>
        <p:xfrm>
          <a:off x="457200" y="1600200"/>
          <a:ext cx="8229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Free Trade Agrements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4876800"/>
            <a:ext cx="1450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graphicFrame>
        <p:nvGraphicFramePr>
          <p:cNvPr id="32" name="Content Placeholder 31"/>
          <p:cNvGraphicFramePr>
            <a:graphicFrameLocks noGrp="1"/>
          </p:cNvGraphicFramePr>
          <p:nvPr>
            <p:ph idx="1"/>
          </p:nvPr>
        </p:nvGraphicFramePr>
        <p:xfrm>
          <a:off x="304798" y="2133600"/>
          <a:ext cx="8458199" cy="2667000"/>
        </p:xfrm>
        <a:graphic>
          <a:graphicData uri="http://schemas.openxmlformats.org/drawingml/2006/table">
            <a:tbl>
              <a:tblPr/>
              <a:tblGrid>
                <a:gridCol w="1575395"/>
                <a:gridCol w="1147134"/>
                <a:gridCol w="1147134"/>
                <a:gridCol w="1147134"/>
                <a:gridCol w="1147134"/>
                <a:gridCol w="1147134"/>
                <a:gridCol w="1147134"/>
              </a:tblGrid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EU-27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1.256,2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1.340,0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754,4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941,9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804,9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CEFTA 2006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827,9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1.030,5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776,6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800,5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1.002,5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1.039,9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Russia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Turkey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EFTA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103,5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21,7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Ukraine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7613211" y="1752600"/>
            <a:ext cx="153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- 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I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n 000 €</a:t>
            </a:r>
            <a:endParaRPr lang="en-US" dirty="0">
              <a:solidFill>
                <a:srgbClr val="632523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16764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Export (2012)</a:t>
            </a:r>
            <a:b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1600" b="1" dirty="0" smtClean="0">
                <a:solidFill>
                  <a:srgbClr val="632523"/>
                </a:solidFill>
                <a:latin typeface="Cambria" pitchFamily="18" charset="0"/>
              </a:rPr>
              <a:t>by Free Trade Agreements</a:t>
            </a: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5638800"/>
            <a:ext cx="1450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graphicFrame>
        <p:nvGraphicFramePr>
          <p:cNvPr id="32" name="Content Placeholder 31"/>
          <p:cNvGraphicFramePr>
            <a:graphicFrameLocks noGrp="1"/>
          </p:cNvGraphicFramePr>
          <p:nvPr>
            <p:ph idx="1"/>
          </p:nvPr>
        </p:nvGraphicFramePr>
        <p:xfrm>
          <a:off x="1143000" y="1905000"/>
          <a:ext cx="6553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16764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Import (2012)</a:t>
            </a:r>
            <a:b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1600" b="1" dirty="0" smtClean="0">
                <a:solidFill>
                  <a:srgbClr val="632523"/>
                </a:solidFill>
                <a:latin typeface="Cambria" pitchFamily="18" charset="0"/>
              </a:rPr>
              <a:t>by Free Trade Agreements</a:t>
            </a: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5638800"/>
            <a:ext cx="1450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graphicFrame>
        <p:nvGraphicFramePr>
          <p:cNvPr id="30" name="Content Placeholder 29"/>
          <p:cNvGraphicFramePr>
            <a:graphicFrameLocks noGrp="1"/>
          </p:cNvGraphicFramePr>
          <p:nvPr>
            <p:ph idx="1"/>
          </p:nvPr>
        </p:nvGraphicFramePr>
        <p:xfrm>
          <a:off x="1295400" y="1981200"/>
          <a:ext cx="6934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16764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2954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Trade with EU (2012)</a:t>
            </a: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3400" y="4876800"/>
            <a:ext cx="16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457200" y="2286000"/>
          <a:ext cx="3505200" cy="2362197"/>
        </p:xfrm>
        <a:graphic>
          <a:graphicData uri="http://schemas.openxmlformats.org/drawingml/2006/table">
            <a:tbl>
              <a:tblPr/>
              <a:tblGrid>
                <a:gridCol w="1752600"/>
                <a:gridCol w="990600"/>
                <a:gridCol w="762000"/>
              </a:tblGrid>
              <a:tr h="2846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Export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mil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1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Slovenia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28,9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27,4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45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Hungary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Germany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1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Italy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12,4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11,8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3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Great 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/>
                        </a:rPr>
                        <a:t>Britain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1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Top 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78,4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74,3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0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Total EU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105,5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Content Placeholder 30"/>
          <p:cNvGraphicFramePr>
            <a:graphicFrameLocks noGrp="1"/>
          </p:cNvGraphicFramePr>
          <p:nvPr>
            <p:ph idx="1"/>
          </p:nvPr>
        </p:nvGraphicFramePr>
        <p:xfrm>
          <a:off x="4572000" y="2285999"/>
          <a:ext cx="3657600" cy="2374731"/>
        </p:xfrm>
        <a:graphic>
          <a:graphicData uri="http://schemas.openxmlformats.org/drawingml/2006/table">
            <a:tbl>
              <a:tblPr/>
              <a:tblGrid>
                <a:gridCol w="1600200"/>
                <a:gridCol w="1066800"/>
                <a:gridCol w="990600"/>
              </a:tblGrid>
              <a:tr h="292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Import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mil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3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Greece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159,2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22,8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Germany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Italy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112,5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Slovenia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73,1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Austria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32,7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Top 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493,2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70,5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Total EU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/>
                        </a:rPr>
                        <a:t>699,4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16764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Import CEFTA (2012)</a:t>
            </a: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5638800"/>
            <a:ext cx="1450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graphicFrame>
        <p:nvGraphicFramePr>
          <p:cNvPr id="30" name="Chart 29"/>
          <p:cNvGraphicFramePr/>
          <p:nvPr/>
        </p:nvGraphicFramePr>
        <p:xfrm>
          <a:off x="838200" y="1828800"/>
          <a:ext cx="7391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16764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Export CEFTA (2012)</a:t>
            </a: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5638800"/>
            <a:ext cx="1450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graphicFrame>
        <p:nvGraphicFramePr>
          <p:cNvPr id="29" name="Chart 28"/>
          <p:cNvGraphicFramePr/>
          <p:nvPr/>
        </p:nvGraphicFramePr>
        <p:xfrm>
          <a:off x="1066800" y="1828800"/>
          <a:ext cx="67818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16764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EFTA </a:t>
            </a: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7200" y="4876800"/>
            <a:ext cx="1755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304800" y="2286000"/>
          <a:ext cx="8686800" cy="2477654"/>
        </p:xfrm>
        <a:graphic>
          <a:graphicData uri="http://schemas.openxmlformats.org/drawingml/2006/table">
            <a:tbl>
              <a:tblPr/>
              <a:tblGrid>
                <a:gridCol w="1334898"/>
                <a:gridCol w="1225317"/>
                <a:gridCol w="1225317"/>
                <a:gridCol w="1225317"/>
                <a:gridCol w="1225317"/>
                <a:gridCol w="1225317"/>
                <a:gridCol w="1225317"/>
              </a:tblGrid>
              <a:tr h="3838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43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Import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Export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Import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Export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Import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Export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Switzerland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17.327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2.204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19.771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14.521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,2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23.481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,9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2.623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,2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120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120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,9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440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Norway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1.905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,3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132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518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66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471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66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3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Total EFTA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19.455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2.336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20.470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14.642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,7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24.488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2.689</a:t>
                      </a:r>
                      <a:r>
                        <a:rPr lang="sr-Latn-ME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800" b="1" i="0" u="none" strike="noStrike" dirty="0" smtClean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9</a:t>
                      </a:r>
                      <a:endParaRPr lang="en-US" sz="1800" b="1" i="0" u="none" strike="noStrike" dirty="0">
                        <a:solidFill>
                          <a:srgbClr val="632523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7613211" y="1905000"/>
            <a:ext cx="153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- 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I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n 000 €</a:t>
            </a:r>
            <a:endParaRPr lang="en-US" dirty="0">
              <a:solidFill>
                <a:srgbClr val="632523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228600" y="24384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/>
          <a:lstStyle/>
          <a:p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Exports of Goods – 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b</a:t>
            </a:r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y Market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graphicFrame>
        <p:nvGraphicFramePr>
          <p:cNvPr id="35" name="Content Placeholder 34"/>
          <p:cNvGraphicFramePr>
            <a:graphicFrameLocks noGrp="1"/>
          </p:cNvGraphicFramePr>
          <p:nvPr>
            <p:ph idx="1"/>
          </p:nvPr>
        </p:nvGraphicFramePr>
        <p:xfrm>
          <a:off x="381000" y="1905000"/>
          <a:ext cx="8458202" cy="4114800"/>
        </p:xfrm>
        <a:graphic>
          <a:graphicData uri="http://schemas.openxmlformats.org/drawingml/2006/table">
            <a:tbl>
              <a:tblPr/>
              <a:tblGrid>
                <a:gridCol w="457200"/>
                <a:gridCol w="1371600"/>
                <a:gridCol w="994512"/>
                <a:gridCol w="1126978"/>
                <a:gridCol w="1126978"/>
                <a:gridCol w="1126978"/>
                <a:gridCol w="1126978"/>
                <a:gridCol w="1126978"/>
              </a:tblGrid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Country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Croatia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Serbia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Slovenia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B&amp;H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Kosovo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Hungary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Germany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Italy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9.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Turkey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10.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Albania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Total (1-10)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81000" y="6019800"/>
            <a:ext cx="1925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543800" y="1524000"/>
            <a:ext cx="121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- in %</a:t>
            </a:r>
            <a:endParaRPr lang="en-US" b="1" dirty="0">
              <a:solidFill>
                <a:srgbClr val="632523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Import of Goods – 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b</a:t>
            </a:r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y Market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graphicFrame>
        <p:nvGraphicFramePr>
          <p:cNvPr id="34" name="Content Placeholder 33"/>
          <p:cNvGraphicFramePr>
            <a:graphicFrameLocks noGrp="1"/>
          </p:cNvGraphicFramePr>
          <p:nvPr>
            <p:ph idx="1"/>
          </p:nvPr>
        </p:nvGraphicFramePr>
        <p:xfrm>
          <a:off x="381000" y="1828801"/>
          <a:ext cx="8458201" cy="4038596"/>
        </p:xfrm>
        <a:graphic>
          <a:graphicData uri="http://schemas.openxmlformats.org/drawingml/2006/table">
            <a:tbl>
              <a:tblPr/>
              <a:tblGrid>
                <a:gridCol w="580464"/>
                <a:gridCol w="1761073"/>
                <a:gridCol w="1019444"/>
                <a:gridCol w="1019444"/>
                <a:gridCol w="1019444"/>
                <a:gridCol w="1019444"/>
                <a:gridCol w="1019444"/>
                <a:gridCol w="1019444"/>
              </a:tblGrid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Country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Serbia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Greece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China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B&amp;H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Germany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Italy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Croatia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8.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Slovenia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9.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Austria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10.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Netherlands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Total (1-10)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78,3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381000" y="5943600"/>
            <a:ext cx="15265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848600" y="1447800"/>
            <a:ext cx="1146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- in %</a:t>
            </a:r>
            <a:endParaRPr lang="en-US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/>
          <a:lstStyle/>
          <a:p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Export of Goods – 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b</a:t>
            </a:r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y Categor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ies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2000" y="5943600"/>
            <a:ext cx="20783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dirty="0"/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0" name="Chart 29"/>
          <p:cNvGraphicFramePr>
            <a:graphicFrameLocks/>
          </p:cNvGraphicFramePr>
          <p:nvPr/>
        </p:nvGraphicFramePr>
        <p:xfrm>
          <a:off x="457200" y="1647824"/>
          <a:ext cx="8229600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Import of Goods – 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b</a:t>
            </a:r>
            <a:r>
              <a:rPr lang="is-IS" sz="3200" b="1" dirty="0" smtClean="0">
                <a:solidFill>
                  <a:srgbClr val="632523"/>
                </a:solidFill>
                <a:latin typeface="Cambria" pitchFamily="18" charset="0"/>
              </a:rPr>
              <a:t>y Categor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ies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9600" y="6019800"/>
            <a:ext cx="198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MONSTAT</a:t>
            </a:r>
            <a:endParaRPr lang="en-US" sz="1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0" name="Chart 29"/>
          <p:cNvGraphicFramePr>
            <a:graphicFrameLocks/>
          </p:cNvGraphicFramePr>
          <p:nvPr/>
        </p:nvGraphicFramePr>
        <p:xfrm>
          <a:off x="381000" y="1600200"/>
          <a:ext cx="8382000" cy="416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52400" y="24384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Services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graphicFrame>
        <p:nvGraphicFramePr>
          <p:cNvPr id="29" name="Content Placeholder 28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3820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1" name="Rectangle 30"/>
          <p:cNvSpPr/>
          <p:nvPr/>
        </p:nvSpPr>
        <p:spPr>
          <a:xfrm>
            <a:off x="685800" y="5943600"/>
            <a:ext cx="2971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Central Bank of Montenegro</a:t>
            </a:r>
            <a:endParaRPr lang="en-US" sz="1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05600" y="12192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400" b="1" dirty="0" smtClean="0">
                <a:latin typeface="Arial Narrow" pitchFamily="34" charset="0"/>
              </a:rPr>
              <a:t>-  in mil €</a:t>
            </a:r>
            <a:endParaRPr lang="en-US" sz="14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52400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30: </a:t>
            </a:r>
          </a:p>
          <a:p>
            <a:pPr algn="ctr">
              <a:defRPr/>
            </a:pP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8909"/>
            <a:ext cx="8077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</a:rPr>
              <a:t>Balance of Services by Categories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graphicFrame>
        <p:nvGraphicFramePr>
          <p:cNvPr id="29" name="Content Placeholder 28"/>
          <p:cNvGraphicFramePr>
            <a:graphicFrameLocks noGrp="1"/>
          </p:cNvGraphicFramePr>
          <p:nvPr>
            <p:ph idx="1"/>
          </p:nvPr>
        </p:nvGraphicFramePr>
        <p:xfrm>
          <a:off x="152398" y="2133601"/>
          <a:ext cx="8839202" cy="1985578"/>
        </p:xfrm>
        <a:graphic>
          <a:graphicData uri="http://schemas.openxmlformats.org/drawingml/2006/table">
            <a:tbl>
              <a:tblPr/>
              <a:tblGrid>
                <a:gridCol w="2546889"/>
                <a:gridCol w="1048719"/>
                <a:gridCol w="1123627"/>
                <a:gridCol w="1123627"/>
                <a:gridCol w="1048719"/>
                <a:gridCol w="1048719"/>
                <a:gridCol w="898902"/>
              </a:tblGrid>
              <a:tr h="3233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2009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36"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-44,5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20,8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31,6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36"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Tourism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432,6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490,4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517,2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591,3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612,7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72"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Construstion services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-14,5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-13,7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-17,1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10,8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662"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Other business services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-54,1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-44,6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-30,9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-18,2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36"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Other services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CS" sz="1800" b="1" i="0" u="none" strike="noStrike" dirty="0">
                          <a:solidFill>
                            <a:srgbClr val="632523"/>
                          </a:solidFill>
                          <a:latin typeface="Cambria" pitchFamily="18" charset="0"/>
                        </a:rPr>
                        <a:t>-22,3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7696200" y="18288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400" b="1" dirty="0" smtClean="0">
                <a:solidFill>
                  <a:srgbClr val="632523"/>
                </a:solidFill>
                <a:latin typeface="Cambria" pitchFamily="18" charset="0"/>
              </a:rPr>
              <a:t>-  in mil €</a:t>
            </a:r>
            <a:endParaRPr lang="en-US" sz="14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4191000"/>
            <a:ext cx="327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b="1" dirty="0" smtClean="0">
                <a:solidFill>
                  <a:srgbClr val="632523"/>
                </a:solidFill>
                <a:latin typeface="Cambria" pitchFamily="18" charset="0"/>
              </a:rPr>
              <a:t>Source: Central Bank of Montenegro</a:t>
            </a:r>
            <a:endParaRPr lang="en-US" sz="1200" dirty="0">
              <a:solidFill>
                <a:srgbClr val="632523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0725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3458</TotalTime>
  <Words>1255</Words>
  <Application>Microsoft Office PowerPoint</Application>
  <PresentationFormat>On-screen Show (4:3)</PresentationFormat>
  <Paragraphs>642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Statistics – External Trade </vt:lpstr>
      <vt:lpstr>Foreign trade of goods</vt:lpstr>
      <vt:lpstr>Trade by Regions</vt:lpstr>
      <vt:lpstr>Free Trade Agrements</vt:lpstr>
      <vt:lpstr>Export (2012) by Free Trade Agreements</vt:lpstr>
      <vt:lpstr>Import (2012) by Free Trade Agreements</vt:lpstr>
      <vt:lpstr>Trade with EU (2012)</vt:lpstr>
      <vt:lpstr>Import CEFTA (2012)</vt:lpstr>
      <vt:lpstr>Export CEFTA (2012)</vt:lpstr>
      <vt:lpstr>EFTA </vt:lpstr>
      <vt:lpstr>Exports of Goods – by Markets</vt:lpstr>
      <vt:lpstr>Import of Goods – by Markets</vt:lpstr>
      <vt:lpstr>Export of Goods – by Categories</vt:lpstr>
      <vt:lpstr>Import of Goods – by Categories</vt:lpstr>
      <vt:lpstr>Services</vt:lpstr>
      <vt:lpstr>Balance of Services by Categories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jelena.lekovic</cp:lastModifiedBy>
  <cp:revision>500</cp:revision>
  <dcterms:created xsi:type="dcterms:W3CDTF">2012-04-18T16:21:57Z</dcterms:created>
  <dcterms:modified xsi:type="dcterms:W3CDTF">2013-06-06T09:07:20Z</dcterms:modified>
</cp:coreProperties>
</file>