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13.xml" ContentType="application/vnd.openxmlformats-officedocument.presentationml.comments+xml"/>
  <Override PartName="/ppt/comments/comment14.xml" ContentType="application/vnd.openxmlformats-officedocument.presentationml.comment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11.xml" ContentType="application/vnd.openxmlformats-officedocument.presentationml.comments+xml"/>
  <Override PartName="/ppt/comments/comment12.xml" ContentType="application/vnd.openxmlformats-officedocument.presentationml.comment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10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omments/comment9.xml" ContentType="application/vnd.openxmlformats-officedocument.presentationml.comment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handoutMasterIdLst>
    <p:handoutMasterId r:id="rId19"/>
  </p:handoutMasterIdLst>
  <p:sldIdLst>
    <p:sldId id="341" r:id="rId2"/>
    <p:sldId id="340" r:id="rId3"/>
    <p:sldId id="386" r:id="rId4"/>
    <p:sldId id="392" r:id="rId5"/>
    <p:sldId id="390" r:id="rId6"/>
    <p:sldId id="391" r:id="rId7"/>
    <p:sldId id="393" r:id="rId8"/>
    <p:sldId id="394" r:id="rId9"/>
    <p:sldId id="395" r:id="rId10"/>
    <p:sldId id="396" r:id="rId11"/>
    <p:sldId id="387" r:id="rId12"/>
    <p:sldId id="397" r:id="rId13"/>
    <p:sldId id="389" r:id="rId14"/>
    <p:sldId id="398" r:id="rId15"/>
    <p:sldId id="399" r:id="rId16"/>
    <p:sldId id="400" r:id="rId17"/>
    <p:sldId id="342" r:id="rId1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ida.salagic" initials="a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A1414"/>
    <a:srgbClr val="82302E"/>
    <a:srgbClr val="9E1E1E"/>
    <a:srgbClr val="990000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754" autoAdjust="0"/>
  </p:normalViewPr>
  <p:slideViewPr>
    <p:cSldViewPr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7">
    <p:pos x="3834" y="468"/>
    <p:text>sravniti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2">
    <p:pos x="3834" y="468"/>
    <p:text>sravniti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0">
    <p:pos x="3834" y="468"/>
    <p:text>sravniti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1">
    <p:pos x="3834" y="468"/>
    <p:text>sravniti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3">
    <p:pos x="3834" y="468"/>
    <p:text>sravniti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4">
    <p:pos x="3834" y="468"/>
    <p:text>sravniti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5">
    <p:pos x="3834" y="468"/>
    <p:text>sravniti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6">
    <p:pos x="3834" y="468"/>
    <p:text>sravniti</p:tex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8">
    <p:pos x="3834" y="468"/>
    <p:text>sravniti</p:tex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7">
    <p:pos x="3834" y="468"/>
    <p:text>sravniti</p:tex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9">
    <p:pos x="3834" y="468"/>
    <p:text>sravniti</p:tex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8">
    <p:pos x="3834" y="468"/>
    <p:text>sravniti</p:tex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19">
    <p:pos x="3834" y="468"/>
    <p:text>sravniti</p:tex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27T15:57:32.494" idx="20">
    <p:pos x="3834" y="468"/>
    <p:text>sravniti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92C86B-C9ED-45D0-8751-8D2B0DEF2E81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D1D2763-2978-470F-8731-C345CE51B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00321-4F4A-423F-AB07-7277B4D86C4B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734D1-CA2E-4D6B-BE85-D11B31A02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20391-F8E5-454E-B9F0-F72339C7A92F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5727-66E1-4255-9E0B-2AF330AAE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E5478-5DBC-47E0-96F1-D3AB340AA356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1B900-79D4-4370-BC69-CB3947F4E1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FBDCA-DFC5-4849-9E63-57B448227607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79E95-E76E-480F-B4BA-BD2A83AD9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EF69A-B45D-430C-B778-448897F0E6D9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85640-B96B-4C92-97C6-23EADE313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8EE1C-A730-4283-9239-527623A51FEE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16C46-F07B-4C58-814A-FA566909B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B1FD1-0449-4BE0-83FB-77A03C80B2C1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0567-064F-443E-9EF2-8F3CF4327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F989A-6D51-447D-9BF6-58B870635592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882F9-102E-4930-A029-F5C97E6F6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883F0-1E50-4215-AF26-344B6EF8AF3F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DD55A-2970-4DD7-B0E8-2C1A328AD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FAF19-FA2D-48AA-A2FA-CE18EBDBA631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A5B65-95A4-41CD-A442-31C3AD369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79FCF-61E0-465C-8B77-82896869641F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0BF64-16F1-4543-A899-7AC59D97A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F9660B-511D-4D7B-8BD0-988FD236451E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8E02250-9EFE-435F-8800-E81FE816A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vetlana.bozovic@mek.gov.me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5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6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9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0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3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4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3810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Book Antiqua" pitchFamily="18" charset="0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Book Antiqu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Book Antiqu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Book Antiqu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Book Antiqu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Book Antiqu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Book Antiqu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Book Antiqua" pitchFamily="18" charset="0"/>
              </a:rPr>
              <a:t>30</a:t>
            </a:r>
            <a:r>
              <a:rPr lang="hr-HR" sz="1600" b="1" i="1">
                <a:solidFill>
                  <a:schemeClr val="bg1"/>
                </a:solidFill>
                <a:latin typeface="Book Antiqua" pitchFamily="18" charset="0"/>
              </a:rPr>
              <a:t> –</a:t>
            </a:r>
            <a:r>
              <a:rPr lang="en-US" sz="1600" b="1" i="1">
                <a:solidFill>
                  <a:schemeClr val="bg1"/>
                </a:solidFill>
                <a:latin typeface="Book Antiqua" pitchFamily="18" charset="0"/>
              </a:rPr>
              <a:t>External Relations</a:t>
            </a:r>
            <a:endParaRPr lang="en-US" sz="36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Bilateral screening: Chapter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30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Book Antiqu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78175" y="6324600"/>
            <a:ext cx="2538413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s,  12 June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201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3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Book Antiqua" pitchFamily="18" charset="0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08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3082" name="Rectangle 18"/>
          <p:cNvSpPr>
            <a:spLocks noChangeArrowheads="1"/>
          </p:cNvSpPr>
          <p:nvPr/>
        </p:nvSpPr>
        <p:spPr bwMode="auto">
          <a:xfrm>
            <a:off x="381000" y="1676400"/>
            <a:ext cx="853440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</a:pPr>
            <a:r>
              <a:rPr lang="en-US" sz="3600"/>
              <a:t>Montenegrin trade policy</a:t>
            </a:r>
          </a:p>
          <a:p>
            <a:pPr marL="514350" indent="-514350" algn="ctr">
              <a:lnSpc>
                <a:spcPct val="200000"/>
              </a:lnSpc>
            </a:pPr>
            <a:r>
              <a:rPr lang="en-US" sz="3200" u="sng"/>
              <a:t>Law on Foreign Trade</a:t>
            </a:r>
            <a:endParaRPr lang="en-GB" sz="3200" b="1" u="sng">
              <a:latin typeface="Book Antiqua" pitchFamily="18" charset="0"/>
            </a:endParaRPr>
          </a:p>
          <a:p>
            <a:pPr marL="514350" indent="-514350" algn="ctr">
              <a:lnSpc>
                <a:spcPct val="200000"/>
              </a:lnSpc>
            </a:pPr>
            <a:endParaRPr lang="en-US" sz="3200" b="1">
              <a:latin typeface="Book Antiqua" pitchFamily="18" charset="0"/>
            </a:endParaRPr>
          </a:p>
        </p:txBody>
      </p:sp>
      <p:pic>
        <p:nvPicPr>
          <p:cNvPr id="3083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18"/>
          <p:cNvSpPr>
            <a:spLocks noChangeArrowheads="1"/>
          </p:cNvSpPr>
          <p:nvPr/>
        </p:nvSpPr>
        <p:spPr bwMode="auto">
          <a:xfrm>
            <a:off x="381000" y="4724400"/>
            <a:ext cx="838200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4388" indent="-450850" algn="ctr"/>
            <a:r>
              <a:rPr lang="en-US" sz="2000">
                <a:latin typeface="Book Antiqua" pitchFamily="18" charset="0"/>
              </a:rPr>
              <a:t>Ministry of Economy</a:t>
            </a:r>
          </a:p>
          <a:p>
            <a:pPr marL="814388" indent="-450850" algn="ctr"/>
            <a:endParaRPr lang="en-US" sz="1400">
              <a:latin typeface="Book Antiqua" pitchFamily="18" charset="0"/>
            </a:endParaRPr>
          </a:p>
          <a:p>
            <a:pPr marL="814388" indent="-450850" algn="ctr"/>
            <a:r>
              <a:rPr lang="en-US" sz="1400">
                <a:latin typeface="Book Antiqua" pitchFamily="18" charset="0"/>
              </a:rPr>
              <a:t>Nebojša Radonjić</a:t>
            </a:r>
          </a:p>
          <a:p>
            <a:pPr marL="814388" indent="-450850" algn="ctr"/>
            <a:r>
              <a:rPr lang="en-US" sz="1400">
                <a:latin typeface="Book Antiqua" pitchFamily="18" charset="0"/>
                <a:hlinkClick r:id="rId5"/>
              </a:rPr>
              <a:t>nebojsa.radonjic@mek.gov.me</a:t>
            </a:r>
            <a:endParaRPr lang="sr-Latn-CS" sz="14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410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14350" indent="-514350">
              <a:lnSpc>
                <a:spcPct val="200000"/>
              </a:lnSpc>
            </a:pPr>
            <a:r>
              <a:rPr lang="en-US" sz="2800" b="1" smtClean="0">
                <a:latin typeface="Book Antiqua" pitchFamily="18" charset="0"/>
              </a:rPr>
              <a:t>Law on Foreign Trade</a:t>
            </a:r>
            <a:endParaRPr lang="en-GB" sz="2800" b="1" smtClean="0">
              <a:latin typeface="Book Antiqua" pitchFamily="18" charset="0"/>
            </a:endParaRPr>
          </a:p>
        </p:txBody>
      </p:sp>
      <p:sp>
        <p:nvSpPr>
          <p:cNvPr id="4108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 marL="571500" indent="-571500" eaLnBrk="1" hangingPunct="1">
              <a:lnSpc>
                <a:spcPct val="150000"/>
              </a:lnSpc>
              <a:buFont typeface="Wingdings" pitchFamily="2" charset="2"/>
              <a:buChar char="v"/>
            </a:pPr>
            <a:endParaRPr lang="en-GB" sz="2400" smtClean="0">
              <a:latin typeface="Book Antiqua" pitchFamily="18" charset="0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smtClean="0">
                <a:latin typeface="Book Antiqua" pitchFamily="18" charset="0"/>
              </a:rPr>
              <a:t>Under the Law on Foreign Trade were adopted:</a:t>
            </a:r>
            <a:endParaRPr lang="en-GB" sz="2400" smtClean="0">
              <a:latin typeface="Book Antiqua" pitchFamily="18" charset="0"/>
            </a:endParaRPr>
          </a:p>
          <a:p>
            <a:pPr marL="571500" indent="-571500" eaLnBrk="1" hangingPunct="1">
              <a:lnSpc>
                <a:spcPct val="150000"/>
              </a:lnSpc>
              <a:buFont typeface="Arial" charset="0"/>
              <a:buNone/>
            </a:pPr>
            <a:endParaRPr lang="en-GB" sz="2400" smtClean="0">
              <a:latin typeface="Book Antiqua" pitchFamily="18" charset="0"/>
            </a:endParaRPr>
          </a:p>
          <a:p>
            <a:pPr marL="571500" indent="-571500" eaLnBrk="1" hangingPunct="1">
              <a:lnSpc>
                <a:spcPct val="150000"/>
              </a:lnSpc>
              <a:buFont typeface="Calibri" pitchFamily="34" charset="0"/>
              <a:buAutoNum type="arabicParenR"/>
            </a:pPr>
            <a:r>
              <a:rPr lang="en-GB" sz="2400" smtClean="0">
                <a:latin typeface="Book Antiqua" pitchFamily="18" charset="0"/>
              </a:rPr>
              <a:t>Decree for the implementation of Law on foreign trade</a:t>
            </a:r>
          </a:p>
          <a:p>
            <a:pPr marL="571500" indent="-571500" eaLnBrk="1" hangingPunct="1">
              <a:lnSpc>
                <a:spcPct val="150000"/>
              </a:lnSpc>
              <a:buFont typeface="Calibri" pitchFamily="34" charset="0"/>
              <a:buAutoNum type="arabicParenR"/>
            </a:pPr>
            <a:r>
              <a:rPr lang="en-GB" sz="2400" smtClean="0">
                <a:latin typeface="Book Antiqua" pitchFamily="18" charset="0"/>
              </a:rPr>
              <a:t>Control List for Export and Import of Goods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14350" indent="-514350">
              <a:lnSpc>
                <a:spcPct val="200000"/>
              </a:lnSpc>
            </a:pPr>
            <a:r>
              <a:rPr lang="en-US" sz="2800" b="1" smtClean="0">
                <a:latin typeface="Book Antiqua" pitchFamily="18" charset="0"/>
              </a:rPr>
              <a:t>Law on Foreign Trade </a:t>
            </a:r>
            <a:r>
              <a:rPr lang="en-GB" sz="2800" b="1" smtClean="0">
                <a:latin typeface="Book Antiqua" pitchFamily="18" charset="0"/>
              </a:rPr>
              <a:t>(1)</a:t>
            </a:r>
          </a:p>
        </p:txBody>
      </p:sp>
      <p:sp>
        <p:nvSpPr>
          <p:cNvPr id="5132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smtClean="0">
                <a:latin typeface="Book Antiqua" pitchFamily="18" charset="0"/>
              </a:rPr>
              <a:t> </a:t>
            </a:r>
            <a:r>
              <a:rPr lang="en-US" sz="2400" smtClean="0">
                <a:latin typeface="Book Antiqua" pitchFamily="18" charset="0"/>
              </a:rPr>
              <a:t>Is divided into 4 parts:</a:t>
            </a: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r>
              <a:rPr lang="en-GB" sz="2400" smtClean="0">
                <a:latin typeface="Book Antiqua" pitchFamily="18" charset="0"/>
              </a:rPr>
              <a:t> </a:t>
            </a:r>
            <a:r>
              <a:rPr lang="en-GB" sz="2400" b="1" i="1" smtClean="0">
                <a:latin typeface="Book Antiqua" pitchFamily="18" charset="0"/>
              </a:rPr>
              <a:t>SECTION I</a:t>
            </a:r>
            <a:r>
              <a:rPr lang="en-GB" sz="2400" b="1" smtClean="0">
                <a:latin typeface="Book Antiqua" pitchFamily="18" charset="0"/>
              </a:rPr>
              <a:t>:    </a:t>
            </a:r>
            <a:r>
              <a:rPr lang="en-GB" sz="2400" smtClean="0">
                <a:latin typeface="Book Antiqua" pitchFamily="18" charset="0"/>
              </a:rPr>
              <a:t>General provisions</a:t>
            </a: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r>
              <a:rPr lang="en-GB" sz="2400" smtClean="0">
                <a:latin typeface="Book Antiqua" pitchFamily="18" charset="0"/>
              </a:rPr>
              <a:t> </a:t>
            </a:r>
            <a:r>
              <a:rPr lang="en-GB" sz="2400" b="1" i="1" smtClean="0">
                <a:latin typeface="Book Antiqua" pitchFamily="18" charset="0"/>
              </a:rPr>
              <a:t>SECTION II</a:t>
            </a:r>
            <a:r>
              <a:rPr lang="en-GB" sz="2400" b="1" smtClean="0">
                <a:latin typeface="Book Antiqua" pitchFamily="18" charset="0"/>
              </a:rPr>
              <a:t>:   </a:t>
            </a:r>
            <a:r>
              <a:rPr lang="en-GB" sz="2400" smtClean="0">
                <a:latin typeface="Book Antiqua" pitchFamily="18" charset="0"/>
              </a:rPr>
              <a:t>Foreign trade in goods</a:t>
            </a: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r>
              <a:rPr lang="en-GB" sz="2400" smtClean="0">
                <a:latin typeface="Book Antiqua" pitchFamily="18" charset="0"/>
              </a:rPr>
              <a:t> </a:t>
            </a:r>
            <a:r>
              <a:rPr lang="en-GB" sz="2400" b="1" i="1" smtClean="0">
                <a:latin typeface="Book Antiqua" pitchFamily="18" charset="0"/>
              </a:rPr>
              <a:t>SECTION III</a:t>
            </a:r>
            <a:r>
              <a:rPr lang="en-GB" sz="2400" b="1" smtClean="0">
                <a:latin typeface="Book Antiqua" pitchFamily="18" charset="0"/>
              </a:rPr>
              <a:t>:  </a:t>
            </a:r>
            <a:r>
              <a:rPr lang="en-GB" sz="2400" smtClean="0">
                <a:latin typeface="Book Antiqua" pitchFamily="18" charset="0"/>
              </a:rPr>
              <a:t>Foreign trade in services</a:t>
            </a: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r>
              <a:rPr lang="en-GB" sz="2400" smtClean="0">
                <a:latin typeface="Book Antiqua" pitchFamily="18" charset="0"/>
              </a:rPr>
              <a:t> </a:t>
            </a:r>
            <a:r>
              <a:rPr lang="en-GB" sz="2400" b="1" i="1" smtClean="0">
                <a:latin typeface="Book Antiqua" pitchFamily="18" charset="0"/>
              </a:rPr>
              <a:t>SECTION IV</a:t>
            </a:r>
            <a:r>
              <a:rPr lang="en-GB" sz="2400" b="1" smtClean="0">
                <a:latin typeface="Book Antiqua" pitchFamily="18" charset="0"/>
              </a:rPr>
              <a:t>:  </a:t>
            </a:r>
            <a:r>
              <a:rPr lang="en-US" sz="2400" smtClean="0">
                <a:latin typeface="Book Antiqua" pitchFamily="18" charset="0"/>
              </a:rPr>
              <a:t>Trade remedies </a:t>
            </a:r>
            <a:endParaRPr lang="en-GB" sz="240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5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ME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sr-Latn-ME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en-US" sz="3600" dirty="0" smtClean="0">
                <a:latin typeface="Book Antiqua" pitchFamily="18" charset="0"/>
              </a:rPr>
              <a:t/>
            </a:r>
            <a:br>
              <a:rPr lang="en-US" sz="3600" dirty="0" smtClean="0">
                <a:latin typeface="Book Antiqua" pitchFamily="18" charset="0"/>
              </a:rPr>
            </a:br>
            <a:endParaRPr lang="en-US" sz="3600" dirty="0"/>
          </a:p>
        </p:txBody>
      </p:sp>
      <p:sp>
        <p:nvSpPr>
          <p:cNvPr id="6156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smtClean="0">
                <a:latin typeface="Book Antiqua" pitchFamily="18" charset="0"/>
              </a:rPr>
              <a:t> </a:t>
            </a:r>
            <a:r>
              <a:rPr lang="en-GB" sz="2400" b="1" smtClean="0">
                <a:latin typeface="Book Antiqua" pitchFamily="18" charset="0"/>
              </a:rPr>
              <a:t>SECTION I: General provisions </a:t>
            </a:r>
          </a:p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1800" u="sng" smtClean="0">
                <a:latin typeface="Book Antiqua" pitchFamily="18" charset="0"/>
              </a:rPr>
              <a:t>Definitions</a:t>
            </a:r>
            <a:r>
              <a:rPr lang="en-GB" sz="1800" smtClean="0">
                <a:latin typeface="Book Antiqua" pitchFamily="18" charset="0"/>
              </a:rPr>
              <a:t>: foreign trade, person (domestic and foreign), export/import of goods, national treatment , most-favoured-nation treatment, restrictive measure, quantitative restriction, quota, license,.....</a:t>
            </a:r>
          </a:p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1800" u="sng" smtClean="0">
                <a:latin typeface="Book Antiqua" pitchFamily="18" charset="0"/>
              </a:rPr>
              <a:t>Foreign Trade shall be unrestricted </a:t>
            </a:r>
            <a:r>
              <a:rPr lang="en-GB" sz="1800" smtClean="0">
                <a:latin typeface="Book Antiqua" pitchFamily="18" charset="0"/>
              </a:rPr>
              <a:t>except as otherwise provided by this</a:t>
            </a:r>
            <a:r>
              <a:rPr lang="en-US" sz="1800" smtClean="0">
                <a:latin typeface="Book Antiqua" pitchFamily="18" charset="0"/>
              </a:rPr>
              <a:t> Law</a:t>
            </a:r>
            <a:endParaRPr lang="it-IT" sz="1800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1800" u="sng" smtClean="0">
                <a:latin typeface="Book Antiqua" pitchFamily="18" charset="0"/>
              </a:rPr>
              <a:t>All persons may conduct Foreign Trade </a:t>
            </a:r>
            <a:r>
              <a:rPr lang="en-GB" sz="1800" smtClean="0">
                <a:latin typeface="Book Antiqua" pitchFamily="18" charset="0"/>
              </a:rPr>
              <a:t>in accordance with their legal and commercial capacities, and in accordance with relevant legislation regulating commercial activities</a:t>
            </a:r>
            <a:endParaRPr lang="en-GB" sz="1800" b="1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endParaRPr lang="en-GB" sz="2400" b="1" smtClean="0">
              <a:latin typeface="Book Antiqua" pitchFamily="18" charset="0"/>
            </a:endParaRPr>
          </a:p>
        </p:txBody>
      </p:sp>
      <p:sp>
        <p:nvSpPr>
          <p:cNvPr id="19" name="Title 19"/>
          <p:cNvSpPr txBox="1">
            <a:spLocks/>
          </p:cNvSpPr>
          <p:nvPr/>
        </p:nvSpPr>
        <p:spPr bwMode="auto">
          <a:xfrm>
            <a:off x="1600200" y="838200"/>
            <a:ext cx="7239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latin typeface="Book Antiqua" pitchFamily="18" charset="0"/>
              </a:rPr>
              <a:t>Law on Foreign Trade </a:t>
            </a:r>
            <a:r>
              <a:rPr lang="en-GB" sz="2800" b="1" dirty="0">
                <a:latin typeface="Book Antiqua" pitchFamily="18" charset="0"/>
              </a:rPr>
              <a:t>(1)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717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717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r>
              <a:rPr lang="en-US" sz="2800" b="1" smtClean="0">
                <a:latin typeface="Book Antiqua" pitchFamily="18" charset="0"/>
              </a:rPr>
              <a:t>Law on Foreign Trade </a:t>
            </a:r>
            <a:r>
              <a:rPr lang="en-GB" sz="2800" b="1" smtClean="0">
                <a:latin typeface="Book Antiqua" pitchFamily="18" charset="0"/>
              </a:rPr>
              <a:t>(1)</a:t>
            </a:r>
            <a:endParaRPr lang="en-US" sz="2800" smtClean="0"/>
          </a:p>
        </p:txBody>
      </p:sp>
      <p:sp>
        <p:nvSpPr>
          <p:cNvPr id="4108" name="Content Placeholder 20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GB" sz="2400" b="1" i="1" dirty="0" smtClean="0">
                <a:latin typeface="Book Antiqua" pitchFamily="18" charset="0"/>
              </a:rPr>
              <a:t>SECTION II:   </a:t>
            </a:r>
            <a:r>
              <a:rPr lang="en-GB" sz="2400" b="1" dirty="0" smtClean="0">
                <a:latin typeface="Book Antiqua" pitchFamily="18" charset="0"/>
              </a:rPr>
              <a:t>Foreign trade in goods</a:t>
            </a:r>
            <a:endParaRPr lang="en-GB" sz="2400" b="1" u="sng" dirty="0" smtClean="0">
              <a:latin typeface="Book Antiqua" pitchFamily="18" charset="0"/>
            </a:endParaRPr>
          </a:p>
          <a:p>
            <a:pPr>
              <a:defRPr/>
            </a:pPr>
            <a:r>
              <a:rPr lang="en-GB" sz="1800" b="1" u="sng" dirty="0" smtClean="0">
                <a:latin typeface="Book Antiqua" pitchFamily="18" charset="0"/>
              </a:rPr>
              <a:t>Right to Import and Export Goods</a:t>
            </a:r>
            <a:endParaRPr lang="en-US" sz="1800" u="sng" dirty="0" smtClean="0"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</a:t>
            </a:r>
            <a:r>
              <a:rPr lang="en-GB" sz="1800" dirty="0" smtClean="0">
                <a:latin typeface="Book Antiqua" pitchFamily="18" charset="0"/>
              </a:rPr>
              <a:t>Any Person may import or export goods:</a:t>
            </a:r>
            <a:endParaRPr lang="en-US" sz="1800" dirty="0" smtClean="0"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r-Latn-CS" sz="1800" dirty="0" smtClean="0">
                <a:latin typeface="Book Antiqua" pitchFamily="18" charset="0"/>
              </a:rPr>
              <a:t>    </a:t>
            </a:r>
            <a:r>
              <a:rPr lang="en-US" sz="1800" dirty="0" smtClean="0">
                <a:latin typeface="Book Antiqua" pitchFamily="18" charset="0"/>
              </a:rPr>
              <a:t>1) goods </a:t>
            </a:r>
            <a:r>
              <a:rPr lang="en-GB" sz="1800" dirty="0" smtClean="0">
                <a:latin typeface="Book Antiqua" pitchFamily="18" charset="0"/>
              </a:rPr>
              <a:t>intended for sale, inward or outward processing, or any other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commercial transaction, subject to legislation that regulates commercial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activities;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r-Latn-CS" sz="1800" dirty="0" smtClean="0">
                <a:latin typeface="Book Antiqua" pitchFamily="18" charset="0"/>
              </a:rPr>
              <a:t>    </a:t>
            </a:r>
            <a:r>
              <a:rPr lang="en-US" sz="1800" dirty="0" smtClean="0">
                <a:latin typeface="Book Antiqua" pitchFamily="18" charset="0"/>
              </a:rPr>
              <a:t>2) goods </a:t>
            </a:r>
            <a:r>
              <a:rPr lang="en-GB" sz="1800" dirty="0" smtClean="0">
                <a:latin typeface="Book Antiqua" pitchFamily="18" charset="0"/>
              </a:rPr>
              <a:t>intended for own use of legal entities, personal or family use; and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r-Latn-CS" sz="1800" dirty="0" smtClean="0">
                <a:latin typeface="Book Antiqua" pitchFamily="18" charset="0"/>
              </a:rPr>
              <a:t>    </a:t>
            </a:r>
            <a:r>
              <a:rPr lang="en-US" sz="1800" dirty="0" smtClean="0">
                <a:latin typeface="Book Antiqua" pitchFamily="18" charset="0"/>
              </a:rPr>
              <a:t>3) goods </a:t>
            </a:r>
            <a:r>
              <a:rPr lang="en-GB" sz="1800" dirty="0" smtClean="0">
                <a:latin typeface="Book Antiqua" pitchFamily="18" charset="0"/>
              </a:rPr>
              <a:t>necessary to perform professional activities (entrepreneurs, farmers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and natural persons conducting professional activities or providing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services).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>
                <a:latin typeface="Book Antiqua" pitchFamily="18" charset="0"/>
              </a:rPr>
              <a:t> </a:t>
            </a:r>
            <a:r>
              <a:rPr lang="en-GB" sz="1800" b="1" u="sng" dirty="0" smtClean="0">
                <a:latin typeface="Book Antiqua" pitchFamily="18" charset="0"/>
              </a:rPr>
              <a:t>Prohibited Imports</a:t>
            </a:r>
            <a:endParaRPr lang="en-US" sz="1800" b="1" u="sng" dirty="0" smtClean="0">
              <a:latin typeface="Book Antiqua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1) goods </a:t>
            </a:r>
            <a:r>
              <a:rPr lang="en-GB" sz="1800" dirty="0" smtClean="0">
                <a:latin typeface="Book Antiqua" pitchFamily="18" charset="0"/>
              </a:rPr>
              <a:t>shall not be imported or transited if trade in such goods is banned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under the legislation of the Montenegro;</a:t>
            </a:r>
            <a:endParaRPr lang="en-US" sz="1800" dirty="0" smtClean="0">
              <a:latin typeface="Book Antiqua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2) the </a:t>
            </a:r>
            <a:r>
              <a:rPr lang="en-GB" sz="1800" dirty="0" smtClean="0">
                <a:latin typeface="Book Antiqua" pitchFamily="18" charset="0"/>
              </a:rPr>
              <a:t>Government may ban imports, temporary imports or transit of goods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if circulation of such goods is banned under the legislation of the country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of export, of origin, or of destination of such goods. </a:t>
            </a:r>
            <a:endParaRPr lang="en-US" sz="1800" dirty="0" smtClean="0"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820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8202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r>
              <a:rPr lang="en-US" sz="2800" b="1" smtClean="0">
                <a:latin typeface="Book Antiqua" pitchFamily="18" charset="0"/>
              </a:rPr>
              <a:t>Law on Foreign Trade </a:t>
            </a:r>
            <a:r>
              <a:rPr lang="en-GB" sz="2800" b="1" smtClean="0">
                <a:latin typeface="Book Antiqua" pitchFamily="18" charset="0"/>
              </a:rPr>
              <a:t>(1)</a:t>
            </a:r>
            <a:endParaRPr lang="en-US" sz="2800" smtClean="0"/>
          </a:p>
        </p:txBody>
      </p:sp>
      <p:sp>
        <p:nvSpPr>
          <p:cNvPr id="4108" name="Content Placeholder 20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</p:spPr>
        <p:txBody>
          <a:bodyPr/>
          <a:lstStyle/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GB" sz="2400" b="1" i="1" dirty="0" smtClean="0">
                <a:latin typeface="Book Antiqua" pitchFamily="18" charset="0"/>
              </a:rPr>
              <a:t>SECTION II:   </a:t>
            </a:r>
            <a:r>
              <a:rPr lang="en-GB" sz="2400" b="1" dirty="0" smtClean="0">
                <a:latin typeface="Book Antiqua" pitchFamily="18" charset="0"/>
              </a:rPr>
              <a:t>Foreign trade in goods</a:t>
            </a:r>
            <a:endParaRPr lang="en-GB" sz="2400" b="1" u="sng" dirty="0" smtClean="0"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b="1" u="sng" dirty="0" err="1" smtClean="0">
                <a:latin typeface="Book Antiqua" pitchFamily="18" charset="0"/>
              </a:rPr>
              <a:t>Qunantitative</a:t>
            </a:r>
            <a:r>
              <a:rPr lang="en-US" sz="1800" b="1" u="sng" dirty="0" smtClean="0">
                <a:latin typeface="Book Antiqua" pitchFamily="18" charset="0"/>
              </a:rPr>
              <a:t> restrictions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</a:t>
            </a:r>
            <a:r>
              <a:rPr lang="en-GB" sz="1800" dirty="0" smtClean="0">
                <a:latin typeface="Book Antiqua" pitchFamily="18" charset="0"/>
              </a:rPr>
              <a:t>The  Government may impose Quantitative Restrictions on exports only</a:t>
            </a:r>
            <a:r>
              <a:rPr lang="en-US" sz="1800" dirty="0" smtClean="0">
                <a:latin typeface="Book Antiqua" pitchFamily="18" charset="0"/>
              </a:rPr>
              <a:t>: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1) </a:t>
            </a:r>
            <a:r>
              <a:rPr lang="en-GB" sz="1800" dirty="0" smtClean="0">
                <a:latin typeface="Book Antiqua" pitchFamily="18" charset="0"/>
              </a:rPr>
              <a:t>in case of critical shortages of products essential to the Republic, or for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the relief of consequences of such shortages; or</a:t>
            </a:r>
            <a:r>
              <a:rPr lang="en-US" sz="1800" dirty="0" smtClean="0">
                <a:latin typeface="Book Antiqua" pitchFamily="18" charset="0"/>
              </a:rPr>
              <a:t>– </a:t>
            </a:r>
            <a:r>
              <a:rPr lang="en-US" sz="1400" i="1" dirty="0" smtClean="0">
                <a:latin typeface="Book Antiqua" pitchFamily="18" charset="0"/>
              </a:rPr>
              <a:t>article XIX - GATT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2) </a:t>
            </a:r>
            <a:r>
              <a:rPr lang="en-GB" sz="1800" dirty="0" smtClean="0">
                <a:latin typeface="Book Antiqua" pitchFamily="18" charset="0"/>
              </a:rPr>
              <a:t>in order to protect exhaustible natural recourses, if export restrictions are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applied simultaneously with restrictions on domestic production or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consumption</a:t>
            </a:r>
            <a:r>
              <a:rPr lang="en-US" sz="1800" dirty="0" smtClean="0">
                <a:latin typeface="Book Antiqua" pitchFamily="18" charset="0"/>
              </a:rPr>
              <a:t>– </a:t>
            </a:r>
            <a:r>
              <a:rPr lang="en-US" sz="1400" i="1" dirty="0" smtClean="0">
                <a:latin typeface="Book Antiqua" pitchFamily="18" charset="0"/>
              </a:rPr>
              <a:t>article XX - GATT</a:t>
            </a:r>
            <a:endParaRPr lang="en-US" sz="1400" b="1" i="1" u="sng" dirty="0" smtClean="0"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b="1" u="sng" dirty="0" smtClean="0">
                <a:latin typeface="Book Antiqua" pitchFamily="18" charset="0"/>
              </a:rPr>
              <a:t>Licenses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1) </a:t>
            </a:r>
            <a:r>
              <a:rPr lang="en-GB" sz="1800" dirty="0" smtClean="0">
                <a:latin typeface="Book Antiqua" pitchFamily="18" charset="0"/>
              </a:rPr>
              <a:t>The Government may, in accordance with the provisions of this Law,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require licenses for the Import, Export, or Transit of certain goods –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</a:t>
            </a:r>
            <a:r>
              <a:rPr lang="en-GB" sz="1400" i="1" dirty="0" smtClean="0">
                <a:latin typeface="Book Antiqua" pitchFamily="18" charset="0"/>
              </a:rPr>
              <a:t>a</a:t>
            </a:r>
            <a:r>
              <a:rPr lang="en-US" sz="1400" i="1" dirty="0" err="1" smtClean="0">
                <a:latin typeface="Book Antiqua" pitchFamily="18" charset="0"/>
              </a:rPr>
              <a:t>rticle</a:t>
            </a:r>
            <a:r>
              <a:rPr lang="en-US" sz="1400" i="1" dirty="0" smtClean="0">
                <a:latin typeface="Book Antiqua" pitchFamily="18" charset="0"/>
              </a:rPr>
              <a:t> 3, WTO Agreement on import licensing procedures  - Non Automatic Import Licenses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2) </a:t>
            </a:r>
            <a:r>
              <a:rPr lang="en-GB" sz="1800" dirty="0" smtClean="0">
                <a:latin typeface="Book Antiqua" pitchFamily="18" charset="0"/>
              </a:rPr>
              <a:t>The Government may prescribe licenses for administrative or statistical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purposes </a:t>
            </a:r>
            <a:r>
              <a:rPr lang="en-US" sz="1400" dirty="0" smtClean="0">
                <a:latin typeface="Book Antiqua" pitchFamily="18" charset="0"/>
              </a:rPr>
              <a:t>(</a:t>
            </a:r>
            <a:r>
              <a:rPr lang="en-GB" sz="1400" dirty="0" smtClean="0">
                <a:latin typeface="Book Antiqua" pitchFamily="18" charset="0"/>
              </a:rPr>
              <a:t>automatic license</a:t>
            </a:r>
            <a:r>
              <a:rPr lang="en-US" sz="1400" dirty="0" smtClean="0">
                <a:latin typeface="Book Antiqua" pitchFamily="18" charset="0"/>
              </a:rPr>
              <a:t>) </a:t>
            </a:r>
            <a:r>
              <a:rPr lang="en-US" sz="1800" dirty="0" smtClean="0">
                <a:latin typeface="Book Antiqua" pitchFamily="18" charset="0"/>
              </a:rPr>
              <a:t>- </a:t>
            </a:r>
            <a:r>
              <a:rPr lang="en-US" sz="1400" i="1" dirty="0" smtClean="0">
                <a:latin typeface="Book Antiqua" pitchFamily="18" charset="0"/>
              </a:rPr>
              <a:t>article 2, WTO Agreement on import </a:t>
            </a:r>
            <a:r>
              <a:rPr lang="sr-Latn-ME" sz="1400" i="1" dirty="0" smtClean="0">
                <a:latin typeface="Book Antiqua" pitchFamily="18" charset="0"/>
              </a:rPr>
              <a:t>licencing </a:t>
            </a:r>
            <a:r>
              <a:rPr lang="en-US" sz="1400" i="1" dirty="0" smtClean="0">
                <a:latin typeface="Book Antiqua" pitchFamily="18" charset="0"/>
              </a:rPr>
              <a:t>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922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r>
              <a:rPr lang="en-US" sz="2800" b="1" smtClean="0">
                <a:latin typeface="Book Antiqua" pitchFamily="18" charset="0"/>
              </a:rPr>
              <a:t>Law on Foreign Trade </a:t>
            </a:r>
            <a:r>
              <a:rPr lang="en-GB" sz="2800" b="1" smtClean="0">
                <a:latin typeface="Book Antiqua" pitchFamily="18" charset="0"/>
              </a:rPr>
              <a:t>(1)</a:t>
            </a:r>
            <a:endParaRPr lang="en-US" sz="2800" smtClean="0"/>
          </a:p>
        </p:txBody>
      </p:sp>
      <p:sp>
        <p:nvSpPr>
          <p:cNvPr id="4108" name="Content Placeholder 20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876800"/>
          </a:xfrm>
        </p:spPr>
        <p:txBody>
          <a:bodyPr/>
          <a:lstStyle/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GB" sz="2400" b="1" i="1" dirty="0" smtClean="0">
                <a:latin typeface="Book Antiqua" pitchFamily="18" charset="0"/>
              </a:rPr>
              <a:t>SECTION III: </a:t>
            </a:r>
            <a:r>
              <a:rPr lang="en-GB" sz="2400" b="1" dirty="0" smtClean="0">
                <a:latin typeface="Book Antiqua" pitchFamily="18" charset="0"/>
              </a:rPr>
              <a:t>Foreign trade in services</a:t>
            </a:r>
            <a:endParaRPr lang="en-GB" sz="2400" b="1" u="sng" dirty="0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GB" sz="2000" dirty="0" smtClean="0">
                <a:latin typeface="Book Antiqua" pitchFamily="18" charset="0"/>
              </a:rPr>
              <a:t>Foreign trade in services shall mean the supply of  services (4 type):</a:t>
            </a:r>
            <a:endParaRPr lang="en-US" sz="2000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  1) from </a:t>
            </a:r>
            <a:r>
              <a:rPr lang="en-GB" sz="1800" dirty="0" smtClean="0">
                <a:latin typeface="Book Antiqua" pitchFamily="18" charset="0"/>
              </a:rPr>
              <a:t>the territory of Montenegro into the territory of any other country,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 and from the territory of any other country into the territory of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 Montenegro</a:t>
            </a:r>
            <a:r>
              <a:rPr lang="en-US" sz="1800" dirty="0" smtClean="0">
                <a:latin typeface="Book Antiqua" pitchFamily="18" charset="0"/>
              </a:rPr>
              <a:t> – </a:t>
            </a:r>
            <a:r>
              <a:rPr lang="en-US" sz="1600" i="1" dirty="0" smtClean="0">
                <a:latin typeface="Book Antiqua" pitchFamily="18" charset="0"/>
              </a:rPr>
              <a:t>(</a:t>
            </a:r>
            <a:r>
              <a:rPr lang="en-US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</a:rPr>
              <a:t>Cross border supply</a:t>
            </a:r>
            <a:r>
              <a:rPr lang="en-US" sz="1600" i="1" dirty="0" smtClean="0">
                <a:latin typeface="Book Antiqua" pitchFamily="18" charset="0"/>
              </a:rPr>
              <a:t>)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 2) </a:t>
            </a:r>
            <a:r>
              <a:rPr lang="en-GB" sz="1800" dirty="0" smtClean="0">
                <a:latin typeface="Book Antiqua" pitchFamily="18" charset="0"/>
              </a:rPr>
              <a:t>by a domestic person to a foreign person on the territory of Montenegro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 </a:t>
            </a:r>
            <a:r>
              <a:rPr lang="en-US" sz="1600" dirty="0" smtClean="0">
                <a:latin typeface="Book Antiqua" pitchFamily="18" charset="0"/>
              </a:rPr>
              <a:t>–</a:t>
            </a:r>
            <a:r>
              <a:rPr lang="en-US" sz="1600" i="1" dirty="0" smtClean="0">
                <a:latin typeface="Book Antiqua" pitchFamily="18" charset="0"/>
              </a:rPr>
              <a:t> (</a:t>
            </a:r>
            <a:r>
              <a:rPr lang="en-US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</a:rPr>
              <a:t>Consumption abroad</a:t>
            </a:r>
            <a:r>
              <a:rPr lang="en-US" sz="1600" i="1" dirty="0" smtClean="0">
                <a:latin typeface="Book Antiqua" pitchFamily="18" charset="0"/>
              </a:rPr>
              <a:t>)</a:t>
            </a:r>
          </a:p>
          <a:p>
            <a:pPr marL="342900" lvl="1" indent="-342900"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 3) </a:t>
            </a:r>
            <a:r>
              <a:rPr lang="en-GB" sz="1800" dirty="0" smtClean="0">
                <a:latin typeface="Book Antiqua" pitchFamily="18" charset="0"/>
              </a:rPr>
              <a:t>by a domestic person through </a:t>
            </a:r>
            <a:r>
              <a:rPr lang="sr-Cyrl-CS" sz="1800" dirty="0" smtClean="0">
                <a:latin typeface="Book Antiqua" pitchFamily="18" charset="0"/>
              </a:rPr>
              <a:t>а </a:t>
            </a:r>
            <a:r>
              <a:rPr lang="en-GB" sz="1800" dirty="0" smtClean="0">
                <a:latin typeface="Book Antiqua" pitchFamily="18" charset="0"/>
              </a:rPr>
              <a:t>commercial presence in the territory of </a:t>
            </a:r>
          </a:p>
          <a:p>
            <a:pPr marL="342900" lvl="1" indent="-342900"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any other country, or by a foreign person through commercial presence </a:t>
            </a:r>
          </a:p>
          <a:p>
            <a:pPr marL="342900" lvl="1" indent="-342900"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in the territory of Montenegro; and</a:t>
            </a:r>
            <a:r>
              <a:rPr lang="en-US" sz="1800" dirty="0" smtClean="0">
                <a:latin typeface="Book Antiqua" pitchFamily="18" charset="0"/>
              </a:rPr>
              <a:t> – </a:t>
            </a:r>
            <a:r>
              <a:rPr lang="en-US" sz="1600" i="1" dirty="0" smtClean="0">
                <a:latin typeface="Book Antiqua" pitchFamily="18" charset="0"/>
              </a:rPr>
              <a:t>(</a:t>
            </a:r>
            <a:r>
              <a:rPr lang="en-US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</a:rPr>
              <a:t>Commercial  presence</a:t>
            </a:r>
            <a:r>
              <a:rPr lang="en-US" sz="1600" i="1" dirty="0" smtClean="0">
                <a:latin typeface="Book Antiqua" pitchFamily="18" charset="0"/>
              </a:rPr>
              <a:t>)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Book Antiqua" pitchFamily="18" charset="0"/>
              </a:rPr>
              <a:t>        4) </a:t>
            </a:r>
            <a:r>
              <a:rPr lang="en-GB" sz="1800" dirty="0" smtClean="0">
                <a:latin typeface="Book Antiqua" pitchFamily="18" charset="0"/>
              </a:rPr>
              <a:t>by a domestic natural person in the territory of any other country, and </a:t>
            </a:r>
          </a:p>
          <a:p>
            <a:pPr>
              <a:buFont typeface="Arial" charset="0"/>
              <a:buNone/>
              <a:defRPr/>
            </a:pPr>
            <a:r>
              <a:rPr lang="en-GB" sz="1800" dirty="0" smtClean="0">
                <a:latin typeface="Book Antiqua" pitchFamily="18" charset="0"/>
              </a:rPr>
              <a:t>            by a foreign natural person in the territory of Montenegro</a:t>
            </a:r>
            <a:r>
              <a:rPr lang="en-US" sz="1800" dirty="0" smtClean="0">
                <a:latin typeface="Book Antiqua" pitchFamily="18" charset="0"/>
              </a:rPr>
              <a:t> </a:t>
            </a:r>
            <a:r>
              <a:rPr lang="en-US" sz="1800" i="1" dirty="0" smtClean="0">
                <a:latin typeface="Book Antiqua" pitchFamily="18" charset="0"/>
              </a:rPr>
              <a:t>– </a:t>
            </a:r>
            <a:r>
              <a:rPr lang="en-US" sz="1600" i="1" dirty="0" smtClean="0">
                <a:latin typeface="Book Antiqua" pitchFamily="18" charset="0"/>
              </a:rPr>
              <a:t>(</a:t>
            </a:r>
            <a:r>
              <a:rPr lang="en-US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</a:rPr>
              <a:t>Presence of </a:t>
            </a:r>
          </a:p>
          <a:p>
            <a:pPr>
              <a:buFont typeface="Arial" charset="0"/>
              <a:buNone/>
              <a:defRPr/>
            </a:pPr>
            <a:r>
              <a:rPr lang="en-US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</a:rPr>
              <a:t>             natural persons</a:t>
            </a:r>
            <a:r>
              <a:rPr lang="en-US" sz="1600" i="1" dirty="0" smtClean="0">
                <a:latin typeface="Book Antiqua" pitchFamily="18" charset="0"/>
              </a:rPr>
              <a:t>)</a:t>
            </a:r>
          </a:p>
          <a:p>
            <a:pPr>
              <a:buFont typeface="Arial" charset="0"/>
              <a:buNone/>
              <a:defRPr/>
            </a:pPr>
            <a:r>
              <a:rPr lang="en-US" sz="1800" i="1" dirty="0" smtClean="0">
                <a:solidFill>
                  <a:srgbClr val="FF0000"/>
                </a:solidFill>
                <a:latin typeface="Book Antiqua" pitchFamily="18" charset="0"/>
              </a:rPr>
              <a:t>            </a:t>
            </a:r>
            <a:r>
              <a:rPr lang="en-US" sz="1800" i="1" dirty="0" smtClean="0">
                <a:latin typeface="Book Antiqua" pitchFamily="18" charset="0"/>
              </a:rPr>
              <a:t>Article 1 - GATS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4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025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r>
              <a:rPr lang="en-US" sz="2800" b="1" smtClean="0">
                <a:latin typeface="Book Antiqua" pitchFamily="18" charset="0"/>
              </a:rPr>
              <a:t>Law on Foreign Trade </a:t>
            </a:r>
            <a:r>
              <a:rPr lang="en-GB" sz="2800" b="1" smtClean="0">
                <a:latin typeface="Book Antiqua" pitchFamily="18" charset="0"/>
              </a:rPr>
              <a:t>(1)</a:t>
            </a:r>
            <a:endParaRPr lang="en-US" sz="2800" smtClean="0"/>
          </a:p>
        </p:txBody>
      </p:sp>
      <p:sp>
        <p:nvSpPr>
          <p:cNvPr id="4108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sr-Latn-ME" sz="2400" b="1" i="1" dirty="0" smtClean="0">
                <a:latin typeface="Book Antiqua" pitchFamily="18" charset="0"/>
              </a:rPr>
              <a:t>SECTION </a:t>
            </a:r>
            <a:r>
              <a:rPr lang="en-US" sz="2400" b="1" i="1" dirty="0" smtClean="0">
                <a:latin typeface="Book Antiqua" pitchFamily="18" charset="0"/>
              </a:rPr>
              <a:t>IV</a:t>
            </a:r>
            <a:r>
              <a:rPr lang="en-US" sz="2400" b="1" dirty="0" smtClean="0">
                <a:latin typeface="Book Antiqua" pitchFamily="18" charset="0"/>
              </a:rPr>
              <a:t>: </a:t>
            </a:r>
            <a:r>
              <a:rPr lang="en-GB" sz="2400" b="1" dirty="0" smtClean="0">
                <a:latin typeface="Book Antiqua" pitchFamily="18" charset="0"/>
              </a:rPr>
              <a:t>Trade remedies</a:t>
            </a:r>
            <a:endParaRPr lang="en-GB" sz="2400" b="1" u="sng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400" dirty="0" smtClean="0">
                <a:latin typeface="Book Antiqua" pitchFamily="18" charset="0"/>
              </a:rPr>
              <a:t>		</a:t>
            </a:r>
            <a:r>
              <a:rPr lang="en-US" sz="2000" dirty="0" smtClean="0">
                <a:latin typeface="Book Antiqua" pitchFamily="18" charset="0"/>
              </a:rPr>
              <a:t>1) </a:t>
            </a:r>
            <a:r>
              <a:rPr lang="en-GB" sz="2000" dirty="0" smtClean="0">
                <a:latin typeface="Book Antiqua" pitchFamily="18" charset="0"/>
              </a:rPr>
              <a:t>anti-dumping measures</a:t>
            </a:r>
            <a:endParaRPr lang="en-US" sz="2000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000" dirty="0" smtClean="0">
                <a:latin typeface="Book Antiqua" pitchFamily="18" charset="0"/>
              </a:rPr>
              <a:t>		2) </a:t>
            </a:r>
            <a:r>
              <a:rPr lang="en-GB" sz="2000" dirty="0" smtClean="0">
                <a:latin typeface="Book Antiqua" pitchFamily="18" charset="0"/>
              </a:rPr>
              <a:t>countervailing measures</a:t>
            </a:r>
            <a:endParaRPr lang="en-US" sz="2000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000" dirty="0" smtClean="0">
                <a:latin typeface="Book Antiqua" pitchFamily="18" charset="0"/>
              </a:rPr>
              <a:t>		3) </a:t>
            </a:r>
            <a:r>
              <a:rPr lang="en-GB" sz="2000" dirty="0" smtClean="0">
                <a:latin typeface="Book Antiqua" pitchFamily="18" charset="0"/>
              </a:rPr>
              <a:t>safeguard measures</a:t>
            </a:r>
            <a:endParaRPr lang="en-US" sz="2000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sz="2000" dirty="0" smtClean="0">
              <a:latin typeface="Book Antiqua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Book Antiqua" pitchFamily="18" charset="0"/>
              </a:rPr>
              <a:t>Conducted investigation procedures for implementation trade remedies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Latn-ME" sz="2000" dirty="0" smtClean="0">
                <a:latin typeface="Book Antiqua" pitchFamily="18" charset="0"/>
              </a:rPr>
              <a:t>N</a:t>
            </a:r>
            <a:r>
              <a:rPr lang="en-US" sz="2000" dirty="0" smtClean="0">
                <a:latin typeface="Book Antiqua" pitchFamily="18" charset="0"/>
              </a:rPr>
              <a:t>o action taken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Book Antiqua" pitchFamily="18" charset="0"/>
              </a:rPr>
              <a:t>Trade remedies are consistent with WTO rules</a:t>
            </a:r>
          </a:p>
          <a:p>
            <a:pPr>
              <a:buFont typeface="Arial" charset="0"/>
              <a:buNone/>
              <a:defRPr/>
            </a:pPr>
            <a:endParaRPr lang="en-US" sz="2000" dirty="0" smtClean="0"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sr-Latn-ME" sz="2000" i="1" dirty="0" smtClean="0">
                <a:latin typeface="Book Antiqua" pitchFamily="18" charset="0"/>
              </a:rPr>
              <a:t>    </a:t>
            </a:r>
            <a:r>
              <a:rPr lang="en-US" sz="2000" i="1" dirty="0" smtClean="0">
                <a:latin typeface="Book Antiqua" pitchFamily="18" charset="0"/>
              </a:rPr>
              <a:t>Law on Foreign Trade </a:t>
            </a:r>
            <a:r>
              <a:rPr lang="en-US" sz="1600" i="1" dirty="0" smtClean="0">
                <a:latin typeface="Book Antiqua" pitchFamily="18" charset="0"/>
              </a:rPr>
              <a:t>(“Official gazette RM”, no.28/04 ; 37/07)</a:t>
            </a:r>
            <a:endParaRPr lang="en-US" sz="1600" i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26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127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127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127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r>
              <a:rPr lang="en-GB" sz="2800" b="1" smtClean="0">
                <a:latin typeface="Book Antiqua" pitchFamily="18" charset="0"/>
              </a:rPr>
              <a:t>Decree for the implementation of Law on Foreign trade </a:t>
            </a:r>
            <a:r>
              <a:rPr lang="en-GB" sz="2800" b="1" smtClean="0">
                <a:latin typeface="Book Antiqua" pitchFamily="18" charset="0"/>
                <a:cs typeface="Arial" charset="0"/>
              </a:rPr>
              <a:t>(2)</a:t>
            </a:r>
            <a:endParaRPr lang="en-US" sz="2800" b="1" smtClean="0">
              <a:latin typeface="Book Antiqua" pitchFamily="18" charset="0"/>
            </a:endParaRPr>
          </a:p>
        </p:txBody>
      </p:sp>
      <p:sp>
        <p:nvSpPr>
          <p:cNvPr id="11276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endParaRPr lang="en-US" sz="2000" smtClean="0">
              <a:latin typeface="Book Antiqu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smtClean="0">
                <a:latin typeface="Book Antiqua" pitchFamily="18" charset="0"/>
              </a:rPr>
              <a:t>Prescribes detailed procedures for:</a:t>
            </a:r>
          </a:p>
          <a:p>
            <a:pPr lvl="1"/>
            <a:r>
              <a:rPr lang="en-US" sz="2000" smtClean="0">
                <a:latin typeface="Book Antiqua" pitchFamily="18" charset="0"/>
              </a:rPr>
              <a:t>procedures for licenses issuing, and </a:t>
            </a:r>
          </a:p>
          <a:p>
            <a:pPr lvl="1"/>
            <a:r>
              <a:rPr lang="en-US" sz="2000" smtClean="0">
                <a:latin typeface="Book Antiqua" pitchFamily="18" charset="0"/>
              </a:rPr>
              <a:t>procedures for implementation trade remedies :</a:t>
            </a:r>
          </a:p>
          <a:p>
            <a:pPr lvl="2"/>
            <a:r>
              <a:rPr lang="en-GB" sz="2000" smtClean="0">
                <a:latin typeface="Book Antiqua" pitchFamily="18" charset="0"/>
              </a:rPr>
              <a:t>anti-dumping measures </a:t>
            </a:r>
          </a:p>
          <a:p>
            <a:pPr lvl="2"/>
            <a:r>
              <a:rPr lang="en-GB" sz="2000" smtClean="0">
                <a:latin typeface="Book Antiqua" pitchFamily="18" charset="0"/>
              </a:rPr>
              <a:t>countervailing measures </a:t>
            </a:r>
            <a:r>
              <a:rPr lang="en-US" sz="2000" smtClean="0">
                <a:latin typeface="Book Antiqua" pitchFamily="18" charset="0"/>
              </a:rPr>
              <a:t>and</a:t>
            </a:r>
          </a:p>
          <a:p>
            <a:pPr lvl="2"/>
            <a:r>
              <a:rPr lang="en-GB" sz="2000" smtClean="0">
                <a:latin typeface="Book Antiqua" pitchFamily="18" charset="0"/>
              </a:rPr>
              <a:t>safeguard measures</a:t>
            </a:r>
          </a:p>
          <a:p>
            <a:pPr lvl="2">
              <a:buFont typeface="Arial" charset="0"/>
              <a:buNone/>
            </a:pPr>
            <a:endParaRPr lang="en-US" sz="2000" smtClean="0"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2000" i="1" smtClean="0">
                <a:latin typeface="Book Antiqua" pitchFamily="18" charset="0"/>
              </a:rPr>
              <a:t>     </a:t>
            </a:r>
          </a:p>
          <a:p>
            <a:pPr>
              <a:buFont typeface="Arial" charset="0"/>
              <a:buNone/>
            </a:pPr>
            <a:r>
              <a:rPr lang="en-US" sz="2000" i="1" smtClean="0">
                <a:latin typeface="Book Antiqua" pitchFamily="18" charset="0"/>
              </a:rPr>
              <a:t>	</a:t>
            </a:r>
            <a:r>
              <a:rPr lang="en-GB" sz="2000" i="1" smtClean="0">
                <a:latin typeface="Book Antiqua" pitchFamily="18" charset="0"/>
              </a:rPr>
              <a:t>Decree for the implementation of Law on foreign trade</a:t>
            </a:r>
            <a:r>
              <a:rPr lang="en-US" sz="2000" i="1" smtClean="0">
                <a:latin typeface="Book Antiqua" pitchFamily="18" charset="0"/>
              </a:rPr>
              <a:t> </a:t>
            </a:r>
            <a:r>
              <a:rPr lang="en-US" sz="1600" i="1" smtClean="0">
                <a:latin typeface="Book Antiqua" pitchFamily="18" charset="0"/>
              </a:rPr>
              <a:t>(“Official gazette RM”, no.52/04; 44/07)</a:t>
            </a:r>
          </a:p>
          <a:p>
            <a:pPr>
              <a:buFont typeface="Wingdings" pitchFamily="2" charset="2"/>
              <a:buChar char="v"/>
            </a:pPr>
            <a:endParaRPr lang="en-US" sz="2000" smtClean="0">
              <a:latin typeface="Book Antiqua" pitchFamily="18" charset="0"/>
            </a:endParaRPr>
          </a:p>
          <a:p>
            <a:endParaRPr lang="en-US" sz="240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229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229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71500" indent="-571500" eaLnBrk="1" hangingPunct="1"/>
            <a:r>
              <a:rPr lang="en-US" sz="2800" b="1" smtClean="0">
                <a:latin typeface="Book Antiqua" pitchFamily="18" charset="0"/>
              </a:rPr>
              <a:t>Control list for Exports and Import of </a:t>
            </a:r>
            <a:br>
              <a:rPr lang="en-US" sz="2800" b="1" smtClean="0">
                <a:latin typeface="Book Antiqua" pitchFamily="18" charset="0"/>
              </a:rPr>
            </a:br>
            <a:r>
              <a:rPr lang="en-US" sz="2800" b="1" smtClean="0">
                <a:latin typeface="Book Antiqua" pitchFamily="18" charset="0"/>
              </a:rPr>
              <a:t>Goods </a:t>
            </a:r>
            <a:r>
              <a:rPr lang="en-GB" sz="2800" b="1" smtClean="0">
                <a:latin typeface="Book Antiqua" pitchFamily="18" charset="0"/>
              </a:rPr>
              <a:t>(3)</a:t>
            </a:r>
          </a:p>
        </p:txBody>
      </p:sp>
      <p:sp>
        <p:nvSpPr>
          <p:cNvPr id="12300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smtClean="0">
                <a:latin typeface="Book Antiqua" pitchFamily="18" charset="0"/>
              </a:rPr>
              <a:t>Article 6 </a:t>
            </a:r>
            <a:r>
              <a:rPr lang="en-GB" sz="2400" smtClean="0">
                <a:latin typeface="Book Antiqua" pitchFamily="18" charset="0"/>
              </a:rPr>
              <a:t>Law on </a:t>
            </a:r>
            <a:r>
              <a:rPr lang="en-US" sz="2400" smtClean="0">
                <a:latin typeface="Book Antiqua" pitchFamily="18" charset="0"/>
              </a:rPr>
              <a:t>F</a:t>
            </a:r>
            <a:r>
              <a:rPr lang="en-GB" sz="2400" smtClean="0">
                <a:latin typeface="Book Antiqua" pitchFamily="18" charset="0"/>
              </a:rPr>
              <a:t>oreign trade</a:t>
            </a:r>
            <a:r>
              <a:rPr lang="en-US" sz="2400" i="1" smtClean="0">
                <a:latin typeface="Book Antiqua" pitchFamily="18" charset="0"/>
              </a:rPr>
              <a:t> </a:t>
            </a:r>
            <a:r>
              <a:rPr lang="en-US" sz="2400" smtClean="0">
                <a:latin typeface="Book Antiqua" pitchFamily="18" charset="0"/>
              </a:rPr>
              <a:t>:</a:t>
            </a: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The Government shall, by a specific decision, establish, maintain and make public an Export and Import Control List which are subject to any restrictions - </a:t>
            </a:r>
            <a:r>
              <a:rPr lang="en-GB" sz="1600" i="1" smtClean="0">
                <a:latin typeface="Book Antiqua" pitchFamily="18" charset="0"/>
              </a:rPr>
              <a:t>a</a:t>
            </a:r>
            <a:r>
              <a:rPr lang="en-US" sz="1600" i="1" smtClean="0">
                <a:latin typeface="Book Antiqua" pitchFamily="18" charset="0"/>
              </a:rPr>
              <a:t>rticle 1., par.4(a) WTO Agreement on Import Licensing Procedures </a:t>
            </a:r>
          </a:p>
          <a:p>
            <a:pPr marL="514350" indent="-514350" eaLnBrk="1" hangingPunct="1">
              <a:buFont typeface="Arial" charset="0"/>
              <a:buNone/>
            </a:pPr>
            <a:endParaRPr lang="en-US" sz="1600" smtClean="0">
              <a:latin typeface="Book Antiqua" pitchFamily="18" charset="0"/>
            </a:endParaRPr>
          </a:p>
          <a:p>
            <a:pPr marL="514350" indent="-514350" eaLnBrk="1" hangingPunct="1">
              <a:buFont typeface="Wingdings" pitchFamily="2" charset="2"/>
              <a:buChar char="v"/>
            </a:pPr>
            <a:r>
              <a:rPr lang="en-US" sz="2400" smtClean="0">
                <a:latin typeface="Book Antiqua" pitchFamily="18" charset="0"/>
              </a:rPr>
              <a:t>Article 7 </a:t>
            </a:r>
            <a:r>
              <a:rPr lang="en-GB" sz="2400" smtClean="0">
                <a:latin typeface="Book Antiqua" pitchFamily="18" charset="0"/>
              </a:rPr>
              <a:t>Law on </a:t>
            </a:r>
            <a:r>
              <a:rPr lang="en-US" sz="2400" smtClean="0">
                <a:latin typeface="Book Antiqua" pitchFamily="18" charset="0"/>
              </a:rPr>
              <a:t>Fo</a:t>
            </a:r>
            <a:r>
              <a:rPr lang="en-GB" sz="2400" smtClean="0">
                <a:latin typeface="Book Antiqua" pitchFamily="18" charset="0"/>
              </a:rPr>
              <a:t>reign trade</a:t>
            </a:r>
            <a:endParaRPr lang="en-US" sz="2400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The Law that governs General Administrative Procedure shall be applicable to all procedures conducted in accordance with this Law, unless otherwise prescribed by the provisions of this Law</a:t>
            </a:r>
            <a:endParaRPr lang="en-US" sz="200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The competent authority shall issue the license in accordance with law</a:t>
            </a: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/>
            <a:endParaRPr lang="en-US" sz="200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endParaRPr lang="en-US" sz="280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31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331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332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3322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3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71500" indent="-571500" eaLnBrk="1" hangingPunct="1"/>
            <a:r>
              <a:rPr lang="en-GB" sz="2800" b="1" smtClean="0">
                <a:latin typeface="Book Antiqua" pitchFamily="18" charset="0"/>
              </a:rPr>
              <a:t>Control List for Export and Import </a:t>
            </a:r>
            <a:br>
              <a:rPr lang="en-GB" sz="2800" b="1" smtClean="0">
                <a:latin typeface="Book Antiqua" pitchFamily="18" charset="0"/>
              </a:rPr>
            </a:br>
            <a:r>
              <a:rPr lang="en-GB" sz="2800" b="1" smtClean="0">
                <a:latin typeface="Book Antiqua" pitchFamily="18" charset="0"/>
              </a:rPr>
              <a:t>of Goods (3)</a:t>
            </a:r>
          </a:p>
        </p:txBody>
      </p:sp>
      <p:sp>
        <p:nvSpPr>
          <p:cNvPr id="12300" name="Content Placeholder 20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GB" sz="2400" dirty="0" smtClean="0">
                <a:latin typeface="Book Antiqua" pitchFamily="18" charset="0"/>
              </a:rPr>
              <a:t>The competent authority for license issuing </a:t>
            </a:r>
            <a:r>
              <a:rPr lang="en-US" sz="2400" dirty="0" smtClean="0">
                <a:latin typeface="Book Antiqua" pitchFamily="18" charset="0"/>
              </a:rPr>
              <a:t>:</a:t>
            </a:r>
          </a:p>
          <a:p>
            <a:pPr>
              <a:defRPr/>
            </a:pPr>
            <a:r>
              <a:rPr lang="en-GB" sz="2000" dirty="0" smtClean="0">
                <a:latin typeface="Book Antiqua" pitchFamily="18" charset="0"/>
              </a:rPr>
              <a:t>The State Authority competent for health protection </a:t>
            </a:r>
            <a:r>
              <a:rPr lang="en-US" sz="2000" dirty="0" smtClean="0">
                <a:latin typeface="Book Antiqua" pitchFamily="18" charset="0"/>
              </a:rPr>
              <a:t>(D1) - Agency for medicines and medical devices , Ministry of Health</a:t>
            </a:r>
            <a:endParaRPr lang="en-US" sz="2000" i="1" dirty="0" smtClean="0">
              <a:latin typeface="Book Antiqua" pitchFamily="18" charset="0"/>
            </a:endParaRPr>
          </a:p>
          <a:p>
            <a:pPr>
              <a:defRPr/>
            </a:pPr>
            <a:r>
              <a:rPr lang="en-GB" sz="2000" dirty="0" smtClean="0">
                <a:latin typeface="Book Antiqua" pitchFamily="18" charset="0"/>
              </a:rPr>
              <a:t>The State Authority competent for the protection of animal and plant health</a:t>
            </a:r>
            <a:r>
              <a:rPr lang="sr-Latn-CS" sz="2000" dirty="0" smtClean="0">
                <a:latin typeface="Book Antiqua" pitchFamily="18" charset="0"/>
              </a:rPr>
              <a:t> </a:t>
            </a:r>
            <a:r>
              <a:rPr lang="en-US" sz="2000" dirty="0" smtClean="0">
                <a:latin typeface="Book Antiqua" pitchFamily="18" charset="0"/>
              </a:rPr>
              <a:t>(</a:t>
            </a:r>
            <a:r>
              <a:rPr lang="sr-Latn-CS" sz="2000" dirty="0" smtClean="0">
                <a:latin typeface="Book Antiqua" pitchFamily="18" charset="0"/>
              </a:rPr>
              <a:t>D2</a:t>
            </a:r>
            <a:r>
              <a:rPr lang="en-US" sz="2000" dirty="0" smtClean="0">
                <a:latin typeface="Book Antiqua" pitchFamily="18" charset="0"/>
              </a:rPr>
              <a:t>) – Ministry of Agriculture</a:t>
            </a:r>
            <a:endParaRPr lang="en-US" sz="2000" i="1" dirty="0" smtClean="0">
              <a:latin typeface="Book Antiqua" pitchFamily="18" charset="0"/>
            </a:endParaRPr>
          </a:p>
          <a:p>
            <a:pPr>
              <a:defRPr/>
            </a:pPr>
            <a:r>
              <a:rPr lang="en-GB" sz="2000" dirty="0" smtClean="0">
                <a:latin typeface="Book Antiqua" pitchFamily="18" charset="0"/>
              </a:rPr>
              <a:t>The State Authority competent for environmental protection </a:t>
            </a:r>
            <a:r>
              <a:rPr lang="en-US" sz="2000" dirty="0" smtClean="0">
                <a:latin typeface="Book Antiqua" pitchFamily="18" charset="0"/>
              </a:rPr>
              <a:t>(D3) – Agency for environmental protection; Ministry for sustainable development and tourism</a:t>
            </a:r>
            <a:endParaRPr lang="en-US" sz="2000" i="1" dirty="0" smtClean="0">
              <a:latin typeface="Book Antiqua" pitchFamily="18" charset="0"/>
            </a:endParaRPr>
          </a:p>
          <a:p>
            <a:pPr>
              <a:defRPr/>
            </a:pPr>
            <a:r>
              <a:rPr lang="en-GB" sz="2000" dirty="0" smtClean="0">
                <a:latin typeface="Book Antiqua" pitchFamily="18" charset="0"/>
              </a:rPr>
              <a:t>The State Authority competent for cultural matters </a:t>
            </a:r>
            <a:r>
              <a:rPr lang="en-US" sz="2000" dirty="0" smtClean="0">
                <a:latin typeface="Book Antiqua" pitchFamily="18" charset="0"/>
              </a:rPr>
              <a:t>(</a:t>
            </a:r>
            <a:r>
              <a:rPr lang="sr-Latn-CS" sz="2000" dirty="0" smtClean="0">
                <a:latin typeface="Book Antiqua" pitchFamily="18" charset="0"/>
              </a:rPr>
              <a:t>D4</a:t>
            </a:r>
            <a:r>
              <a:rPr lang="en-US" sz="2000" dirty="0" smtClean="0">
                <a:latin typeface="Book Antiqua" pitchFamily="18" charset="0"/>
              </a:rPr>
              <a:t>) – Ministry of culture</a:t>
            </a:r>
            <a:endParaRPr lang="en-US" sz="2000" i="1" dirty="0" smtClean="0">
              <a:latin typeface="Book Antiqua" pitchFamily="18" charset="0"/>
            </a:endParaRPr>
          </a:p>
          <a:p>
            <a:pPr>
              <a:defRPr/>
            </a:pPr>
            <a:r>
              <a:rPr lang="en-GB" sz="2000" dirty="0" smtClean="0">
                <a:latin typeface="Book Antiqua" pitchFamily="18" charset="0"/>
              </a:rPr>
              <a:t>The State Authority competent for </a:t>
            </a:r>
            <a:r>
              <a:rPr lang="en-US" sz="2000" dirty="0" smtClean="0">
                <a:latin typeface="Book Antiqua" pitchFamily="18" charset="0"/>
              </a:rPr>
              <a:t>foreign trade (</a:t>
            </a:r>
            <a:r>
              <a:rPr lang="sr-Latn-CS" sz="2000" dirty="0" smtClean="0">
                <a:latin typeface="Book Antiqua" pitchFamily="18" charset="0"/>
              </a:rPr>
              <a:t>D i AD</a:t>
            </a:r>
            <a:r>
              <a:rPr lang="en-US" sz="2000" dirty="0" smtClean="0">
                <a:latin typeface="Book Antiqua" pitchFamily="18" charset="0"/>
              </a:rPr>
              <a:t>) – Ministry of economy</a:t>
            </a:r>
            <a:endParaRPr lang="en-US" sz="2000" i="1" dirty="0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  <a:defRPr/>
            </a:pPr>
            <a:endParaRPr lang="en-US" sz="2800" dirty="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434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71500" indent="-571500" eaLnBrk="1" hangingPunct="1"/>
            <a:r>
              <a:rPr lang="en-GB" sz="2800" b="1" smtClean="0">
                <a:latin typeface="Book Antiqua" pitchFamily="18" charset="0"/>
              </a:rPr>
              <a:t>Control List for Export and Import </a:t>
            </a:r>
            <a:br>
              <a:rPr lang="en-GB" sz="2800" b="1" smtClean="0">
                <a:latin typeface="Book Antiqua" pitchFamily="18" charset="0"/>
              </a:rPr>
            </a:br>
            <a:r>
              <a:rPr lang="en-GB" sz="2800" b="1" smtClean="0">
                <a:latin typeface="Book Antiqua" pitchFamily="18" charset="0"/>
              </a:rPr>
              <a:t>of Goods (3)</a:t>
            </a:r>
          </a:p>
        </p:txBody>
      </p:sp>
      <p:sp>
        <p:nvSpPr>
          <p:cNvPr id="13324" name="Content Placeholder 20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Char char="v"/>
              <a:defRPr/>
            </a:pPr>
            <a:r>
              <a:rPr lang="en-US" sz="2800" dirty="0" smtClean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Contain </a:t>
            </a:r>
            <a:r>
              <a:rPr lang="sr-Latn-ME" sz="2400" dirty="0" smtClean="0">
                <a:latin typeface="Book Antiqua" pitchFamily="18" charset="0"/>
              </a:rPr>
              <a:t>6</a:t>
            </a:r>
            <a:r>
              <a:rPr lang="en-US" sz="2400" dirty="0" smtClean="0">
                <a:latin typeface="Book Antiqua" pitchFamily="18" charset="0"/>
              </a:rPr>
              <a:t> Annexes :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I</a:t>
            </a:r>
            <a:r>
              <a:rPr lang="en-US" sz="2000" i="1" dirty="0" smtClean="0">
                <a:latin typeface="Book Antiqua" pitchFamily="18" charset="0"/>
              </a:rPr>
              <a:t>:   </a:t>
            </a:r>
            <a:r>
              <a:rPr lang="en-US" sz="2000" dirty="0" smtClean="0">
                <a:latin typeface="Book Antiqua" pitchFamily="18" charset="0"/>
              </a:rPr>
              <a:t>The list of goods which are in the license regime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II</a:t>
            </a:r>
            <a:r>
              <a:rPr lang="en-US" sz="2000" i="1" dirty="0" smtClean="0">
                <a:latin typeface="Book Antiqua" pitchFamily="18" charset="0"/>
              </a:rPr>
              <a:t>:  </a:t>
            </a:r>
            <a:r>
              <a:rPr lang="en-US" sz="2000" dirty="0" smtClean="0">
                <a:latin typeface="Book Antiqua" pitchFamily="18" charset="0"/>
              </a:rPr>
              <a:t>List of narcotic drugs, psychotropic substances and plants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dirty="0" smtClean="0">
                <a:latin typeface="Book Antiqua" pitchFamily="18" charset="0"/>
              </a:rPr>
              <a:t>                 that are be used to produce drugs        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dirty="0" smtClean="0">
                <a:latin typeface="Book Antiqua" pitchFamily="18" charset="0"/>
              </a:rPr>
              <a:t>                 (UN Convention on Narcotic Drugs, 1961) 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en-US" sz="2000" i="1" dirty="0" smtClean="0">
                <a:latin typeface="Book Antiqua" pitchFamily="18" charset="0"/>
              </a:rPr>
              <a:t>          (UN Convention on Psychotropic Substances, 1971)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III</a:t>
            </a:r>
            <a:r>
              <a:rPr lang="en-US" sz="2000" i="1" dirty="0" smtClean="0">
                <a:latin typeface="Book Antiqua" pitchFamily="18" charset="0"/>
              </a:rPr>
              <a:t>: </a:t>
            </a:r>
            <a:r>
              <a:rPr lang="en-US" sz="2000" dirty="0" smtClean="0">
                <a:latin typeface="Book Antiqua" pitchFamily="18" charset="0"/>
              </a:rPr>
              <a:t>List of precursors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IV</a:t>
            </a:r>
            <a:r>
              <a:rPr lang="en-US" sz="2000" i="1" dirty="0" smtClean="0">
                <a:latin typeface="Book Antiqua" pitchFamily="18" charset="0"/>
              </a:rPr>
              <a:t>: </a:t>
            </a:r>
            <a:r>
              <a:rPr lang="en-US" sz="2000" dirty="0" smtClean="0">
                <a:latin typeface="Book Antiqua" pitchFamily="18" charset="0"/>
              </a:rPr>
              <a:t>List of Substances that Deplete the Ozone Layer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dirty="0" smtClean="0">
                <a:latin typeface="Book Antiqua" pitchFamily="18" charset="0"/>
              </a:rPr>
              <a:t>                  (The Montreal Protocol)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V</a:t>
            </a:r>
            <a:r>
              <a:rPr lang="en-US" sz="2000" i="1" dirty="0" smtClean="0">
                <a:latin typeface="Book Antiqua" pitchFamily="18" charset="0"/>
              </a:rPr>
              <a:t>: </a:t>
            </a:r>
            <a:r>
              <a:rPr lang="en-US" sz="2000" dirty="0" smtClean="0">
                <a:latin typeface="Book Antiqua" pitchFamily="18" charset="0"/>
              </a:rPr>
              <a:t>List of hazardous / dangerous waste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sz="2000" i="1" dirty="0" smtClean="0">
                <a:latin typeface="Book Antiqua" pitchFamily="18" charset="0"/>
              </a:rPr>
              <a:t>                 (The Basel Convention)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000" i="1" u="sng" dirty="0" smtClean="0">
                <a:latin typeface="Book Antiqua" pitchFamily="18" charset="0"/>
              </a:rPr>
              <a:t>Annex VI</a:t>
            </a:r>
            <a:r>
              <a:rPr lang="en-US" sz="2000" i="1" dirty="0" smtClean="0">
                <a:latin typeface="Book Antiqua" pitchFamily="18" charset="0"/>
              </a:rPr>
              <a:t>: </a:t>
            </a:r>
            <a:r>
              <a:rPr lang="en-US" sz="2000" dirty="0" smtClean="0">
                <a:latin typeface="Book Antiqua" pitchFamily="18" charset="0"/>
              </a:rPr>
              <a:t>List of plant and animal species, for which permits are under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 smtClean="0">
                <a:latin typeface="Book Antiqua" pitchFamily="18" charset="0"/>
              </a:rPr>
              <a:t>                  license regime for import and export </a:t>
            </a:r>
            <a:r>
              <a:rPr lang="en-US" sz="2000" i="1" dirty="0" smtClean="0">
                <a:latin typeface="Book Antiqua" pitchFamily="18" charset="0"/>
              </a:rPr>
              <a:t>(CITES </a:t>
            </a:r>
            <a:r>
              <a:rPr lang="en-US" sz="2000" dirty="0" smtClean="0">
                <a:latin typeface="Book Antiqua" pitchFamily="18" charset="0"/>
              </a:rPr>
              <a:t>Convention</a:t>
            </a:r>
            <a:r>
              <a:rPr lang="en-US" sz="2000" i="1" dirty="0" smtClean="0">
                <a:latin typeface="Book Antiqua" pitchFamily="18" charset="0"/>
              </a:rPr>
              <a:t>)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endParaRPr lang="en-US" sz="2000" i="1" dirty="0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  <a:defRPr/>
            </a:pPr>
            <a:endParaRPr lang="en-US" sz="2800" dirty="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536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536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537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71500" indent="-571500" eaLnBrk="1" hangingPunct="1"/>
            <a:r>
              <a:rPr lang="en-GB" sz="2800" b="1" smtClean="0">
                <a:latin typeface="Book Antiqua" pitchFamily="18" charset="0"/>
              </a:rPr>
              <a:t>Control List for Export and Import </a:t>
            </a:r>
            <a:br>
              <a:rPr lang="en-GB" sz="2800" b="1" smtClean="0">
                <a:latin typeface="Book Antiqua" pitchFamily="18" charset="0"/>
              </a:rPr>
            </a:br>
            <a:r>
              <a:rPr lang="en-GB" sz="2800" b="1" smtClean="0">
                <a:latin typeface="Book Antiqua" pitchFamily="18" charset="0"/>
              </a:rPr>
              <a:t>of Goods (3)</a:t>
            </a:r>
          </a:p>
        </p:txBody>
      </p:sp>
      <p:sp>
        <p:nvSpPr>
          <p:cNvPr id="15372" name="Content Placeholder 20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Char char="v"/>
            </a:pPr>
            <a:r>
              <a:rPr lang="en-US" sz="2800" smtClean="0">
                <a:latin typeface="Book Antiqua" pitchFamily="18" charset="0"/>
              </a:rPr>
              <a:t> </a:t>
            </a:r>
            <a:r>
              <a:rPr lang="en-GB" sz="2400" b="1" smtClean="0">
                <a:latin typeface="Book Antiqua" pitchFamily="18" charset="0"/>
              </a:rPr>
              <a:t>Duration of licenses</a:t>
            </a:r>
            <a:endParaRPr lang="en-US" sz="2400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The period for processing applications for licenses shall not exceed </a:t>
            </a:r>
            <a:r>
              <a:rPr lang="en-GB" sz="2000" u="sng" smtClean="0">
                <a:latin typeface="Book Antiqua" pitchFamily="18" charset="0"/>
              </a:rPr>
              <a:t>15 days </a:t>
            </a:r>
            <a:r>
              <a:rPr lang="en-GB" sz="2000" smtClean="0">
                <a:latin typeface="Book Antiqua" pitchFamily="18" charset="0"/>
              </a:rPr>
              <a:t>as of the day of application </a:t>
            </a: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License shall be valid for the period specified in the license up to a maximum </a:t>
            </a:r>
            <a:r>
              <a:rPr lang="en-GB" sz="2000" u="sng" smtClean="0">
                <a:latin typeface="Book Antiqua" pitchFamily="18" charset="0"/>
              </a:rPr>
              <a:t>period of 1 year</a:t>
            </a:r>
            <a:r>
              <a:rPr lang="en-GB" sz="2000" smtClean="0">
                <a:latin typeface="Book Antiqua" pitchFamily="18" charset="0"/>
              </a:rPr>
              <a:t>. The number of shipments during such period shall not be limited</a:t>
            </a:r>
          </a:p>
          <a:p>
            <a:pPr marL="514350" indent="-514350" eaLnBrk="1" hangingPunct="1">
              <a:buFont typeface="Arial" charset="0"/>
              <a:buNone/>
            </a:pP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An automatic license shall be issued immediately on receipt of a request to the extent administratively feasible, but within a </a:t>
            </a:r>
            <a:r>
              <a:rPr lang="en-GB" sz="2000" u="sng" smtClean="0">
                <a:latin typeface="Book Antiqua" pitchFamily="18" charset="0"/>
              </a:rPr>
              <a:t>maximum of 10 working days</a:t>
            </a:r>
            <a:endParaRPr lang="en-US" sz="2000" u="sng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An automatic license shall be  valid for a period of </a:t>
            </a:r>
            <a:r>
              <a:rPr lang="en-GB" sz="2000" u="sng" smtClean="0">
                <a:latin typeface="Book Antiqua" pitchFamily="18" charset="0"/>
              </a:rPr>
              <a:t>1 year</a:t>
            </a:r>
            <a:r>
              <a:rPr lang="en-GB" sz="2000" smtClean="0">
                <a:latin typeface="Book Antiqua" pitchFamily="18" charset="0"/>
              </a:rPr>
              <a:t>, automatically extendable upon the request of the license holder. Number of validity extensions shall not be limited</a:t>
            </a: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None/>
            </a:pP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None/>
            </a:pPr>
            <a:endParaRPr lang="en-US" sz="2000" i="1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endParaRPr lang="en-US" sz="280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639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639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Title 19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731838"/>
          </a:xfrm>
        </p:spPr>
        <p:txBody>
          <a:bodyPr/>
          <a:lstStyle/>
          <a:p>
            <a:pPr marL="571500" indent="-571500" eaLnBrk="1" hangingPunct="1"/>
            <a:r>
              <a:rPr lang="en-GB" sz="2800" b="1" smtClean="0">
                <a:latin typeface="Book Antiqua" pitchFamily="18" charset="0"/>
              </a:rPr>
              <a:t>Control List for Export and Import </a:t>
            </a:r>
            <a:br>
              <a:rPr lang="en-GB" sz="2800" b="1" smtClean="0">
                <a:latin typeface="Book Antiqua" pitchFamily="18" charset="0"/>
              </a:rPr>
            </a:br>
            <a:r>
              <a:rPr lang="en-GB" sz="2800" b="1" smtClean="0">
                <a:latin typeface="Book Antiqua" pitchFamily="18" charset="0"/>
              </a:rPr>
              <a:t>of Goods (3)</a:t>
            </a:r>
          </a:p>
        </p:txBody>
      </p:sp>
      <p:sp>
        <p:nvSpPr>
          <p:cNvPr id="13324" name="Content Placeholder 20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Char char="v"/>
              <a:defRPr/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GB" sz="2400" dirty="0" smtClean="0">
                <a:latin typeface="Book Antiqua" pitchFamily="18" charset="0"/>
              </a:rPr>
              <a:t>Once issued, the issuing authority may cancel a license only if:</a:t>
            </a:r>
            <a:endParaRPr lang="en-US" sz="2400" dirty="0" smtClean="0"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None/>
              <a:defRPr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lphaLcPeriod"/>
              <a:defRPr/>
            </a:pPr>
            <a:r>
              <a:rPr lang="en-GB" sz="2000" dirty="0" smtClean="0">
                <a:latin typeface="Book Antiqua" pitchFamily="18" charset="0"/>
              </a:rPr>
              <a:t>Decision was made to prohibit the import or export of  goods subject to such license, in accordance with the provisions of this Law, after the license has been issued</a:t>
            </a:r>
          </a:p>
          <a:p>
            <a:pPr marL="457200" indent="-457200">
              <a:buFont typeface="+mj-lt"/>
              <a:buAutoNum type="alphaLcPeriod"/>
              <a:defRPr/>
            </a:pPr>
            <a:r>
              <a:rPr lang="en-GB" sz="2000" dirty="0" smtClean="0">
                <a:latin typeface="Book Antiqua" pitchFamily="18" charset="0"/>
              </a:rPr>
              <a:t>License holder violates the conditions of a license</a:t>
            </a:r>
          </a:p>
          <a:p>
            <a:pPr marL="457200" indent="-457200">
              <a:buFont typeface="+mj-lt"/>
              <a:buAutoNum type="alphaLcPeriod"/>
              <a:defRPr/>
            </a:pPr>
            <a:r>
              <a:rPr lang="en-GB" sz="2000" dirty="0" smtClean="0">
                <a:latin typeface="Book Antiqua" pitchFamily="18" charset="0"/>
              </a:rPr>
              <a:t>License was issued in violation of this Law or other relevant legislation; or</a:t>
            </a:r>
          </a:p>
          <a:p>
            <a:pPr marL="457200" indent="-457200">
              <a:buFont typeface="+mj-lt"/>
              <a:buAutoNum type="alphaLcPeriod"/>
              <a:defRPr/>
            </a:pPr>
            <a:r>
              <a:rPr lang="en-GB" sz="2000" dirty="0" smtClean="0">
                <a:latin typeface="Book Antiqua" pitchFamily="18" charset="0"/>
              </a:rPr>
              <a:t>Decision was based on incorrect information or it has been obtained by </a:t>
            </a:r>
            <a:r>
              <a:rPr lang="en-US" sz="2000" dirty="0" smtClean="0">
                <a:latin typeface="Book Antiqua" pitchFamily="18" charset="0"/>
              </a:rPr>
              <a:t>deceit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endParaRPr lang="en-US" sz="2000" i="1" dirty="0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  <a:defRPr/>
            </a:pPr>
            <a:endParaRPr lang="en-US" sz="2800" dirty="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41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741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741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741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Title 19"/>
          <p:cNvSpPr>
            <a:spLocks noGrp="1"/>
          </p:cNvSpPr>
          <p:nvPr>
            <p:ph type="title"/>
          </p:nvPr>
        </p:nvSpPr>
        <p:spPr>
          <a:xfrm>
            <a:off x="1219200" y="762000"/>
            <a:ext cx="7696200" cy="731838"/>
          </a:xfrm>
        </p:spPr>
        <p:txBody>
          <a:bodyPr/>
          <a:lstStyle/>
          <a:p>
            <a:pPr marL="571500" indent="-571500" eaLnBrk="1" hangingPunct="1"/>
            <a:r>
              <a:rPr lang="en-US" sz="2800" b="1" smtClean="0">
                <a:latin typeface="Book Antiqua" pitchFamily="18" charset="0"/>
              </a:rPr>
              <a:t>SPECIAL CONDITIONS </a:t>
            </a:r>
            <a:endParaRPr lang="en-GB" sz="2800" b="1" smtClean="0">
              <a:latin typeface="Book Antiqua" pitchFamily="18" charset="0"/>
            </a:endParaRPr>
          </a:p>
        </p:txBody>
      </p:sp>
      <p:sp>
        <p:nvSpPr>
          <p:cNvPr id="17420" name="Content Placeholder 20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514350" indent="-514350" eaLnBrk="1" hangingPunct="1"/>
            <a:r>
              <a:rPr lang="en-US" sz="2000" smtClean="0">
                <a:latin typeface="Book Antiqua" pitchFamily="18" charset="0"/>
              </a:rPr>
              <a:t>I</a:t>
            </a:r>
            <a:r>
              <a:rPr lang="en-GB" sz="2000" smtClean="0">
                <a:latin typeface="Book Antiqua" pitchFamily="18" charset="0"/>
              </a:rPr>
              <a:t>mport, transit and export of goods shall be subject to relevant veterinary, sanitary and phytosanitary requirements prescribed for particular type of goods</a:t>
            </a:r>
            <a:r>
              <a:rPr lang="en-US" sz="2000" smtClean="0">
                <a:latin typeface="Book Antiqua" pitchFamily="18" charset="0"/>
              </a:rPr>
              <a:t>.</a:t>
            </a:r>
          </a:p>
          <a:p>
            <a:pPr marL="514350" indent="-514350" eaLnBrk="1" hangingPunct="1"/>
            <a:r>
              <a:rPr lang="en-US" sz="2000" smtClean="0">
                <a:latin typeface="Book Antiqua" pitchFamily="18" charset="0"/>
              </a:rPr>
              <a:t>I</a:t>
            </a:r>
            <a:r>
              <a:rPr lang="en-GB" sz="2000" smtClean="0">
                <a:latin typeface="Book Antiqua" pitchFamily="18" charset="0"/>
              </a:rPr>
              <a:t>mport, transit and export of animals, plants, animal and plant products, and other goods that may carry or transmit pests and disease that may endanger the health of  humans and animals</a:t>
            </a:r>
            <a:r>
              <a:rPr lang="sr-Cyrl-CS" sz="2000" smtClean="0">
                <a:latin typeface="Book Antiqua" pitchFamily="18" charset="0"/>
              </a:rPr>
              <a:t>,</a:t>
            </a:r>
            <a:r>
              <a:rPr lang="en-GB" sz="2000" smtClean="0">
                <a:latin typeface="Book Antiqua" pitchFamily="18" charset="0"/>
              </a:rPr>
              <a:t> may be prohibited</a:t>
            </a:r>
            <a:r>
              <a:rPr lang="en-US" sz="2000" smtClean="0">
                <a:latin typeface="Book Antiqua" pitchFamily="18" charset="0"/>
              </a:rPr>
              <a:t>.</a:t>
            </a:r>
          </a:p>
          <a:p>
            <a:pPr marL="514350" indent="-514350" eaLnBrk="1" hangingPunct="1">
              <a:buFont typeface="Arial" charset="0"/>
              <a:buNone/>
            </a:pP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US" sz="2000" smtClean="0">
                <a:latin typeface="Book Antiqua" pitchFamily="18" charset="0"/>
              </a:rPr>
              <a:t>C</a:t>
            </a:r>
            <a:r>
              <a:rPr lang="en-GB" sz="2000" smtClean="0">
                <a:latin typeface="Book Antiqua" pitchFamily="18" charset="0"/>
              </a:rPr>
              <a:t>onformity  with technical regulations applicable in Montenegro may be prescribed as a condition for import of goods.  </a:t>
            </a: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/>
            <a:r>
              <a:rPr lang="en-GB" sz="2000" smtClean="0">
                <a:latin typeface="Book Antiqua" pitchFamily="18" charset="0"/>
              </a:rPr>
              <a:t>Conformity  with standards cannot be prescribed as a condition for import of goods, except where the standard is an integral part of the technical regulation</a:t>
            </a: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None/>
            </a:pPr>
            <a:endParaRPr lang="en-US" sz="2000" smtClean="0"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None/>
            </a:pPr>
            <a:endParaRPr lang="en-US" sz="2000" i="1" smtClean="0">
              <a:latin typeface="Book Antiqua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 typeface="Arial" charset="0"/>
              <a:buNone/>
            </a:pPr>
            <a:endParaRPr lang="en-US" sz="280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8437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3854</TotalTime>
  <Words>1900</Words>
  <Application>Microsoft Office PowerPoint</Application>
  <PresentationFormat>On-screen Show (4:3)</PresentationFormat>
  <Paragraphs>226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Book Antiqua</vt:lpstr>
      <vt:lpstr>Cambria</vt:lpstr>
      <vt:lpstr>Wingdings</vt:lpstr>
      <vt:lpstr>Office Theme</vt:lpstr>
      <vt:lpstr>Slide 1</vt:lpstr>
      <vt:lpstr>Slide 2</vt:lpstr>
      <vt:lpstr>Law on Foreign Trade</vt:lpstr>
      <vt:lpstr>Law on Foreign Trade (1)</vt:lpstr>
      <vt:lpstr>  </vt:lpstr>
      <vt:lpstr>Law on Foreign Trade (1)</vt:lpstr>
      <vt:lpstr>Law on Foreign Trade (1)</vt:lpstr>
      <vt:lpstr>Law on Foreign Trade (1)</vt:lpstr>
      <vt:lpstr>Law on Foreign Trade (1)</vt:lpstr>
      <vt:lpstr>Decree for the implementation of Law on Foreign trade (2)</vt:lpstr>
      <vt:lpstr>Control list for Exports and Import of  Goods (3)</vt:lpstr>
      <vt:lpstr>Control List for Export and Import  of Goods (3)</vt:lpstr>
      <vt:lpstr>Control List for Export and Import  of Goods (3)</vt:lpstr>
      <vt:lpstr>Control List for Export and Import  of Goods (3)</vt:lpstr>
      <vt:lpstr>Control List for Export and Import  of Goods (3)</vt:lpstr>
      <vt:lpstr>SPECIAL CONDITIONS 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jelena.lekovic</cp:lastModifiedBy>
  <cp:revision>767</cp:revision>
  <dcterms:created xsi:type="dcterms:W3CDTF">2012-04-18T16:21:57Z</dcterms:created>
  <dcterms:modified xsi:type="dcterms:W3CDTF">2013-06-06T09:08:08Z</dcterms:modified>
</cp:coreProperties>
</file>