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notesMasterIdLst>
    <p:notesMasterId r:id="rId17"/>
  </p:notesMasterIdLst>
  <p:handoutMasterIdLst>
    <p:handoutMasterId r:id="rId18"/>
  </p:handoutMasterIdLst>
  <p:sldIdLst>
    <p:sldId id="341" r:id="rId2"/>
    <p:sldId id="340" r:id="rId3"/>
    <p:sldId id="401" r:id="rId4"/>
    <p:sldId id="386" r:id="rId5"/>
    <p:sldId id="394" r:id="rId6"/>
    <p:sldId id="393" r:id="rId7"/>
    <p:sldId id="392" r:id="rId8"/>
    <p:sldId id="391" r:id="rId9"/>
    <p:sldId id="390" r:id="rId10"/>
    <p:sldId id="389" r:id="rId11"/>
    <p:sldId id="395" r:id="rId12"/>
    <p:sldId id="399" r:id="rId13"/>
    <p:sldId id="398" r:id="rId14"/>
    <p:sldId id="402" r:id="rId15"/>
    <p:sldId id="342" r:id="rId16"/>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A1414"/>
    <a:srgbClr val="82302E"/>
    <a:srgbClr val="9E1E1E"/>
    <a:srgbClr val="99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9754" autoAdjust="0"/>
  </p:normalViewPr>
  <p:slideViewPr>
    <p:cSldViewPr>
      <p:cViewPr varScale="1">
        <p:scale>
          <a:sx n="91" d="100"/>
          <a:sy n="91" d="100"/>
        </p:scale>
        <p:origin x="-972" y="-108"/>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0D5AE5-071B-4040-8613-77716C0E42A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702FF745-413A-46BA-B2FC-5F146B3344E3}">
      <dgm:prSet phldrT="[Text]" custT="1"/>
      <dgm:spPr/>
      <dgm:t>
        <a:bodyPr/>
        <a:lstStyle/>
        <a:p>
          <a:endParaRPr lang="en-GB" sz="3600" dirty="0" smtClean="0">
            <a:latin typeface="Book Antiqua" pitchFamily="18" charset="0"/>
          </a:endParaRPr>
        </a:p>
        <a:p>
          <a:r>
            <a:rPr lang="en-GB" sz="3600" b="1" dirty="0" smtClean="0">
              <a:latin typeface="Book Antiqua" pitchFamily="18" charset="0"/>
            </a:rPr>
            <a:t>Content</a:t>
          </a:r>
          <a:r>
            <a:rPr lang="en-US" sz="3600" b="1" dirty="0" smtClean="0">
              <a:latin typeface="Book Antiqua" pitchFamily="18" charset="0"/>
            </a:rPr>
            <a:t/>
          </a:r>
          <a:br>
            <a:rPr lang="en-US" sz="3600" b="1" dirty="0" smtClean="0">
              <a:latin typeface="Book Antiqua" pitchFamily="18" charset="0"/>
            </a:rPr>
          </a:br>
          <a:endParaRPr lang="en-US" sz="3600" b="1" dirty="0"/>
        </a:p>
      </dgm:t>
    </dgm:pt>
    <dgm:pt modelId="{26E2D153-58E3-4D85-AAD0-EDFF2194247D}" type="parTrans" cxnId="{3FA8FE66-6A5E-43B3-B6FF-693CFF7DD56C}">
      <dgm:prSet/>
      <dgm:spPr/>
      <dgm:t>
        <a:bodyPr/>
        <a:lstStyle/>
        <a:p>
          <a:endParaRPr lang="en-US"/>
        </a:p>
      </dgm:t>
    </dgm:pt>
    <dgm:pt modelId="{FA253909-03ED-4100-9866-87D7F9BA0559}" type="sibTrans" cxnId="{3FA8FE66-6A5E-43B3-B6FF-693CFF7DD56C}">
      <dgm:prSet/>
      <dgm:spPr/>
      <dgm:t>
        <a:bodyPr/>
        <a:lstStyle/>
        <a:p>
          <a:endParaRPr lang="en-US"/>
        </a:p>
      </dgm:t>
    </dgm:pt>
    <dgm:pt modelId="{ED6ADCA1-ACD9-41BD-878D-DB258D65945F}">
      <dgm:prSet phldrT="[Text]"/>
      <dgm:spPr>
        <a:solidFill>
          <a:schemeClr val="accent6">
            <a:lumMod val="60000"/>
            <a:lumOff val="40000"/>
          </a:schemeClr>
        </a:solidFill>
      </dgm:spPr>
      <dgm:t>
        <a:bodyPr/>
        <a:lstStyle/>
        <a:p>
          <a:r>
            <a:rPr lang="en-US" dirty="0" smtClean="0">
              <a:latin typeface="Book Antiqua" pitchFamily="18" charset="0"/>
            </a:rPr>
            <a:t>1. </a:t>
          </a:r>
          <a:r>
            <a:rPr lang="en-US" b="1" dirty="0" smtClean="0">
              <a:latin typeface="Book Antiqua" pitchFamily="18" charset="0"/>
            </a:rPr>
            <a:t>Montenegrin accession to WTO </a:t>
          </a:r>
          <a:r>
            <a:rPr lang="x-none" b="1" smtClean="0">
              <a:latin typeface="Book Antiqua" pitchFamily="18" charset="0"/>
            </a:rPr>
            <a:t> </a:t>
          </a:r>
          <a:r>
            <a:rPr lang="en-US" b="1" dirty="0" smtClean="0">
              <a:latin typeface="Book Antiqua" pitchFamily="18" charset="0"/>
            </a:rPr>
            <a:t>Main facts</a:t>
          </a:r>
          <a:endParaRPr lang="en-US" b="1" dirty="0"/>
        </a:p>
      </dgm:t>
    </dgm:pt>
    <dgm:pt modelId="{A4635F1C-1E9B-4F7B-92CC-848A7153F659}" type="parTrans" cxnId="{B40CBDAD-F01E-4F6B-95BC-FBE183BAC49B}">
      <dgm:prSet/>
      <dgm:spPr/>
      <dgm:t>
        <a:bodyPr/>
        <a:lstStyle/>
        <a:p>
          <a:endParaRPr lang="en-US"/>
        </a:p>
      </dgm:t>
    </dgm:pt>
    <dgm:pt modelId="{975414AA-007C-4E5E-B51C-B31265C8D6DD}" type="sibTrans" cxnId="{B40CBDAD-F01E-4F6B-95BC-FBE183BAC49B}">
      <dgm:prSet/>
      <dgm:spPr/>
      <dgm:t>
        <a:bodyPr/>
        <a:lstStyle/>
        <a:p>
          <a:endParaRPr lang="en-US"/>
        </a:p>
      </dgm:t>
    </dgm:pt>
    <dgm:pt modelId="{B9440F96-2AEA-4E36-84F1-6E8AF4C9FF07}">
      <dgm:prSet phldrT="[Text]"/>
      <dgm:spPr>
        <a:solidFill>
          <a:schemeClr val="accent5">
            <a:lumMod val="60000"/>
            <a:lumOff val="40000"/>
          </a:schemeClr>
        </a:solidFill>
      </dgm:spPr>
      <dgm:t>
        <a:bodyPr/>
        <a:lstStyle/>
        <a:p>
          <a:r>
            <a:rPr lang="en-US" dirty="0" smtClean="0">
              <a:latin typeface="Book Antiqua" pitchFamily="18" charset="0"/>
            </a:rPr>
            <a:t>2. </a:t>
          </a:r>
          <a:r>
            <a:rPr lang="x-none" b="1" smtClean="0">
              <a:latin typeface="Book Antiqua" pitchFamily="18" charset="0"/>
            </a:rPr>
            <a:t>Montenegro</a:t>
          </a:r>
          <a:r>
            <a:rPr lang="en-GB" b="1" dirty="0" smtClean="0">
              <a:latin typeface="Book Antiqua" pitchFamily="18" charset="0"/>
            </a:rPr>
            <a:t> as a member of the WTO</a:t>
          </a:r>
          <a:endParaRPr lang="en-US" b="1" dirty="0"/>
        </a:p>
      </dgm:t>
    </dgm:pt>
    <dgm:pt modelId="{F6EDD724-78CB-4D25-AE80-C2E3E351F382}" type="parTrans" cxnId="{D78C2C8D-5DE2-4460-989D-54A60DA23A95}">
      <dgm:prSet/>
      <dgm:spPr/>
      <dgm:t>
        <a:bodyPr/>
        <a:lstStyle/>
        <a:p>
          <a:endParaRPr lang="en-US"/>
        </a:p>
      </dgm:t>
    </dgm:pt>
    <dgm:pt modelId="{F191DAA3-1675-4B62-9A6C-40F2DD8C87BF}" type="sibTrans" cxnId="{D78C2C8D-5DE2-4460-989D-54A60DA23A95}">
      <dgm:prSet/>
      <dgm:spPr/>
      <dgm:t>
        <a:bodyPr/>
        <a:lstStyle/>
        <a:p>
          <a:endParaRPr lang="en-US"/>
        </a:p>
      </dgm:t>
    </dgm:pt>
    <dgm:pt modelId="{E5F0187E-3D0C-4709-952B-F33D0B147891}">
      <dgm:prSet phldrT="[Text]"/>
      <dgm:spPr>
        <a:solidFill>
          <a:schemeClr val="accent3">
            <a:lumMod val="60000"/>
            <a:lumOff val="40000"/>
          </a:schemeClr>
        </a:solidFill>
      </dgm:spPr>
      <dgm:t>
        <a:bodyPr/>
        <a:lstStyle/>
        <a:p>
          <a:r>
            <a:rPr lang="en-US" dirty="0" smtClean="0">
              <a:latin typeface="Book Antiqua" pitchFamily="18" charset="0"/>
            </a:rPr>
            <a:t>3. </a:t>
          </a:r>
          <a:r>
            <a:rPr lang="x-none" b="1" smtClean="0">
              <a:latin typeface="Book Antiqua" pitchFamily="18" charset="0"/>
            </a:rPr>
            <a:t>P</a:t>
          </a:r>
          <a:r>
            <a:rPr lang="en-US" b="1" dirty="0" err="1" smtClean="0">
              <a:latin typeface="Book Antiqua" pitchFamily="18" charset="0"/>
            </a:rPr>
            <a:t>ost</a:t>
          </a:r>
          <a:r>
            <a:rPr lang="en-US" b="1" dirty="0" smtClean="0">
              <a:latin typeface="Book Antiqua" pitchFamily="18" charset="0"/>
            </a:rPr>
            <a:t>-</a:t>
          </a:r>
          <a:r>
            <a:rPr lang="x-none" b="1" dirty="0" smtClean="0">
              <a:latin typeface="Book Antiqua" pitchFamily="18" charset="0"/>
            </a:rPr>
            <a:t> </a:t>
          </a:r>
          <a:r>
            <a:rPr lang="en-US" b="1" dirty="0" smtClean="0">
              <a:latin typeface="Book Antiqua" pitchFamily="18" charset="0"/>
            </a:rPr>
            <a:t>accession period</a:t>
          </a:r>
          <a:endParaRPr lang="en-US" b="1" dirty="0"/>
        </a:p>
      </dgm:t>
    </dgm:pt>
    <dgm:pt modelId="{3A7A62B5-2FD1-43A6-9F7C-1D8657D0F8AE}" type="parTrans" cxnId="{F1E7AB03-8AFB-485F-B6E3-22D9018908B1}">
      <dgm:prSet/>
      <dgm:spPr/>
      <dgm:t>
        <a:bodyPr/>
        <a:lstStyle/>
        <a:p>
          <a:endParaRPr lang="en-US"/>
        </a:p>
      </dgm:t>
    </dgm:pt>
    <dgm:pt modelId="{A93C77B0-2842-467C-B9D1-94D1D556D152}" type="sibTrans" cxnId="{F1E7AB03-8AFB-485F-B6E3-22D9018908B1}">
      <dgm:prSet/>
      <dgm:spPr/>
      <dgm:t>
        <a:bodyPr/>
        <a:lstStyle/>
        <a:p>
          <a:endParaRPr lang="en-US"/>
        </a:p>
      </dgm:t>
    </dgm:pt>
    <dgm:pt modelId="{4A0DC387-3710-453F-AE89-4B828B642097}">
      <dgm:prSet phldrT="[Text]"/>
      <dgm:spPr>
        <a:solidFill>
          <a:schemeClr val="accent2">
            <a:lumMod val="60000"/>
            <a:lumOff val="40000"/>
          </a:schemeClr>
        </a:solidFill>
      </dgm:spPr>
      <dgm:t>
        <a:bodyPr/>
        <a:lstStyle/>
        <a:p>
          <a:r>
            <a:rPr lang="en-US" dirty="0" smtClean="0">
              <a:latin typeface="Book Antiqua" pitchFamily="18" charset="0"/>
            </a:rPr>
            <a:t>4. </a:t>
          </a:r>
          <a:r>
            <a:rPr lang="x-none" b="1" smtClean="0">
              <a:latin typeface="Book Antiqua" pitchFamily="18" charset="0"/>
            </a:rPr>
            <a:t>WTO</a:t>
          </a:r>
          <a:endParaRPr lang="x-none" b="1" dirty="0" smtClean="0">
            <a:latin typeface="Book Antiqua" pitchFamily="18" charset="0"/>
          </a:endParaRPr>
        </a:p>
        <a:p>
          <a:r>
            <a:rPr lang="en-US" b="1" dirty="0" smtClean="0">
              <a:latin typeface="Book Antiqua" pitchFamily="18" charset="0"/>
            </a:rPr>
            <a:t>Montenegro</a:t>
          </a:r>
          <a:r>
            <a:rPr lang="x-none" b="1" dirty="0" smtClean="0">
              <a:latin typeface="Book Antiqua" pitchFamily="18" charset="0"/>
            </a:rPr>
            <a:t> and EU</a:t>
          </a:r>
          <a:endParaRPr lang="en-US" b="1" dirty="0"/>
        </a:p>
      </dgm:t>
    </dgm:pt>
    <dgm:pt modelId="{E69906BB-052E-4FA1-9541-D8786B6F090C}" type="parTrans" cxnId="{19C1CD5E-2942-4150-B435-AA3060C999D3}">
      <dgm:prSet/>
      <dgm:spPr/>
      <dgm:t>
        <a:bodyPr/>
        <a:lstStyle/>
        <a:p>
          <a:endParaRPr lang="en-US"/>
        </a:p>
      </dgm:t>
    </dgm:pt>
    <dgm:pt modelId="{4EF63B37-3C72-499E-ACCB-FBE86C6562E1}" type="sibTrans" cxnId="{19C1CD5E-2942-4150-B435-AA3060C999D3}">
      <dgm:prSet/>
      <dgm:spPr/>
      <dgm:t>
        <a:bodyPr/>
        <a:lstStyle/>
        <a:p>
          <a:endParaRPr lang="en-US"/>
        </a:p>
      </dgm:t>
    </dgm:pt>
    <dgm:pt modelId="{3045B42A-C43A-4F41-B3E1-D9319AAD4D9F}" type="pres">
      <dgm:prSet presAssocID="{050D5AE5-071B-4040-8613-77716C0E42A5}" presName="diagram" presStyleCnt="0">
        <dgm:presLayoutVars>
          <dgm:chMax val="1"/>
          <dgm:dir/>
          <dgm:animLvl val="ctr"/>
          <dgm:resizeHandles val="exact"/>
        </dgm:presLayoutVars>
      </dgm:prSet>
      <dgm:spPr/>
      <dgm:t>
        <a:bodyPr/>
        <a:lstStyle/>
        <a:p>
          <a:endParaRPr lang="en-US"/>
        </a:p>
      </dgm:t>
    </dgm:pt>
    <dgm:pt modelId="{14B51987-EC85-419B-81EF-D911D16691A2}" type="pres">
      <dgm:prSet presAssocID="{050D5AE5-071B-4040-8613-77716C0E42A5}" presName="matrix" presStyleCnt="0"/>
      <dgm:spPr/>
    </dgm:pt>
    <dgm:pt modelId="{837247B2-C989-4DF1-BB16-C993131980A8}" type="pres">
      <dgm:prSet presAssocID="{050D5AE5-071B-4040-8613-77716C0E42A5}" presName="tile1" presStyleLbl="node1" presStyleIdx="0" presStyleCnt="4"/>
      <dgm:spPr/>
      <dgm:t>
        <a:bodyPr/>
        <a:lstStyle/>
        <a:p>
          <a:endParaRPr lang="en-US"/>
        </a:p>
      </dgm:t>
    </dgm:pt>
    <dgm:pt modelId="{013FFF18-28A3-41DD-B9AC-7D2A858E500A}" type="pres">
      <dgm:prSet presAssocID="{050D5AE5-071B-4040-8613-77716C0E42A5}" presName="tile1text" presStyleLbl="node1" presStyleIdx="0" presStyleCnt="4">
        <dgm:presLayoutVars>
          <dgm:chMax val="0"/>
          <dgm:chPref val="0"/>
          <dgm:bulletEnabled val="1"/>
        </dgm:presLayoutVars>
      </dgm:prSet>
      <dgm:spPr/>
      <dgm:t>
        <a:bodyPr/>
        <a:lstStyle/>
        <a:p>
          <a:endParaRPr lang="en-US"/>
        </a:p>
      </dgm:t>
    </dgm:pt>
    <dgm:pt modelId="{52A39939-467A-4B4E-9C8C-54BBC031C896}" type="pres">
      <dgm:prSet presAssocID="{050D5AE5-071B-4040-8613-77716C0E42A5}" presName="tile2" presStyleLbl="node1" presStyleIdx="1" presStyleCnt="4"/>
      <dgm:spPr/>
      <dgm:t>
        <a:bodyPr/>
        <a:lstStyle/>
        <a:p>
          <a:endParaRPr lang="en-US"/>
        </a:p>
      </dgm:t>
    </dgm:pt>
    <dgm:pt modelId="{E387681B-00CD-4CF6-BB8D-70554BDC949F}" type="pres">
      <dgm:prSet presAssocID="{050D5AE5-071B-4040-8613-77716C0E42A5}" presName="tile2text" presStyleLbl="node1" presStyleIdx="1" presStyleCnt="4">
        <dgm:presLayoutVars>
          <dgm:chMax val="0"/>
          <dgm:chPref val="0"/>
          <dgm:bulletEnabled val="1"/>
        </dgm:presLayoutVars>
      </dgm:prSet>
      <dgm:spPr/>
      <dgm:t>
        <a:bodyPr/>
        <a:lstStyle/>
        <a:p>
          <a:endParaRPr lang="en-US"/>
        </a:p>
      </dgm:t>
    </dgm:pt>
    <dgm:pt modelId="{30389411-7300-4685-A87B-22FEA5A6B740}" type="pres">
      <dgm:prSet presAssocID="{050D5AE5-071B-4040-8613-77716C0E42A5}" presName="tile3" presStyleLbl="node1" presStyleIdx="2" presStyleCnt="4" custLinFactNeighborY="1017"/>
      <dgm:spPr/>
      <dgm:t>
        <a:bodyPr/>
        <a:lstStyle/>
        <a:p>
          <a:endParaRPr lang="en-US"/>
        </a:p>
      </dgm:t>
    </dgm:pt>
    <dgm:pt modelId="{2654D4E5-4314-4F50-9416-749C7887A940}" type="pres">
      <dgm:prSet presAssocID="{050D5AE5-071B-4040-8613-77716C0E42A5}" presName="tile3text" presStyleLbl="node1" presStyleIdx="2" presStyleCnt="4">
        <dgm:presLayoutVars>
          <dgm:chMax val="0"/>
          <dgm:chPref val="0"/>
          <dgm:bulletEnabled val="1"/>
        </dgm:presLayoutVars>
      </dgm:prSet>
      <dgm:spPr/>
      <dgm:t>
        <a:bodyPr/>
        <a:lstStyle/>
        <a:p>
          <a:endParaRPr lang="en-US"/>
        </a:p>
      </dgm:t>
    </dgm:pt>
    <dgm:pt modelId="{8C57A078-47F2-4573-AFE6-24E9215FA874}" type="pres">
      <dgm:prSet presAssocID="{050D5AE5-071B-4040-8613-77716C0E42A5}" presName="tile4" presStyleLbl="node1" presStyleIdx="3" presStyleCnt="4"/>
      <dgm:spPr/>
      <dgm:t>
        <a:bodyPr/>
        <a:lstStyle/>
        <a:p>
          <a:endParaRPr lang="en-US"/>
        </a:p>
      </dgm:t>
    </dgm:pt>
    <dgm:pt modelId="{7CD5CDF1-E7F6-4E5A-BBA2-B164FCD94763}" type="pres">
      <dgm:prSet presAssocID="{050D5AE5-071B-4040-8613-77716C0E42A5}" presName="tile4text" presStyleLbl="node1" presStyleIdx="3" presStyleCnt="4">
        <dgm:presLayoutVars>
          <dgm:chMax val="0"/>
          <dgm:chPref val="0"/>
          <dgm:bulletEnabled val="1"/>
        </dgm:presLayoutVars>
      </dgm:prSet>
      <dgm:spPr/>
      <dgm:t>
        <a:bodyPr/>
        <a:lstStyle/>
        <a:p>
          <a:endParaRPr lang="en-US"/>
        </a:p>
      </dgm:t>
    </dgm:pt>
    <dgm:pt modelId="{B4AEC5BF-B7BB-48FA-A564-774E3209FC1A}" type="pres">
      <dgm:prSet presAssocID="{050D5AE5-071B-4040-8613-77716C0E42A5}" presName="centerTile" presStyleLbl="fgShp" presStyleIdx="0" presStyleCnt="1" custScaleY="111820">
        <dgm:presLayoutVars>
          <dgm:chMax val="0"/>
          <dgm:chPref val="0"/>
        </dgm:presLayoutVars>
      </dgm:prSet>
      <dgm:spPr/>
      <dgm:t>
        <a:bodyPr/>
        <a:lstStyle/>
        <a:p>
          <a:endParaRPr lang="en-US"/>
        </a:p>
      </dgm:t>
    </dgm:pt>
  </dgm:ptLst>
  <dgm:cxnLst>
    <dgm:cxn modelId="{33541E4E-631A-451D-90B2-8F645DD0330F}" type="presOf" srcId="{ED6ADCA1-ACD9-41BD-878D-DB258D65945F}" destId="{013FFF18-28A3-41DD-B9AC-7D2A858E500A}" srcOrd="1" destOrd="0" presId="urn:microsoft.com/office/officeart/2005/8/layout/matrix1"/>
    <dgm:cxn modelId="{2E610EAF-0458-4C25-AC03-98ED79C799A5}" type="presOf" srcId="{E5F0187E-3D0C-4709-952B-F33D0B147891}" destId="{30389411-7300-4685-A87B-22FEA5A6B740}" srcOrd="0" destOrd="0" presId="urn:microsoft.com/office/officeart/2005/8/layout/matrix1"/>
    <dgm:cxn modelId="{F1E7AB03-8AFB-485F-B6E3-22D9018908B1}" srcId="{702FF745-413A-46BA-B2FC-5F146B3344E3}" destId="{E5F0187E-3D0C-4709-952B-F33D0B147891}" srcOrd="2" destOrd="0" parTransId="{3A7A62B5-2FD1-43A6-9F7C-1D8657D0F8AE}" sibTransId="{A93C77B0-2842-467C-B9D1-94D1D556D152}"/>
    <dgm:cxn modelId="{743AE1BE-3B69-4C00-A630-CC698541EB90}" type="presOf" srcId="{4A0DC387-3710-453F-AE89-4B828B642097}" destId="{8C57A078-47F2-4573-AFE6-24E9215FA874}" srcOrd="0" destOrd="0" presId="urn:microsoft.com/office/officeart/2005/8/layout/matrix1"/>
    <dgm:cxn modelId="{51462808-B9C4-41FE-ABEE-4504720041BD}" type="presOf" srcId="{ED6ADCA1-ACD9-41BD-878D-DB258D65945F}" destId="{837247B2-C989-4DF1-BB16-C993131980A8}" srcOrd="0" destOrd="0" presId="urn:microsoft.com/office/officeart/2005/8/layout/matrix1"/>
    <dgm:cxn modelId="{83639DBB-34A1-4DE9-A40B-00C3C1752BF8}" type="presOf" srcId="{702FF745-413A-46BA-B2FC-5F146B3344E3}" destId="{B4AEC5BF-B7BB-48FA-A564-774E3209FC1A}" srcOrd="0" destOrd="0" presId="urn:microsoft.com/office/officeart/2005/8/layout/matrix1"/>
    <dgm:cxn modelId="{D78C2C8D-5DE2-4460-989D-54A60DA23A95}" srcId="{702FF745-413A-46BA-B2FC-5F146B3344E3}" destId="{B9440F96-2AEA-4E36-84F1-6E8AF4C9FF07}" srcOrd="1" destOrd="0" parTransId="{F6EDD724-78CB-4D25-AE80-C2E3E351F382}" sibTransId="{F191DAA3-1675-4B62-9A6C-40F2DD8C87BF}"/>
    <dgm:cxn modelId="{15027C88-51F6-4F41-832F-D40734CA10B9}" type="presOf" srcId="{E5F0187E-3D0C-4709-952B-F33D0B147891}" destId="{2654D4E5-4314-4F50-9416-749C7887A940}" srcOrd="1" destOrd="0" presId="urn:microsoft.com/office/officeart/2005/8/layout/matrix1"/>
    <dgm:cxn modelId="{C994EE31-6FDB-480C-9B6B-9FBFABB5EC39}" type="presOf" srcId="{4A0DC387-3710-453F-AE89-4B828B642097}" destId="{7CD5CDF1-E7F6-4E5A-BBA2-B164FCD94763}" srcOrd="1" destOrd="0" presId="urn:microsoft.com/office/officeart/2005/8/layout/matrix1"/>
    <dgm:cxn modelId="{44F05EA2-2381-44F1-830B-B760C3785D9A}" type="presOf" srcId="{050D5AE5-071B-4040-8613-77716C0E42A5}" destId="{3045B42A-C43A-4F41-B3E1-D9319AAD4D9F}" srcOrd="0" destOrd="0" presId="urn:microsoft.com/office/officeart/2005/8/layout/matrix1"/>
    <dgm:cxn modelId="{19C1CD5E-2942-4150-B435-AA3060C999D3}" srcId="{702FF745-413A-46BA-B2FC-5F146B3344E3}" destId="{4A0DC387-3710-453F-AE89-4B828B642097}" srcOrd="3" destOrd="0" parTransId="{E69906BB-052E-4FA1-9541-D8786B6F090C}" sibTransId="{4EF63B37-3C72-499E-ACCB-FBE86C6562E1}"/>
    <dgm:cxn modelId="{22C2C10B-1CBD-489D-9C4B-70FCF64F5D2B}" type="presOf" srcId="{B9440F96-2AEA-4E36-84F1-6E8AF4C9FF07}" destId="{52A39939-467A-4B4E-9C8C-54BBC031C896}" srcOrd="0" destOrd="0" presId="urn:microsoft.com/office/officeart/2005/8/layout/matrix1"/>
    <dgm:cxn modelId="{3FA8FE66-6A5E-43B3-B6FF-693CFF7DD56C}" srcId="{050D5AE5-071B-4040-8613-77716C0E42A5}" destId="{702FF745-413A-46BA-B2FC-5F146B3344E3}" srcOrd="0" destOrd="0" parTransId="{26E2D153-58E3-4D85-AAD0-EDFF2194247D}" sibTransId="{FA253909-03ED-4100-9866-87D7F9BA0559}"/>
    <dgm:cxn modelId="{B40CBDAD-F01E-4F6B-95BC-FBE183BAC49B}" srcId="{702FF745-413A-46BA-B2FC-5F146B3344E3}" destId="{ED6ADCA1-ACD9-41BD-878D-DB258D65945F}" srcOrd="0" destOrd="0" parTransId="{A4635F1C-1E9B-4F7B-92CC-848A7153F659}" sibTransId="{975414AA-007C-4E5E-B51C-B31265C8D6DD}"/>
    <dgm:cxn modelId="{F5B67C83-1C72-47C5-B707-A43DEA991422}" type="presOf" srcId="{B9440F96-2AEA-4E36-84F1-6E8AF4C9FF07}" destId="{E387681B-00CD-4CF6-BB8D-70554BDC949F}" srcOrd="1" destOrd="0" presId="urn:microsoft.com/office/officeart/2005/8/layout/matrix1"/>
    <dgm:cxn modelId="{B0CBBC43-3FBA-4AF0-8E21-5A59F41797B6}" type="presParOf" srcId="{3045B42A-C43A-4F41-B3E1-D9319AAD4D9F}" destId="{14B51987-EC85-419B-81EF-D911D16691A2}" srcOrd="0" destOrd="0" presId="urn:microsoft.com/office/officeart/2005/8/layout/matrix1"/>
    <dgm:cxn modelId="{21ECA074-7D76-4A00-864B-01928D9BF2FD}" type="presParOf" srcId="{14B51987-EC85-419B-81EF-D911D16691A2}" destId="{837247B2-C989-4DF1-BB16-C993131980A8}" srcOrd="0" destOrd="0" presId="urn:microsoft.com/office/officeart/2005/8/layout/matrix1"/>
    <dgm:cxn modelId="{DBB2945A-7155-473C-82A3-1865B774B06D}" type="presParOf" srcId="{14B51987-EC85-419B-81EF-D911D16691A2}" destId="{013FFF18-28A3-41DD-B9AC-7D2A858E500A}" srcOrd="1" destOrd="0" presId="urn:microsoft.com/office/officeart/2005/8/layout/matrix1"/>
    <dgm:cxn modelId="{00B99A53-6351-40FB-A974-788E4F07D29A}" type="presParOf" srcId="{14B51987-EC85-419B-81EF-D911D16691A2}" destId="{52A39939-467A-4B4E-9C8C-54BBC031C896}" srcOrd="2" destOrd="0" presId="urn:microsoft.com/office/officeart/2005/8/layout/matrix1"/>
    <dgm:cxn modelId="{14FDC6EC-8253-41FC-AF18-A78288C00F96}" type="presParOf" srcId="{14B51987-EC85-419B-81EF-D911D16691A2}" destId="{E387681B-00CD-4CF6-BB8D-70554BDC949F}" srcOrd="3" destOrd="0" presId="urn:microsoft.com/office/officeart/2005/8/layout/matrix1"/>
    <dgm:cxn modelId="{BEAE8FB1-DC83-4F50-872C-7300680B00A3}" type="presParOf" srcId="{14B51987-EC85-419B-81EF-D911D16691A2}" destId="{30389411-7300-4685-A87B-22FEA5A6B740}" srcOrd="4" destOrd="0" presId="urn:microsoft.com/office/officeart/2005/8/layout/matrix1"/>
    <dgm:cxn modelId="{02368E2E-8D8E-42D5-8E05-102A2C5A58A4}" type="presParOf" srcId="{14B51987-EC85-419B-81EF-D911D16691A2}" destId="{2654D4E5-4314-4F50-9416-749C7887A940}" srcOrd="5" destOrd="0" presId="urn:microsoft.com/office/officeart/2005/8/layout/matrix1"/>
    <dgm:cxn modelId="{0FDF3A95-B09D-4D68-BBAF-D3992B41213A}" type="presParOf" srcId="{14B51987-EC85-419B-81EF-D911D16691A2}" destId="{8C57A078-47F2-4573-AFE6-24E9215FA874}" srcOrd="6" destOrd="0" presId="urn:microsoft.com/office/officeart/2005/8/layout/matrix1"/>
    <dgm:cxn modelId="{A549AE9B-373E-4F5F-8D36-F4A8D2A4C495}" type="presParOf" srcId="{14B51987-EC85-419B-81EF-D911D16691A2}" destId="{7CD5CDF1-E7F6-4E5A-BBA2-B164FCD94763}" srcOrd="7" destOrd="0" presId="urn:microsoft.com/office/officeart/2005/8/layout/matrix1"/>
    <dgm:cxn modelId="{33F581DD-8A62-43D7-B66F-9B9B6F50A6F8}" type="presParOf" srcId="{3045B42A-C43A-4F41-B3E1-D9319AAD4D9F}" destId="{B4AEC5BF-B7BB-48FA-A564-774E3209FC1A}" srcOrd="1" destOrd="0" presId="urn:microsoft.com/office/officeart/2005/8/layout/matrix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37247B2-C989-4DF1-BB16-C993131980A8}">
      <dsp:nvSpPr>
        <dsp:cNvPr id="0" name=""/>
        <dsp:cNvSpPr/>
      </dsp:nvSpPr>
      <dsp:spPr>
        <a:xfrm rot="16200000">
          <a:off x="925909" y="-925909"/>
          <a:ext cx="2262981" cy="4114800"/>
        </a:xfrm>
        <a:prstGeom prst="round1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Book Antiqua" pitchFamily="18" charset="0"/>
            </a:rPr>
            <a:t>1. </a:t>
          </a:r>
          <a:r>
            <a:rPr lang="en-US" sz="3000" b="1" kern="1200" dirty="0" smtClean="0">
              <a:latin typeface="Book Antiqua" pitchFamily="18" charset="0"/>
            </a:rPr>
            <a:t>Montenegrin accession to WTO </a:t>
          </a:r>
          <a:r>
            <a:rPr lang="x-none" sz="3000" b="1" kern="1200" smtClean="0">
              <a:latin typeface="Book Antiqua" pitchFamily="18" charset="0"/>
            </a:rPr>
            <a:t> </a:t>
          </a:r>
          <a:r>
            <a:rPr lang="en-US" sz="3000" b="1" kern="1200" dirty="0" smtClean="0">
              <a:latin typeface="Book Antiqua" pitchFamily="18" charset="0"/>
            </a:rPr>
            <a:t>Main facts</a:t>
          </a:r>
          <a:endParaRPr lang="en-US" sz="3000" b="1" kern="1200" dirty="0"/>
        </a:p>
      </dsp:txBody>
      <dsp:txXfrm rot="16200000">
        <a:off x="1208781" y="-1208781"/>
        <a:ext cx="1697236" cy="4114800"/>
      </dsp:txXfrm>
    </dsp:sp>
    <dsp:sp modelId="{52A39939-467A-4B4E-9C8C-54BBC031C896}">
      <dsp:nvSpPr>
        <dsp:cNvPr id="0" name=""/>
        <dsp:cNvSpPr/>
      </dsp:nvSpPr>
      <dsp:spPr>
        <a:xfrm>
          <a:off x="4114800" y="0"/>
          <a:ext cx="4114800" cy="2262981"/>
        </a:xfrm>
        <a:prstGeom prst="round1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Book Antiqua" pitchFamily="18" charset="0"/>
            </a:rPr>
            <a:t>2. </a:t>
          </a:r>
          <a:r>
            <a:rPr lang="x-none" sz="3000" b="1" kern="1200" smtClean="0">
              <a:latin typeface="Book Antiqua" pitchFamily="18" charset="0"/>
            </a:rPr>
            <a:t>Montenegro</a:t>
          </a:r>
          <a:r>
            <a:rPr lang="en-GB" sz="3000" b="1" kern="1200" dirty="0" smtClean="0">
              <a:latin typeface="Book Antiqua" pitchFamily="18" charset="0"/>
            </a:rPr>
            <a:t> as a member of the WTO</a:t>
          </a:r>
          <a:endParaRPr lang="en-US" sz="3000" b="1" kern="1200" dirty="0"/>
        </a:p>
      </dsp:txBody>
      <dsp:txXfrm>
        <a:off x="4114800" y="0"/>
        <a:ext cx="4114800" cy="1697236"/>
      </dsp:txXfrm>
    </dsp:sp>
    <dsp:sp modelId="{30389411-7300-4685-A87B-22FEA5A6B740}">
      <dsp:nvSpPr>
        <dsp:cNvPr id="0" name=""/>
        <dsp:cNvSpPr/>
      </dsp:nvSpPr>
      <dsp:spPr>
        <a:xfrm rot="10800000">
          <a:off x="0" y="2262981"/>
          <a:ext cx="4114800" cy="2262981"/>
        </a:xfrm>
        <a:prstGeom prst="round1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Book Antiqua" pitchFamily="18" charset="0"/>
            </a:rPr>
            <a:t>3. </a:t>
          </a:r>
          <a:r>
            <a:rPr lang="x-none" sz="3000" b="1" kern="1200" smtClean="0">
              <a:latin typeface="Book Antiqua" pitchFamily="18" charset="0"/>
            </a:rPr>
            <a:t>P</a:t>
          </a:r>
          <a:r>
            <a:rPr lang="en-US" sz="3000" b="1" kern="1200" dirty="0" err="1" smtClean="0">
              <a:latin typeface="Book Antiqua" pitchFamily="18" charset="0"/>
            </a:rPr>
            <a:t>ost</a:t>
          </a:r>
          <a:r>
            <a:rPr lang="en-US" sz="3000" b="1" kern="1200" dirty="0" smtClean="0">
              <a:latin typeface="Book Antiqua" pitchFamily="18" charset="0"/>
            </a:rPr>
            <a:t>-</a:t>
          </a:r>
          <a:r>
            <a:rPr lang="x-none" sz="3000" b="1" kern="1200" dirty="0" smtClean="0">
              <a:latin typeface="Book Antiqua" pitchFamily="18" charset="0"/>
            </a:rPr>
            <a:t> </a:t>
          </a:r>
          <a:r>
            <a:rPr lang="en-US" sz="3000" b="1" kern="1200" dirty="0" smtClean="0">
              <a:latin typeface="Book Antiqua" pitchFamily="18" charset="0"/>
            </a:rPr>
            <a:t>accession period</a:t>
          </a:r>
          <a:endParaRPr lang="en-US" sz="3000" b="1" kern="1200" dirty="0"/>
        </a:p>
      </dsp:txBody>
      <dsp:txXfrm rot="10800000">
        <a:off x="0" y="2828726"/>
        <a:ext cx="4114800" cy="1697236"/>
      </dsp:txXfrm>
    </dsp:sp>
    <dsp:sp modelId="{8C57A078-47F2-4573-AFE6-24E9215FA874}">
      <dsp:nvSpPr>
        <dsp:cNvPr id="0" name=""/>
        <dsp:cNvSpPr/>
      </dsp:nvSpPr>
      <dsp:spPr>
        <a:xfrm rot="5400000">
          <a:off x="5040709" y="1337072"/>
          <a:ext cx="2262981" cy="4114800"/>
        </a:xfrm>
        <a:prstGeom prst="round1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Book Antiqua" pitchFamily="18" charset="0"/>
            </a:rPr>
            <a:t>4. </a:t>
          </a:r>
          <a:r>
            <a:rPr lang="x-none" sz="3000" b="1" kern="1200" smtClean="0">
              <a:latin typeface="Book Antiqua" pitchFamily="18" charset="0"/>
            </a:rPr>
            <a:t>WTO</a:t>
          </a:r>
          <a:endParaRPr lang="x-none" sz="3000" b="1" kern="1200" dirty="0" smtClean="0">
            <a:latin typeface="Book Antiqua" pitchFamily="18" charset="0"/>
          </a:endParaRPr>
        </a:p>
        <a:p>
          <a:pPr lvl="0" algn="ctr" defTabSz="1333500">
            <a:lnSpc>
              <a:spcPct val="90000"/>
            </a:lnSpc>
            <a:spcBef>
              <a:spcPct val="0"/>
            </a:spcBef>
            <a:spcAft>
              <a:spcPct val="35000"/>
            </a:spcAft>
          </a:pPr>
          <a:r>
            <a:rPr lang="en-US" sz="3000" b="1" kern="1200" dirty="0" smtClean="0">
              <a:latin typeface="Book Antiqua" pitchFamily="18" charset="0"/>
            </a:rPr>
            <a:t>Montenegro</a:t>
          </a:r>
          <a:r>
            <a:rPr lang="x-none" sz="3000" b="1" kern="1200" dirty="0" smtClean="0">
              <a:latin typeface="Book Antiqua" pitchFamily="18" charset="0"/>
            </a:rPr>
            <a:t> and EU</a:t>
          </a:r>
          <a:endParaRPr lang="en-US" sz="3000" b="1" kern="1200" dirty="0"/>
        </a:p>
      </dsp:txBody>
      <dsp:txXfrm rot="5400000">
        <a:off x="5323581" y="1619944"/>
        <a:ext cx="1697236" cy="4114800"/>
      </dsp:txXfrm>
    </dsp:sp>
    <dsp:sp modelId="{B4AEC5BF-B7BB-48FA-A564-774E3209FC1A}">
      <dsp:nvSpPr>
        <dsp:cNvPr id="0" name=""/>
        <dsp:cNvSpPr/>
      </dsp:nvSpPr>
      <dsp:spPr>
        <a:xfrm>
          <a:off x="2880359" y="1630365"/>
          <a:ext cx="2468880" cy="1265232"/>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GB" sz="3600" kern="1200" dirty="0" smtClean="0">
            <a:latin typeface="Book Antiqua" pitchFamily="18" charset="0"/>
          </a:endParaRPr>
        </a:p>
        <a:p>
          <a:pPr lvl="0" algn="ctr" defTabSz="1600200">
            <a:lnSpc>
              <a:spcPct val="90000"/>
            </a:lnSpc>
            <a:spcBef>
              <a:spcPct val="0"/>
            </a:spcBef>
            <a:spcAft>
              <a:spcPct val="35000"/>
            </a:spcAft>
          </a:pPr>
          <a:r>
            <a:rPr lang="en-GB" sz="3600" b="1" kern="1200" dirty="0" smtClean="0">
              <a:latin typeface="Book Antiqua" pitchFamily="18" charset="0"/>
            </a:rPr>
            <a:t>Content</a:t>
          </a:r>
          <a:r>
            <a:rPr lang="en-US" sz="3600" b="1" kern="1200" dirty="0" smtClean="0">
              <a:latin typeface="Book Antiqua" pitchFamily="18" charset="0"/>
            </a:rPr>
            <a:t/>
          </a:r>
          <a:br>
            <a:rPr lang="en-US" sz="3600" b="1" kern="1200" dirty="0" smtClean="0">
              <a:latin typeface="Book Antiqua" pitchFamily="18" charset="0"/>
            </a:rPr>
          </a:br>
          <a:endParaRPr lang="en-US" sz="3600" b="1" kern="1200" dirty="0"/>
        </a:p>
      </dsp:txBody>
      <dsp:txXfrm>
        <a:off x="2880359" y="1630365"/>
        <a:ext cx="2468880" cy="126523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8BD2FE65-4FC7-48AD-8FDF-58F274710640}" type="datetimeFigureOut">
              <a:rPr lang="en-US"/>
              <a:pPr>
                <a:defRPr/>
              </a:pPr>
              <a:t>6/6/2013</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430E440D-9827-4712-AE6E-61D19285DE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9B951EAA-ADB8-46AB-BFE9-67062610D5D2}" type="datetimeFigureOut">
              <a:rPr lang="en-US"/>
              <a:pPr>
                <a:defRPr/>
              </a:pPr>
              <a:t>6/6/2013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146E1076-6B5C-4F9D-A66A-5C234ADD0CD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6328DE0-88A3-4CAB-A9EC-5288C08EA3E0}" type="datetime1">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597E2A-E58E-40D0-A454-98A2060FD2C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641DCC4-BF85-486F-8C7F-3011A085773B}" type="datetime1">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43EF9F-03BA-40FC-8195-61957BAAB14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A4974A5-B9B8-4F2C-AC47-5771201AF2F3}" type="datetime1">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F3B6BB-0149-4A59-A81B-22A0C06CAD3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81DB534-BC07-43C2-8A69-05CEC802A6A2}" type="datetime1">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BD50C34-AA98-4B82-92C7-C2AF3AB453B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B388865-06B6-4E94-9C3B-E95A885C3554}" type="datetime1">
              <a:rPr lang="en-US"/>
              <a:pPr>
                <a:defRPr/>
              </a:pPr>
              <a:t>6/6/2013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5A8C0C2-DF20-482B-8C8B-A968B738BAE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2177186-544E-4232-A778-C01139065B0C}" type="datetime1">
              <a:rPr lang="en-US"/>
              <a:pPr>
                <a:defRPr/>
              </a:pPr>
              <a:t>6/6/2013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9E766A6-7617-4D5E-9188-8B0BFD10F1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0EF5CE7-8B3E-46C1-81EA-BA86ABD058F3}" type="datetime1">
              <a:rPr lang="en-US"/>
              <a:pPr>
                <a:defRPr/>
              </a:pPr>
              <a:t>6/6/2013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6ED8A8B-9B6B-44DD-84B6-774693E1B58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7A3BC16-24D2-4B95-9330-6BFE4E9F348E}" type="datetime1">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D4E884-5991-4D57-99E3-56F0842AF6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2F82BF8-0FBF-4706-B9B8-993AD7910E8D}" type="datetime1">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C35F97A-973B-475E-96F9-80390DEB120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C01F7E-834A-4996-B3F4-DB27CA0D22D2}" type="datetime1">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D092CE-6274-4338-8BB2-93CB96AD15D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4B3517-F531-43A7-8C40-60F8692E014A}" type="datetime1">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47AD4A-28E1-4A6D-961D-AFD94B749B5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6B70D0A-AA06-4548-A017-75660E5D6AC5}" type="datetime1">
              <a:rPr lang="en-US"/>
              <a:pPr>
                <a:defRPr/>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A1D9F6-C865-459C-B4B4-246BED55082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aida.salagic@mek.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wmf"/><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810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sp>
        <p:nvSpPr>
          <p:cNvPr id="2053"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sr-Latn-CS" sz="1600" b="1">
                <a:solidFill>
                  <a:schemeClr val="bg1"/>
                </a:solidFill>
                <a:latin typeface="Book Antiqua" pitchFamily="18" charset="0"/>
              </a:rPr>
              <a:t> M O N T E N E G R O </a:t>
            </a:r>
          </a:p>
          <a:p>
            <a:pPr algn="ctr"/>
            <a:r>
              <a:rPr lang="en-GB" sz="1600" b="1">
                <a:solidFill>
                  <a:schemeClr val="bg1"/>
                </a:solidFill>
                <a:latin typeface="Book Antiqua" pitchFamily="18" charset="0"/>
              </a:rPr>
              <a:t>Negotiating Team for the Accession of </a:t>
            </a:r>
            <a:r>
              <a:rPr lang="sr-Latn-CS" sz="1600" b="1">
                <a:solidFill>
                  <a:schemeClr val="bg1"/>
                </a:solidFill>
                <a:latin typeface="Book Antiqua" pitchFamily="18" charset="0"/>
              </a:rPr>
              <a:t>Montenegro </a:t>
            </a:r>
            <a:r>
              <a:rPr lang="en-GB" sz="1600" b="1">
                <a:solidFill>
                  <a:schemeClr val="bg1"/>
                </a:solidFill>
                <a:latin typeface="Book Antiqua" pitchFamily="18" charset="0"/>
              </a:rPr>
              <a:t>to the European Union</a:t>
            </a:r>
            <a:br>
              <a:rPr lang="en-GB" sz="1600" b="1">
                <a:solidFill>
                  <a:schemeClr val="bg1"/>
                </a:solidFill>
                <a:latin typeface="Book Antiqua" pitchFamily="18" charset="0"/>
              </a:rPr>
            </a:br>
            <a:r>
              <a:rPr lang="en-GB" sz="1600" b="1" i="1">
                <a:solidFill>
                  <a:schemeClr val="bg1"/>
                </a:solidFill>
                <a:latin typeface="Book Antiqua" pitchFamily="18" charset="0"/>
              </a:rPr>
              <a:t>Working Group for Chapter </a:t>
            </a:r>
            <a:r>
              <a:rPr lang="en-US" sz="1600" b="1" i="1">
                <a:solidFill>
                  <a:schemeClr val="bg1"/>
                </a:solidFill>
                <a:latin typeface="Book Antiqua" pitchFamily="18" charset="0"/>
              </a:rPr>
              <a:t>30</a:t>
            </a:r>
            <a:r>
              <a:rPr lang="hr-HR" sz="1600" b="1" i="1">
                <a:solidFill>
                  <a:schemeClr val="bg1"/>
                </a:solidFill>
                <a:latin typeface="Book Antiqua" pitchFamily="18" charset="0"/>
              </a:rPr>
              <a:t> –</a:t>
            </a:r>
            <a:r>
              <a:rPr lang="en-US" sz="1600" b="1" i="1">
                <a:solidFill>
                  <a:schemeClr val="bg1"/>
                </a:solidFill>
                <a:latin typeface="Book Antiqua" pitchFamily="18" charset="0"/>
              </a:rPr>
              <a:t>External Relations</a:t>
            </a:r>
            <a:endParaRPr lang="en-US" sz="3600" b="1" i="1">
              <a:solidFill>
                <a:schemeClr val="bg1"/>
              </a:solidFill>
              <a:latin typeface="Book Antiqu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Book Antiqua" pitchFamily="18" charset="0"/>
                <a:cs typeface="+mn-cs"/>
              </a:rPr>
              <a:t>Bilateral screening: Chapter </a:t>
            </a:r>
            <a:r>
              <a:rPr lang="en-US" sz="2600" dirty="0">
                <a:solidFill>
                  <a:schemeClr val="accent2">
                    <a:lumMod val="20000"/>
                    <a:lumOff val="80000"/>
                  </a:schemeClr>
                </a:solidFill>
                <a:latin typeface="Book Antiqua" pitchFamily="18" charset="0"/>
                <a:cs typeface="+mn-cs"/>
              </a:rPr>
              <a:t>30</a:t>
            </a:r>
            <a:endParaRPr lang="en-GB" sz="2600" dirty="0">
              <a:solidFill>
                <a:schemeClr val="accent2">
                  <a:lumMod val="20000"/>
                  <a:lumOff val="80000"/>
                </a:schemeClr>
              </a:solidFill>
              <a:latin typeface="Book Antiqu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Book Antiqua" pitchFamily="18" charset="0"/>
                <a:cs typeface="+mn-cs"/>
              </a:rPr>
              <a:t>PRESENTATION OF </a:t>
            </a:r>
            <a:r>
              <a:rPr lang="sr-Latn-CS" sz="2600" b="1" dirty="0">
                <a:solidFill>
                  <a:schemeClr val="accent2">
                    <a:lumMod val="20000"/>
                    <a:lumOff val="80000"/>
                  </a:schemeClr>
                </a:solidFill>
                <a:latin typeface="Book Antiqua" pitchFamily="18" charset="0"/>
                <a:cs typeface="+mn-cs"/>
              </a:rPr>
              <a:t>MONTENEGRO</a:t>
            </a:r>
            <a:endParaRPr lang="hr-HR" sz="2600" b="1" dirty="0">
              <a:solidFill>
                <a:schemeClr val="accent2">
                  <a:lumMod val="20000"/>
                  <a:lumOff val="80000"/>
                </a:schemeClr>
              </a:solidFill>
              <a:latin typeface="Book Antiqua" pitchFamily="18" charset="0"/>
              <a:cs typeface="+mn-cs"/>
            </a:endParaRPr>
          </a:p>
        </p:txBody>
      </p:sp>
      <p:sp>
        <p:nvSpPr>
          <p:cNvPr id="13" name="Rectangle 12"/>
          <p:cNvSpPr/>
          <p:nvPr/>
        </p:nvSpPr>
        <p:spPr>
          <a:xfrm>
            <a:off x="3178175" y="6324600"/>
            <a:ext cx="2538413" cy="369888"/>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Book Antiqua" pitchFamily="18" charset="0"/>
                <a:cs typeface="+mn-cs"/>
              </a:rPr>
              <a:t>Bru</a:t>
            </a:r>
            <a:r>
              <a:rPr lang="hr-HR" b="1" dirty="0">
                <a:solidFill>
                  <a:schemeClr val="accent2">
                    <a:lumMod val="60000"/>
                    <a:lumOff val="40000"/>
                  </a:schemeClr>
                </a:solidFill>
                <a:latin typeface="Book Antiqua" pitchFamily="18" charset="0"/>
                <a:cs typeface="+mn-cs"/>
              </a:rPr>
              <a:t>ssel</a:t>
            </a:r>
            <a:r>
              <a:rPr lang="en-US" b="1" dirty="0">
                <a:solidFill>
                  <a:schemeClr val="accent2">
                    <a:lumMod val="60000"/>
                    <a:lumOff val="40000"/>
                  </a:schemeClr>
                </a:solidFill>
                <a:latin typeface="Book Antiqua" pitchFamily="18" charset="0"/>
                <a:cs typeface="+mn-cs"/>
              </a:rPr>
              <a:t>s,  12 June </a:t>
            </a:r>
            <a:r>
              <a:rPr lang="sr-Latn-CS" b="1" dirty="0">
                <a:solidFill>
                  <a:schemeClr val="accent2">
                    <a:lumMod val="60000"/>
                    <a:lumOff val="40000"/>
                  </a:schemeClr>
                </a:solidFill>
                <a:latin typeface="Book Antiqua" pitchFamily="18" charset="0"/>
                <a:cs typeface="+mn-cs"/>
              </a:rPr>
              <a:t>201</a:t>
            </a:r>
            <a:r>
              <a:rPr lang="en-US" b="1" dirty="0">
                <a:solidFill>
                  <a:schemeClr val="accent2">
                    <a:lumMod val="60000"/>
                    <a:lumOff val="40000"/>
                  </a:schemeClr>
                </a:solidFill>
                <a:latin typeface="Book Antiqua" pitchFamily="18" charset="0"/>
                <a:cs typeface="+mn-cs"/>
              </a:rPr>
              <a:t>3</a:t>
            </a:r>
            <a:endParaRPr lang="en-US" dirty="0">
              <a:solidFill>
                <a:schemeClr val="accent2">
                  <a:lumMod val="60000"/>
                  <a:lumOff val="40000"/>
                </a:schemeClr>
              </a:solidFill>
              <a:latin typeface="Book Antiqua" pitchFamily="18" charset="0"/>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Book Antiqua" pitchFamily="18" charset="0"/>
              </a:endParaRPr>
            </a:p>
          </p:txBody>
        </p:sp>
      </p:grpSp>
      <p:pic>
        <p:nvPicPr>
          <p:cNvPr id="2058"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
        <p:nvSpPr>
          <p:cNvPr id="22" name="Slide Number Placeholder 21"/>
          <p:cNvSpPr>
            <a:spLocks noGrp="1"/>
          </p:cNvSpPr>
          <p:nvPr>
            <p:ph type="sldNum" sz="quarter" idx="12"/>
          </p:nvPr>
        </p:nvSpPr>
        <p:spPr/>
        <p:txBody>
          <a:bodyPr/>
          <a:lstStyle/>
          <a:p>
            <a:pPr>
              <a:defRPr/>
            </a:pPr>
            <a:fld id="{E1A589C9-7C5D-4FB7-B9C0-87285B2C1E13}"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308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3082" name="Rectangle 18"/>
          <p:cNvSpPr>
            <a:spLocks noChangeArrowheads="1"/>
          </p:cNvSpPr>
          <p:nvPr/>
        </p:nvSpPr>
        <p:spPr bwMode="auto">
          <a:xfrm>
            <a:off x="381000" y="1676400"/>
            <a:ext cx="8534400" cy="2154949"/>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a:spAutoFit/>
            <a:sp3d>
              <a:bevelB w="38100" h="38100"/>
            </a:sp3d>
          </a:bodyPr>
          <a:lstStyle/>
          <a:p>
            <a:pPr marL="514350" indent="-514350" algn="ctr">
              <a:lnSpc>
                <a:spcPct val="200000"/>
              </a:lnSpc>
              <a:defRPr/>
            </a:pPr>
            <a:r>
              <a:rPr lang="en-GB" sz="3600" b="1" dirty="0">
                <a:effectLst>
                  <a:outerShdw blurRad="50800" dist="38100" dir="2700000" algn="tl" rotWithShape="0">
                    <a:schemeClr val="tx1">
                      <a:alpha val="40000"/>
                    </a:schemeClr>
                  </a:outerShdw>
                </a:effectLst>
                <a:latin typeface="Book Antiqua" pitchFamily="18" charset="0"/>
              </a:rPr>
              <a:t>WTO</a:t>
            </a:r>
            <a:r>
              <a:rPr lang="en-US" sz="3600" b="1" dirty="0">
                <a:effectLst>
                  <a:outerShdw blurRad="50800" dist="38100" dir="2700000" algn="tl" rotWithShape="0">
                    <a:schemeClr val="tx1">
                      <a:alpha val="40000"/>
                    </a:schemeClr>
                  </a:outerShdw>
                </a:effectLst>
                <a:latin typeface="Book Antiqua" pitchFamily="18" charset="0"/>
              </a:rPr>
              <a:t> </a:t>
            </a:r>
            <a:r>
              <a:rPr lang="en-GB" sz="3600" b="1" dirty="0">
                <a:effectLst>
                  <a:outerShdw blurRad="50800" dist="38100" dir="2700000" algn="tl" rotWithShape="0">
                    <a:schemeClr val="tx1">
                      <a:alpha val="40000"/>
                    </a:schemeClr>
                  </a:outerShdw>
                </a:effectLst>
                <a:latin typeface="Book Antiqua" pitchFamily="18" charset="0"/>
              </a:rPr>
              <a:t/>
            </a:r>
            <a:br>
              <a:rPr lang="en-GB" sz="3600" b="1" dirty="0">
                <a:effectLst>
                  <a:outerShdw blurRad="50800" dist="38100" dir="2700000" algn="tl" rotWithShape="0">
                    <a:schemeClr val="tx1">
                      <a:alpha val="40000"/>
                    </a:schemeClr>
                  </a:outerShdw>
                </a:effectLst>
                <a:latin typeface="Book Antiqua" pitchFamily="18" charset="0"/>
              </a:rPr>
            </a:br>
            <a:r>
              <a:rPr lang="en-GB" sz="3600" b="1" dirty="0">
                <a:effectLst>
                  <a:outerShdw blurRad="50800" dist="38100" dir="2700000" algn="tl" rotWithShape="0">
                    <a:schemeClr val="tx1">
                      <a:alpha val="40000"/>
                    </a:schemeClr>
                  </a:outerShdw>
                </a:effectLst>
                <a:latin typeface="Book Antiqua" pitchFamily="18" charset="0"/>
              </a:rPr>
              <a:t>Multilateral Policy and Relations</a:t>
            </a:r>
            <a:endParaRPr lang="en-US" sz="3600" b="1" dirty="0">
              <a:effectLst>
                <a:outerShdw blurRad="50800" dist="38100" dir="2700000" algn="tl" rotWithShape="0">
                  <a:schemeClr val="tx1">
                    <a:alpha val="40000"/>
                  </a:schemeClr>
                </a:outerShdw>
              </a:effectLst>
              <a:latin typeface="Book Antiqua" pitchFamily="18" charset="0"/>
            </a:endParaRPr>
          </a:p>
        </p:txBody>
      </p:sp>
      <p:pic>
        <p:nvPicPr>
          <p:cNvPr id="3083"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084" name="Rectangle 18"/>
          <p:cNvSpPr>
            <a:spLocks noChangeArrowheads="1"/>
          </p:cNvSpPr>
          <p:nvPr/>
        </p:nvSpPr>
        <p:spPr bwMode="auto">
          <a:xfrm>
            <a:off x="381000" y="4724400"/>
            <a:ext cx="8382000" cy="1200150"/>
          </a:xfrm>
          <a:prstGeom prst="rect">
            <a:avLst/>
          </a:prstGeom>
          <a:noFill/>
          <a:ln w="9525">
            <a:noFill/>
            <a:miter lim="800000"/>
            <a:headEnd/>
            <a:tailEnd/>
          </a:ln>
        </p:spPr>
        <p:txBody>
          <a:bodyPr>
            <a:spAutoFit/>
          </a:bodyPr>
          <a:lstStyle/>
          <a:p>
            <a:pPr marL="814388" indent="-450850" algn="ctr"/>
            <a:r>
              <a:rPr lang="en-US" b="1">
                <a:latin typeface="Book Antiqua" pitchFamily="18" charset="0"/>
              </a:rPr>
              <a:t>Ministry of Economy</a:t>
            </a:r>
          </a:p>
          <a:p>
            <a:pPr marL="814388" indent="-450850" algn="ctr"/>
            <a:endParaRPr lang="en-US">
              <a:latin typeface="Book Antiqua" pitchFamily="18" charset="0"/>
            </a:endParaRPr>
          </a:p>
          <a:p>
            <a:pPr marL="814388" indent="-450850" algn="ctr"/>
            <a:r>
              <a:rPr lang="en-US">
                <a:latin typeface="Book Antiqua" pitchFamily="18" charset="0"/>
              </a:rPr>
              <a:t>Aida Salagić Ceković</a:t>
            </a:r>
          </a:p>
          <a:p>
            <a:pPr marL="814388" indent="-450850" algn="ctr"/>
            <a:r>
              <a:rPr lang="en-US">
                <a:latin typeface="Book Antiqua" pitchFamily="18" charset="0"/>
                <a:hlinkClick r:id="rId5"/>
              </a:rPr>
              <a:t>aida.salagic@mek.gov.me</a:t>
            </a:r>
            <a:endParaRPr lang="sr-Latn-CS">
              <a:latin typeface="Book Antiqua" pitchFamily="18" charset="0"/>
            </a:endParaRPr>
          </a:p>
        </p:txBody>
      </p:sp>
      <p:sp>
        <p:nvSpPr>
          <p:cNvPr id="20" name="Slide Number Placeholder 19"/>
          <p:cNvSpPr>
            <a:spLocks noGrp="1"/>
          </p:cNvSpPr>
          <p:nvPr>
            <p:ph type="sldNum" sz="quarter" idx="12"/>
          </p:nvPr>
        </p:nvSpPr>
        <p:spPr/>
        <p:txBody>
          <a:bodyPr/>
          <a:lstStyle/>
          <a:p>
            <a:pPr>
              <a:defRPr/>
            </a:pPr>
            <a:fld id="{DE5D12EF-2B0E-4032-AC1F-F68A11A17D69}"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10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10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410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410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title"/>
          </p:nvPr>
        </p:nvSpPr>
        <p:spPr>
          <a:xfrm>
            <a:off x="1447800" y="685800"/>
            <a:ext cx="7239000" cy="731838"/>
          </a:xfrm>
        </p:spPr>
        <p:txBody>
          <a:bodyPr rtlCol="0">
            <a:normAutofit fontScale="90000"/>
          </a:bodyPr>
          <a:lstStyle/>
          <a:p>
            <a:pPr eaLnBrk="1" fontAlgn="auto" hangingPunct="1">
              <a:spcAft>
                <a:spcPts val="0"/>
              </a:spcAft>
              <a:defRPr/>
            </a:pPr>
            <a:r>
              <a:rPr lang="x-none" dirty="0" smtClean="0">
                <a:solidFill>
                  <a:srgbClr val="FF0000"/>
                </a:solidFill>
                <a:latin typeface="Book Antiqua" pitchFamily="18" charset="0"/>
              </a:rPr>
              <a:t/>
            </a:r>
            <a:br>
              <a:rPr lang="x-none" dirty="0" smtClean="0">
                <a:solidFill>
                  <a:srgbClr val="FF0000"/>
                </a:solidFill>
                <a:latin typeface="Book Antiqua" pitchFamily="18" charset="0"/>
              </a:rPr>
            </a:br>
            <a:endParaRPr lang="en-US" sz="3600" dirty="0"/>
          </a:p>
        </p:txBody>
      </p:sp>
      <p:graphicFrame>
        <p:nvGraphicFramePr>
          <p:cNvPr id="32" name="Content Placeholder 31"/>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1" name="Slide Number Placeholder 20"/>
          <p:cNvSpPr>
            <a:spLocks noGrp="1"/>
          </p:cNvSpPr>
          <p:nvPr>
            <p:ph type="sldNum" sz="quarter" idx="12"/>
          </p:nvPr>
        </p:nvSpPr>
        <p:spPr/>
        <p:txBody>
          <a:bodyPr/>
          <a:lstStyle/>
          <a:p>
            <a:pPr>
              <a:defRPr/>
            </a:pPr>
            <a:fld id="{713907F2-E642-48FE-82CE-B069B3226EB4}"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2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512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512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513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title"/>
          </p:nvPr>
        </p:nvSpPr>
        <p:spPr>
          <a:xfrm>
            <a:off x="1676400" y="762000"/>
            <a:ext cx="6858000" cy="762000"/>
          </a:xfrm>
          <a:solidFill>
            <a:schemeClr val="accent6">
              <a:lumMod val="60000"/>
              <a:lumOff val="40000"/>
            </a:schemeClr>
          </a:solidFill>
        </p:spPr>
        <p:txBody>
          <a:bodyPr rtlCol="0">
            <a:normAutofit/>
          </a:bodyPr>
          <a:lstStyle/>
          <a:p>
            <a:pPr algn="l" eaLnBrk="1" fontAlgn="auto" hangingPunct="1">
              <a:spcAft>
                <a:spcPts val="0"/>
              </a:spcAft>
              <a:defRPr/>
            </a:pPr>
            <a:r>
              <a:rPr lang="en-US" sz="2400" b="1" dirty="0" smtClean="0">
                <a:latin typeface="Book Antiqua" pitchFamily="18" charset="0"/>
              </a:rPr>
              <a:t>Montenegrin accession to WTO </a:t>
            </a:r>
            <a:r>
              <a:rPr lang="x-none" sz="2400" b="1" dirty="0" smtClean="0">
                <a:latin typeface="Book Antiqua" pitchFamily="18" charset="0"/>
              </a:rPr>
              <a:t>- </a:t>
            </a:r>
            <a:r>
              <a:rPr lang="en-US" sz="2400" b="1" dirty="0" smtClean="0">
                <a:latin typeface="Book Antiqua" pitchFamily="18" charset="0"/>
              </a:rPr>
              <a:t>Main facts</a:t>
            </a:r>
            <a:endParaRPr lang="en-US" sz="2400" dirty="0"/>
          </a:p>
        </p:txBody>
      </p:sp>
      <p:sp>
        <p:nvSpPr>
          <p:cNvPr id="5132" name="Content Placeholder 20"/>
          <p:cNvSpPr>
            <a:spLocks noGrp="1"/>
          </p:cNvSpPr>
          <p:nvPr>
            <p:ph idx="1"/>
          </p:nvPr>
        </p:nvSpPr>
        <p:spPr>
          <a:xfrm>
            <a:off x="457200" y="1600200"/>
            <a:ext cx="8229600" cy="4648200"/>
          </a:xfrm>
        </p:spPr>
        <p:txBody>
          <a:bodyPr/>
          <a:lstStyle/>
          <a:p>
            <a:pPr eaLnBrk="1" hangingPunct="1">
              <a:lnSpc>
                <a:spcPct val="150000"/>
              </a:lnSpc>
              <a:buFont typeface="Wingdings" pitchFamily="2" charset="2"/>
              <a:buChar char="Ø"/>
            </a:pPr>
            <a:r>
              <a:rPr lang="en-US" sz="1800" smtClean="0">
                <a:latin typeface="Book Antiqua" pitchFamily="18" charset="0"/>
              </a:rPr>
              <a:t>Letter of application submitted on 23 December 2004 </a:t>
            </a:r>
          </a:p>
          <a:p>
            <a:pPr eaLnBrk="1" hangingPunct="1">
              <a:lnSpc>
                <a:spcPct val="150000"/>
              </a:lnSpc>
              <a:buFont typeface="Wingdings" pitchFamily="2" charset="2"/>
              <a:buChar char="Ø"/>
            </a:pPr>
            <a:r>
              <a:rPr lang="en-US" sz="1800" smtClean="0">
                <a:latin typeface="Book Antiqua" pitchFamily="18" charset="0"/>
              </a:rPr>
              <a:t>Working Party established on 15 February 2005</a:t>
            </a:r>
          </a:p>
          <a:p>
            <a:pPr eaLnBrk="1" hangingPunct="1">
              <a:lnSpc>
                <a:spcPct val="150000"/>
              </a:lnSpc>
              <a:buFont typeface="Wingdings" pitchFamily="2" charset="2"/>
              <a:buChar char="Ø"/>
            </a:pPr>
            <a:r>
              <a:rPr lang="en-US" sz="1800" smtClean="0">
                <a:latin typeface="Book Antiqua" pitchFamily="18" charset="0"/>
              </a:rPr>
              <a:t>Memorandum on Foreign Trade Regime submitted on 8 March 2005</a:t>
            </a:r>
          </a:p>
          <a:p>
            <a:pPr eaLnBrk="1" hangingPunct="1">
              <a:lnSpc>
                <a:spcPct val="150000"/>
              </a:lnSpc>
              <a:buFont typeface="Wingdings" pitchFamily="2" charset="2"/>
              <a:buChar char="Ø"/>
            </a:pPr>
            <a:r>
              <a:rPr lang="en-US" sz="1800" smtClean="0">
                <a:latin typeface="Book Antiqua" pitchFamily="18" charset="0"/>
              </a:rPr>
              <a:t>Initial Services Offer submitted on 1 July 2005</a:t>
            </a:r>
          </a:p>
          <a:p>
            <a:pPr eaLnBrk="1" hangingPunct="1">
              <a:lnSpc>
                <a:spcPct val="150000"/>
              </a:lnSpc>
              <a:buFont typeface="Wingdings" pitchFamily="2" charset="2"/>
              <a:buChar char="Ø"/>
            </a:pPr>
            <a:r>
              <a:rPr lang="en-US" sz="1800" smtClean="0">
                <a:latin typeface="Book Antiqua" pitchFamily="18" charset="0"/>
              </a:rPr>
              <a:t>Initial Goods Offer submitted on 12 June 2006</a:t>
            </a:r>
          </a:p>
          <a:p>
            <a:pPr eaLnBrk="1" hangingPunct="1">
              <a:lnSpc>
                <a:spcPct val="150000"/>
              </a:lnSpc>
              <a:buFont typeface="Wingdings" pitchFamily="2" charset="2"/>
              <a:buChar char="Ø"/>
            </a:pPr>
            <a:r>
              <a:rPr lang="en-US" sz="1800" smtClean="0">
                <a:latin typeface="Book Antiqua" pitchFamily="18" charset="0"/>
              </a:rPr>
              <a:t>Bilateral agreements concluded with 11 members</a:t>
            </a:r>
          </a:p>
          <a:p>
            <a:pPr eaLnBrk="1" hangingPunct="1">
              <a:lnSpc>
                <a:spcPct val="150000"/>
              </a:lnSpc>
              <a:buFont typeface="Wingdings" pitchFamily="2" charset="2"/>
              <a:buChar char="Ø"/>
            </a:pPr>
            <a:r>
              <a:rPr lang="en-US" sz="1800" smtClean="0">
                <a:latin typeface="Book Antiqua" pitchFamily="18" charset="0"/>
              </a:rPr>
              <a:t>During accession process WP held 8 meetings</a:t>
            </a:r>
          </a:p>
          <a:p>
            <a:pPr eaLnBrk="1" hangingPunct="1">
              <a:lnSpc>
                <a:spcPct val="150000"/>
              </a:lnSpc>
              <a:buFont typeface="Wingdings" pitchFamily="2" charset="2"/>
              <a:buChar char="Ø"/>
            </a:pPr>
            <a:r>
              <a:rPr lang="en-US" sz="1800" smtClean="0">
                <a:latin typeface="Book Antiqua" pitchFamily="18" charset="0"/>
              </a:rPr>
              <a:t>WP completed its mandate on 5 December 2011. The 8</a:t>
            </a:r>
            <a:r>
              <a:rPr lang="en-US" sz="1800" baseline="30000" smtClean="0">
                <a:latin typeface="Book Antiqua" pitchFamily="18" charset="0"/>
              </a:rPr>
              <a:t>th</a:t>
            </a:r>
            <a:r>
              <a:rPr lang="en-US" sz="1800" smtClean="0">
                <a:latin typeface="Book Antiqua" pitchFamily="18" charset="0"/>
              </a:rPr>
              <a:t> MC formally approved MNE accession package on 17 December 2011</a:t>
            </a:r>
          </a:p>
          <a:p>
            <a:pPr eaLnBrk="1" hangingPunct="1">
              <a:lnSpc>
                <a:spcPct val="150000"/>
              </a:lnSpc>
              <a:buFont typeface="Wingdings" pitchFamily="2" charset="2"/>
              <a:buChar char="Ø"/>
            </a:pPr>
            <a:r>
              <a:rPr lang="en-GB" sz="1800" smtClean="0">
                <a:latin typeface="Book Antiqua" pitchFamily="18" charset="0"/>
              </a:rPr>
              <a:t>On 29 April 2012, Montenegro became a full-fledged member of the WTO </a:t>
            </a:r>
            <a:endParaRPr lang="en-US" sz="1800" smtClean="0">
              <a:latin typeface="Book Antiqua" pitchFamily="18" charset="0"/>
            </a:endParaRPr>
          </a:p>
          <a:p>
            <a:pPr eaLnBrk="1" hangingPunct="1">
              <a:lnSpc>
                <a:spcPct val="150000"/>
              </a:lnSpc>
            </a:pPr>
            <a:endParaRPr lang="en-US" sz="1800" smtClean="0">
              <a:solidFill>
                <a:srgbClr val="FF0000"/>
              </a:solidFill>
              <a:latin typeface="Book Antiqua" pitchFamily="18" charset="0"/>
            </a:endParaRPr>
          </a:p>
          <a:p>
            <a:pPr eaLnBrk="1" hangingPunct="1"/>
            <a:endParaRPr lang="en-US" sz="1800" smtClean="0"/>
          </a:p>
        </p:txBody>
      </p:sp>
      <p:sp>
        <p:nvSpPr>
          <p:cNvPr id="21" name="Slide Number Placeholder 20"/>
          <p:cNvSpPr>
            <a:spLocks noGrp="1"/>
          </p:cNvSpPr>
          <p:nvPr>
            <p:ph type="sldNum" sz="quarter" idx="12"/>
          </p:nvPr>
        </p:nvSpPr>
        <p:spPr/>
        <p:txBody>
          <a:bodyPr/>
          <a:lstStyle/>
          <a:p>
            <a:pPr>
              <a:defRPr/>
            </a:pPr>
            <a:fld id="{3DE5F2AD-2D9D-470E-A8C6-334D3A412A3E}"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4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615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615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title"/>
          </p:nvPr>
        </p:nvSpPr>
        <p:spPr>
          <a:xfrm>
            <a:off x="1447800" y="685800"/>
            <a:ext cx="7391400" cy="762000"/>
          </a:xfrm>
          <a:solidFill>
            <a:schemeClr val="accent5">
              <a:lumMod val="40000"/>
              <a:lumOff val="60000"/>
            </a:schemeClr>
          </a:solidFill>
        </p:spPr>
        <p:txBody>
          <a:bodyPr rtlCol="0">
            <a:noAutofit/>
          </a:bodyPr>
          <a:lstStyle/>
          <a:p>
            <a:pPr eaLnBrk="1" fontAlgn="auto" hangingPunct="1">
              <a:spcAft>
                <a:spcPts val="0"/>
              </a:spcAft>
              <a:defRPr/>
            </a:pPr>
            <a:r>
              <a:rPr lang="x-none" sz="3200" b="1" dirty="0" smtClean="0">
                <a:latin typeface="Book Antiqua" pitchFamily="18" charset="0"/>
              </a:rPr>
              <a:t/>
            </a:r>
            <a:br>
              <a:rPr lang="x-none" sz="3200" b="1" dirty="0" smtClean="0">
                <a:latin typeface="Book Antiqua" pitchFamily="18" charset="0"/>
              </a:rPr>
            </a:br>
            <a:r>
              <a:rPr lang="x-none" sz="2400" b="1" dirty="0" smtClean="0">
                <a:latin typeface="Book Antiqua" pitchFamily="18" charset="0"/>
              </a:rPr>
              <a:t>Montenegro</a:t>
            </a:r>
            <a:r>
              <a:rPr lang="en-GB" sz="2400" b="1" dirty="0" smtClean="0">
                <a:latin typeface="Book Antiqua" pitchFamily="18" charset="0"/>
              </a:rPr>
              <a:t> as a member of the WTO</a:t>
            </a:r>
            <a:r>
              <a:rPr lang="x-none" sz="2400" b="1" dirty="0" smtClean="0">
                <a:latin typeface="Book Antiqua" pitchFamily="18" charset="0"/>
              </a:rPr>
              <a:t> (1)</a:t>
            </a:r>
            <a:r>
              <a:rPr lang="en-US" sz="2400" b="1" dirty="0" smtClean="0">
                <a:latin typeface="Book Antiqua" pitchFamily="18" charset="0"/>
              </a:rPr>
              <a:t> </a:t>
            </a:r>
            <a:r>
              <a:rPr lang="en-GB" sz="2400" dirty="0" smtClean="0">
                <a:latin typeface="Book Antiqua" pitchFamily="18" charset="0"/>
              </a:rPr>
              <a:t/>
            </a:r>
            <a:br>
              <a:rPr lang="en-GB" sz="2400" dirty="0" smtClean="0">
                <a:latin typeface="Book Antiqua" pitchFamily="18" charset="0"/>
              </a:rPr>
            </a:br>
            <a:endParaRPr lang="en-US" sz="2400" dirty="0"/>
          </a:p>
        </p:txBody>
      </p:sp>
      <p:sp>
        <p:nvSpPr>
          <p:cNvPr id="21" name="Content Placeholder 20"/>
          <p:cNvSpPr>
            <a:spLocks noGrp="1"/>
          </p:cNvSpPr>
          <p:nvPr>
            <p:ph idx="1"/>
          </p:nvPr>
        </p:nvSpPr>
        <p:spPr>
          <a:xfrm>
            <a:off x="457200" y="1524000"/>
            <a:ext cx="8229600" cy="4876800"/>
          </a:xfrm>
        </p:spPr>
        <p:txBody>
          <a:bodyPr rtlCol="0">
            <a:noAutofit/>
          </a:bodyPr>
          <a:lstStyle/>
          <a:p>
            <a:pPr eaLnBrk="1" fontAlgn="auto" hangingPunct="1">
              <a:spcAft>
                <a:spcPts val="0"/>
              </a:spcAft>
              <a:buFont typeface="Arial" pitchFamily="34" charset="0"/>
              <a:buNone/>
              <a:defRPr/>
            </a:pPr>
            <a:r>
              <a:rPr lang="en-US" sz="1800" b="1" dirty="0" smtClean="0">
                <a:latin typeface="Book Antiqua" pitchFamily="18" charset="0"/>
              </a:rPr>
              <a:t>Montenegro’s most important</a:t>
            </a:r>
            <a:r>
              <a:rPr lang="x-none" sz="1800" b="1" smtClean="0">
                <a:latin typeface="Book Antiqua" pitchFamily="18" charset="0"/>
              </a:rPr>
              <a:t> </a:t>
            </a:r>
            <a:r>
              <a:rPr lang="en-US" sz="1800" b="1" dirty="0" smtClean="0">
                <a:latin typeface="Book Antiqua" pitchFamily="18" charset="0"/>
              </a:rPr>
              <a:t>commitments</a:t>
            </a:r>
            <a:endParaRPr lang="sr-Latn-ME" sz="1800" b="1" dirty="0" smtClean="0">
              <a:latin typeface="Book Antiqua" pitchFamily="18" charset="0"/>
            </a:endParaRPr>
          </a:p>
          <a:p>
            <a:pPr eaLnBrk="1" fontAlgn="auto" hangingPunct="1">
              <a:spcAft>
                <a:spcPts val="0"/>
              </a:spcAft>
              <a:buFont typeface="Wingdings" pitchFamily="2" charset="2"/>
              <a:buChar char="Ø"/>
              <a:defRPr/>
            </a:pPr>
            <a:r>
              <a:rPr lang="en-US" sz="1800" dirty="0" smtClean="0">
                <a:latin typeface="Book Antiqua" pitchFamily="18" charset="0"/>
              </a:rPr>
              <a:t>Obligations by Montenegro undertaken during the negotiations are contained in:</a:t>
            </a:r>
          </a:p>
          <a:p>
            <a:pPr marL="542925" indent="19050" eaLnBrk="1" fontAlgn="auto" hangingPunct="1">
              <a:spcAft>
                <a:spcPts val="0"/>
              </a:spcAft>
              <a:buFont typeface="Arial" pitchFamily="34" charset="0"/>
              <a:buChar char="•"/>
              <a:defRPr/>
            </a:pPr>
            <a:r>
              <a:rPr lang="en-US" sz="1800" dirty="0" smtClean="0">
                <a:latin typeface="Book Antiqua" pitchFamily="18" charset="0"/>
              </a:rPr>
              <a:t>The Report of the Working Party </a:t>
            </a:r>
            <a:r>
              <a:rPr lang="x-none" sz="1800" smtClean="0">
                <a:latin typeface="Book Antiqua" pitchFamily="18" charset="0"/>
              </a:rPr>
              <a:t>(par. 281)</a:t>
            </a:r>
            <a:endParaRPr lang="en-US" sz="1800" dirty="0" smtClean="0">
              <a:latin typeface="Book Antiqua" pitchFamily="18" charset="0"/>
            </a:endParaRPr>
          </a:p>
          <a:p>
            <a:pPr marL="542925" indent="19050" eaLnBrk="1" fontAlgn="auto" hangingPunct="1">
              <a:spcAft>
                <a:spcPts val="0"/>
              </a:spcAft>
              <a:buFont typeface="Arial" pitchFamily="34" charset="0"/>
              <a:buChar char="•"/>
              <a:defRPr/>
            </a:pPr>
            <a:r>
              <a:rPr lang="x-none" sz="1800" smtClean="0">
                <a:latin typeface="Book Antiqua" pitchFamily="18" charset="0"/>
              </a:rPr>
              <a:t>The </a:t>
            </a:r>
            <a:r>
              <a:rPr lang="en-US" sz="1800" dirty="0" smtClean="0">
                <a:latin typeface="Book Antiqua" pitchFamily="18" charset="0"/>
              </a:rPr>
              <a:t>Schedule of Concessions and Commitments on Goods</a:t>
            </a:r>
            <a:r>
              <a:rPr lang="en-US" sz="1800" i="1" dirty="0" smtClean="0">
                <a:latin typeface="Book Antiqua" pitchFamily="18" charset="0"/>
              </a:rPr>
              <a:t> </a:t>
            </a:r>
            <a:r>
              <a:rPr lang="en-US" sz="1800" dirty="0" smtClean="0">
                <a:solidFill>
                  <a:srgbClr val="00B050"/>
                </a:solidFill>
                <a:latin typeface="Book Antiqua" pitchFamily="18" charset="0"/>
              </a:rPr>
              <a:t> </a:t>
            </a:r>
            <a:r>
              <a:rPr lang="x-none" sz="1800" smtClean="0">
                <a:solidFill>
                  <a:srgbClr val="00B050"/>
                </a:solidFill>
                <a:latin typeface="Book Antiqua" pitchFamily="18" charset="0"/>
              </a:rPr>
              <a:t> </a:t>
            </a:r>
            <a:endParaRPr lang="en-US" sz="1800" dirty="0" smtClean="0">
              <a:solidFill>
                <a:srgbClr val="00B050"/>
              </a:solidFill>
              <a:latin typeface="Book Antiqua" pitchFamily="18" charset="0"/>
            </a:endParaRPr>
          </a:p>
          <a:p>
            <a:pPr marL="542925" indent="19050" eaLnBrk="1" fontAlgn="auto" hangingPunct="1">
              <a:spcAft>
                <a:spcPts val="0"/>
              </a:spcAft>
              <a:buFont typeface="Arial" pitchFamily="34" charset="0"/>
              <a:buChar char="•"/>
              <a:defRPr/>
            </a:pPr>
            <a:r>
              <a:rPr lang="en-US" sz="1800" dirty="0" smtClean="0">
                <a:latin typeface="Book Antiqua" pitchFamily="18" charset="0"/>
              </a:rPr>
              <a:t>The Schedule of Specific Commitments on Services </a:t>
            </a:r>
            <a:endParaRPr lang="en-US" sz="1800" b="1" dirty="0" smtClean="0">
              <a:latin typeface="Book Antiqua" pitchFamily="18" charset="0"/>
            </a:endParaRPr>
          </a:p>
          <a:p>
            <a:pPr eaLnBrk="1" fontAlgn="auto" hangingPunct="1">
              <a:spcAft>
                <a:spcPts val="0"/>
              </a:spcAft>
              <a:buFont typeface="Wingdings" pitchFamily="2" charset="2"/>
              <a:buChar char="Ø"/>
              <a:defRPr/>
            </a:pPr>
            <a:r>
              <a:rPr lang="en-US" sz="1800" dirty="0" smtClean="0">
                <a:latin typeface="Book Antiqua" pitchFamily="18" charset="0"/>
              </a:rPr>
              <a:t>Montenegro is committed to implement the </a:t>
            </a:r>
            <a:r>
              <a:rPr lang="sr-Latn-ME" sz="1800" dirty="0" smtClean="0">
                <a:latin typeface="Book Antiqua" pitchFamily="18" charset="0"/>
              </a:rPr>
              <a:t>Marrakesh </a:t>
            </a:r>
            <a:r>
              <a:rPr lang="en-US" sz="1800" dirty="0" smtClean="0">
                <a:latin typeface="Book Antiqua" pitchFamily="18" charset="0"/>
              </a:rPr>
              <a:t>Agreement Establishing the WTO (with Annexes) without transitional period</a:t>
            </a:r>
          </a:p>
          <a:p>
            <a:pPr eaLnBrk="1" fontAlgn="auto" hangingPunct="1">
              <a:spcAft>
                <a:spcPts val="0"/>
              </a:spcAft>
              <a:buFont typeface="Wingdings" pitchFamily="2" charset="2"/>
              <a:buChar char="Ø"/>
              <a:defRPr/>
            </a:pPr>
            <a:r>
              <a:rPr lang="en-US" sz="1800" dirty="0" smtClean="0">
                <a:latin typeface="Book Antiqua" pitchFamily="18" charset="0"/>
              </a:rPr>
              <a:t>Montenegro is committed to respect the WTO principles </a:t>
            </a:r>
          </a:p>
          <a:p>
            <a:pPr eaLnBrk="1" fontAlgn="auto" hangingPunct="1">
              <a:spcAft>
                <a:spcPts val="0"/>
              </a:spcAft>
              <a:buFont typeface="Wingdings" pitchFamily="2" charset="2"/>
              <a:buChar char="Ø"/>
              <a:defRPr/>
            </a:pPr>
            <a:r>
              <a:rPr lang="it-IT" sz="1800" dirty="0" smtClean="0">
                <a:latin typeface="Book Antiqua" pitchFamily="18" charset="0"/>
              </a:rPr>
              <a:t>Plurilateral</a:t>
            </a:r>
            <a:r>
              <a:rPr lang="sr-Latn-ME" sz="1800" dirty="0" smtClean="0">
                <a:latin typeface="Book Antiqua" pitchFamily="18" charset="0"/>
              </a:rPr>
              <a:t> </a:t>
            </a:r>
            <a:r>
              <a:rPr lang="x-none" sz="1800" smtClean="0">
                <a:latin typeface="Book Antiqua" pitchFamily="18" charset="0"/>
              </a:rPr>
              <a:t>Trade </a:t>
            </a:r>
            <a:r>
              <a:rPr lang="x-none" sz="1800" dirty="0" smtClean="0">
                <a:latin typeface="Book Antiqua" pitchFamily="18" charset="0"/>
              </a:rPr>
              <a:t>Agreements (</a:t>
            </a:r>
            <a:r>
              <a:rPr lang="en-US" sz="1800" dirty="0" smtClean="0">
                <a:latin typeface="Book Antiqua" pitchFamily="18" charset="0"/>
              </a:rPr>
              <a:t>Government Procurement</a:t>
            </a:r>
            <a:r>
              <a:rPr lang="x-none" sz="1800" smtClean="0">
                <a:latin typeface="Book Antiqua" pitchFamily="18" charset="0"/>
              </a:rPr>
              <a:t> </a:t>
            </a:r>
            <a:r>
              <a:rPr lang="x-none" sz="1800" dirty="0" smtClean="0">
                <a:latin typeface="Book Antiqua" pitchFamily="18" charset="0"/>
              </a:rPr>
              <a:t>and </a:t>
            </a:r>
            <a:r>
              <a:rPr lang="en-US" sz="1800" dirty="0" smtClean="0">
                <a:latin typeface="Book Antiqua" pitchFamily="18" charset="0"/>
              </a:rPr>
              <a:t>Civil aircraft</a:t>
            </a:r>
            <a:r>
              <a:rPr lang="x-none" sz="1800" dirty="0" smtClean="0">
                <a:latin typeface="Book Antiqua" pitchFamily="18" charset="0"/>
              </a:rPr>
              <a:t>) </a:t>
            </a:r>
          </a:p>
          <a:p>
            <a:pPr eaLnBrk="1" fontAlgn="auto" hangingPunct="1">
              <a:spcAft>
                <a:spcPts val="0"/>
              </a:spcAft>
              <a:buFont typeface="Wingdings" pitchFamily="2" charset="2"/>
              <a:buChar char="Ø"/>
              <a:defRPr/>
            </a:pPr>
            <a:r>
              <a:rPr lang="en-US" sz="1800" dirty="0" smtClean="0">
                <a:latin typeface="Book Antiqua" pitchFamily="18" charset="0"/>
              </a:rPr>
              <a:t>Information Technology Agreement (ITA)</a:t>
            </a:r>
            <a:endParaRPr lang="sr-Latn-ME" sz="1800" dirty="0" smtClean="0">
              <a:latin typeface="Book Antiqua" pitchFamily="18" charset="0"/>
            </a:endParaRPr>
          </a:p>
          <a:p>
            <a:pPr eaLnBrk="1" fontAlgn="auto" hangingPunct="1">
              <a:spcAft>
                <a:spcPts val="0"/>
              </a:spcAft>
              <a:buFont typeface="Wingdings" pitchFamily="2" charset="2"/>
              <a:buChar char="Ø"/>
              <a:defRPr/>
            </a:pPr>
            <a:r>
              <a:rPr lang="en-GB" sz="1800" dirty="0" smtClean="0">
                <a:latin typeface="Book Antiqua" pitchFamily="18" charset="0"/>
              </a:rPr>
              <a:t>Law on Ratification of the Protocol on the Accession of Montenegro to the Marrakesh Agreement Establishing the World Trade Organization  </a:t>
            </a:r>
            <a:r>
              <a:rPr lang="sr-Latn-ME" sz="1800" dirty="0" smtClean="0">
                <a:latin typeface="Book Antiqua" pitchFamily="18" charset="0"/>
              </a:rPr>
              <a:t>(</a:t>
            </a:r>
            <a:r>
              <a:rPr lang="en-GB" sz="1800" dirty="0" smtClean="0">
                <a:latin typeface="Book Antiqua" pitchFamily="18" charset="0"/>
              </a:rPr>
              <a:t>Official Gazette of Montenegro – International Treaties 3/2012</a:t>
            </a:r>
            <a:r>
              <a:rPr lang="sr-Latn-ME" sz="1800" dirty="0" smtClean="0">
                <a:latin typeface="Book Antiqua" pitchFamily="18" charset="0"/>
              </a:rPr>
              <a:t>)</a:t>
            </a:r>
          </a:p>
          <a:p>
            <a:pPr eaLnBrk="1" fontAlgn="auto" hangingPunct="1">
              <a:spcAft>
                <a:spcPts val="0"/>
              </a:spcAft>
              <a:buFont typeface="Wingdings" pitchFamily="2" charset="2"/>
              <a:buChar char="Ø"/>
              <a:defRPr/>
            </a:pPr>
            <a:endParaRPr lang="en-US" sz="1800" dirty="0" smtClean="0">
              <a:latin typeface="Book Antiqua" pitchFamily="18" charset="0"/>
            </a:endParaRPr>
          </a:p>
          <a:p>
            <a:pPr eaLnBrk="1" fontAlgn="auto" hangingPunct="1">
              <a:spcAft>
                <a:spcPts val="0"/>
              </a:spcAft>
              <a:buFont typeface="Arial" pitchFamily="34" charset="0"/>
              <a:buChar char="•"/>
              <a:defRPr/>
            </a:pPr>
            <a:endParaRPr lang="en-US" sz="1800" dirty="0">
              <a:latin typeface="Book Antiqua" pitchFamily="18" charset="0"/>
            </a:endParaRPr>
          </a:p>
        </p:txBody>
      </p:sp>
      <p:sp>
        <p:nvSpPr>
          <p:cNvPr id="22" name="Slide Number Placeholder 21"/>
          <p:cNvSpPr>
            <a:spLocks noGrp="1"/>
          </p:cNvSpPr>
          <p:nvPr>
            <p:ph type="sldNum" sz="quarter" idx="12"/>
          </p:nvPr>
        </p:nvSpPr>
        <p:spPr/>
        <p:txBody>
          <a:bodyPr/>
          <a:lstStyle/>
          <a:p>
            <a:pPr>
              <a:defRPr/>
            </a:pPr>
            <a:fld id="{3A3436F7-AF8F-473A-B38A-D71AA9428B33}"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7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717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717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717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717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title"/>
          </p:nvPr>
        </p:nvSpPr>
        <p:spPr>
          <a:xfrm>
            <a:off x="1600200" y="685800"/>
            <a:ext cx="7086600" cy="762000"/>
          </a:xfrm>
          <a:solidFill>
            <a:schemeClr val="accent5">
              <a:lumMod val="40000"/>
              <a:lumOff val="60000"/>
            </a:schemeClr>
          </a:solidFill>
        </p:spPr>
        <p:txBody>
          <a:bodyPr rtlCol="0">
            <a:noAutofit/>
          </a:bodyPr>
          <a:lstStyle/>
          <a:p>
            <a:pPr eaLnBrk="1" fontAlgn="auto" hangingPunct="1">
              <a:spcAft>
                <a:spcPts val="0"/>
              </a:spcAft>
              <a:defRPr/>
            </a:pPr>
            <a:r>
              <a:rPr lang="x-none" sz="2000" b="1" smtClean="0">
                <a:latin typeface="Book Antiqua" pitchFamily="18" charset="0"/>
              </a:rPr>
              <a:t/>
            </a:r>
            <a:br>
              <a:rPr lang="x-none" sz="2000" b="1" smtClean="0">
                <a:latin typeface="Book Antiqua" pitchFamily="18" charset="0"/>
              </a:rPr>
            </a:br>
            <a:r>
              <a:rPr lang="sr-Latn-ME" sz="2000" b="1" dirty="0" smtClean="0">
                <a:latin typeface="Book Antiqua" pitchFamily="18" charset="0"/>
              </a:rPr>
              <a:t/>
            </a:r>
            <a:br>
              <a:rPr lang="sr-Latn-ME" sz="2000" b="1" dirty="0" smtClean="0">
                <a:latin typeface="Book Antiqua" pitchFamily="18" charset="0"/>
              </a:rPr>
            </a:br>
            <a:r>
              <a:rPr lang="x-none" sz="2400" b="1" smtClean="0">
                <a:latin typeface="Book Antiqua" pitchFamily="18" charset="0"/>
              </a:rPr>
              <a:t>Montenegro</a:t>
            </a:r>
            <a:r>
              <a:rPr lang="en-GB" sz="2400" b="1" dirty="0" smtClean="0">
                <a:latin typeface="Book Antiqua" pitchFamily="18" charset="0"/>
              </a:rPr>
              <a:t> as a member of the WTO</a:t>
            </a:r>
            <a:r>
              <a:rPr lang="x-none" sz="2400" b="1" dirty="0" smtClean="0">
                <a:latin typeface="Book Antiqua" pitchFamily="18" charset="0"/>
              </a:rPr>
              <a:t> (2)</a:t>
            </a:r>
            <a:r>
              <a:rPr lang="en-US" sz="2400" b="1" dirty="0" smtClean="0">
                <a:latin typeface="Book Antiqua" pitchFamily="18" charset="0"/>
              </a:rPr>
              <a:t> </a:t>
            </a:r>
            <a:r>
              <a:rPr lang="en-GB" sz="2400" dirty="0" smtClean="0">
                <a:latin typeface="Book Antiqua" pitchFamily="18" charset="0"/>
              </a:rPr>
              <a:t/>
            </a:r>
            <a:br>
              <a:rPr lang="en-GB" sz="2400" dirty="0" smtClean="0">
                <a:latin typeface="Book Antiqua" pitchFamily="18" charset="0"/>
              </a:rPr>
            </a:br>
            <a:r>
              <a:rPr lang="x-none" sz="2000" i="1" dirty="0" smtClean="0">
                <a:latin typeface="Book Antiqua" pitchFamily="18" charset="0"/>
              </a:rPr>
              <a:t/>
            </a:r>
            <a:br>
              <a:rPr lang="x-none" sz="2000" i="1" dirty="0" smtClean="0">
                <a:latin typeface="Book Antiqua" pitchFamily="18" charset="0"/>
              </a:rPr>
            </a:br>
            <a:endParaRPr lang="en-US" sz="2000" dirty="0"/>
          </a:p>
        </p:txBody>
      </p:sp>
      <p:sp>
        <p:nvSpPr>
          <p:cNvPr id="7180" name="Content Placeholder 20"/>
          <p:cNvSpPr>
            <a:spLocks noGrp="1"/>
          </p:cNvSpPr>
          <p:nvPr>
            <p:ph idx="1"/>
          </p:nvPr>
        </p:nvSpPr>
        <p:spPr>
          <a:xfrm>
            <a:off x="381000" y="1524000"/>
            <a:ext cx="8229600" cy="4876800"/>
          </a:xfrm>
        </p:spPr>
        <p:txBody>
          <a:bodyPr/>
          <a:lstStyle/>
          <a:p>
            <a:pPr eaLnBrk="1" hangingPunct="1">
              <a:buFont typeface="Arial" charset="0"/>
              <a:buNone/>
            </a:pPr>
            <a:r>
              <a:rPr lang="en-US" sz="1800" b="1" u="sng" smtClean="0">
                <a:latin typeface="Book Antiqua" pitchFamily="18" charset="0"/>
              </a:rPr>
              <a:t>Market access for goods </a:t>
            </a:r>
          </a:p>
          <a:p>
            <a:pPr eaLnBrk="1" hangingPunct="1">
              <a:buFont typeface="Wingdings" pitchFamily="2" charset="2"/>
              <a:buChar char="Ø"/>
            </a:pPr>
            <a:r>
              <a:rPr lang="en-US" sz="1600" smtClean="0">
                <a:latin typeface="Book Antiqua" pitchFamily="18" charset="0"/>
              </a:rPr>
              <a:t>The Schedule of Concessions and Commitments on Goods (in document WT/ACC/SPEC/CGR/38/Add.1)</a:t>
            </a:r>
            <a:endParaRPr lang="en-US" sz="1600" smtClean="0">
              <a:latin typeface="Book Antiqua" pitchFamily="18" charset="0"/>
              <a:cs typeface="Arial" charset="0"/>
            </a:endParaRPr>
          </a:p>
          <a:p>
            <a:pPr eaLnBrk="1" hangingPunct="1">
              <a:buFont typeface="Wingdings" pitchFamily="2" charset="2"/>
              <a:buChar char="Ø"/>
            </a:pPr>
            <a:r>
              <a:rPr lang="en-US" sz="1600" smtClean="0">
                <a:latin typeface="Book Antiqua" pitchFamily="18" charset="0"/>
                <a:cs typeface="Arial" charset="0"/>
              </a:rPr>
              <a:t>All Montenegro’s tariffs are bound (</a:t>
            </a:r>
            <a:r>
              <a:rPr lang="en-US" sz="1600" i="1" smtClean="0">
                <a:latin typeface="Book Antiqua" pitchFamily="18" charset="0"/>
                <a:cs typeface="Arial" charset="0"/>
              </a:rPr>
              <a:t>ad valorem</a:t>
            </a:r>
            <a:r>
              <a:rPr lang="en-US" sz="1600" smtClean="0">
                <a:latin typeface="Book Antiqua" pitchFamily="18" charset="0"/>
                <a:cs typeface="Arial" charset="0"/>
              </a:rPr>
              <a:t>)</a:t>
            </a:r>
          </a:p>
          <a:p>
            <a:pPr eaLnBrk="1" hangingPunct="1">
              <a:buFont typeface="Wingdings" pitchFamily="2" charset="2"/>
              <a:buChar char="Ø"/>
            </a:pPr>
            <a:r>
              <a:rPr lang="en-US" sz="1600" smtClean="0">
                <a:latin typeface="Book Antiqua" pitchFamily="18" charset="0"/>
              </a:rPr>
              <a:t>It is done in HS 2007 CN 2008</a:t>
            </a:r>
          </a:p>
          <a:p>
            <a:pPr eaLnBrk="1" hangingPunct="1">
              <a:buFont typeface="Wingdings" pitchFamily="2" charset="2"/>
              <a:buChar char="Ø"/>
            </a:pPr>
            <a:r>
              <a:rPr lang="en-US" sz="1600" smtClean="0">
                <a:latin typeface="Book Antiqua" pitchFamily="18" charset="0"/>
                <a:cs typeface="Arial" charset="0"/>
              </a:rPr>
              <a:t>Tariff reductions will be phased out during a period up to 2022 for some products</a:t>
            </a:r>
          </a:p>
          <a:p>
            <a:pPr eaLnBrk="1" hangingPunct="1">
              <a:buFont typeface="Wingdings" pitchFamily="2" charset="2"/>
              <a:buChar char="Ø"/>
            </a:pPr>
            <a:r>
              <a:rPr lang="en-US" sz="1600" smtClean="0">
                <a:latin typeface="Book Antiqua" pitchFamily="18" charset="0"/>
                <a:cs typeface="Arial" charset="0"/>
              </a:rPr>
              <a:t>“</a:t>
            </a:r>
            <a:r>
              <a:rPr lang="en-US" sz="1600" smtClean="0">
                <a:latin typeface="Book Antiqua" pitchFamily="18" charset="0"/>
              </a:rPr>
              <a:t>other duties and charges” are bound at zero</a:t>
            </a:r>
          </a:p>
          <a:p>
            <a:pPr eaLnBrk="1" hangingPunct="1">
              <a:buFont typeface="Wingdings" pitchFamily="2" charset="2"/>
              <a:buChar char="Ø"/>
            </a:pPr>
            <a:endParaRPr lang="en-US" sz="1600" u="sng" smtClean="0">
              <a:latin typeface="Book Antiqua" pitchFamily="18" charset="0"/>
              <a:cs typeface="Arial" charset="0"/>
            </a:endParaRPr>
          </a:p>
          <a:p>
            <a:pPr eaLnBrk="1" hangingPunct="1">
              <a:buFont typeface="Wingdings" pitchFamily="2" charset="2"/>
              <a:buChar char="Ø"/>
            </a:pPr>
            <a:r>
              <a:rPr lang="en-US" sz="1600" u="sng" smtClean="0">
                <a:latin typeface="Book Antiqua" pitchFamily="18" charset="0"/>
                <a:cs typeface="Arial" charset="0"/>
              </a:rPr>
              <a:t>Final Bound Rate (FBR) </a:t>
            </a:r>
            <a:r>
              <a:rPr lang="en-US" sz="1600" smtClean="0">
                <a:latin typeface="Book Antiqua" pitchFamily="18" charset="0"/>
                <a:cs typeface="Arial" charset="0"/>
              </a:rPr>
              <a:t>- Montenegro will apply an average FBR of 6,60% (14,79% for agricultural products and 4,44% for industrial products) </a:t>
            </a:r>
          </a:p>
          <a:p>
            <a:pPr eaLnBrk="1" hangingPunct="1">
              <a:buFont typeface="Wingdings" pitchFamily="2" charset="2"/>
              <a:buChar char="Ø"/>
            </a:pPr>
            <a:endParaRPr lang="en-US" sz="1600" u="sng" smtClean="0">
              <a:latin typeface="Book Antiqua" pitchFamily="18" charset="0"/>
              <a:cs typeface="Arial" charset="0"/>
            </a:endParaRPr>
          </a:p>
          <a:p>
            <a:pPr eaLnBrk="1" hangingPunct="1">
              <a:buFont typeface="Wingdings" pitchFamily="2" charset="2"/>
              <a:buChar char="Ø"/>
            </a:pPr>
            <a:r>
              <a:rPr lang="en-US" sz="1600" u="sng" smtClean="0">
                <a:latin typeface="Book Antiqua" pitchFamily="18" charset="0"/>
                <a:cs typeface="Arial" charset="0"/>
              </a:rPr>
              <a:t>MFN Applied </a:t>
            </a:r>
          </a:p>
          <a:p>
            <a:pPr eaLnBrk="1" hangingPunct="1"/>
            <a:r>
              <a:rPr lang="en-US" sz="1600" i="1" smtClean="0">
                <a:latin typeface="Book Antiqua" pitchFamily="18" charset="0"/>
                <a:cs typeface="Arial" charset="0"/>
              </a:rPr>
              <a:t>B</a:t>
            </a:r>
            <a:r>
              <a:rPr lang="en-US" sz="1600" i="1" smtClean="0">
                <a:latin typeface="Book Antiqua" pitchFamily="18" charset="0"/>
              </a:rPr>
              <a:t>efore 29 April 2012 (from 1.1.2012 to 28.4.2012) </a:t>
            </a:r>
            <a:r>
              <a:rPr lang="en-US" sz="1600" smtClean="0">
                <a:latin typeface="Book Antiqua" pitchFamily="18" charset="0"/>
                <a:cs typeface="Arial" charset="0"/>
              </a:rPr>
              <a:t>average rate in </a:t>
            </a:r>
            <a:r>
              <a:rPr lang="en-GB" sz="1600" smtClean="0">
                <a:latin typeface="Book Antiqua" pitchFamily="18" charset="0"/>
              </a:rPr>
              <a:t>Customs Tariff</a:t>
            </a:r>
            <a:r>
              <a:rPr lang="en-US" sz="1600" smtClean="0">
                <a:latin typeface="Book Antiqua" pitchFamily="18" charset="0"/>
              </a:rPr>
              <a:t>  </a:t>
            </a:r>
            <a:r>
              <a:rPr lang="en-US" sz="1600" smtClean="0">
                <a:latin typeface="Book Antiqua" pitchFamily="18" charset="0"/>
                <a:cs typeface="Arial" charset="0"/>
              </a:rPr>
              <a:t>was </a:t>
            </a:r>
            <a:r>
              <a:rPr lang="en-US" sz="1600" smtClean="0">
                <a:latin typeface="Book Antiqua" pitchFamily="18" charset="0"/>
              </a:rPr>
              <a:t>6,68 (</a:t>
            </a:r>
            <a:r>
              <a:rPr lang="en-US" sz="1600" smtClean="0">
                <a:latin typeface="Book Antiqua" pitchFamily="18" charset="0"/>
                <a:cs typeface="Arial" charset="0"/>
              </a:rPr>
              <a:t>14,67% for agricultural products and 4,34% for industrial products) </a:t>
            </a:r>
            <a:endParaRPr lang="en-US" sz="1600" smtClean="0">
              <a:latin typeface="Book Antiqua" pitchFamily="18" charset="0"/>
            </a:endParaRPr>
          </a:p>
          <a:p>
            <a:pPr eaLnBrk="1" hangingPunct="1"/>
            <a:r>
              <a:rPr lang="en-US" sz="1600" i="1" smtClean="0">
                <a:latin typeface="Book Antiqua" pitchFamily="18" charset="0"/>
              </a:rPr>
              <a:t>After a full-fledged member of the WTO</a:t>
            </a:r>
            <a:r>
              <a:rPr lang="en-US" sz="1600" smtClean="0">
                <a:latin typeface="Book Antiqua" pitchFamily="18" charset="0"/>
              </a:rPr>
              <a:t>: </a:t>
            </a:r>
            <a:r>
              <a:rPr lang="en-US" sz="1600" i="1" smtClean="0">
                <a:latin typeface="Book Antiqua" pitchFamily="18" charset="0"/>
              </a:rPr>
              <a:t>in 2012 </a:t>
            </a:r>
            <a:r>
              <a:rPr lang="en-US" sz="1600" smtClean="0">
                <a:latin typeface="Book Antiqua" pitchFamily="18" charset="0"/>
                <a:cs typeface="Arial" charset="0"/>
              </a:rPr>
              <a:t>average rate was </a:t>
            </a:r>
            <a:r>
              <a:rPr lang="en-GB" sz="1600" smtClean="0">
                <a:latin typeface="Book Antiqua" pitchFamily="18" charset="0"/>
              </a:rPr>
              <a:t>5</a:t>
            </a:r>
            <a:r>
              <a:rPr lang="en-US" sz="1600" smtClean="0">
                <a:latin typeface="Book Antiqua" pitchFamily="18" charset="0"/>
              </a:rPr>
              <a:t>,95 (1</a:t>
            </a:r>
            <a:r>
              <a:rPr lang="en-US" sz="1600" smtClean="0">
                <a:latin typeface="Book Antiqua" pitchFamily="18" charset="0"/>
                <a:cs typeface="Arial" charset="0"/>
              </a:rPr>
              <a:t>4,51% for agricultural products and 3,43% for industrial products) and </a:t>
            </a:r>
            <a:r>
              <a:rPr lang="en-US" sz="1600" i="1" smtClean="0">
                <a:latin typeface="Book Antiqua" pitchFamily="18" charset="0"/>
              </a:rPr>
              <a:t>2013</a:t>
            </a:r>
            <a:r>
              <a:rPr lang="en-US" sz="1600" smtClean="0">
                <a:latin typeface="Book Antiqua" pitchFamily="18" charset="0"/>
              </a:rPr>
              <a:t> </a:t>
            </a:r>
            <a:r>
              <a:rPr lang="en-US" sz="1600" smtClean="0">
                <a:latin typeface="Book Antiqua" pitchFamily="18" charset="0"/>
                <a:cs typeface="Arial" charset="0"/>
              </a:rPr>
              <a:t>is </a:t>
            </a:r>
            <a:r>
              <a:rPr lang="en-GB" sz="1600" smtClean="0">
                <a:latin typeface="Book Antiqua" pitchFamily="18" charset="0"/>
              </a:rPr>
              <a:t>5</a:t>
            </a:r>
            <a:r>
              <a:rPr lang="en-US" sz="1600" smtClean="0">
                <a:latin typeface="Book Antiqua" pitchFamily="18" charset="0"/>
              </a:rPr>
              <a:t>,79 (1</a:t>
            </a:r>
            <a:r>
              <a:rPr lang="en-US" sz="1600" smtClean="0">
                <a:latin typeface="Book Antiqua" pitchFamily="18" charset="0"/>
                <a:cs typeface="Arial" charset="0"/>
              </a:rPr>
              <a:t>4,09% for agricultural products and 3,35% for industrial products)</a:t>
            </a:r>
          </a:p>
        </p:txBody>
      </p:sp>
      <p:sp>
        <p:nvSpPr>
          <p:cNvPr id="21" name="Slide Number Placeholder 20"/>
          <p:cNvSpPr>
            <a:spLocks noGrp="1"/>
          </p:cNvSpPr>
          <p:nvPr>
            <p:ph type="sldNum" sz="quarter" idx="12"/>
          </p:nvPr>
        </p:nvSpPr>
        <p:spPr/>
        <p:txBody>
          <a:bodyPr/>
          <a:lstStyle/>
          <a:p>
            <a:pPr>
              <a:defRPr/>
            </a:pPr>
            <a:fld id="{57308F94-55E0-4C63-9694-1C4EE10110E4}"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819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19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820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820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ctrTitle"/>
          </p:nvPr>
        </p:nvSpPr>
        <p:spPr>
          <a:xfrm>
            <a:off x="1676400" y="762000"/>
            <a:ext cx="6858000" cy="762000"/>
          </a:xfrm>
          <a:solidFill>
            <a:schemeClr val="accent5">
              <a:lumMod val="40000"/>
              <a:lumOff val="60000"/>
            </a:schemeClr>
          </a:solidFill>
        </p:spPr>
        <p:txBody>
          <a:bodyPr rtlCol="0">
            <a:normAutofit fontScale="90000"/>
          </a:bodyPr>
          <a:lstStyle/>
          <a:p>
            <a:pPr eaLnBrk="1" fontAlgn="auto" hangingPunct="1">
              <a:spcAft>
                <a:spcPts val="0"/>
              </a:spcAft>
              <a:defRPr/>
            </a:pPr>
            <a:r>
              <a:rPr lang="sr-Latn-ME" sz="2200" b="1" dirty="0" smtClean="0">
                <a:latin typeface="Book Antiqua" pitchFamily="18" charset="0"/>
              </a:rPr>
              <a:t/>
            </a:r>
            <a:br>
              <a:rPr lang="sr-Latn-ME" sz="2200" b="1" dirty="0" smtClean="0">
                <a:latin typeface="Book Antiqua" pitchFamily="18" charset="0"/>
              </a:rPr>
            </a:br>
            <a:r>
              <a:rPr lang="sr-Latn-ME" sz="2200" b="1" dirty="0" smtClean="0">
                <a:latin typeface="Book Antiqua" pitchFamily="18" charset="0"/>
              </a:rPr>
              <a:t/>
            </a:r>
            <a:br>
              <a:rPr lang="sr-Latn-ME" sz="2200" b="1" dirty="0" smtClean="0">
                <a:latin typeface="Book Antiqua" pitchFamily="18" charset="0"/>
              </a:rPr>
            </a:br>
            <a:r>
              <a:rPr lang="x-none" sz="2700" b="1" smtClean="0">
                <a:latin typeface="Book Antiqua" pitchFamily="18" charset="0"/>
              </a:rPr>
              <a:t>Montenegro</a:t>
            </a:r>
            <a:r>
              <a:rPr lang="en-GB" sz="2700" b="1" dirty="0" smtClean="0">
                <a:latin typeface="Book Antiqua" pitchFamily="18" charset="0"/>
              </a:rPr>
              <a:t> as a member of the WTO</a:t>
            </a:r>
            <a:r>
              <a:rPr lang="x-none" sz="2700" b="1" dirty="0" smtClean="0">
                <a:latin typeface="Book Antiqua" pitchFamily="18" charset="0"/>
              </a:rPr>
              <a:t> (3)</a:t>
            </a:r>
            <a:r>
              <a:rPr lang="en-US" sz="2700" b="1" dirty="0" smtClean="0">
                <a:latin typeface="Book Antiqua" pitchFamily="18" charset="0"/>
              </a:rPr>
              <a:t> </a:t>
            </a:r>
            <a:r>
              <a:rPr lang="en-GB" sz="2700" dirty="0" smtClean="0">
                <a:latin typeface="Book Antiqua" pitchFamily="18" charset="0"/>
              </a:rPr>
              <a:t/>
            </a:r>
            <a:br>
              <a:rPr lang="en-GB" sz="2700" dirty="0" smtClean="0">
                <a:latin typeface="Book Antiqua" pitchFamily="18" charset="0"/>
              </a:rPr>
            </a:br>
            <a:r>
              <a:rPr lang="x-none" sz="2000" dirty="0" smtClean="0">
                <a:latin typeface="Book Antiqua" pitchFamily="18" charset="0"/>
              </a:rPr>
              <a:t/>
            </a:r>
            <a:br>
              <a:rPr lang="x-none" sz="2000" dirty="0" smtClean="0">
                <a:latin typeface="Book Antiqua" pitchFamily="18" charset="0"/>
              </a:rPr>
            </a:br>
            <a:endParaRPr lang="en-US" sz="2000" dirty="0"/>
          </a:p>
        </p:txBody>
      </p:sp>
      <p:sp>
        <p:nvSpPr>
          <p:cNvPr id="8204" name="Subtitle 20"/>
          <p:cNvSpPr>
            <a:spLocks noGrp="1"/>
          </p:cNvSpPr>
          <p:nvPr>
            <p:ph type="subTitle" idx="1"/>
          </p:nvPr>
        </p:nvSpPr>
        <p:spPr>
          <a:xfrm>
            <a:off x="762000" y="1828800"/>
            <a:ext cx="7924800" cy="4343400"/>
          </a:xfrm>
        </p:spPr>
        <p:txBody>
          <a:bodyPr/>
          <a:lstStyle/>
          <a:p>
            <a:pPr algn="l" eaLnBrk="1" hangingPunct="1"/>
            <a:r>
              <a:rPr lang="en-GB" sz="2000" b="1" u="sng" smtClean="0">
                <a:solidFill>
                  <a:schemeClr val="tx1"/>
                </a:solidFill>
                <a:latin typeface="Book Antiqua" pitchFamily="18" charset="0"/>
              </a:rPr>
              <a:t>Agriculture</a:t>
            </a:r>
            <a:endParaRPr lang="en-US" sz="2000" b="1" u="sng" smtClean="0">
              <a:solidFill>
                <a:schemeClr val="tx1"/>
              </a:solidFill>
              <a:latin typeface="Book Antiqua" pitchFamily="18" charset="0"/>
            </a:endParaRPr>
          </a:p>
          <a:p>
            <a:pPr algn="l" eaLnBrk="1" hangingPunct="1">
              <a:buFont typeface="Wingdings" pitchFamily="2" charset="2"/>
              <a:buChar char="Ø"/>
            </a:pPr>
            <a:endParaRPr lang="en-US" sz="2000" b="1" smtClean="0">
              <a:solidFill>
                <a:schemeClr val="tx1"/>
              </a:solidFill>
              <a:latin typeface="Book Antiqua" pitchFamily="18" charset="0"/>
            </a:endParaRPr>
          </a:p>
          <a:p>
            <a:pPr algn="l" eaLnBrk="1" hangingPunct="1">
              <a:buFont typeface="Wingdings" pitchFamily="2" charset="2"/>
              <a:buChar char="Ø"/>
            </a:pPr>
            <a:r>
              <a:rPr lang="en-US" sz="2000" smtClean="0">
                <a:solidFill>
                  <a:schemeClr val="tx1"/>
                </a:solidFill>
                <a:latin typeface="Book Antiqua" pitchFamily="18" charset="0"/>
              </a:rPr>
              <a:t> </a:t>
            </a:r>
            <a:r>
              <a:rPr lang="fr-CH" sz="2000" smtClean="0">
                <a:solidFill>
                  <a:schemeClr val="tx1"/>
                </a:solidFill>
                <a:latin typeface="Book Antiqua" pitchFamily="18" charset="0"/>
              </a:rPr>
              <a:t>Final Bound Rate</a:t>
            </a:r>
            <a:r>
              <a:rPr lang="en-US" sz="2000" smtClean="0">
                <a:solidFill>
                  <a:schemeClr val="tx1"/>
                </a:solidFill>
                <a:latin typeface="Book Antiqua" pitchFamily="18" charset="0"/>
              </a:rPr>
              <a:t> </a:t>
            </a:r>
            <a:r>
              <a:rPr lang="fr-CH" sz="2000" smtClean="0">
                <a:solidFill>
                  <a:schemeClr val="tx1"/>
                </a:solidFill>
                <a:latin typeface="Book Antiqua" pitchFamily="18" charset="0"/>
              </a:rPr>
              <a:t>-</a:t>
            </a:r>
            <a:r>
              <a:rPr lang="en-US" sz="2000" smtClean="0">
                <a:solidFill>
                  <a:schemeClr val="tx1"/>
                </a:solidFill>
                <a:latin typeface="Book Antiqua" pitchFamily="18" charset="0"/>
              </a:rPr>
              <a:t> </a:t>
            </a:r>
            <a:r>
              <a:rPr lang="fr-CH" sz="2000" smtClean="0">
                <a:solidFill>
                  <a:schemeClr val="tx1"/>
                </a:solidFill>
                <a:latin typeface="Book Antiqua" pitchFamily="18" charset="0"/>
              </a:rPr>
              <a:t>FBR</a:t>
            </a:r>
            <a:r>
              <a:rPr lang="en-US" sz="2000" smtClean="0">
                <a:solidFill>
                  <a:schemeClr val="tx1"/>
                </a:solidFill>
                <a:latin typeface="Book Antiqua" pitchFamily="18" charset="0"/>
              </a:rPr>
              <a:t>: </a:t>
            </a:r>
          </a:p>
          <a:p>
            <a:pPr algn="l" eaLnBrk="1" hangingPunct="1">
              <a:buFont typeface="Arial" charset="0"/>
              <a:buChar char="•"/>
            </a:pPr>
            <a:r>
              <a:rPr lang="en-US" sz="2000" smtClean="0">
                <a:solidFill>
                  <a:schemeClr val="tx1"/>
                </a:solidFill>
                <a:latin typeface="Book Antiqua" pitchFamily="18" charset="0"/>
              </a:rPr>
              <a:t>   </a:t>
            </a:r>
            <a:r>
              <a:rPr lang="en-GB" sz="2000" smtClean="0">
                <a:solidFill>
                  <a:schemeClr val="tx1"/>
                </a:solidFill>
                <a:latin typeface="Book Antiqua" pitchFamily="18" charset="0"/>
              </a:rPr>
              <a:t>Most dutiable lines have 5-10% </a:t>
            </a:r>
          </a:p>
          <a:p>
            <a:pPr algn="l" eaLnBrk="1" hangingPunct="1">
              <a:buFont typeface="Arial" charset="0"/>
              <a:buChar char="•"/>
            </a:pPr>
            <a:r>
              <a:rPr lang="en-US" sz="2000" smtClean="0">
                <a:solidFill>
                  <a:schemeClr val="tx1"/>
                </a:solidFill>
                <a:latin typeface="Book Antiqua" pitchFamily="18" charset="0"/>
              </a:rPr>
              <a:t>   </a:t>
            </a:r>
            <a:r>
              <a:rPr lang="en-GB" sz="2000" smtClean="0">
                <a:solidFill>
                  <a:schemeClr val="tx1"/>
                </a:solidFill>
                <a:latin typeface="Book Antiqua" pitchFamily="18" charset="0"/>
              </a:rPr>
              <a:t>No tariffs above </a:t>
            </a:r>
            <a:r>
              <a:rPr lang="en-US" sz="2000" smtClean="0">
                <a:solidFill>
                  <a:schemeClr val="tx1"/>
                </a:solidFill>
                <a:latin typeface="Book Antiqua" pitchFamily="18" charset="0"/>
              </a:rPr>
              <a:t>50</a:t>
            </a:r>
            <a:r>
              <a:rPr lang="en-GB" sz="2000" smtClean="0">
                <a:solidFill>
                  <a:schemeClr val="tx1"/>
                </a:solidFill>
                <a:latin typeface="Book Antiqua" pitchFamily="18" charset="0"/>
              </a:rPr>
              <a:t>%</a:t>
            </a:r>
            <a:r>
              <a:rPr lang="en-US" sz="2000" smtClean="0">
                <a:solidFill>
                  <a:schemeClr val="tx1"/>
                </a:solidFill>
                <a:latin typeface="Book Antiqua" pitchFamily="18" charset="0"/>
              </a:rPr>
              <a:t> (FBR 50% - 47 </a:t>
            </a:r>
            <a:r>
              <a:rPr lang="en-GB" sz="2000" smtClean="0">
                <a:solidFill>
                  <a:schemeClr val="tx1"/>
                </a:solidFill>
                <a:latin typeface="Book Antiqua" pitchFamily="18" charset="0"/>
              </a:rPr>
              <a:t>tariff lines </a:t>
            </a:r>
            <a:r>
              <a:rPr lang="en-US" sz="2000" smtClean="0">
                <a:solidFill>
                  <a:schemeClr val="tx1"/>
                </a:solidFill>
                <a:latin typeface="Book Antiqua" pitchFamily="18" charset="0"/>
              </a:rPr>
              <a:t>)</a:t>
            </a:r>
          </a:p>
          <a:p>
            <a:pPr algn="l" eaLnBrk="1" hangingPunct="1">
              <a:buFont typeface="Wingdings" pitchFamily="2" charset="2"/>
              <a:buChar char="Ø"/>
            </a:pPr>
            <a:endParaRPr lang="en-US" sz="2000" smtClean="0">
              <a:solidFill>
                <a:schemeClr val="tx1"/>
              </a:solidFill>
              <a:latin typeface="Book Antiqua" pitchFamily="18" charset="0"/>
            </a:endParaRPr>
          </a:p>
          <a:p>
            <a:pPr algn="l" eaLnBrk="1" hangingPunct="1">
              <a:buFont typeface="Wingdings" pitchFamily="2" charset="2"/>
              <a:buChar char="Ø"/>
            </a:pPr>
            <a:r>
              <a:rPr lang="en-US" sz="2000" smtClean="0">
                <a:solidFill>
                  <a:schemeClr val="tx1"/>
                </a:solidFill>
                <a:latin typeface="Book Antiqua" pitchFamily="18" charset="0"/>
              </a:rPr>
              <a:t>  </a:t>
            </a:r>
            <a:r>
              <a:rPr lang="en-GB" sz="2000" smtClean="0">
                <a:solidFill>
                  <a:schemeClr val="tx1"/>
                </a:solidFill>
                <a:latin typeface="Book Antiqua" pitchFamily="18" charset="0"/>
              </a:rPr>
              <a:t>No export subsidies granted (bound at zero)</a:t>
            </a:r>
            <a:endParaRPr lang="en-US" sz="2000" smtClean="0">
              <a:solidFill>
                <a:schemeClr val="tx1"/>
              </a:solidFill>
              <a:latin typeface="Book Antiqua" pitchFamily="18" charset="0"/>
            </a:endParaRPr>
          </a:p>
          <a:p>
            <a:pPr algn="just" eaLnBrk="1" hangingPunct="1">
              <a:buFont typeface="Wingdings" pitchFamily="2" charset="2"/>
              <a:buChar char="Ø"/>
            </a:pPr>
            <a:endParaRPr lang="en-US" sz="2000" smtClean="0">
              <a:solidFill>
                <a:schemeClr val="tx1"/>
              </a:solidFill>
              <a:latin typeface="Book Antiqua" pitchFamily="18" charset="0"/>
            </a:endParaRPr>
          </a:p>
          <a:p>
            <a:pPr algn="just" eaLnBrk="1" hangingPunct="1">
              <a:buFont typeface="Wingdings" pitchFamily="2" charset="2"/>
              <a:buChar char="Ø"/>
            </a:pPr>
            <a:r>
              <a:rPr lang="en-US" sz="2000" smtClean="0">
                <a:solidFill>
                  <a:schemeClr val="tx1"/>
                </a:solidFill>
                <a:latin typeface="Book Antiqua" pitchFamily="18" charset="0"/>
              </a:rPr>
              <a:t> </a:t>
            </a:r>
            <a:r>
              <a:rPr lang="en-GB" sz="2000" smtClean="0">
                <a:solidFill>
                  <a:schemeClr val="tx1"/>
                </a:solidFill>
                <a:latin typeface="Book Antiqua" pitchFamily="18" charset="0"/>
              </a:rPr>
              <a:t>Administered by the Ministry for </a:t>
            </a:r>
            <a:r>
              <a:rPr lang="en-US" sz="2000" smtClean="0">
                <a:solidFill>
                  <a:schemeClr val="tx1"/>
                </a:solidFill>
                <a:latin typeface="Book Antiqua" pitchFamily="18" charset="0"/>
              </a:rPr>
              <a:t>Agriculture and Rural Development, Ministry of Finance and Customs office</a:t>
            </a:r>
            <a:endParaRPr lang="en-GB" sz="2000" smtClean="0">
              <a:solidFill>
                <a:schemeClr val="tx1"/>
              </a:solidFill>
              <a:latin typeface="Book Antiqua" pitchFamily="18" charset="0"/>
            </a:endParaRPr>
          </a:p>
          <a:p>
            <a:pPr algn="l" eaLnBrk="1" hangingPunct="1"/>
            <a:endParaRPr lang="en-US" sz="1800" smtClean="0">
              <a:solidFill>
                <a:schemeClr val="tx1"/>
              </a:solidFill>
              <a:latin typeface="Book Antiqua" pitchFamily="18" charset="0"/>
            </a:endParaRPr>
          </a:p>
        </p:txBody>
      </p:sp>
      <p:sp>
        <p:nvSpPr>
          <p:cNvPr id="21" name="Slide Number Placeholder 20"/>
          <p:cNvSpPr>
            <a:spLocks noGrp="1"/>
          </p:cNvSpPr>
          <p:nvPr>
            <p:ph type="sldNum" sz="quarter" idx="12"/>
          </p:nvPr>
        </p:nvSpPr>
        <p:spPr/>
        <p:txBody>
          <a:bodyPr/>
          <a:lstStyle/>
          <a:p>
            <a:pPr>
              <a:defRPr/>
            </a:pPr>
            <a:fld id="{EEED690B-A615-4358-8723-7B2BF2CB4B38}"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22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922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922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922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9226" name="Rectangle 18"/>
          <p:cNvSpPr>
            <a:spLocks noChangeArrowheads="1"/>
          </p:cNvSpPr>
          <p:nvPr/>
        </p:nvSpPr>
        <p:spPr bwMode="auto">
          <a:xfrm>
            <a:off x="381000" y="1676400"/>
            <a:ext cx="8534400" cy="1077913"/>
          </a:xfrm>
          <a:prstGeom prst="rect">
            <a:avLst/>
          </a:prstGeom>
          <a:noFill/>
          <a:ln w="9525">
            <a:noFill/>
            <a:miter lim="800000"/>
            <a:headEnd/>
            <a:tailEnd/>
          </a:ln>
        </p:spPr>
        <p:txBody>
          <a:bodyPr>
            <a:spAutoFit/>
          </a:bodyPr>
          <a:lstStyle/>
          <a:p>
            <a:pPr marL="514350" indent="-514350" algn="ctr">
              <a:lnSpc>
                <a:spcPct val="200000"/>
              </a:lnSpc>
            </a:pPr>
            <a:endParaRPr lang="en-US" sz="3200" b="1">
              <a:latin typeface="Book Antiqua" pitchFamily="18" charset="0"/>
            </a:endParaRPr>
          </a:p>
        </p:txBody>
      </p:sp>
      <p:pic>
        <p:nvPicPr>
          <p:cNvPr id="9227"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876800"/>
            <a:ext cx="8382000" cy="33813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endParaRPr lang="sr-Latn-CS" sz="1600" dirty="0">
              <a:solidFill>
                <a:schemeClr val="accent2">
                  <a:lumMod val="75000"/>
                </a:schemeClr>
              </a:solidFill>
              <a:latin typeface="Book Antiqua" pitchFamily="18" charset="0"/>
            </a:endParaRPr>
          </a:p>
        </p:txBody>
      </p:sp>
      <p:sp>
        <p:nvSpPr>
          <p:cNvPr id="20" name="Title 19"/>
          <p:cNvSpPr>
            <a:spLocks noGrp="1"/>
          </p:cNvSpPr>
          <p:nvPr>
            <p:ph type="ctrTitle"/>
          </p:nvPr>
        </p:nvSpPr>
        <p:spPr>
          <a:xfrm>
            <a:off x="1676400" y="762000"/>
            <a:ext cx="6781800" cy="762000"/>
          </a:xfrm>
          <a:solidFill>
            <a:schemeClr val="accent5">
              <a:lumMod val="40000"/>
              <a:lumOff val="60000"/>
            </a:schemeClr>
          </a:solidFill>
        </p:spPr>
        <p:txBody>
          <a:bodyPr rtlCol="0">
            <a:normAutofit fontScale="90000"/>
          </a:bodyPr>
          <a:lstStyle/>
          <a:p>
            <a:pPr eaLnBrk="1" fontAlgn="auto" hangingPunct="1">
              <a:spcAft>
                <a:spcPts val="0"/>
              </a:spcAft>
              <a:defRPr/>
            </a:pPr>
            <a:r>
              <a:rPr lang="x-none" sz="2200" b="1" smtClean="0">
                <a:latin typeface="Book Antiqua" pitchFamily="18" charset="0"/>
              </a:rPr>
              <a:t/>
            </a:r>
            <a:br>
              <a:rPr lang="x-none" sz="2200" b="1" smtClean="0">
                <a:latin typeface="Book Antiqua" pitchFamily="18" charset="0"/>
              </a:rPr>
            </a:br>
            <a:r>
              <a:rPr lang="sr-Latn-ME" sz="2200" b="1" dirty="0" smtClean="0">
                <a:latin typeface="Book Antiqua" pitchFamily="18" charset="0"/>
              </a:rPr>
              <a:t/>
            </a:r>
            <a:br>
              <a:rPr lang="sr-Latn-ME" sz="2200" b="1" dirty="0" smtClean="0">
                <a:latin typeface="Book Antiqua" pitchFamily="18" charset="0"/>
              </a:rPr>
            </a:br>
            <a:r>
              <a:rPr lang="x-none" sz="2700" b="1" smtClean="0">
                <a:latin typeface="Book Antiqua" pitchFamily="18" charset="0"/>
              </a:rPr>
              <a:t>Montenegro</a:t>
            </a:r>
            <a:r>
              <a:rPr lang="en-GB" sz="2700" b="1" dirty="0" smtClean="0">
                <a:latin typeface="Book Antiqua" pitchFamily="18" charset="0"/>
              </a:rPr>
              <a:t> as a member of the WTO</a:t>
            </a:r>
            <a:r>
              <a:rPr lang="x-none" sz="2700" b="1" dirty="0" smtClean="0">
                <a:latin typeface="Book Antiqua" pitchFamily="18" charset="0"/>
              </a:rPr>
              <a:t> (4)</a:t>
            </a:r>
            <a:r>
              <a:rPr lang="en-US" sz="2700" b="1" dirty="0" smtClean="0">
                <a:latin typeface="Book Antiqua" pitchFamily="18" charset="0"/>
              </a:rPr>
              <a:t> </a:t>
            </a:r>
            <a:r>
              <a:rPr lang="en-GB" sz="2700" dirty="0" smtClean="0">
                <a:latin typeface="Book Antiqua" pitchFamily="18" charset="0"/>
              </a:rPr>
              <a:t/>
            </a:r>
            <a:br>
              <a:rPr lang="en-GB" sz="2700" dirty="0" smtClean="0">
                <a:latin typeface="Book Antiqua" pitchFamily="18" charset="0"/>
              </a:rPr>
            </a:br>
            <a:r>
              <a:rPr lang="x-none" sz="2400" dirty="0" smtClean="0">
                <a:solidFill>
                  <a:srgbClr val="FF0000"/>
                </a:solidFill>
                <a:latin typeface="Book Antiqua" pitchFamily="18" charset="0"/>
              </a:rPr>
              <a:t/>
            </a:r>
            <a:br>
              <a:rPr lang="x-none" sz="2400" dirty="0" smtClean="0">
                <a:solidFill>
                  <a:srgbClr val="FF0000"/>
                </a:solidFill>
                <a:latin typeface="Book Antiqua" pitchFamily="18" charset="0"/>
              </a:rPr>
            </a:br>
            <a:endParaRPr lang="en-US" sz="2400" dirty="0"/>
          </a:p>
        </p:txBody>
      </p:sp>
      <p:sp>
        <p:nvSpPr>
          <p:cNvPr id="9230" name="Subtitle 20"/>
          <p:cNvSpPr>
            <a:spLocks noGrp="1"/>
          </p:cNvSpPr>
          <p:nvPr>
            <p:ph type="subTitle" idx="1"/>
          </p:nvPr>
        </p:nvSpPr>
        <p:spPr>
          <a:xfrm>
            <a:off x="685800" y="1905000"/>
            <a:ext cx="7772400" cy="4191000"/>
          </a:xfrm>
        </p:spPr>
        <p:txBody>
          <a:bodyPr/>
          <a:lstStyle/>
          <a:p>
            <a:pPr algn="l" eaLnBrk="1" hangingPunct="1"/>
            <a:r>
              <a:rPr lang="en-GB" sz="2000" b="1" u="sng" smtClean="0">
                <a:solidFill>
                  <a:schemeClr val="tx1"/>
                </a:solidFill>
                <a:latin typeface="Book Antiqua" pitchFamily="18" charset="0"/>
              </a:rPr>
              <a:t>Industrial products</a:t>
            </a:r>
            <a:endParaRPr lang="en-US" sz="2000" b="1" u="sng" smtClean="0">
              <a:solidFill>
                <a:schemeClr val="tx1"/>
              </a:solidFill>
              <a:latin typeface="Book Antiqua" pitchFamily="18" charset="0"/>
            </a:endParaRPr>
          </a:p>
          <a:p>
            <a:pPr algn="l" eaLnBrk="1" hangingPunct="1"/>
            <a:endParaRPr lang="en-US" sz="2000" smtClean="0">
              <a:solidFill>
                <a:schemeClr val="tx1"/>
              </a:solidFill>
              <a:latin typeface="Book Antiqua" pitchFamily="18" charset="0"/>
            </a:endParaRPr>
          </a:p>
          <a:p>
            <a:pPr algn="l" eaLnBrk="1" hangingPunct="1">
              <a:buFont typeface="Wingdings" pitchFamily="2" charset="2"/>
              <a:buChar char="Ø"/>
            </a:pPr>
            <a:r>
              <a:rPr lang="en-US" sz="2000" smtClean="0">
                <a:solidFill>
                  <a:schemeClr val="tx1"/>
                </a:solidFill>
                <a:latin typeface="Book Antiqua" pitchFamily="18" charset="0"/>
              </a:rPr>
              <a:t>  </a:t>
            </a:r>
            <a:r>
              <a:rPr lang="fr-CH" sz="2000" smtClean="0">
                <a:solidFill>
                  <a:schemeClr val="tx1"/>
                </a:solidFill>
                <a:latin typeface="Book Antiqua" pitchFamily="18" charset="0"/>
              </a:rPr>
              <a:t>Final Bound Rate-FBR</a:t>
            </a:r>
            <a:r>
              <a:rPr lang="en-US" sz="2000" smtClean="0">
                <a:solidFill>
                  <a:schemeClr val="tx1"/>
                </a:solidFill>
                <a:latin typeface="Book Antiqua" pitchFamily="18" charset="0"/>
              </a:rPr>
              <a:t>: </a:t>
            </a:r>
          </a:p>
          <a:p>
            <a:pPr algn="l" eaLnBrk="1" hangingPunct="1">
              <a:buFont typeface="Arial" charset="0"/>
              <a:buChar char="•"/>
            </a:pPr>
            <a:r>
              <a:rPr lang="en-US" sz="2000" smtClean="0">
                <a:solidFill>
                  <a:schemeClr val="tx1"/>
                </a:solidFill>
                <a:latin typeface="Book Antiqua" pitchFamily="18" charset="0"/>
              </a:rPr>
              <a:t>  </a:t>
            </a:r>
            <a:r>
              <a:rPr lang="en-GB" sz="2000" smtClean="0">
                <a:solidFill>
                  <a:schemeClr val="tx1"/>
                </a:solidFill>
                <a:latin typeface="Book Antiqua" pitchFamily="18" charset="0"/>
              </a:rPr>
              <a:t>Most dutiable lines have 5-10%</a:t>
            </a:r>
            <a:endParaRPr lang="en-US" sz="2000" smtClean="0">
              <a:solidFill>
                <a:schemeClr val="tx1"/>
              </a:solidFill>
              <a:latin typeface="Book Antiqua" pitchFamily="18" charset="0"/>
            </a:endParaRPr>
          </a:p>
          <a:p>
            <a:pPr algn="l" eaLnBrk="1" hangingPunct="1">
              <a:buFont typeface="Arial" charset="0"/>
              <a:buChar char="•"/>
            </a:pPr>
            <a:r>
              <a:rPr lang="en-US" sz="2000" smtClean="0">
                <a:solidFill>
                  <a:schemeClr val="tx1"/>
                </a:solidFill>
                <a:latin typeface="Book Antiqua" pitchFamily="18" charset="0"/>
              </a:rPr>
              <a:t>  </a:t>
            </a:r>
            <a:r>
              <a:rPr lang="en-GB" sz="2000" smtClean="0">
                <a:solidFill>
                  <a:schemeClr val="tx1"/>
                </a:solidFill>
                <a:latin typeface="Book Antiqua" pitchFamily="18" charset="0"/>
              </a:rPr>
              <a:t>No </a:t>
            </a:r>
            <a:r>
              <a:rPr lang="en-US" sz="2000" smtClean="0">
                <a:solidFill>
                  <a:schemeClr val="tx1"/>
                </a:solidFill>
                <a:latin typeface="Book Antiqua" pitchFamily="18" charset="0"/>
              </a:rPr>
              <a:t>t</a:t>
            </a:r>
            <a:r>
              <a:rPr lang="en-GB" sz="2000" smtClean="0">
                <a:solidFill>
                  <a:schemeClr val="tx1"/>
                </a:solidFill>
                <a:latin typeface="Book Antiqua" pitchFamily="18" charset="0"/>
              </a:rPr>
              <a:t>ariffs above </a:t>
            </a:r>
            <a:r>
              <a:rPr lang="en-US" sz="2000" smtClean="0">
                <a:solidFill>
                  <a:schemeClr val="tx1"/>
                </a:solidFill>
                <a:latin typeface="Book Antiqua" pitchFamily="18" charset="0"/>
              </a:rPr>
              <a:t>20</a:t>
            </a:r>
            <a:r>
              <a:rPr lang="en-GB" sz="2000" smtClean="0">
                <a:solidFill>
                  <a:schemeClr val="tx1"/>
                </a:solidFill>
                <a:latin typeface="Book Antiqua" pitchFamily="18" charset="0"/>
              </a:rPr>
              <a:t>%</a:t>
            </a:r>
            <a:r>
              <a:rPr lang="en-US" sz="2000" smtClean="0">
                <a:solidFill>
                  <a:schemeClr val="tx1"/>
                </a:solidFill>
                <a:latin typeface="Book Antiqua" pitchFamily="18" charset="0"/>
              </a:rPr>
              <a:t> (FBR 20% - 21 </a:t>
            </a:r>
            <a:r>
              <a:rPr lang="en-GB" sz="2000" smtClean="0">
                <a:solidFill>
                  <a:schemeClr val="tx1"/>
                </a:solidFill>
                <a:latin typeface="Book Antiqua" pitchFamily="18" charset="0"/>
              </a:rPr>
              <a:t>tariff lines </a:t>
            </a:r>
            <a:r>
              <a:rPr lang="en-US" sz="2000" smtClean="0">
                <a:solidFill>
                  <a:schemeClr val="tx1"/>
                </a:solidFill>
                <a:latin typeface="Book Antiqua" pitchFamily="18" charset="0"/>
              </a:rPr>
              <a:t>)</a:t>
            </a:r>
            <a:endParaRPr lang="en-GB" sz="2000" smtClean="0">
              <a:solidFill>
                <a:schemeClr val="tx1"/>
              </a:solidFill>
              <a:latin typeface="Book Antiqua" pitchFamily="18" charset="0"/>
            </a:endParaRPr>
          </a:p>
          <a:p>
            <a:pPr algn="l" eaLnBrk="1" hangingPunct="1">
              <a:buFont typeface="Arial" charset="0"/>
              <a:buChar char="•"/>
            </a:pPr>
            <a:r>
              <a:rPr lang="en-US" sz="2000" smtClean="0">
                <a:solidFill>
                  <a:schemeClr val="tx1"/>
                </a:solidFill>
                <a:latin typeface="Book Antiqua" pitchFamily="18" charset="0"/>
              </a:rPr>
              <a:t> </a:t>
            </a:r>
            <a:r>
              <a:rPr lang="en-GB" sz="2000" smtClean="0">
                <a:solidFill>
                  <a:schemeClr val="tx1"/>
                </a:solidFill>
                <a:latin typeface="Book Antiqua" pitchFamily="18" charset="0"/>
              </a:rPr>
              <a:t>Fish and marine products </a:t>
            </a:r>
            <a:r>
              <a:rPr lang="en-US" sz="2000" smtClean="0">
                <a:solidFill>
                  <a:schemeClr val="tx1"/>
                </a:solidFill>
                <a:latin typeface="Book Antiqua" pitchFamily="18" charset="0"/>
              </a:rPr>
              <a:t>– n</a:t>
            </a:r>
            <a:r>
              <a:rPr lang="en-GB" sz="2000" smtClean="0">
                <a:solidFill>
                  <a:schemeClr val="tx1"/>
                </a:solidFill>
                <a:latin typeface="Book Antiqua" pitchFamily="18" charset="0"/>
              </a:rPr>
              <a:t>o tariff lines above </a:t>
            </a:r>
            <a:r>
              <a:rPr lang="en-US" sz="2000" smtClean="0">
                <a:solidFill>
                  <a:schemeClr val="tx1"/>
                </a:solidFill>
                <a:latin typeface="Book Antiqua" pitchFamily="18" charset="0"/>
              </a:rPr>
              <a:t>20</a:t>
            </a:r>
            <a:r>
              <a:rPr lang="en-GB" sz="2000" smtClean="0">
                <a:solidFill>
                  <a:schemeClr val="tx1"/>
                </a:solidFill>
                <a:latin typeface="Book Antiqua" pitchFamily="18" charset="0"/>
              </a:rPr>
              <a:t>%</a:t>
            </a:r>
            <a:r>
              <a:rPr lang="en-US" sz="2000" smtClean="0">
                <a:solidFill>
                  <a:schemeClr val="tx1"/>
                </a:solidFill>
                <a:latin typeface="Book Antiqua" pitchFamily="18" charset="0"/>
              </a:rPr>
              <a:t> (from </a:t>
            </a:r>
            <a:r>
              <a:rPr lang="en-GB" sz="2000" smtClean="0">
                <a:solidFill>
                  <a:schemeClr val="tx1"/>
                </a:solidFill>
                <a:latin typeface="Book Antiqua" pitchFamily="18" charset="0"/>
              </a:rPr>
              <a:t>duty free</a:t>
            </a:r>
            <a:r>
              <a:rPr lang="en-US" sz="2000" smtClean="0">
                <a:solidFill>
                  <a:schemeClr val="tx1"/>
                </a:solidFill>
                <a:latin typeface="Book Antiqua" pitchFamily="18" charset="0"/>
              </a:rPr>
              <a:t> to 20%)</a:t>
            </a:r>
          </a:p>
          <a:p>
            <a:pPr algn="l" eaLnBrk="1" hangingPunct="1">
              <a:buFont typeface="Arial" charset="0"/>
              <a:buChar char="•"/>
            </a:pPr>
            <a:endParaRPr lang="en-US" sz="2000" smtClean="0">
              <a:solidFill>
                <a:schemeClr val="tx1"/>
              </a:solidFill>
              <a:latin typeface="Book Antiqua" pitchFamily="18" charset="0"/>
            </a:endParaRPr>
          </a:p>
          <a:p>
            <a:pPr algn="l" eaLnBrk="1" hangingPunct="1">
              <a:buFont typeface="Wingdings" pitchFamily="2" charset="2"/>
              <a:buChar char="Ø"/>
            </a:pPr>
            <a:r>
              <a:rPr lang="en-US" sz="2000" smtClean="0">
                <a:solidFill>
                  <a:schemeClr val="tx1"/>
                </a:solidFill>
                <a:latin typeface="Book Antiqua" pitchFamily="18" charset="0"/>
              </a:rPr>
              <a:t>  </a:t>
            </a:r>
            <a:r>
              <a:rPr lang="en-GB" sz="2000" smtClean="0">
                <a:solidFill>
                  <a:schemeClr val="tx1"/>
                </a:solidFill>
                <a:latin typeface="Book Antiqua" pitchFamily="18" charset="0"/>
              </a:rPr>
              <a:t>Administered by the </a:t>
            </a:r>
            <a:r>
              <a:rPr lang="en-US" sz="2000" smtClean="0">
                <a:solidFill>
                  <a:schemeClr val="tx1"/>
                </a:solidFill>
                <a:latin typeface="Book Antiqua" pitchFamily="18" charset="0"/>
              </a:rPr>
              <a:t>Ministry of Economy, the Ministry of Finance and Customs office</a:t>
            </a:r>
          </a:p>
        </p:txBody>
      </p:sp>
      <p:sp>
        <p:nvSpPr>
          <p:cNvPr id="22" name="Slide Number Placeholder 21"/>
          <p:cNvSpPr>
            <a:spLocks noGrp="1"/>
          </p:cNvSpPr>
          <p:nvPr>
            <p:ph type="sldNum" sz="quarter" idx="12"/>
          </p:nvPr>
        </p:nvSpPr>
        <p:spPr/>
        <p:txBody>
          <a:bodyPr/>
          <a:lstStyle/>
          <a:p>
            <a:pPr>
              <a:defRPr/>
            </a:pPr>
            <a:fld id="{D1075098-C482-436A-8FB3-2A5DF415F61C}"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4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024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024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024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025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ctrTitle"/>
          </p:nvPr>
        </p:nvSpPr>
        <p:spPr>
          <a:xfrm>
            <a:off x="1447800" y="762000"/>
            <a:ext cx="6934200" cy="762000"/>
          </a:xfrm>
          <a:solidFill>
            <a:schemeClr val="accent5">
              <a:lumMod val="40000"/>
              <a:lumOff val="60000"/>
            </a:schemeClr>
          </a:solidFill>
        </p:spPr>
        <p:txBody>
          <a:bodyPr rtlCol="0">
            <a:noAutofit/>
          </a:bodyPr>
          <a:lstStyle/>
          <a:p>
            <a:pPr eaLnBrk="1" fontAlgn="auto" hangingPunct="1">
              <a:spcAft>
                <a:spcPts val="0"/>
              </a:spcAft>
              <a:defRPr/>
            </a:pPr>
            <a:r>
              <a:rPr lang="sr-Latn-ME" sz="2400" b="1" dirty="0" smtClean="0">
                <a:latin typeface="Book Antiqua" pitchFamily="18" charset="0"/>
              </a:rPr>
              <a:t/>
            </a:r>
            <a:br>
              <a:rPr lang="sr-Latn-ME" sz="2400" b="1" dirty="0" smtClean="0">
                <a:latin typeface="Book Antiqua" pitchFamily="18" charset="0"/>
              </a:rPr>
            </a:br>
            <a:r>
              <a:rPr lang="x-none" sz="2400" b="1" smtClean="0">
                <a:latin typeface="Book Antiqua" pitchFamily="18" charset="0"/>
              </a:rPr>
              <a:t>Montenegro</a:t>
            </a:r>
            <a:r>
              <a:rPr lang="en-GB" sz="2400" b="1" dirty="0" smtClean="0">
                <a:latin typeface="Book Antiqua" pitchFamily="18" charset="0"/>
              </a:rPr>
              <a:t> as a member of the WTO</a:t>
            </a:r>
            <a:r>
              <a:rPr lang="x-none" sz="2400" b="1" dirty="0" smtClean="0">
                <a:latin typeface="Book Antiqua" pitchFamily="18" charset="0"/>
              </a:rPr>
              <a:t> (4)</a:t>
            </a:r>
            <a:r>
              <a:rPr lang="en-US" sz="2400" b="1" dirty="0" smtClean="0">
                <a:latin typeface="Book Antiqua" pitchFamily="18" charset="0"/>
              </a:rPr>
              <a:t> </a:t>
            </a:r>
            <a:r>
              <a:rPr lang="en-GB" sz="2400" dirty="0" smtClean="0">
                <a:latin typeface="Book Antiqua" pitchFamily="18" charset="0"/>
              </a:rPr>
              <a:t/>
            </a:r>
            <a:br>
              <a:rPr lang="en-GB" sz="2400" dirty="0" smtClean="0">
                <a:latin typeface="Book Antiqua" pitchFamily="18" charset="0"/>
              </a:rPr>
            </a:br>
            <a:endParaRPr lang="en-US" sz="2400" dirty="0">
              <a:latin typeface="Book Antiqua" pitchFamily="18" charset="0"/>
            </a:endParaRPr>
          </a:p>
        </p:txBody>
      </p:sp>
      <p:sp>
        <p:nvSpPr>
          <p:cNvPr id="21" name="Subtitle 20"/>
          <p:cNvSpPr>
            <a:spLocks noGrp="1"/>
          </p:cNvSpPr>
          <p:nvPr>
            <p:ph type="subTitle" idx="1"/>
          </p:nvPr>
        </p:nvSpPr>
        <p:spPr>
          <a:xfrm>
            <a:off x="381000" y="1524000"/>
            <a:ext cx="8382000" cy="4648200"/>
          </a:xfrm>
        </p:spPr>
        <p:txBody>
          <a:bodyPr rtlCol="0">
            <a:normAutofit fontScale="25000" lnSpcReduction="20000"/>
          </a:bodyPr>
          <a:lstStyle/>
          <a:p>
            <a:pPr algn="just" eaLnBrk="1" fontAlgn="auto" hangingPunct="1">
              <a:spcAft>
                <a:spcPts val="0"/>
              </a:spcAft>
              <a:defRPr/>
            </a:pPr>
            <a:endParaRPr lang="sr-Latn-ME" sz="7200" b="1" dirty="0" smtClean="0">
              <a:solidFill>
                <a:schemeClr val="tx1"/>
              </a:solidFill>
              <a:latin typeface="Book Antiqua" pitchFamily="18" charset="0"/>
            </a:endParaRPr>
          </a:p>
          <a:p>
            <a:pPr algn="just" eaLnBrk="1" fontAlgn="auto" hangingPunct="1">
              <a:spcAft>
                <a:spcPts val="0"/>
              </a:spcAft>
              <a:defRPr/>
            </a:pPr>
            <a:r>
              <a:rPr lang="sr-Latn-ME" sz="7200" b="1" dirty="0" smtClean="0">
                <a:solidFill>
                  <a:schemeClr val="tx1"/>
                </a:solidFill>
                <a:latin typeface="Book Antiqua" pitchFamily="18" charset="0"/>
              </a:rPr>
              <a:t> </a:t>
            </a:r>
            <a:r>
              <a:rPr lang="en-US" sz="7200" b="1" u="sng" dirty="0" smtClean="0">
                <a:solidFill>
                  <a:schemeClr val="tx1"/>
                </a:solidFill>
                <a:latin typeface="Book Antiqua" pitchFamily="18" charset="0"/>
              </a:rPr>
              <a:t>Market access for services </a:t>
            </a:r>
            <a:r>
              <a:rPr lang="x-none" sz="7200" b="1" u="sng" smtClean="0">
                <a:solidFill>
                  <a:schemeClr val="tx1"/>
                </a:solidFill>
                <a:latin typeface="Book Antiqua" pitchFamily="18" charset="0"/>
              </a:rPr>
              <a:t> </a:t>
            </a:r>
            <a:endParaRPr lang="sr-Latn-ME" sz="7200" b="1" u="sng" dirty="0" smtClean="0">
              <a:solidFill>
                <a:schemeClr val="tx1"/>
              </a:solidFill>
              <a:latin typeface="Book Antiqua" pitchFamily="18" charset="0"/>
            </a:endParaRPr>
          </a:p>
          <a:p>
            <a:pPr algn="just" eaLnBrk="1" fontAlgn="auto" hangingPunct="1">
              <a:spcAft>
                <a:spcPts val="0"/>
              </a:spcAft>
              <a:buFont typeface="Wingdings" pitchFamily="2" charset="2"/>
              <a:buChar char="Ø"/>
              <a:defRPr/>
            </a:pPr>
            <a:endParaRPr lang="sr-Latn-ME" sz="7200" b="1" u="sng" dirty="0" smtClean="0">
              <a:solidFill>
                <a:schemeClr val="tx1"/>
              </a:solidFill>
              <a:latin typeface="Book Antiqua" pitchFamily="18" charset="0"/>
            </a:endParaRPr>
          </a:p>
          <a:p>
            <a:pPr algn="just" eaLnBrk="1" fontAlgn="auto" hangingPunct="1">
              <a:spcAft>
                <a:spcPts val="0"/>
              </a:spcAft>
              <a:buFont typeface="Wingdings" pitchFamily="2" charset="2"/>
              <a:buChar char="Ø"/>
              <a:defRPr/>
            </a:pPr>
            <a:r>
              <a:rPr lang="sr-Latn-ME" sz="7200" dirty="0" smtClean="0">
                <a:solidFill>
                  <a:schemeClr val="tx1"/>
                </a:solidFill>
                <a:latin typeface="Book Antiqua" pitchFamily="18" charset="0"/>
              </a:rPr>
              <a:t> T</a:t>
            </a:r>
            <a:r>
              <a:rPr lang="en-US" sz="7200" dirty="0" smtClean="0">
                <a:solidFill>
                  <a:schemeClr val="tx1"/>
                </a:solidFill>
                <a:latin typeface="Book Antiqua" pitchFamily="18" charset="0"/>
              </a:rPr>
              <a:t>he Schedule of Specific Commitments on Services </a:t>
            </a:r>
            <a:r>
              <a:rPr lang="sr-Latn-ME" sz="7200" dirty="0" smtClean="0">
                <a:solidFill>
                  <a:schemeClr val="tx1"/>
                </a:solidFill>
                <a:latin typeface="Book Antiqua" pitchFamily="18" charset="0"/>
              </a:rPr>
              <a:t>(</a:t>
            </a:r>
            <a:r>
              <a:rPr lang="en-US" sz="7200" dirty="0" smtClean="0">
                <a:solidFill>
                  <a:schemeClr val="tx1"/>
                </a:solidFill>
                <a:latin typeface="Book Antiqua" pitchFamily="18" charset="0"/>
              </a:rPr>
              <a:t>in document WT/ACC/SPEC/CGR/38/Add.2</a:t>
            </a:r>
            <a:r>
              <a:rPr lang="sr-Latn-ME" sz="7200" dirty="0" smtClean="0">
                <a:solidFill>
                  <a:schemeClr val="tx1"/>
                </a:solidFill>
                <a:latin typeface="Book Antiqua" pitchFamily="18" charset="0"/>
              </a:rPr>
              <a:t> )</a:t>
            </a:r>
          </a:p>
          <a:p>
            <a:pPr algn="just" eaLnBrk="1" fontAlgn="auto" hangingPunct="1">
              <a:spcAft>
                <a:spcPts val="0"/>
              </a:spcAft>
              <a:buFont typeface="Wingdings" pitchFamily="2" charset="2"/>
              <a:buChar char="Ø"/>
              <a:defRPr/>
            </a:pPr>
            <a:endParaRPr lang="sr-Latn-ME" sz="7200" dirty="0" smtClean="0">
              <a:solidFill>
                <a:schemeClr val="tx1"/>
              </a:solidFill>
              <a:latin typeface="Book Antiqua" pitchFamily="18" charset="0"/>
            </a:endParaRPr>
          </a:p>
          <a:p>
            <a:pPr algn="just" eaLnBrk="1" fontAlgn="auto" hangingPunct="1">
              <a:spcAft>
                <a:spcPts val="0"/>
              </a:spcAft>
              <a:buFont typeface="Wingdings" pitchFamily="2" charset="2"/>
              <a:buChar char="Ø"/>
              <a:defRPr/>
            </a:pPr>
            <a:r>
              <a:rPr lang="en-US" sz="7200" dirty="0" smtClean="0">
                <a:solidFill>
                  <a:schemeClr val="tx1"/>
                </a:solidFill>
                <a:latin typeface="Book Antiqua" pitchFamily="18" charset="0"/>
              </a:rPr>
              <a:t>Montenegro has </a:t>
            </a:r>
            <a:r>
              <a:rPr lang="en-GB" sz="7200" dirty="0" smtClean="0">
                <a:solidFill>
                  <a:schemeClr val="tx1"/>
                </a:solidFill>
                <a:latin typeface="Book Antiqua" pitchFamily="18" charset="0"/>
              </a:rPr>
              <a:t>undertaken commitments in 136 subsectors of services in its </a:t>
            </a:r>
            <a:r>
              <a:rPr lang="en-GB" sz="7200" i="1" dirty="0" smtClean="0">
                <a:solidFill>
                  <a:schemeClr val="tx1"/>
                </a:solidFill>
                <a:latin typeface="Book Antiqua" pitchFamily="18" charset="0"/>
              </a:rPr>
              <a:t>Schedule of Specific Commitments on Services </a:t>
            </a:r>
            <a:endParaRPr lang="sr-Latn-ME" sz="7200" i="1" dirty="0" smtClean="0">
              <a:solidFill>
                <a:schemeClr val="tx1"/>
              </a:solidFill>
              <a:latin typeface="Book Antiqua" pitchFamily="18" charset="0"/>
            </a:endParaRPr>
          </a:p>
          <a:p>
            <a:pPr algn="just" eaLnBrk="1" fontAlgn="auto" hangingPunct="1">
              <a:spcAft>
                <a:spcPts val="0"/>
              </a:spcAft>
              <a:defRPr/>
            </a:pPr>
            <a:r>
              <a:rPr lang="en-GB" sz="7200" i="1" dirty="0" smtClean="0">
                <a:solidFill>
                  <a:schemeClr val="tx1"/>
                </a:solidFill>
                <a:latin typeface="Book Antiqua" pitchFamily="18" charset="0"/>
              </a:rPr>
              <a:t> </a:t>
            </a:r>
            <a:r>
              <a:rPr lang="sr-Latn-CS" sz="7200" i="1" dirty="0" smtClean="0">
                <a:solidFill>
                  <a:schemeClr val="tx1"/>
                </a:solidFill>
                <a:latin typeface="Book Antiqua" pitchFamily="18" charset="0"/>
              </a:rPr>
              <a:t> </a:t>
            </a:r>
            <a:endParaRPr lang="en-US" sz="7200" i="1" dirty="0" smtClean="0">
              <a:solidFill>
                <a:schemeClr val="tx1"/>
              </a:solidFill>
              <a:latin typeface="Book Antiqua" pitchFamily="18" charset="0"/>
            </a:endParaRPr>
          </a:p>
          <a:p>
            <a:pPr marL="542925" algn="just" eaLnBrk="1" fontAlgn="auto" hangingPunct="1">
              <a:spcAft>
                <a:spcPts val="0"/>
              </a:spcAft>
              <a:buFont typeface="Arial" pitchFamily="34" charset="0"/>
              <a:buChar char="•"/>
              <a:defRPr/>
            </a:pPr>
            <a:r>
              <a:rPr lang="en-US" sz="7200" b="1" dirty="0" smtClean="0">
                <a:solidFill>
                  <a:schemeClr val="tx1"/>
                </a:solidFill>
                <a:latin typeface="Book Antiqua" pitchFamily="18" charset="0"/>
              </a:rPr>
              <a:t> </a:t>
            </a:r>
            <a:r>
              <a:rPr lang="en-US" sz="7200" i="1" dirty="0" smtClean="0">
                <a:solidFill>
                  <a:schemeClr val="tx1"/>
                </a:solidFill>
                <a:latin typeface="Book Antiqua" pitchFamily="18" charset="0"/>
              </a:rPr>
              <a:t>Horizontal commitments </a:t>
            </a:r>
            <a:r>
              <a:rPr lang="en-US" sz="7200" dirty="0" smtClean="0">
                <a:solidFill>
                  <a:schemeClr val="tx1"/>
                </a:solidFill>
                <a:latin typeface="Book Antiqua" pitchFamily="18" charset="0"/>
              </a:rPr>
              <a:t>(</a:t>
            </a:r>
            <a:r>
              <a:rPr lang="en-GB" sz="7200" dirty="0" smtClean="0">
                <a:solidFill>
                  <a:schemeClr val="tx1"/>
                </a:solidFill>
                <a:latin typeface="Book Antiqua" pitchFamily="18" charset="0"/>
              </a:rPr>
              <a:t>Public Utilities</a:t>
            </a:r>
            <a:r>
              <a:rPr lang="en-US" sz="7200" dirty="0" smtClean="0">
                <a:solidFill>
                  <a:schemeClr val="tx1"/>
                </a:solidFill>
                <a:latin typeface="Book Antiqua" pitchFamily="18" charset="0"/>
              </a:rPr>
              <a:t>, </a:t>
            </a:r>
            <a:r>
              <a:rPr lang="en-GB" sz="7200" dirty="0" smtClean="0">
                <a:solidFill>
                  <a:schemeClr val="tx1"/>
                </a:solidFill>
                <a:latin typeface="Book Antiqua" pitchFamily="18" charset="0"/>
              </a:rPr>
              <a:t>Legal Entities</a:t>
            </a:r>
            <a:r>
              <a:rPr lang="en-US" sz="7200" dirty="0" smtClean="0">
                <a:solidFill>
                  <a:schemeClr val="tx1"/>
                </a:solidFill>
                <a:latin typeface="Book Antiqua" pitchFamily="18" charset="0"/>
              </a:rPr>
              <a:t>- </a:t>
            </a:r>
            <a:r>
              <a:rPr lang="en-GB" sz="7200" dirty="0" smtClean="0">
                <a:solidFill>
                  <a:schemeClr val="tx1"/>
                </a:solidFill>
                <a:latin typeface="Book Antiqua" pitchFamily="18" charset="0"/>
              </a:rPr>
              <a:t>Limitations on branches, agencies and representative offices, Subsidies, Real Estate, Temporary Entry and Stay of Natural Persons)</a:t>
            </a:r>
            <a:endParaRPr lang="sr-Latn-ME" sz="7200" dirty="0" smtClean="0">
              <a:solidFill>
                <a:schemeClr val="tx1"/>
              </a:solidFill>
              <a:latin typeface="Book Antiqua" pitchFamily="18" charset="0"/>
            </a:endParaRPr>
          </a:p>
          <a:p>
            <a:pPr marL="542925" algn="just" eaLnBrk="1" fontAlgn="auto" hangingPunct="1">
              <a:spcAft>
                <a:spcPts val="0"/>
              </a:spcAft>
              <a:buFont typeface="Arial" pitchFamily="34" charset="0"/>
              <a:buChar char="•"/>
              <a:defRPr/>
            </a:pPr>
            <a:endParaRPr lang="it-IT" sz="7200" dirty="0" smtClean="0">
              <a:solidFill>
                <a:schemeClr val="tx1"/>
              </a:solidFill>
              <a:latin typeface="Book Antiqua" pitchFamily="18" charset="0"/>
            </a:endParaRPr>
          </a:p>
          <a:p>
            <a:pPr marL="542925" algn="l" eaLnBrk="1" fontAlgn="auto" hangingPunct="1">
              <a:spcAft>
                <a:spcPts val="0"/>
              </a:spcAft>
              <a:buFont typeface="Arial" pitchFamily="34" charset="0"/>
              <a:buChar char="•"/>
              <a:defRPr/>
            </a:pPr>
            <a:r>
              <a:rPr lang="en-US" sz="7200" dirty="0" smtClean="0">
                <a:solidFill>
                  <a:schemeClr val="tx1"/>
                </a:solidFill>
                <a:latin typeface="Book Antiqua" pitchFamily="18" charset="0"/>
              </a:rPr>
              <a:t> </a:t>
            </a:r>
            <a:r>
              <a:rPr lang="en-US" sz="7200" i="1" dirty="0" smtClean="0">
                <a:solidFill>
                  <a:schemeClr val="tx1"/>
                </a:solidFill>
                <a:latin typeface="Book Antiqua" pitchFamily="18" charset="0"/>
              </a:rPr>
              <a:t>Sector specific commitments </a:t>
            </a:r>
            <a:r>
              <a:rPr lang="en-US" sz="7200" dirty="0" smtClean="0">
                <a:solidFill>
                  <a:schemeClr val="tx1"/>
                </a:solidFill>
                <a:latin typeface="Book Antiqua" pitchFamily="18" charset="0"/>
              </a:rPr>
              <a:t>(</a:t>
            </a:r>
            <a:r>
              <a:rPr lang="en-GB" sz="7200" dirty="0" smtClean="0">
                <a:solidFill>
                  <a:schemeClr val="tx1"/>
                </a:solidFill>
                <a:latin typeface="Book Antiqua" pitchFamily="18" charset="0"/>
              </a:rPr>
              <a:t>commitments in </a:t>
            </a:r>
            <a:r>
              <a:rPr lang="x-none" sz="7200" dirty="0" smtClean="0">
                <a:solidFill>
                  <a:schemeClr val="tx1"/>
                </a:solidFill>
                <a:latin typeface="Book Antiqua" pitchFamily="18" charset="0"/>
              </a:rPr>
              <a:t>11 </a:t>
            </a:r>
            <a:r>
              <a:rPr lang="en-GB" sz="7200" dirty="0" smtClean="0">
                <a:solidFill>
                  <a:schemeClr val="tx1"/>
                </a:solidFill>
                <a:latin typeface="Book Antiqua" pitchFamily="18" charset="0"/>
              </a:rPr>
              <a:t>out of 12 services sectors</a:t>
            </a:r>
            <a:r>
              <a:rPr lang="sr-Latn-ME" sz="7200" dirty="0" smtClean="0">
                <a:solidFill>
                  <a:schemeClr val="tx1"/>
                </a:solidFill>
                <a:latin typeface="Book Antiqua" pitchFamily="18" charset="0"/>
              </a:rPr>
              <a:t>)</a:t>
            </a:r>
            <a:endParaRPr lang="en-US" sz="7200" i="1" dirty="0" smtClean="0">
              <a:solidFill>
                <a:schemeClr val="tx1"/>
              </a:solidFill>
              <a:latin typeface="Book Antiqua" pitchFamily="18" charset="0"/>
            </a:endParaRPr>
          </a:p>
          <a:p>
            <a:pPr marL="542925" algn="l" eaLnBrk="1" fontAlgn="auto" hangingPunct="1">
              <a:spcAft>
                <a:spcPts val="0"/>
              </a:spcAft>
              <a:buFont typeface="Arial" pitchFamily="34" charset="0"/>
              <a:buNone/>
              <a:defRPr/>
            </a:pPr>
            <a:endParaRPr lang="en-US" sz="7200" b="1" i="1" dirty="0" smtClean="0">
              <a:solidFill>
                <a:schemeClr val="tx1"/>
              </a:solidFill>
              <a:latin typeface="Book Antiqua" pitchFamily="18" charset="0"/>
            </a:endParaRPr>
          </a:p>
          <a:p>
            <a:pPr algn="just" eaLnBrk="1" fontAlgn="auto" hangingPunct="1">
              <a:spcAft>
                <a:spcPts val="0"/>
              </a:spcAft>
              <a:buFont typeface="Wingdings" pitchFamily="2" charset="2"/>
              <a:buChar char="Ø"/>
              <a:defRPr/>
            </a:pPr>
            <a:r>
              <a:rPr lang="sr-Latn-ME" sz="7200" i="1" dirty="0" smtClean="0">
                <a:solidFill>
                  <a:schemeClr val="tx1"/>
                </a:solidFill>
                <a:latin typeface="Book Antiqua" pitchFamily="18" charset="0"/>
              </a:rPr>
              <a:t>  </a:t>
            </a:r>
            <a:r>
              <a:rPr lang="en-GB" sz="7200" i="1" dirty="0" smtClean="0">
                <a:solidFill>
                  <a:schemeClr val="tx1"/>
                </a:solidFill>
                <a:latin typeface="Book Antiqua" pitchFamily="18" charset="0"/>
              </a:rPr>
              <a:t>List of Article II MFN Exemptions </a:t>
            </a:r>
            <a:r>
              <a:rPr lang="en-US" sz="7200" b="1" i="1" dirty="0" smtClean="0">
                <a:solidFill>
                  <a:schemeClr val="tx1"/>
                </a:solidFill>
                <a:latin typeface="Book Antiqua" pitchFamily="18" charset="0"/>
              </a:rPr>
              <a:t>(</a:t>
            </a:r>
            <a:r>
              <a:rPr lang="en-GB" sz="7200" dirty="0" smtClean="0">
                <a:solidFill>
                  <a:schemeClr val="tx1"/>
                </a:solidFill>
                <a:latin typeface="Book Antiqua" pitchFamily="18" charset="0"/>
              </a:rPr>
              <a:t>Legal services</a:t>
            </a:r>
            <a:r>
              <a:rPr lang="en-US" sz="7200" dirty="0" smtClean="0">
                <a:solidFill>
                  <a:schemeClr val="tx1"/>
                </a:solidFill>
                <a:latin typeface="Book Antiqua" pitchFamily="18" charset="0"/>
              </a:rPr>
              <a:t>, </a:t>
            </a:r>
            <a:r>
              <a:rPr lang="en-GB" sz="7200" dirty="0" smtClean="0">
                <a:solidFill>
                  <a:schemeClr val="tx1"/>
                </a:solidFill>
                <a:latin typeface="Book Antiqua" pitchFamily="18" charset="0"/>
              </a:rPr>
              <a:t>Audiovisual services</a:t>
            </a:r>
            <a:r>
              <a:rPr lang="it-IT" sz="7200" dirty="0" smtClean="0">
                <a:solidFill>
                  <a:schemeClr val="tx1"/>
                </a:solidFill>
                <a:latin typeface="Book Antiqua" pitchFamily="18" charset="0"/>
              </a:rPr>
              <a:t>, </a:t>
            </a:r>
            <a:r>
              <a:rPr lang="en-GB" sz="7200" dirty="0" smtClean="0">
                <a:solidFill>
                  <a:schemeClr val="tx1"/>
                </a:solidFill>
                <a:latin typeface="Book Antiqua" pitchFamily="18" charset="0"/>
              </a:rPr>
              <a:t>Road transport services</a:t>
            </a:r>
            <a:r>
              <a:rPr lang="en-US" sz="7200" dirty="0" smtClean="0">
                <a:solidFill>
                  <a:schemeClr val="tx1"/>
                </a:solidFill>
                <a:latin typeface="Book Antiqua" pitchFamily="18" charset="0"/>
              </a:rPr>
              <a:t>, </a:t>
            </a:r>
            <a:r>
              <a:rPr lang="en-GB" sz="7200" dirty="0" smtClean="0">
                <a:solidFill>
                  <a:schemeClr val="tx1"/>
                </a:solidFill>
                <a:latin typeface="Book Antiqua" pitchFamily="18" charset="0"/>
              </a:rPr>
              <a:t>Passenger and freight transportation</a:t>
            </a:r>
            <a:r>
              <a:rPr lang="it-IT" sz="7200" dirty="0" smtClean="0">
                <a:solidFill>
                  <a:schemeClr val="tx1"/>
                </a:solidFill>
                <a:latin typeface="Book Antiqua" pitchFamily="18" charset="0"/>
              </a:rPr>
              <a:t>,</a:t>
            </a:r>
            <a:r>
              <a:rPr lang="en-GB" sz="7200" dirty="0" smtClean="0">
                <a:solidFill>
                  <a:schemeClr val="tx1"/>
                </a:solidFill>
                <a:latin typeface="Book Antiqua" pitchFamily="18" charset="0"/>
              </a:rPr>
              <a:t> Selling marketing and computer reservations systems of air transport services</a:t>
            </a:r>
            <a:r>
              <a:rPr lang="it-IT" sz="7200" dirty="0" smtClean="0">
                <a:solidFill>
                  <a:schemeClr val="tx1"/>
                </a:solidFill>
                <a:latin typeface="Book Antiqua" pitchFamily="18" charset="0"/>
              </a:rPr>
              <a:t>, </a:t>
            </a:r>
            <a:r>
              <a:rPr lang="en-GB" sz="7200" dirty="0" smtClean="0">
                <a:solidFill>
                  <a:schemeClr val="tx1"/>
                </a:solidFill>
                <a:latin typeface="Book Antiqua" pitchFamily="18" charset="0"/>
              </a:rPr>
              <a:t>All sectors</a:t>
            </a:r>
            <a:r>
              <a:rPr lang="en-US" sz="7200" dirty="0" smtClean="0">
                <a:solidFill>
                  <a:schemeClr val="tx1"/>
                </a:solidFill>
                <a:latin typeface="Book Antiqua" pitchFamily="18" charset="0"/>
              </a:rPr>
              <a:t>)</a:t>
            </a:r>
            <a:endParaRPr lang="en-US" sz="7200" i="1" dirty="0" smtClean="0">
              <a:solidFill>
                <a:schemeClr val="tx1"/>
              </a:solidFill>
              <a:latin typeface="Book Antiqua" pitchFamily="18" charset="0"/>
            </a:endParaRPr>
          </a:p>
          <a:p>
            <a:pPr marL="542925" indent="-542925" algn="l" eaLnBrk="1" fontAlgn="auto" hangingPunct="1">
              <a:spcAft>
                <a:spcPts val="0"/>
              </a:spcAft>
              <a:buFont typeface="Arial" pitchFamily="34" charset="0"/>
              <a:buChar char="•"/>
              <a:defRPr/>
            </a:pPr>
            <a:endParaRPr lang="x-none" sz="8000" dirty="0" smtClean="0">
              <a:solidFill>
                <a:schemeClr val="tx1"/>
              </a:solidFill>
              <a:latin typeface="Book Antiqua" pitchFamily="18" charset="0"/>
            </a:endParaRPr>
          </a:p>
          <a:p>
            <a:pPr marL="542925" indent="-542925" algn="l" eaLnBrk="1" fontAlgn="auto" hangingPunct="1">
              <a:spcAft>
                <a:spcPts val="0"/>
              </a:spcAft>
              <a:buFont typeface="Arial" pitchFamily="34" charset="0"/>
              <a:buNone/>
              <a:defRPr/>
            </a:pPr>
            <a:r>
              <a:rPr lang="en-US" sz="8000" dirty="0" smtClean="0">
                <a:solidFill>
                  <a:schemeClr val="tx1"/>
                </a:solidFill>
                <a:latin typeface="Book Antiqua" pitchFamily="18" charset="0"/>
              </a:rPr>
              <a:t> </a:t>
            </a:r>
            <a:endParaRPr lang="en-US" sz="8000" dirty="0">
              <a:solidFill>
                <a:schemeClr val="tx1"/>
              </a:solidFill>
              <a:latin typeface="Book Antiqua" pitchFamily="18" charset="0"/>
            </a:endParaRPr>
          </a:p>
        </p:txBody>
      </p:sp>
      <p:sp>
        <p:nvSpPr>
          <p:cNvPr id="22" name="Slide Number Placeholder 21"/>
          <p:cNvSpPr>
            <a:spLocks noGrp="1"/>
          </p:cNvSpPr>
          <p:nvPr>
            <p:ph type="sldNum" sz="quarter" idx="12"/>
          </p:nvPr>
        </p:nvSpPr>
        <p:spPr/>
        <p:txBody>
          <a:bodyPr/>
          <a:lstStyle/>
          <a:p>
            <a:pPr>
              <a:defRPr/>
            </a:pPr>
            <a:fld id="{2D406080-35E7-4EB4-ABD3-B792318A7F7D}"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26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127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127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127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127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title"/>
          </p:nvPr>
        </p:nvSpPr>
        <p:spPr/>
        <p:txBody>
          <a:bodyPr rtlCol="0">
            <a:normAutofit fontScale="90000"/>
          </a:bodyPr>
          <a:lstStyle/>
          <a:p>
            <a:pPr eaLnBrk="1" fontAlgn="auto" hangingPunct="1">
              <a:spcAft>
                <a:spcPts val="0"/>
              </a:spcAft>
              <a:defRPr/>
            </a:pPr>
            <a:r>
              <a:rPr lang="x-none" dirty="0" smtClean="0">
                <a:latin typeface="Book Antiqua" pitchFamily="18" charset="0"/>
              </a:rPr>
              <a:t/>
            </a:r>
            <a:br>
              <a:rPr lang="x-none" dirty="0" smtClean="0">
                <a:latin typeface="Book Antiqua" pitchFamily="18" charset="0"/>
              </a:rPr>
            </a:br>
            <a:r>
              <a:rPr lang="en-US" dirty="0" smtClean="0">
                <a:latin typeface="Book Antiqua" pitchFamily="18" charset="0"/>
              </a:rPr>
              <a:t/>
            </a:r>
            <a:br>
              <a:rPr lang="en-US" dirty="0" smtClean="0">
                <a:latin typeface="Book Antiqua" pitchFamily="18" charset="0"/>
              </a:rPr>
            </a:br>
            <a:endParaRPr lang="en-US" dirty="0"/>
          </a:p>
        </p:txBody>
      </p:sp>
      <p:sp>
        <p:nvSpPr>
          <p:cNvPr id="11276" name="Text Placeholder 28"/>
          <p:cNvSpPr>
            <a:spLocks noGrp="1"/>
          </p:cNvSpPr>
          <p:nvPr>
            <p:ph type="body" idx="1"/>
          </p:nvPr>
        </p:nvSpPr>
        <p:spPr>
          <a:xfrm>
            <a:off x="762000" y="1447800"/>
            <a:ext cx="7772400" cy="685800"/>
          </a:xfrm>
        </p:spPr>
        <p:txBody>
          <a:bodyPr/>
          <a:lstStyle/>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endParaRPr lang="en-US" sz="1800" b="0" smtClean="0">
              <a:latin typeface="Book Antiqua" pitchFamily="18" charset="0"/>
            </a:endParaRPr>
          </a:p>
          <a:p>
            <a:pPr eaLnBrk="1" hangingPunct="1"/>
            <a:r>
              <a:rPr lang="en-US" sz="1800" b="0" smtClean="0">
                <a:latin typeface="Book Antiqua" pitchFamily="18" charset="0"/>
              </a:rPr>
              <a:t>Montenegro has been a member of  WTO since 29 April 2012 </a:t>
            </a:r>
            <a:endParaRPr lang="en-US" sz="1800" b="0" smtClean="0">
              <a:solidFill>
                <a:srgbClr val="FF0000"/>
              </a:solidFill>
              <a:latin typeface="Book Antiqua" pitchFamily="18" charset="0"/>
            </a:endParaRPr>
          </a:p>
          <a:p>
            <a:pPr eaLnBrk="1" hangingPunct="1"/>
            <a:endParaRPr lang="en-US" sz="1800" smtClean="0"/>
          </a:p>
        </p:txBody>
      </p:sp>
      <p:sp>
        <p:nvSpPr>
          <p:cNvPr id="31" name="Text Placeholder 30"/>
          <p:cNvSpPr>
            <a:spLocks noGrp="1"/>
          </p:cNvSpPr>
          <p:nvPr>
            <p:ph type="body" sz="quarter" idx="3"/>
          </p:nvPr>
        </p:nvSpPr>
        <p:spPr>
          <a:xfrm>
            <a:off x="1524000" y="685800"/>
            <a:ext cx="6858000" cy="609600"/>
          </a:xfrm>
          <a:solidFill>
            <a:schemeClr val="accent3">
              <a:lumMod val="60000"/>
              <a:lumOff val="40000"/>
            </a:schemeClr>
          </a:solidFill>
        </p:spPr>
        <p:txBody>
          <a:bodyPr rtlCol="0">
            <a:normAutofit/>
          </a:bodyPr>
          <a:lstStyle/>
          <a:p>
            <a:pPr algn="ctr" eaLnBrk="1" fontAlgn="auto" hangingPunct="1">
              <a:spcAft>
                <a:spcPts val="0"/>
              </a:spcAft>
              <a:buFont typeface="Arial" pitchFamily="34" charset="0"/>
              <a:buNone/>
              <a:defRPr/>
            </a:pPr>
            <a:r>
              <a:rPr lang="en-US" dirty="0" smtClean="0">
                <a:latin typeface="Book Antiqua" pitchFamily="18" charset="0"/>
              </a:rPr>
              <a:t>Post-accession period</a:t>
            </a:r>
            <a:endParaRPr lang="en-US" dirty="0"/>
          </a:p>
        </p:txBody>
      </p:sp>
      <p:pic>
        <p:nvPicPr>
          <p:cNvPr id="11278" name="Content Placeholder 32" descr="IMG_0692.jpg"/>
          <p:cNvPicPr>
            <a:picLocks noGrp="1" noChangeAspect="1"/>
          </p:cNvPicPr>
          <p:nvPr>
            <p:ph sz="half" idx="2"/>
          </p:nvPr>
        </p:nvPicPr>
        <p:blipFill>
          <a:blip r:embed="rId5" cstate="print"/>
          <a:srcRect/>
          <a:stretch>
            <a:fillRect/>
          </a:stretch>
        </p:blipFill>
        <p:spPr>
          <a:xfrm>
            <a:off x="5029200" y="2286000"/>
            <a:ext cx="3276600" cy="2514600"/>
          </a:xfrm>
          <a:ln>
            <a:solidFill>
              <a:schemeClr val="tx1"/>
            </a:solidFill>
          </a:ln>
        </p:spPr>
      </p:pic>
      <p:pic>
        <p:nvPicPr>
          <p:cNvPr id="11279" name="Picture 3" descr="ANd9GcSNHZGoUe_MTw36Go2H7Eh3BbVUln-E_mLFE-W9MPSFa2QZ-u4kkw"/>
          <p:cNvPicPr>
            <a:picLocks noGrp="1" noChangeAspect="1" noChangeArrowheads="1"/>
          </p:cNvPicPr>
          <p:nvPr>
            <p:ph sz="quarter" idx="4"/>
          </p:nvPr>
        </p:nvPicPr>
        <p:blipFill>
          <a:blip r:embed="rId6" cstate="print"/>
          <a:srcRect/>
          <a:stretch>
            <a:fillRect/>
          </a:stretch>
        </p:blipFill>
        <p:spPr>
          <a:xfrm>
            <a:off x="762000" y="2057400"/>
            <a:ext cx="3581400" cy="3048000"/>
          </a:xfrm>
        </p:spPr>
      </p:pic>
      <p:pic>
        <p:nvPicPr>
          <p:cNvPr id="11280" name="Picture 1" descr="Crna Gora od sjutra punopravna članica Svjetske trgovinske organizacije"/>
          <p:cNvPicPr>
            <a:picLocks noChangeAspect="1" noChangeArrowheads="1"/>
          </p:cNvPicPr>
          <p:nvPr/>
        </p:nvPicPr>
        <p:blipFill>
          <a:blip r:embed="rId7" cstate="print"/>
          <a:srcRect/>
          <a:stretch>
            <a:fillRect/>
          </a:stretch>
        </p:blipFill>
        <p:spPr bwMode="auto">
          <a:xfrm>
            <a:off x="2819400" y="4343400"/>
            <a:ext cx="2667000" cy="1981200"/>
          </a:xfrm>
          <a:prstGeom prst="rect">
            <a:avLst/>
          </a:prstGeom>
          <a:noFill/>
          <a:ln w="9525">
            <a:noFill/>
            <a:miter lim="800000"/>
            <a:headEnd/>
            <a:tailEnd/>
          </a:ln>
        </p:spPr>
      </p:pic>
      <p:sp>
        <p:nvSpPr>
          <p:cNvPr id="30" name="Slide Number Placeholder 29"/>
          <p:cNvSpPr>
            <a:spLocks noGrp="1"/>
          </p:cNvSpPr>
          <p:nvPr>
            <p:ph type="sldNum" sz="quarter" idx="12"/>
          </p:nvPr>
        </p:nvSpPr>
        <p:spPr/>
        <p:txBody>
          <a:bodyPr/>
          <a:lstStyle/>
          <a:p>
            <a:pPr>
              <a:defRPr/>
            </a:pPr>
            <a:fld id="{66E81D3D-1B2B-4431-8FC9-F351078B8AA3}"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229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229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229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2296"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229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ctrTitle"/>
          </p:nvPr>
        </p:nvSpPr>
        <p:spPr>
          <a:xfrm>
            <a:off x="1981200" y="838200"/>
            <a:ext cx="5943600" cy="609600"/>
          </a:xfrm>
          <a:solidFill>
            <a:schemeClr val="accent3">
              <a:lumMod val="60000"/>
              <a:lumOff val="40000"/>
            </a:schemeClr>
          </a:solidFill>
        </p:spPr>
        <p:txBody>
          <a:bodyPr rtlCol="0">
            <a:noAutofit/>
          </a:bodyPr>
          <a:lstStyle/>
          <a:p>
            <a:pPr eaLnBrk="1" fontAlgn="auto" hangingPunct="1">
              <a:spcAft>
                <a:spcPts val="0"/>
              </a:spcAft>
              <a:defRPr/>
            </a:pPr>
            <a:r>
              <a:rPr lang="x-none" sz="3200" dirty="0" smtClean="0">
                <a:latin typeface="Book Antiqua" pitchFamily="18" charset="0"/>
              </a:rPr>
              <a:t/>
            </a:r>
            <a:br>
              <a:rPr lang="x-none" sz="3200" dirty="0" smtClean="0">
                <a:latin typeface="Book Antiqua" pitchFamily="18" charset="0"/>
              </a:rPr>
            </a:br>
            <a:r>
              <a:rPr lang="en-US" sz="2400" b="1" dirty="0" smtClean="0">
                <a:latin typeface="Book Antiqua" pitchFamily="18" charset="0"/>
              </a:rPr>
              <a:t>Post-accession period</a:t>
            </a:r>
            <a:r>
              <a:rPr lang="x-none" sz="2400" b="1" dirty="0" smtClean="0">
                <a:latin typeface="Book Antiqua" pitchFamily="18" charset="0"/>
              </a:rPr>
              <a:t>  (1)</a:t>
            </a:r>
            <a:r>
              <a:rPr lang="en-US" sz="2400" b="1" dirty="0" smtClean="0">
                <a:latin typeface="Book Antiqua" pitchFamily="18" charset="0"/>
              </a:rPr>
              <a:t/>
            </a:r>
            <a:br>
              <a:rPr lang="en-US" sz="2400" b="1" dirty="0" smtClean="0">
                <a:latin typeface="Book Antiqua" pitchFamily="18" charset="0"/>
              </a:rPr>
            </a:br>
            <a:endParaRPr lang="en-US" sz="2400" b="1" dirty="0"/>
          </a:p>
        </p:txBody>
      </p:sp>
      <p:sp>
        <p:nvSpPr>
          <p:cNvPr id="21" name="Subtitle 20"/>
          <p:cNvSpPr>
            <a:spLocks noGrp="1"/>
          </p:cNvSpPr>
          <p:nvPr>
            <p:ph type="subTitle" idx="1"/>
          </p:nvPr>
        </p:nvSpPr>
        <p:spPr>
          <a:xfrm>
            <a:off x="152400" y="1524000"/>
            <a:ext cx="8763000" cy="4724400"/>
          </a:xfrm>
        </p:spPr>
        <p:txBody>
          <a:bodyPr rtlCol="0">
            <a:normAutofit fontScale="25000" lnSpcReduction="20000"/>
          </a:bodyPr>
          <a:lstStyle/>
          <a:p>
            <a:pPr eaLnBrk="1" fontAlgn="auto" hangingPunct="1">
              <a:spcAft>
                <a:spcPts val="0"/>
              </a:spcAft>
              <a:buFont typeface="Arial" pitchFamily="34" charset="0"/>
              <a:buNone/>
              <a:defRPr/>
            </a:pPr>
            <a:endParaRPr lang="en-US" sz="4200" b="1" dirty="0" smtClean="0">
              <a:solidFill>
                <a:schemeClr val="accent2">
                  <a:lumMod val="50000"/>
                </a:schemeClr>
              </a:solidFill>
              <a:effectLst>
                <a:outerShdw blurRad="38100" dist="38100" dir="2700000" algn="tl">
                  <a:srgbClr val="000000">
                    <a:alpha val="43137"/>
                  </a:srgbClr>
                </a:outerShdw>
              </a:effectLst>
              <a:latin typeface="Book Antiqua" pitchFamily="18" charset="0"/>
            </a:endParaRPr>
          </a:p>
          <a:p>
            <a:pPr eaLnBrk="1" fontAlgn="auto" hangingPunct="1">
              <a:spcAft>
                <a:spcPts val="0"/>
              </a:spcAft>
              <a:buFont typeface="Arial" pitchFamily="34" charset="0"/>
              <a:buNone/>
              <a:defRPr/>
            </a:pPr>
            <a:r>
              <a:rPr lang="en-US" sz="7200" b="1" dirty="0" smtClean="0">
                <a:solidFill>
                  <a:schemeClr val="tx1"/>
                </a:solidFill>
                <a:latin typeface="Book Antiqua" pitchFamily="18" charset="0"/>
              </a:rPr>
              <a:t>During the WTO membership Montenegro has done the following:</a:t>
            </a:r>
          </a:p>
          <a:p>
            <a:pPr algn="l" eaLnBrk="1" fontAlgn="auto" hangingPunct="1">
              <a:spcAft>
                <a:spcPts val="0"/>
              </a:spcAft>
              <a:buFont typeface="Arial" pitchFamily="34" charset="0"/>
              <a:buNone/>
              <a:defRPr/>
            </a:pPr>
            <a:endParaRPr lang="x-none" sz="7200" b="1" smtClean="0">
              <a:solidFill>
                <a:schemeClr val="tx1"/>
              </a:solidFill>
              <a:effectLst>
                <a:outerShdw blurRad="38100" dist="38100" dir="2700000" algn="tl">
                  <a:srgbClr val="000000">
                    <a:alpha val="43137"/>
                  </a:srgbClr>
                </a:outerShdw>
              </a:effectLst>
              <a:latin typeface="Book Antiqua" pitchFamily="18" charset="0"/>
            </a:endParaRPr>
          </a:p>
          <a:p>
            <a:pPr marL="542925" algn="l" eaLnBrk="1" fontAlgn="auto" hangingPunct="1">
              <a:lnSpc>
                <a:spcPct val="150000"/>
              </a:lnSpc>
              <a:spcAft>
                <a:spcPts val="0"/>
              </a:spcAft>
              <a:buFont typeface="Wingdings" pitchFamily="2" charset="2"/>
              <a:buChar char="Ø"/>
              <a:defRPr/>
            </a:pPr>
            <a:r>
              <a:rPr lang="en-US" sz="7200" dirty="0" smtClean="0">
                <a:solidFill>
                  <a:schemeClr val="tx1"/>
                </a:solidFill>
                <a:latin typeface="Book Antiqua" pitchFamily="18" charset="0"/>
              </a:rPr>
              <a:t> Acceded to the Agreement on Trade in Civil Aircraft</a:t>
            </a:r>
          </a:p>
          <a:p>
            <a:pPr marL="542925" algn="l" eaLnBrk="1" fontAlgn="auto" hangingPunct="1">
              <a:lnSpc>
                <a:spcPct val="150000"/>
              </a:lnSpc>
              <a:spcAft>
                <a:spcPts val="0"/>
              </a:spcAft>
              <a:buFont typeface="Wingdings" pitchFamily="2" charset="2"/>
              <a:buChar char="Ø"/>
              <a:defRPr/>
            </a:pPr>
            <a:r>
              <a:rPr lang="en-US" sz="7200" dirty="0" smtClean="0">
                <a:solidFill>
                  <a:schemeClr val="tx1"/>
                </a:solidFill>
                <a:latin typeface="Book Antiqua" pitchFamily="18" charset="0"/>
              </a:rPr>
              <a:t> </a:t>
            </a:r>
            <a:r>
              <a:rPr lang="sr-Latn-ME" sz="7200" dirty="0" smtClean="0">
                <a:solidFill>
                  <a:schemeClr val="tx1"/>
                </a:solidFill>
                <a:latin typeface="Book Antiqua" pitchFamily="18" charset="0"/>
              </a:rPr>
              <a:t>A</a:t>
            </a:r>
            <a:r>
              <a:rPr lang="en-US" sz="7200" dirty="0" err="1" smtClean="0">
                <a:solidFill>
                  <a:schemeClr val="tx1"/>
                </a:solidFill>
                <a:latin typeface="Book Antiqua" pitchFamily="18" charset="0"/>
              </a:rPr>
              <a:t>cceded</a:t>
            </a:r>
            <a:r>
              <a:rPr lang="en-US" sz="7200" dirty="0" smtClean="0">
                <a:solidFill>
                  <a:schemeClr val="tx1"/>
                </a:solidFill>
                <a:latin typeface="Book Antiqua" pitchFamily="18" charset="0"/>
              </a:rPr>
              <a:t> to the Ministerial Declaration on Trade in Information Technology Products (</a:t>
            </a:r>
            <a:r>
              <a:rPr lang="en-US" sz="7200" i="1" dirty="0" smtClean="0">
                <a:solidFill>
                  <a:schemeClr val="tx1"/>
                </a:solidFill>
                <a:latin typeface="Book Antiqua" pitchFamily="18" charset="0"/>
              </a:rPr>
              <a:t>Montenegro joined the initiative of the EU aimed at further liberalization of the market</a:t>
            </a:r>
            <a:r>
              <a:rPr lang="en-US" sz="7200" dirty="0" smtClean="0">
                <a:solidFill>
                  <a:schemeClr val="tx1"/>
                </a:solidFill>
                <a:latin typeface="Book Antiqua" pitchFamily="18" charset="0"/>
              </a:rPr>
              <a:t>)</a:t>
            </a:r>
          </a:p>
          <a:p>
            <a:pPr marL="542925" algn="l" eaLnBrk="1" fontAlgn="auto" hangingPunct="1">
              <a:lnSpc>
                <a:spcPct val="150000"/>
              </a:lnSpc>
              <a:spcAft>
                <a:spcPts val="0"/>
              </a:spcAft>
              <a:buFont typeface="Wingdings" pitchFamily="2" charset="2"/>
              <a:buChar char="Ø"/>
              <a:defRPr/>
            </a:pPr>
            <a:r>
              <a:rPr lang="en-US" sz="7200" dirty="0" smtClean="0">
                <a:solidFill>
                  <a:schemeClr val="tx1"/>
                </a:solidFill>
                <a:latin typeface="Book Antiqua" pitchFamily="18" charset="0"/>
              </a:rPr>
              <a:t> </a:t>
            </a:r>
            <a:r>
              <a:rPr lang="sr-Latn-ME" sz="7200" dirty="0" smtClean="0">
                <a:solidFill>
                  <a:schemeClr val="tx1"/>
                </a:solidFill>
                <a:latin typeface="Book Antiqua" pitchFamily="18" charset="0"/>
              </a:rPr>
              <a:t>A</a:t>
            </a:r>
            <a:r>
              <a:rPr lang="en-US" sz="7200" dirty="0" err="1" smtClean="0">
                <a:solidFill>
                  <a:schemeClr val="tx1"/>
                </a:solidFill>
                <a:latin typeface="Book Antiqua" pitchFamily="18" charset="0"/>
              </a:rPr>
              <a:t>ppointed</a:t>
            </a:r>
            <a:r>
              <a:rPr lang="en-US" sz="7200" dirty="0" smtClean="0">
                <a:solidFill>
                  <a:schemeClr val="tx1"/>
                </a:solidFill>
                <a:latin typeface="Book Antiqua" pitchFamily="18" charset="0"/>
              </a:rPr>
              <a:t> Permanent Representative - Ambassador Extraordinary and Plenipotentiary of Montenegro to the WTO</a:t>
            </a:r>
          </a:p>
          <a:p>
            <a:pPr marL="542925" algn="l" eaLnBrk="1" fontAlgn="auto" hangingPunct="1">
              <a:lnSpc>
                <a:spcPct val="150000"/>
              </a:lnSpc>
              <a:spcAft>
                <a:spcPts val="0"/>
              </a:spcAft>
              <a:buFont typeface="Wingdings" pitchFamily="2" charset="2"/>
              <a:buChar char="Ø"/>
              <a:defRPr/>
            </a:pPr>
            <a:r>
              <a:rPr lang="en-US" sz="7200" dirty="0" smtClean="0">
                <a:solidFill>
                  <a:schemeClr val="tx1"/>
                </a:solidFill>
                <a:latin typeface="Book Antiqua" pitchFamily="18" charset="0"/>
              </a:rPr>
              <a:t> </a:t>
            </a:r>
            <a:r>
              <a:rPr lang="sr-Latn-ME" sz="7200" dirty="0" smtClean="0">
                <a:solidFill>
                  <a:schemeClr val="tx1"/>
                </a:solidFill>
                <a:latin typeface="Book Antiqua" pitchFamily="18" charset="0"/>
              </a:rPr>
              <a:t>G</a:t>
            </a:r>
            <a:r>
              <a:rPr lang="en-US" sz="7200" dirty="0" err="1" smtClean="0">
                <a:solidFill>
                  <a:schemeClr val="tx1"/>
                </a:solidFill>
                <a:latin typeface="Book Antiqua" pitchFamily="18" charset="0"/>
              </a:rPr>
              <a:t>ot</a:t>
            </a:r>
            <a:r>
              <a:rPr lang="en-US" sz="7200" dirty="0" smtClean="0">
                <a:solidFill>
                  <a:schemeClr val="tx1"/>
                </a:solidFill>
                <a:latin typeface="Book Antiqua" pitchFamily="18" charset="0"/>
              </a:rPr>
              <a:t> observer status in the Agreement on Government Procurement</a:t>
            </a:r>
            <a:r>
              <a:rPr lang="sr-Latn-ME" sz="7200" dirty="0" smtClean="0">
                <a:solidFill>
                  <a:schemeClr val="tx1"/>
                </a:solidFill>
                <a:latin typeface="Book Antiqua" pitchFamily="18" charset="0"/>
              </a:rPr>
              <a:t> </a:t>
            </a:r>
            <a:r>
              <a:rPr lang="en-US" sz="7200" dirty="0" smtClean="0">
                <a:solidFill>
                  <a:schemeClr val="tx1"/>
                </a:solidFill>
                <a:latin typeface="Book Antiqua" pitchFamily="18" charset="0"/>
              </a:rPr>
              <a:t>(GSP) - </a:t>
            </a:r>
            <a:r>
              <a:rPr lang="en-GB" sz="7200" dirty="0" smtClean="0">
                <a:solidFill>
                  <a:schemeClr val="tx1"/>
                </a:solidFill>
                <a:latin typeface="Book Antiqua" pitchFamily="18" charset="0"/>
              </a:rPr>
              <a:t>Administered by the </a:t>
            </a:r>
            <a:r>
              <a:rPr lang="en-US" sz="7200" dirty="0" smtClean="0">
                <a:solidFill>
                  <a:schemeClr val="tx1"/>
                </a:solidFill>
                <a:latin typeface="Book Antiqua" pitchFamily="18" charset="0"/>
              </a:rPr>
              <a:t>Ministry of Finance </a:t>
            </a:r>
          </a:p>
          <a:p>
            <a:pPr marL="542925" algn="l" eaLnBrk="1" fontAlgn="auto" hangingPunct="1">
              <a:lnSpc>
                <a:spcPct val="150000"/>
              </a:lnSpc>
              <a:spcAft>
                <a:spcPts val="0"/>
              </a:spcAft>
              <a:buFont typeface="Wingdings" pitchFamily="2" charset="2"/>
              <a:buChar char="Ø"/>
              <a:defRPr/>
            </a:pPr>
            <a:r>
              <a:rPr lang="sr-Latn-CS" sz="7200" dirty="0" smtClean="0">
                <a:solidFill>
                  <a:schemeClr val="tx1"/>
                </a:solidFill>
                <a:latin typeface="Book Antiqua" pitchFamily="18" charset="0"/>
              </a:rPr>
              <a:t> Doha Devepoment Agenda (DDA) - </a:t>
            </a:r>
            <a:r>
              <a:rPr lang="en-US" sz="7200" dirty="0" smtClean="0">
                <a:solidFill>
                  <a:schemeClr val="tx1"/>
                </a:solidFill>
                <a:latin typeface="Book Antiqua" pitchFamily="18" charset="0"/>
              </a:rPr>
              <a:t>Montenegro will monitor the positions of the EU in the WTO</a:t>
            </a:r>
          </a:p>
          <a:p>
            <a:pPr marL="542925" algn="l" eaLnBrk="1" fontAlgn="auto" hangingPunct="1">
              <a:lnSpc>
                <a:spcPct val="150000"/>
              </a:lnSpc>
              <a:spcAft>
                <a:spcPts val="0"/>
              </a:spcAft>
              <a:buFont typeface="Arial" pitchFamily="34" charset="0"/>
              <a:buChar char="•"/>
              <a:defRPr/>
            </a:pPr>
            <a:endParaRPr lang="en-US" sz="4500" b="1" dirty="0" smtClean="0">
              <a:solidFill>
                <a:schemeClr val="tx1"/>
              </a:solidFill>
              <a:latin typeface="Book Antiqua" pitchFamily="18" charset="0"/>
            </a:endParaRPr>
          </a:p>
          <a:p>
            <a:pPr eaLnBrk="1" fontAlgn="auto" hangingPunct="1">
              <a:spcAft>
                <a:spcPts val="0"/>
              </a:spcAft>
              <a:buFont typeface="Arial" pitchFamily="34" charset="0"/>
              <a:buNone/>
              <a:defRPr/>
            </a:pPr>
            <a:endParaRPr lang="en-US" dirty="0">
              <a:solidFill>
                <a:schemeClr val="tx1"/>
              </a:solidFill>
            </a:endParaRPr>
          </a:p>
        </p:txBody>
      </p:sp>
      <p:sp>
        <p:nvSpPr>
          <p:cNvPr id="22" name="Slide Number Placeholder 21"/>
          <p:cNvSpPr>
            <a:spLocks noGrp="1"/>
          </p:cNvSpPr>
          <p:nvPr>
            <p:ph type="sldNum" sz="quarter" idx="12"/>
          </p:nvPr>
        </p:nvSpPr>
        <p:spPr/>
        <p:txBody>
          <a:bodyPr/>
          <a:lstStyle/>
          <a:p>
            <a:pPr>
              <a:defRPr/>
            </a:pPr>
            <a:fld id="{AAAA1E66-0B3E-40E2-9624-7EB2E438DF42}"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1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331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31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332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332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ctrTitle"/>
          </p:nvPr>
        </p:nvSpPr>
        <p:spPr>
          <a:xfrm>
            <a:off x="1524000" y="838200"/>
            <a:ext cx="7315200" cy="990600"/>
          </a:xfrm>
          <a:solidFill>
            <a:schemeClr val="accent3">
              <a:lumMod val="60000"/>
              <a:lumOff val="40000"/>
            </a:schemeClr>
          </a:solidFill>
        </p:spPr>
        <p:txBody>
          <a:bodyPr rtlCol="0">
            <a:noAutofit/>
          </a:bodyPr>
          <a:lstStyle/>
          <a:p>
            <a:pPr eaLnBrk="1" fontAlgn="auto" hangingPunct="1">
              <a:spcAft>
                <a:spcPts val="0"/>
              </a:spcAft>
              <a:defRPr/>
            </a:pPr>
            <a:r>
              <a:rPr lang="en-US" sz="2200" b="1" dirty="0" smtClean="0">
                <a:latin typeface="Book Antiqua" pitchFamily="18" charset="0"/>
              </a:rPr>
              <a:t>Post-accession period</a:t>
            </a:r>
            <a:r>
              <a:rPr lang="x-none" sz="2200" b="1" smtClean="0">
                <a:latin typeface="Book Antiqua" pitchFamily="18" charset="0"/>
              </a:rPr>
              <a:t>  (</a:t>
            </a:r>
            <a:r>
              <a:rPr lang="sr-Latn-ME" sz="2200" b="1" dirty="0" smtClean="0">
                <a:latin typeface="Book Antiqua" pitchFamily="18" charset="0"/>
              </a:rPr>
              <a:t>2</a:t>
            </a:r>
            <a:r>
              <a:rPr lang="x-none" sz="2200" b="1" smtClean="0">
                <a:latin typeface="Book Antiqua" pitchFamily="18" charset="0"/>
              </a:rPr>
              <a:t>)</a:t>
            </a:r>
            <a:r>
              <a:rPr lang="en-US" sz="2200" b="1" dirty="0" smtClean="0">
                <a:latin typeface="Book Antiqua" pitchFamily="18" charset="0"/>
              </a:rPr>
              <a:t/>
            </a:r>
            <a:br>
              <a:rPr lang="en-US" sz="2200" b="1" dirty="0" smtClean="0">
                <a:latin typeface="Book Antiqua" pitchFamily="18" charset="0"/>
              </a:rPr>
            </a:br>
            <a:r>
              <a:rPr lang="en-US" sz="2200" b="1" dirty="0" smtClean="0">
                <a:latin typeface="Book Antiqua" pitchFamily="18" charset="0"/>
              </a:rPr>
              <a:t>Cooperation with other</a:t>
            </a:r>
            <a:r>
              <a:rPr lang="x-none" sz="2200" b="1" dirty="0" smtClean="0">
                <a:latin typeface="Book Antiqua" pitchFamily="18" charset="0"/>
              </a:rPr>
              <a:t> </a:t>
            </a:r>
            <a:r>
              <a:rPr lang="en-US" sz="2200" b="1" dirty="0" smtClean="0">
                <a:latin typeface="Book Antiqua" pitchFamily="18" charset="0"/>
              </a:rPr>
              <a:t>institutions involved</a:t>
            </a:r>
            <a:endParaRPr lang="en-US" sz="2200" b="1" dirty="0">
              <a:latin typeface="Book Antiqua" pitchFamily="18" charset="0"/>
            </a:endParaRPr>
          </a:p>
        </p:txBody>
      </p:sp>
      <p:sp>
        <p:nvSpPr>
          <p:cNvPr id="13324" name="Subtitle 20"/>
          <p:cNvSpPr>
            <a:spLocks noGrp="1"/>
          </p:cNvSpPr>
          <p:nvPr>
            <p:ph type="subTitle" idx="1"/>
          </p:nvPr>
        </p:nvSpPr>
        <p:spPr>
          <a:xfrm>
            <a:off x="304800" y="2286000"/>
            <a:ext cx="8382000" cy="3429000"/>
          </a:xfrm>
        </p:spPr>
        <p:txBody>
          <a:bodyPr/>
          <a:lstStyle/>
          <a:p>
            <a:pPr algn="l" eaLnBrk="1" hangingPunct="1">
              <a:lnSpc>
                <a:spcPct val="110000"/>
              </a:lnSpc>
              <a:buFont typeface="Wingdings" pitchFamily="2" charset="2"/>
              <a:buChar char="Ø"/>
            </a:pPr>
            <a:r>
              <a:rPr lang="en-US" sz="1800" smtClean="0">
                <a:solidFill>
                  <a:schemeClr val="tx1"/>
                </a:solidFill>
                <a:latin typeface="Book Antiqua" pitchFamily="18" charset="0"/>
              </a:rPr>
              <a:t> Round tables and meetings (business associations and media representatives in order to inform the public) </a:t>
            </a:r>
          </a:p>
          <a:p>
            <a:pPr algn="l" eaLnBrk="1" hangingPunct="1">
              <a:lnSpc>
                <a:spcPct val="110000"/>
              </a:lnSpc>
              <a:buFont typeface="Wingdings" pitchFamily="2" charset="2"/>
              <a:buChar char="Ø"/>
            </a:pPr>
            <a:endParaRPr lang="en-US" sz="1800" smtClean="0">
              <a:solidFill>
                <a:schemeClr val="tx1"/>
              </a:solidFill>
              <a:latin typeface="Book Antiqua" pitchFamily="18" charset="0"/>
            </a:endParaRPr>
          </a:p>
          <a:p>
            <a:pPr algn="l" eaLnBrk="1" hangingPunct="1">
              <a:lnSpc>
                <a:spcPct val="110000"/>
              </a:lnSpc>
              <a:buFont typeface="Wingdings" pitchFamily="2" charset="2"/>
              <a:buChar char="Ø"/>
            </a:pPr>
            <a:r>
              <a:rPr lang="en-US" sz="1800" smtClean="0">
                <a:solidFill>
                  <a:schemeClr val="tx1"/>
                </a:solidFill>
                <a:latin typeface="Book Antiqua" pitchFamily="18" charset="0"/>
              </a:rPr>
              <a:t> Cooperation with University – through round tables and lectures </a:t>
            </a:r>
          </a:p>
          <a:p>
            <a:pPr algn="l" eaLnBrk="1" hangingPunct="1">
              <a:lnSpc>
                <a:spcPct val="110000"/>
              </a:lnSpc>
              <a:buFont typeface="Wingdings" pitchFamily="2" charset="2"/>
              <a:buChar char="Ø"/>
            </a:pPr>
            <a:endParaRPr lang="en-US" sz="1800" smtClean="0">
              <a:solidFill>
                <a:schemeClr val="tx1"/>
              </a:solidFill>
              <a:latin typeface="Book Antiqua" pitchFamily="18" charset="0"/>
            </a:endParaRPr>
          </a:p>
          <a:p>
            <a:pPr algn="l" eaLnBrk="1" hangingPunct="1">
              <a:lnSpc>
                <a:spcPct val="110000"/>
              </a:lnSpc>
              <a:buFont typeface="Wingdings" pitchFamily="2" charset="2"/>
              <a:buChar char="Ø"/>
            </a:pPr>
            <a:r>
              <a:rPr lang="en-US" sz="1800" smtClean="0">
                <a:solidFill>
                  <a:schemeClr val="tx1"/>
                </a:solidFill>
                <a:latin typeface="Book Antiqua" pitchFamily="18" charset="0"/>
              </a:rPr>
              <a:t> Ministry of Economy published WTO legal texts translated in Montenegrin language (Delegation of EU in Montenegro financed the project) </a:t>
            </a:r>
          </a:p>
          <a:p>
            <a:pPr eaLnBrk="1" hangingPunct="1"/>
            <a:endParaRPr lang="en-US" sz="3600" smtClean="0">
              <a:solidFill>
                <a:schemeClr val="tx1"/>
              </a:solidFill>
            </a:endParaRPr>
          </a:p>
        </p:txBody>
      </p:sp>
      <p:sp>
        <p:nvSpPr>
          <p:cNvPr id="22" name="Slide Number Placeholder 21"/>
          <p:cNvSpPr>
            <a:spLocks noGrp="1"/>
          </p:cNvSpPr>
          <p:nvPr>
            <p:ph type="sldNum" sz="quarter" idx="12"/>
          </p:nvPr>
        </p:nvSpPr>
        <p:spPr/>
        <p:txBody>
          <a:bodyPr/>
          <a:lstStyle/>
          <a:p>
            <a:pPr>
              <a:defRPr/>
            </a:pPr>
            <a:fld id="{42683835-DDAB-4047-98A2-956E24D2D584}"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434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ctrTitle"/>
          </p:nvPr>
        </p:nvSpPr>
        <p:spPr>
          <a:xfrm>
            <a:off x="1524000" y="762000"/>
            <a:ext cx="6934200" cy="762000"/>
          </a:xfrm>
          <a:solidFill>
            <a:schemeClr val="accent2">
              <a:lumMod val="60000"/>
              <a:lumOff val="40000"/>
            </a:schemeClr>
          </a:solidFill>
        </p:spPr>
        <p:txBody>
          <a:bodyPr rtlCol="0">
            <a:normAutofit/>
          </a:bodyPr>
          <a:lstStyle/>
          <a:p>
            <a:pPr eaLnBrk="1" fontAlgn="auto" hangingPunct="1">
              <a:spcAft>
                <a:spcPts val="0"/>
              </a:spcAft>
              <a:defRPr/>
            </a:pPr>
            <a:r>
              <a:rPr lang="x-none" sz="2400" b="1" smtClean="0">
                <a:latin typeface="Book Antiqua" pitchFamily="18" charset="0"/>
              </a:rPr>
              <a:t>WTO </a:t>
            </a:r>
            <a:r>
              <a:rPr lang="sr-Latn-ME" sz="2400" b="1" dirty="0" smtClean="0">
                <a:latin typeface="Book Antiqua" pitchFamily="18" charset="0"/>
              </a:rPr>
              <a:t> - M</a:t>
            </a:r>
            <a:r>
              <a:rPr lang="x-none" sz="2400" b="1" smtClean="0">
                <a:latin typeface="Book Antiqua" pitchFamily="18" charset="0"/>
              </a:rPr>
              <a:t>ontenegro </a:t>
            </a:r>
            <a:r>
              <a:rPr lang="x-none" sz="2400" b="1" dirty="0" smtClean="0">
                <a:latin typeface="Book Antiqua" pitchFamily="18" charset="0"/>
              </a:rPr>
              <a:t>and </a:t>
            </a:r>
            <a:r>
              <a:rPr lang="x-none" sz="2400" b="1" smtClean="0">
                <a:latin typeface="Book Antiqua" pitchFamily="18" charset="0"/>
              </a:rPr>
              <a:t>EU </a:t>
            </a:r>
            <a:r>
              <a:rPr lang="sr-Latn-ME" sz="2400" b="1" dirty="0" smtClean="0">
                <a:latin typeface="Book Antiqua" pitchFamily="18" charset="0"/>
              </a:rPr>
              <a:t>(1)</a:t>
            </a:r>
            <a:endParaRPr lang="en-US" sz="2400" dirty="0"/>
          </a:p>
        </p:txBody>
      </p:sp>
      <p:sp>
        <p:nvSpPr>
          <p:cNvPr id="21" name="Subtitle 20"/>
          <p:cNvSpPr>
            <a:spLocks noGrp="1"/>
          </p:cNvSpPr>
          <p:nvPr>
            <p:ph type="subTitle" idx="1"/>
          </p:nvPr>
        </p:nvSpPr>
        <p:spPr>
          <a:xfrm>
            <a:off x="381000" y="1752600"/>
            <a:ext cx="8534400" cy="4267200"/>
          </a:xfrm>
        </p:spPr>
        <p:txBody>
          <a:bodyPr rtlCol="0">
            <a:normAutofit fontScale="25000" lnSpcReduction="20000"/>
          </a:bodyPr>
          <a:lstStyle/>
          <a:p>
            <a:pPr algn="l" eaLnBrk="1" fontAlgn="auto" hangingPunct="1">
              <a:lnSpc>
                <a:spcPct val="120000"/>
              </a:lnSpc>
              <a:spcAft>
                <a:spcPts val="0"/>
              </a:spcAft>
              <a:buFont typeface="Wingdings" pitchFamily="2" charset="2"/>
              <a:buChar char="Ø"/>
              <a:defRPr/>
            </a:pPr>
            <a:r>
              <a:rPr lang="sr-Latn-ME" sz="6000" dirty="0" smtClean="0">
                <a:solidFill>
                  <a:schemeClr val="tx1"/>
                </a:solidFill>
                <a:latin typeface="Book Antiqua" pitchFamily="18" charset="0"/>
              </a:rPr>
              <a:t>  </a:t>
            </a:r>
            <a:r>
              <a:rPr lang="x-none" sz="8000" smtClean="0">
                <a:solidFill>
                  <a:schemeClr val="tx1"/>
                </a:solidFill>
                <a:latin typeface="Book Antiqua" pitchFamily="18" charset="0"/>
              </a:rPr>
              <a:t>EU </a:t>
            </a:r>
            <a:r>
              <a:rPr lang="x-none" sz="8000" dirty="0" smtClean="0">
                <a:solidFill>
                  <a:schemeClr val="tx1"/>
                </a:solidFill>
                <a:latin typeface="Book Antiqua" pitchFamily="18" charset="0"/>
              </a:rPr>
              <a:t>- </a:t>
            </a:r>
            <a:r>
              <a:rPr lang="en-GB" sz="8000" dirty="0" smtClean="0">
                <a:solidFill>
                  <a:schemeClr val="tx1"/>
                </a:solidFill>
                <a:latin typeface="Book Antiqua" pitchFamily="18" charset="0"/>
              </a:rPr>
              <a:t>Founding member of the WTO (1995)</a:t>
            </a:r>
            <a:r>
              <a:rPr lang="x-none" sz="8000" smtClean="0">
                <a:solidFill>
                  <a:schemeClr val="tx1"/>
                </a:solidFill>
                <a:latin typeface="Book Antiqua" pitchFamily="18" charset="0"/>
              </a:rPr>
              <a:t> </a:t>
            </a:r>
            <a:endParaRPr lang="sr-Latn-ME" sz="8000" dirty="0" smtClean="0">
              <a:solidFill>
                <a:schemeClr val="tx1"/>
              </a:solidFill>
              <a:latin typeface="Book Antiqua" pitchFamily="18" charset="0"/>
            </a:endParaRPr>
          </a:p>
          <a:p>
            <a:pPr algn="l" eaLnBrk="1" fontAlgn="auto" hangingPunct="1">
              <a:lnSpc>
                <a:spcPct val="120000"/>
              </a:lnSpc>
              <a:spcAft>
                <a:spcPts val="0"/>
              </a:spcAft>
              <a:buFont typeface="Wingdings" pitchFamily="2" charset="2"/>
              <a:buChar char="Ø"/>
              <a:defRPr/>
            </a:pPr>
            <a:endParaRPr lang="sr-Latn-ME" sz="8000" dirty="0" smtClean="0">
              <a:solidFill>
                <a:schemeClr val="tx1"/>
              </a:solidFill>
              <a:latin typeface="Book Antiqua" pitchFamily="18" charset="0"/>
            </a:endParaRPr>
          </a:p>
          <a:p>
            <a:pPr algn="l" eaLnBrk="1" fontAlgn="auto" hangingPunct="1">
              <a:lnSpc>
                <a:spcPct val="120000"/>
              </a:lnSpc>
              <a:spcAft>
                <a:spcPts val="0"/>
              </a:spcAft>
              <a:buFont typeface="Wingdings" pitchFamily="2" charset="2"/>
              <a:buChar char="Ø"/>
              <a:defRPr/>
            </a:pPr>
            <a:r>
              <a:rPr lang="sr-Latn-ME" sz="8000" dirty="0" smtClean="0">
                <a:solidFill>
                  <a:schemeClr val="tx1"/>
                </a:solidFill>
                <a:latin typeface="Book Antiqua" pitchFamily="18" charset="0"/>
              </a:rPr>
              <a:t> </a:t>
            </a:r>
            <a:r>
              <a:rPr lang="en-US" sz="8000" dirty="0" smtClean="0">
                <a:solidFill>
                  <a:schemeClr val="tx1"/>
                </a:solidFill>
                <a:latin typeface="Book Antiqua" pitchFamily="18" charset="0"/>
              </a:rPr>
              <a:t>Montenegro has been a member of  WTO since 2012</a:t>
            </a:r>
            <a:r>
              <a:rPr lang="x-none" sz="8000" smtClean="0">
                <a:solidFill>
                  <a:schemeClr val="tx1"/>
                </a:solidFill>
                <a:latin typeface="Book Antiqua" pitchFamily="18" charset="0"/>
              </a:rPr>
              <a:t> </a:t>
            </a:r>
            <a:r>
              <a:rPr lang="en-US" sz="8000" dirty="0" smtClean="0">
                <a:solidFill>
                  <a:schemeClr val="tx1"/>
                </a:solidFill>
                <a:latin typeface="Book Antiqua" pitchFamily="18" charset="0"/>
              </a:rPr>
              <a:t> </a:t>
            </a:r>
            <a:endParaRPr lang="sr-Latn-ME" sz="8000" dirty="0" smtClean="0">
              <a:solidFill>
                <a:schemeClr val="tx1"/>
              </a:solidFill>
              <a:latin typeface="Book Antiqua" pitchFamily="18" charset="0"/>
            </a:endParaRPr>
          </a:p>
          <a:p>
            <a:pPr algn="l" eaLnBrk="1" fontAlgn="auto" hangingPunct="1">
              <a:lnSpc>
                <a:spcPct val="120000"/>
              </a:lnSpc>
              <a:spcAft>
                <a:spcPts val="0"/>
              </a:spcAft>
              <a:buFont typeface="Wingdings" pitchFamily="2" charset="2"/>
              <a:buChar char="Ø"/>
              <a:defRPr/>
            </a:pPr>
            <a:endParaRPr lang="sr-Latn-ME" sz="8000" dirty="0" smtClean="0">
              <a:solidFill>
                <a:schemeClr val="tx1"/>
              </a:solidFill>
              <a:latin typeface="Book Antiqua" pitchFamily="18" charset="0"/>
            </a:endParaRPr>
          </a:p>
          <a:p>
            <a:pPr algn="l" eaLnBrk="1" fontAlgn="auto" hangingPunct="1">
              <a:lnSpc>
                <a:spcPct val="120000"/>
              </a:lnSpc>
              <a:spcAft>
                <a:spcPts val="0"/>
              </a:spcAft>
              <a:buFont typeface="Wingdings" pitchFamily="2" charset="2"/>
              <a:buChar char="Ø"/>
              <a:defRPr/>
            </a:pPr>
            <a:r>
              <a:rPr lang="sr-Latn-ME" sz="8000" dirty="0" smtClean="0">
                <a:solidFill>
                  <a:schemeClr val="tx1"/>
                </a:solidFill>
                <a:latin typeface="Book Antiqua" pitchFamily="18" charset="0"/>
              </a:rPr>
              <a:t>  </a:t>
            </a:r>
            <a:r>
              <a:rPr lang="en-US" sz="8000" dirty="0" smtClean="0">
                <a:solidFill>
                  <a:schemeClr val="tx1"/>
                </a:solidFill>
                <a:latin typeface="Book Antiqua" pitchFamily="18" charset="0"/>
              </a:rPr>
              <a:t>In reference to the requests of the other WTO negotiating partners, direct communication with DG Trade has been established. That resulted with the fact that none of the requests that was not previously harmonized with the DG Trade has not been accepted</a:t>
            </a:r>
            <a:endParaRPr lang="sr-Latn-ME" sz="8000" dirty="0" smtClean="0">
              <a:solidFill>
                <a:schemeClr val="tx1"/>
              </a:solidFill>
              <a:latin typeface="Book Antiqua" pitchFamily="18" charset="0"/>
            </a:endParaRPr>
          </a:p>
          <a:p>
            <a:pPr algn="l" eaLnBrk="1" fontAlgn="auto" hangingPunct="1">
              <a:lnSpc>
                <a:spcPct val="120000"/>
              </a:lnSpc>
              <a:spcAft>
                <a:spcPts val="0"/>
              </a:spcAft>
              <a:buFont typeface="Wingdings" pitchFamily="2" charset="2"/>
              <a:buChar char="Ø"/>
              <a:defRPr/>
            </a:pPr>
            <a:endParaRPr lang="sr-Latn-ME" sz="8000" dirty="0" smtClean="0">
              <a:solidFill>
                <a:schemeClr val="tx1"/>
              </a:solidFill>
              <a:latin typeface="Book Antiqua" pitchFamily="18" charset="0"/>
            </a:endParaRPr>
          </a:p>
          <a:p>
            <a:pPr algn="l" eaLnBrk="1" fontAlgn="auto" hangingPunct="1">
              <a:lnSpc>
                <a:spcPct val="120000"/>
              </a:lnSpc>
              <a:spcAft>
                <a:spcPts val="0"/>
              </a:spcAft>
              <a:buFont typeface="Wingdings" pitchFamily="2" charset="2"/>
              <a:buChar char="Ø"/>
              <a:defRPr/>
            </a:pPr>
            <a:r>
              <a:rPr lang="sr-Latn-ME" sz="8000" dirty="0" smtClean="0">
                <a:solidFill>
                  <a:schemeClr val="tx1"/>
                </a:solidFill>
                <a:latin typeface="Book Antiqua" pitchFamily="18" charset="0"/>
              </a:rPr>
              <a:t>  </a:t>
            </a:r>
            <a:r>
              <a:rPr lang="en-GB" sz="8000" dirty="0" smtClean="0">
                <a:solidFill>
                  <a:schemeClr val="tx1"/>
                </a:solidFill>
                <a:latin typeface="Book Antiqua" pitchFamily="18" charset="0"/>
              </a:rPr>
              <a:t>Law on Ratification of the Protocol on the Accession of Montenegro to the Marrakesh Agreement Establishing the World Trade Organization</a:t>
            </a:r>
            <a:endParaRPr lang="sr-Latn-ME" sz="8000" dirty="0" smtClean="0">
              <a:solidFill>
                <a:schemeClr val="tx1"/>
              </a:solidFill>
              <a:latin typeface="Book Antiqua" pitchFamily="18" charset="0"/>
            </a:endParaRPr>
          </a:p>
        </p:txBody>
      </p:sp>
      <p:sp>
        <p:nvSpPr>
          <p:cNvPr id="22" name="Slide Number Placeholder 21"/>
          <p:cNvSpPr>
            <a:spLocks noGrp="1"/>
          </p:cNvSpPr>
          <p:nvPr>
            <p:ph type="sldNum" sz="quarter" idx="12"/>
          </p:nvPr>
        </p:nvSpPr>
        <p:spPr/>
        <p:txBody>
          <a:bodyPr/>
          <a:lstStyle/>
          <a:p>
            <a:pPr>
              <a:defRPr/>
            </a:pPr>
            <a:fld id="{9DF6D522-2A74-4C08-AF1F-C0DD15D7598B}"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bg1"/>
                </a:solidFill>
                <a:latin typeface="Cambria" pitchFamily="18" charset="0"/>
              </a:rPr>
              <a:t>External Relations</a:t>
            </a: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536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536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536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536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30: </a:t>
            </a:r>
          </a:p>
          <a:p>
            <a:pPr algn="ctr">
              <a:defRPr/>
            </a:pPr>
            <a:r>
              <a:rPr lang="en-US" sz="1100" b="1" dirty="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537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Title 19"/>
          <p:cNvSpPr>
            <a:spLocks noGrp="1"/>
          </p:cNvSpPr>
          <p:nvPr>
            <p:ph type="ctrTitle"/>
          </p:nvPr>
        </p:nvSpPr>
        <p:spPr>
          <a:xfrm>
            <a:off x="1524000" y="838200"/>
            <a:ext cx="6934200" cy="762000"/>
          </a:xfrm>
          <a:solidFill>
            <a:schemeClr val="accent2">
              <a:lumMod val="60000"/>
              <a:lumOff val="40000"/>
            </a:schemeClr>
          </a:solidFill>
        </p:spPr>
        <p:txBody>
          <a:bodyPr rtlCol="0">
            <a:normAutofit/>
          </a:bodyPr>
          <a:lstStyle/>
          <a:p>
            <a:pPr eaLnBrk="1" fontAlgn="auto" hangingPunct="1">
              <a:spcAft>
                <a:spcPts val="0"/>
              </a:spcAft>
              <a:defRPr/>
            </a:pPr>
            <a:r>
              <a:rPr lang="x-none" sz="2400" b="1" dirty="0" smtClean="0">
                <a:latin typeface="Book Antiqua" pitchFamily="18" charset="0"/>
              </a:rPr>
              <a:t>WTO - Montenegro </a:t>
            </a:r>
            <a:r>
              <a:rPr lang="x-none" sz="2400" b="1" smtClean="0">
                <a:latin typeface="Book Antiqua" pitchFamily="18" charset="0"/>
              </a:rPr>
              <a:t>and EU</a:t>
            </a:r>
            <a:r>
              <a:rPr lang="sr-Latn-ME" sz="2400" b="1" dirty="0" smtClean="0">
                <a:latin typeface="Book Antiqua" pitchFamily="18" charset="0"/>
              </a:rPr>
              <a:t> (2)</a:t>
            </a:r>
            <a:r>
              <a:rPr lang="x-none" sz="2400" b="1" smtClean="0">
                <a:latin typeface="Book Antiqua" pitchFamily="18" charset="0"/>
              </a:rPr>
              <a:t> </a:t>
            </a:r>
            <a:endParaRPr lang="en-US" sz="2400" dirty="0"/>
          </a:p>
        </p:txBody>
      </p:sp>
      <p:sp>
        <p:nvSpPr>
          <p:cNvPr id="15372" name="Subtitle 20"/>
          <p:cNvSpPr>
            <a:spLocks noGrp="1"/>
          </p:cNvSpPr>
          <p:nvPr>
            <p:ph type="subTitle" idx="1"/>
          </p:nvPr>
        </p:nvSpPr>
        <p:spPr>
          <a:xfrm>
            <a:off x="304800" y="1752600"/>
            <a:ext cx="8534400" cy="4572000"/>
          </a:xfrm>
        </p:spPr>
        <p:txBody>
          <a:bodyPr/>
          <a:lstStyle/>
          <a:p>
            <a:pPr marL="514350" indent="-514350" algn="l" eaLnBrk="1" hangingPunct="1"/>
            <a:r>
              <a:rPr lang="en-US" sz="3000" smtClean="0">
                <a:solidFill>
                  <a:srgbClr val="336699"/>
                </a:solidFill>
              </a:rPr>
              <a:t>        </a:t>
            </a:r>
            <a:endParaRPr lang="en-GB" sz="2000" smtClean="0">
              <a:solidFill>
                <a:schemeClr val="tx1"/>
              </a:solidFill>
              <a:latin typeface="Book Antiqua" pitchFamily="18" charset="0"/>
            </a:endParaRPr>
          </a:p>
          <a:p>
            <a:pPr marL="914400" lvl="1" indent="-514350" algn="l">
              <a:buFont typeface="Wingdings" pitchFamily="2" charset="2"/>
              <a:buChar char="Ø"/>
            </a:pPr>
            <a:endParaRPr lang="en-US" sz="2200" smtClean="0">
              <a:solidFill>
                <a:schemeClr val="tx1"/>
              </a:solidFill>
              <a:latin typeface="Book Antiqua" pitchFamily="18" charset="0"/>
            </a:endParaRPr>
          </a:p>
          <a:p>
            <a:pPr marL="914400" lvl="1" indent="-514350" algn="l">
              <a:buFont typeface="Wingdings" pitchFamily="2" charset="2"/>
              <a:buChar char="Ø"/>
            </a:pPr>
            <a:r>
              <a:rPr lang="en-US" sz="2200" smtClean="0">
                <a:solidFill>
                  <a:schemeClr val="tx1"/>
                </a:solidFill>
                <a:latin typeface="Book Antiqua" pitchFamily="18" charset="0"/>
              </a:rPr>
              <a:t>GATT 1994 - </a:t>
            </a:r>
            <a:r>
              <a:rPr lang="en-GB" sz="2200" smtClean="0">
                <a:solidFill>
                  <a:schemeClr val="tx1"/>
                </a:solidFill>
                <a:latin typeface="Book Antiqua" pitchFamily="18" charset="0"/>
              </a:rPr>
              <a:t>Art. XXIV:5 &amp; Art. XXIV:6</a:t>
            </a:r>
          </a:p>
          <a:p>
            <a:pPr marL="914400" lvl="1" indent="-514350" algn="l">
              <a:buFont typeface="Wingdings" pitchFamily="2" charset="2"/>
              <a:buChar char="Ø"/>
            </a:pPr>
            <a:endParaRPr lang="en-US" sz="2200" smtClean="0">
              <a:solidFill>
                <a:schemeClr val="tx1"/>
              </a:solidFill>
              <a:latin typeface="Book Antiqua" pitchFamily="18" charset="0"/>
            </a:endParaRPr>
          </a:p>
          <a:p>
            <a:pPr marL="914400" lvl="1" indent="-514350" algn="l">
              <a:buFont typeface="Wingdings" pitchFamily="2" charset="2"/>
              <a:buChar char="Ø"/>
            </a:pPr>
            <a:r>
              <a:rPr lang="en-GB" sz="2200" smtClean="0">
                <a:solidFill>
                  <a:schemeClr val="tx1"/>
                </a:solidFill>
                <a:latin typeface="Book Antiqua" pitchFamily="18" charset="0"/>
              </a:rPr>
              <a:t>Consolidation of  the services schedule to the EU schedule (Art. XXI of GATS</a:t>
            </a:r>
            <a:r>
              <a:rPr lang="en-US" sz="2200" smtClean="0">
                <a:solidFill>
                  <a:schemeClr val="tx1"/>
                </a:solidFill>
                <a:latin typeface="Book Antiqua" pitchFamily="18" charset="0"/>
              </a:rPr>
              <a:t>)</a:t>
            </a:r>
          </a:p>
          <a:p>
            <a:pPr marL="914400" lvl="1" indent="-514350" algn="l">
              <a:buFont typeface="Wingdings" pitchFamily="2" charset="2"/>
              <a:buChar char="Ø"/>
            </a:pPr>
            <a:endParaRPr lang="en-US" sz="2200" smtClean="0">
              <a:solidFill>
                <a:schemeClr val="tx1"/>
              </a:solidFill>
              <a:latin typeface="Book Antiqua" pitchFamily="18" charset="0"/>
            </a:endParaRPr>
          </a:p>
          <a:p>
            <a:pPr marL="914400" lvl="1" indent="-514350" algn="l">
              <a:buFont typeface="Wingdings" pitchFamily="2" charset="2"/>
              <a:buChar char="Ø"/>
            </a:pPr>
            <a:r>
              <a:rPr lang="en-US" sz="2200" smtClean="0">
                <a:solidFill>
                  <a:schemeClr val="tx1"/>
                </a:solidFill>
                <a:latin typeface="Book Antiqua" pitchFamily="18" charset="0"/>
              </a:rPr>
              <a:t>Government Procurement (GSP)</a:t>
            </a:r>
          </a:p>
          <a:p>
            <a:pPr marL="914400" lvl="1" indent="-514350" algn="l">
              <a:buFont typeface="Arial" charset="0"/>
              <a:buChar char="•"/>
            </a:pPr>
            <a:endParaRPr lang="en-US" sz="6400" smtClean="0">
              <a:solidFill>
                <a:schemeClr val="tx1"/>
              </a:solidFill>
              <a:latin typeface="Book Antiqua" pitchFamily="18" charset="0"/>
            </a:endParaRPr>
          </a:p>
        </p:txBody>
      </p:sp>
      <p:pic>
        <p:nvPicPr>
          <p:cNvPr id="19" name="Picture 4" descr="recently_04_54"/>
          <p:cNvPicPr>
            <a:picLocks noChangeAspect="1" noChangeArrowheads="1"/>
          </p:cNvPicPr>
          <p:nvPr/>
        </p:nvPicPr>
        <p:blipFill>
          <a:blip r:embed="rId5" cstate="print"/>
          <a:srcRect/>
          <a:stretch>
            <a:fillRect/>
          </a:stretch>
        </p:blipFill>
        <p:spPr bwMode="auto">
          <a:xfrm>
            <a:off x="7239000" y="4572000"/>
            <a:ext cx="1589201" cy="1533859"/>
          </a:xfrm>
          <a:prstGeom prst="rect">
            <a:avLst/>
          </a:prstGeom>
          <a:ln>
            <a:noFill/>
          </a:ln>
          <a:effectLst>
            <a:softEdge rad="112500"/>
          </a:effectLst>
        </p:spPr>
      </p:pic>
      <p:sp>
        <p:nvSpPr>
          <p:cNvPr id="22" name="Slide Number Placeholder 21"/>
          <p:cNvSpPr>
            <a:spLocks noGrp="1"/>
          </p:cNvSpPr>
          <p:nvPr>
            <p:ph type="sldNum" sz="quarter" idx="12"/>
          </p:nvPr>
        </p:nvSpPr>
        <p:spPr/>
        <p:txBody>
          <a:bodyPr/>
          <a:lstStyle/>
          <a:p>
            <a:pPr>
              <a:defRPr/>
            </a:pPr>
            <a:fld id="{ACB4FF4D-C4D7-4E65-8022-7896E6B9DDAC}"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6389"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
        <p:nvSpPr>
          <p:cNvPr id="18" name="Slide Number Placeholder 17"/>
          <p:cNvSpPr>
            <a:spLocks noGrp="1"/>
          </p:cNvSpPr>
          <p:nvPr>
            <p:ph type="sldNum" sz="quarter" idx="12"/>
          </p:nvPr>
        </p:nvSpPr>
        <p:spPr/>
        <p:txBody>
          <a:bodyPr/>
          <a:lstStyle/>
          <a:p>
            <a:pPr>
              <a:defRPr/>
            </a:pPr>
            <a:fld id="{07AB8D91-328D-4B8E-861F-A58D2669330A}" type="slidenum">
              <a:rPr lang="en-US" smtClean="0"/>
              <a:pPr>
                <a:defRPr/>
              </a:pPr>
              <a:t>15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3901</TotalTime>
  <Words>1420</Words>
  <Application>Microsoft Office PowerPoint</Application>
  <PresentationFormat>On-screen Show (4:3)</PresentationFormat>
  <Paragraphs>225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Book Antiqua</vt:lpstr>
      <vt:lpstr>Cambria</vt:lpstr>
      <vt:lpstr>Wingdings</vt:lpstr>
      <vt:lpstr>Office Theme</vt:lpstr>
      <vt:lpstr>Slide 1</vt:lpstr>
      <vt:lpstr>Slide 2</vt:lpstr>
      <vt:lpstr> </vt:lpstr>
      <vt:lpstr>Montenegrin accession to WTO - Main facts</vt:lpstr>
      <vt:lpstr> Montenegro as a member of the WTO (1)  </vt:lpstr>
      <vt:lpstr>  Montenegro as a member of the WTO (2)   </vt:lpstr>
      <vt:lpstr>  Montenegro as a member of the WTO (3)   </vt:lpstr>
      <vt:lpstr>  Montenegro as a member of the WTO (4)   </vt:lpstr>
      <vt:lpstr> Montenegro as a member of the WTO (4)  </vt:lpstr>
      <vt:lpstr>  </vt:lpstr>
      <vt:lpstr> Post-accession period  (1) </vt:lpstr>
      <vt:lpstr>Post-accession period  (2) Cooperation with other institutions involved</vt:lpstr>
      <vt:lpstr>WTO  - Montenegro and EU (1)</vt:lpstr>
      <vt:lpstr>WTO - Montenegro and EU (2) </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jelena.lekovic</cp:lastModifiedBy>
  <cp:revision>776</cp:revision>
  <dcterms:created xsi:type="dcterms:W3CDTF">2012-04-18T16:21:57Z</dcterms:created>
  <dcterms:modified xsi:type="dcterms:W3CDTF">2013-06-06T09:13:15Z</dcterms:modified>
</cp:coreProperties>
</file>