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1" r:id="rId2"/>
    <p:sldId id="340" r:id="rId3"/>
    <p:sldId id="367" r:id="rId4"/>
    <p:sldId id="362" r:id="rId5"/>
    <p:sldId id="373" r:id="rId6"/>
    <p:sldId id="371" r:id="rId7"/>
    <p:sldId id="366" r:id="rId8"/>
    <p:sldId id="379" r:id="rId9"/>
    <p:sldId id="381" r:id="rId1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A1414"/>
    <a:srgbClr val="82302E"/>
    <a:srgbClr val="9E1E1E"/>
    <a:srgbClr val="990000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0189" autoAdjust="0"/>
  </p:normalViewPr>
  <p:slideViewPr>
    <p:cSldViewPr>
      <p:cViewPr>
        <p:scale>
          <a:sx n="70" d="100"/>
          <a:sy n="70" d="100"/>
        </p:scale>
        <p:origin x="-1668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5921CFF-18AD-440E-A569-D16D34CE27ED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32DA2CA-490C-4AD8-A0AA-3C743C39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E21DAA4-52E4-4E28-95C1-F8DF65BC8CCB}" type="datetimeFigureOut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112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89FBDA2-0BFB-493F-94B7-D6DE9BF19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A7ED1-5C4B-471C-AB33-87C116478BCA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8E01-F639-4CB3-A5A1-FEB4B1FBF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B279-236D-462A-9549-87A6DA4F08DC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E5652-9DB2-4C2D-B7A0-E756C4485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4CBE-C702-462F-87A7-1831F403E24B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B7CBF-D413-4EAE-8404-90CB89AF7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67D56-EFF4-4771-90F5-9EC44EEECD9D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6C5F2-09DC-489D-AC1F-9E4941B376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CD3D-A858-4244-8ECF-FA80E6EC4C02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DA09-E0E1-4DB3-B134-B351EE8C9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900C4-BF78-4199-96FF-E96441F482FD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862EA-ECEF-45E7-8669-9D750C77F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53528-3D0E-4F16-B045-2001663FCEB9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899B1-2FD0-4F7B-BFD1-0F19AF5002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D8FA2-8FF5-4C96-B2F1-38BD024232EE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E4EF1-A1A0-4731-8F4C-0BE85D338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C3235-71D8-4B0A-A6AF-FE4E749AD7AA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AEB2B-D85D-4E9C-A7E4-663DD71C0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EAD71-037B-41C8-BA1E-26EEA0F0FAA6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F0189-9B41-4568-B16E-907AB873A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628FC-0CCF-4C2B-848B-7338A3BBED01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E2BF7-0376-4B8E-8EFE-1F3CA17A6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578AD5-BDEB-417A-A27A-22D1F85A58C7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791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27EF7E-25AF-405B-9580-D08C77E58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ira.radunovic@cbcg.me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Microsoft_Office_Excel_Chart2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Chart4.xls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Microsoft_Office_Excel_Char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Microsoft_Office_Excel_Chart5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Microsoft_Office_Excel_Chart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Chart8.xls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Microsoft_Office_Excel_Chart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381000" y="0"/>
            <a:ext cx="9753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the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30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 –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External Relations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71600" y="28194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Bilateral screening: Chapter </a:t>
            </a:r>
            <a:r>
              <a:rPr lang="en-US" sz="2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30</a:t>
            </a:r>
            <a:endParaRPr lang="en-GB" sz="26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PRESENTATION OF </a:t>
            </a:r>
            <a:r>
              <a:rPr lang="sr-Latn-CS" sz="2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MONTENEGRO</a:t>
            </a:r>
            <a:endParaRPr lang="hr-HR" sz="26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78175" y="6324600"/>
            <a:ext cx="2641600" cy="369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Bru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ssel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s,  12 June </a:t>
            </a:r>
            <a:r>
              <a:rPr lang="sr-Latn-C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201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itchFamily="18" charset="0"/>
                <a:cs typeface="+mn-cs"/>
              </a:rPr>
              <a:t>3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717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717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4643438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6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198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8200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1295400" y="2209800"/>
            <a:ext cx="7086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sr-Latn-CS" sz="2400" b="1">
                <a:solidFill>
                  <a:srgbClr val="6A141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Foreign Direct Investment </a:t>
            </a:r>
          </a:p>
          <a:p>
            <a:pPr marL="514350" indent="-514350" algn="ctr">
              <a:lnSpc>
                <a:spcPct val="200000"/>
              </a:lnSpc>
              <a:defRPr/>
            </a:pPr>
            <a:r>
              <a:rPr lang="sr-Latn-CS" sz="2400" b="1">
                <a:solidFill>
                  <a:srgbClr val="6A141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in Montenegro</a:t>
            </a:r>
            <a:endParaRPr lang="en-US" sz="2400" b="1">
              <a:solidFill>
                <a:srgbClr val="6A141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pic>
        <p:nvPicPr>
          <p:cNvPr id="8203" name="Picture 18" descr="EU MN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8"/>
          <p:cNvSpPr>
            <a:spLocks noChangeArrowheads="1"/>
          </p:cNvSpPr>
          <p:nvPr/>
        </p:nvSpPr>
        <p:spPr bwMode="auto">
          <a:xfrm>
            <a:off x="381000" y="518160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14388" indent="-450850" algn="ctr"/>
            <a:r>
              <a:rPr lang="sr-Latn-CS" b="1">
                <a:solidFill>
                  <a:srgbClr val="632523"/>
                </a:solidFill>
              </a:rPr>
              <a:t>Mira Radunovic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sr-Latn-CS" b="1">
              <a:solidFill>
                <a:srgbClr val="632523"/>
              </a:solidFill>
            </a:endParaRPr>
          </a:p>
          <a:p>
            <a:pPr marL="814388" indent="-450850" algn="ctr"/>
            <a:r>
              <a:rPr lang="sr-Latn-CS" b="1">
                <a:solidFill>
                  <a:srgbClr val="632523"/>
                </a:solidFill>
              </a:rPr>
              <a:t>Central bank of Montenegro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sr-Latn-CS" b="1">
              <a:solidFill>
                <a:srgbClr val="632523"/>
              </a:solidFill>
            </a:endParaRPr>
          </a:p>
          <a:p>
            <a:pPr marL="814388" indent="-450850" algn="ctr"/>
            <a:r>
              <a:rPr lang="sr-Latn-CS" sz="2000" b="1">
                <a:solidFill>
                  <a:srgbClr val="632523"/>
                </a:solidFill>
                <a:hlinkClick r:id="rId6"/>
              </a:rPr>
              <a:t>mira.radunovic@cbcg.me</a:t>
            </a:r>
            <a:r>
              <a:rPr lang="sr-Latn-CS" sz="2000" b="1">
                <a:solidFill>
                  <a:srgbClr val="632523"/>
                </a:solidFill>
              </a:rPr>
              <a:t> </a:t>
            </a:r>
            <a:endParaRPr lang="sr-Latn-CS" b="1">
              <a:solidFill>
                <a:srgbClr val="953735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E4788-A67B-41ED-BD8F-484C7749699D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4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3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103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037" name="Picture 18" descr="EU MN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1600200" y="914400"/>
            <a:ext cx="693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Latn-CS" sz="20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Foreign direct investments </a:t>
            </a:r>
            <a:endParaRPr lang="en-US" sz="20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1" name="Text Box 23"/>
          <p:cNvSpPr txBox="1">
            <a:spLocks noChangeArrowheads="1"/>
          </p:cNvSpPr>
          <p:nvPr/>
        </p:nvSpPr>
        <p:spPr bwMode="auto">
          <a:xfrm>
            <a:off x="2286000" y="5943600"/>
            <a:ext cx="426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000" b="1">
                <a:solidFill>
                  <a:srgbClr val="990000"/>
                </a:solidFill>
              </a:rPr>
              <a:t>Source: Central bank of Montenegro</a:t>
            </a:r>
            <a:endParaRPr lang="en-US" sz="1000" b="1">
              <a:solidFill>
                <a:srgbClr val="990000"/>
              </a:solidFill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762000" y="1676400"/>
            <a:ext cx="75438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Montenegro recorded high inflow of net foreign direct investments, especially in period 2007-2009</a:t>
            </a:r>
            <a:r>
              <a:rPr lang="sr-Latn-C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>
              <a:buFontTx/>
              <a:buChar char="•"/>
              <a:defRPr/>
            </a:pPr>
            <a:endParaRPr lang="en-US" sz="13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en-U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Factors that had the biggest impact on the inflow of FDI were the privatization process and attractiveness of the Montenegrin coast</a:t>
            </a:r>
            <a:r>
              <a:rPr lang="sr-Latn-C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>
              <a:buFontTx/>
              <a:buChar char="•"/>
              <a:defRPr/>
            </a:pPr>
            <a:endParaRPr lang="sr-Latn-CS" sz="13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sr-Latn-C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FDIs </a:t>
            </a:r>
            <a:r>
              <a:rPr lang="en-U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</a:t>
            </a:r>
            <a:r>
              <a:rPr lang="sr-Latn-C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</a:t>
            </a:r>
            <a:r>
              <a:rPr lang="en-US" sz="13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largely affected the economic development.</a:t>
            </a:r>
          </a:p>
          <a:p>
            <a:pPr>
              <a:buFontTx/>
              <a:buChar char="•"/>
              <a:defRPr/>
            </a:pPr>
            <a:endParaRPr lang="en-US" sz="13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026" name="Object 31"/>
          <p:cNvGraphicFramePr>
            <a:graphicFrameLocks noChangeAspect="1"/>
          </p:cNvGraphicFramePr>
          <p:nvPr/>
        </p:nvGraphicFramePr>
        <p:xfrm>
          <a:off x="1295400" y="3200400"/>
          <a:ext cx="5943600" cy="2836863"/>
        </p:xfrm>
        <a:graphic>
          <a:graphicData uri="http://schemas.openxmlformats.org/presentationml/2006/ole">
            <p:oleObj spid="_x0000_s1026" name="Chart" r:id="rId7" imgW="4800600" imgH="2247900" progId="Excel.Chart.8">
              <p:embed/>
            </p:oleObj>
          </a:graphicData>
        </a:graphic>
      </p:graphicFrame>
      <p:sp>
        <p:nvSpPr>
          <p:cNvPr id="1043" name="Text Box 32"/>
          <p:cNvSpPr txBox="1">
            <a:spLocks noChangeArrowheads="1"/>
          </p:cNvSpPr>
          <p:nvPr/>
        </p:nvSpPr>
        <p:spPr bwMode="auto">
          <a:xfrm>
            <a:off x="2590800" y="3276600"/>
            <a:ext cx="426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 Net FDI flows in Montenegro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3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4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55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058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060" name="Picture 18" descr="EU MN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762000" y="1752600"/>
            <a:ext cx="75438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sr-Latn-CS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High share of</a:t>
            </a:r>
            <a:r>
              <a:rPr lang="en-GB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FDI inflows in GDP </a:t>
            </a:r>
            <a:r>
              <a:rPr lang="sr-Latn-CS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above 10%.</a:t>
            </a:r>
          </a:p>
          <a:p>
            <a:pPr>
              <a:buFontTx/>
              <a:buChar char="•"/>
              <a:defRPr/>
            </a:pPr>
            <a:endParaRPr lang="sr-Latn-CS" sz="14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level of 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net </a:t>
            </a: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FDIs rose to above 20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</a:t>
            </a: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GDP between 200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200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9, reaching the highest level in 2009 </a:t>
            </a: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 35.8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</a:t>
            </a:r>
            <a:r>
              <a:rPr lang="en-GB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GDP</a:t>
            </a:r>
            <a:r>
              <a:rPr lang="sr-Latn-CS" altLang="zh-CN" sz="14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>
              <a:buFontTx/>
              <a:buChar char="•"/>
              <a:defRPr/>
            </a:pPr>
            <a:endParaRPr lang="sr-Latn-CS" sz="14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1905000" y="8382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Foreign direct investments </a:t>
            </a:r>
            <a:endParaRPr lang="en-U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50" name="Object 32"/>
          <p:cNvGraphicFramePr>
            <a:graphicFrameLocks noChangeAspect="1"/>
          </p:cNvGraphicFramePr>
          <p:nvPr/>
        </p:nvGraphicFramePr>
        <p:xfrm>
          <a:off x="1600200" y="3048000"/>
          <a:ext cx="6019800" cy="2732088"/>
        </p:xfrm>
        <a:graphic>
          <a:graphicData uri="http://schemas.openxmlformats.org/presentationml/2006/ole">
            <p:oleObj spid="_x0000_s2050" name="Chart" r:id="rId7" imgW="4591202" imgH="2238451" progId="Excel.Chart.8">
              <p:embed/>
            </p:oleObj>
          </a:graphicData>
        </a:graphic>
      </p:graphicFrame>
      <p:sp>
        <p:nvSpPr>
          <p:cNvPr id="2063" name="Text Box 33"/>
          <p:cNvSpPr txBox="1">
            <a:spLocks noChangeArrowheads="1"/>
          </p:cNvSpPr>
          <p:nvPr/>
        </p:nvSpPr>
        <p:spPr bwMode="auto">
          <a:xfrm>
            <a:off x="2286000" y="5943600"/>
            <a:ext cx="426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000" b="1">
                <a:solidFill>
                  <a:srgbClr val="990000"/>
                </a:solidFill>
              </a:rPr>
              <a:t>Source: Central bank of Montenegro</a:t>
            </a:r>
            <a:endParaRPr lang="en-US" sz="1000" b="1">
              <a:solidFill>
                <a:srgbClr val="990000"/>
              </a:solidFill>
            </a:endParaRPr>
          </a:p>
        </p:txBody>
      </p:sp>
      <p:sp>
        <p:nvSpPr>
          <p:cNvPr id="2064" name="Text Box 35"/>
          <p:cNvSpPr txBox="1">
            <a:spLocks noChangeArrowheads="1"/>
          </p:cNvSpPr>
          <p:nvPr/>
        </p:nvSpPr>
        <p:spPr bwMode="auto">
          <a:xfrm>
            <a:off x="2590800" y="3048000"/>
            <a:ext cx="441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 Net FDI inflows in % GDP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EEDD3E-9877-4F96-8C2E-9ABAB598909A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80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4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82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308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87" name="Picture 18" descr="EU MN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1676400"/>
            <a:ext cx="8382000" cy="95408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 </a:t>
            </a: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814388" indent="-4508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914400" y="1143000"/>
            <a:ext cx="7467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buFont typeface="Wingdings" pitchFamily="2" charset="2"/>
              <a:buNone/>
              <a:defRPr/>
            </a:pPr>
            <a:r>
              <a:rPr lang="en-US" sz="1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sr-Latn-CS" sz="1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 </a:t>
            </a:r>
            <a:r>
              <a:rPr lang="en-US" sz="1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 drivers of economic growth, but also as the factor of the </a:t>
            </a:r>
            <a:r>
              <a:rPr lang="sr-Latn-CS" sz="1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trade deficit and current account deficit</a:t>
            </a:r>
          </a:p>
        </p:txBody>
      </p:sp>
      <p:sp>
        <p:nvSpPr>
          <p:cNvPr id="3092" name="Text Box 30"/>
          <p:cNvSpPr txBox="1">
            <a:spLocks noChangeArrowheads="1"/>
          </p:cNvSpPr>
          <p:nvPr/>
        </p:nvSpPr>
        <p:spPr bwMode="auto">
          <a:xfrm>
            <a:off x="5257800" y="2133600"/>
            <a:ext cx="2819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000" b="1">
                <a:solidFill>
                  <a:srgbClr val="990000"/>
                </a:solidFill>
              </a:rPr>
              <a:t>FDI vs import of goods</a:t>
            </a:r>
            <a:endParaRPr lang="en-US" sz="1000" b="1">
              <a:solidFill>
                <a:srgbClr val="990000"/>
              </a:solidFill>
            </a:endParaRPr>
          </a:p>
        </p:txBody>
      </p:sp>
      <p:graphicFrame>
        <p:nvGraphicFramePr>
          <p:cNvPr id="3074" name="Object 33"/>
          <p:cNvGraphicFramePr>
            <a:graphicFrameLocks noChangeAspect="1"/>
          </p:cNvGraphicFramePr>
          <p:nvPr/>
        </p:nvGraphicFramePr>
        <p:xfrm>
          <a:off x="4724400" y="2133600"/>
          <a:ext cx="4191000" cy="2133600"/>
        </p:xfrm>
        <a:graphic>
          <a:graphicData uri="http://schemas.openxmlformats.org/presentationml/2006/ole">
            <p:oleObj spid="_x0000_s3074" name="Chart" r:id="rId7" imgW="3333902" imgH="1695602" progId="Excel.Chart.8">
              <p:embed/>
            </p:oleObj>
          </a:graphicData>
        </a:graphic>
      </p:graphicFrame>
      <p:graphicFrame>
        <p:nvGraphicFramePr>
          <p:cNvPr id="3075" name="Object 43"/>
          <p:cNvGraphicFramePr>
            <a:graphicFrameLocks noChangeAspect="1"/>
          </p:cNvGraphicFramePr>
          <p:nvPr/>
        </p:nvGraphicFramePr>
        <p:xfrm>
          <a:off x="2057400" y="4267200"/>
          <a:ext cx="4114800" cy="2133600"/>
        </p:xfrm>
        <a:graphic>
          <a:graphicData uri="http://schemas.openxmlformats.org/presentationml/2006/ole">
            <p:oleObj spid="_x0000_s3075" name="Chart" r:id="rId8" imgW="3933749" imgH="2276551" progId="Excel.Chart.8">
              <p:embed/>
            </p:oleObj>
          </a:graphicData>
        </a:graphic>
      </p:graphicFrame>
      <p:sp>
        <p:nvSpPr>
          <p:cNvPr id="3093" name="Text Box 44"/>
          <p:cNvSpPr txBox="1">
            <a:spLocks noChangeArrowheads="1"/>
          </p:cNvSpPr>
          <p:nvPr/>
        </p:nvSpPr>
        <p:spPr bwMode="auto">
          <a:xfrm>
            <a:off x="838200" y="1905000"/>
            <a:ext cx="3581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 FDI vs CA deficit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  <p:sp>
        <p:nvSpPr>
          <p:cNvPr id="3094" name="Text Box 45"/>
          <p:cNvSpPr txBox="1">
            <a:spLocks noChangeArrowheads="1"/>
          </p:cNvSpPr>
          <p:nvPr/>
        </p:nvSpPr>
        <p:spPr bwMode="auto">
          <a:xfrm>
            <a:off x="5029200" y="1905000"/>
            <a:ext cx="3581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 FDI vs import of goods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  <p:sp>
        <p:nvSpPr>
          <p:cNvPr id="3095" name="Text Box 46"/>
          <p:cNvSpPr txBox="1">
            <a:spLocks noChangeArrowheads="1"/>
          </p:cNvSpPr>
          <p:nvPr/>
        </p:nvSpPr>
        <p:spPr bwMode="auto">
          <a:xfrm>
            <a:off x="2514600" y="4191000"/>
            <a:ext cx="3581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 FDI vs CA and trade deficit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  <p:graphicFrame>
        <p:nvGraphicFramePr>
          <p:cNvPr id="3076" name="Object 47"/>
          <p:cNvGraphicFramePr>
            <a:graphicFrameLocks noChangeAspect="1"/>
          </p:cNvGraphicFramePr>
          <p:nvPr/>
        </p:nvGraphicFramePr>
        <p:xfrm>
          <a:off x="457200" y="2209800"/>
          <a:ext cx="4229100" cy="2000250"/>
        </p:xfrm>
        <a:graphic>
          <a:graphicData uri="http://schemas.openxmlformats.org/presentationml/2006/ole">
            <p:oleObj spid="_x0000_s3076" name="Chart" r:id="rId9" imgW="3848100" imgH="200025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0F8C65-3754-492E-89EE-3FC64303D83F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2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4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104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4107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109" name="Picture 18" descr="EU MN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1371600" y="838200"/>
            <a:ext cx="708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FDI inflows in Montenegro by region</a:t>
            </a:r>
            <a:endParaRPr lang="en-U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12" name="Text Box 26"/>
          <p:cNvSpPr txBox="1">
            <a:spLocks noChangeArrowheads="1"/>
          </p:cNvSpPr>
          <p:nvPr/>
        </p:nvSpPr>
        <p:spPr bwMode="auto">
          <a:xfrm>
            <a:off x="1981200" y="5791200"/>
            <a:ext cx="5105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>
                <a:solidFill>
                  <a:srgbClr val="990000"/>
                </a:solidFill>
              </a:rPr>
              <a:t>Source: Central bank of Montenegro</a:t>
            </a:r>
            <a:endParaRPr lang="en-US" sz="1200" b="1">
              <a:solidFill>
                <a:srgbClr val="990000"/>
              </a:solidFill>
            </a:endParaRPr>
          </a:p>
        </p:txBody>
      </p:sp>
      <p:graphicFrame>
        <p:nvGraphicFramePr>
          <p:cNvPr id="4098" name="Object 30"/>
          <p:cNvGraphicFramePr>
            <a:graphicFrameLocks noChangeAspect="1"/>
          </p:cNvGraphicFramePr>
          <p:nvPr/>
        </p:nvGraphicFramePr>
        <p:xfrm>
          <a:off x="533400" y="2133600"/>
          <a:ext cx="7924800" cy="3635375"/>
        </p:xfrm>
        <a:graphic>
          <a:graphicData uri="http://schemas.openxmlformats.org/presentationml/2006/ole">
            <p:oleObj spid="_x0000_s4098" name="Chart" r:id="rId7" imgW="5591251" imgH="2562149" progId="Excel.Chart.8">
              <p:embed/>
            </p:oleObj>
          </a:graphicData>
        </a:graphic>
      </p:graphicFrame>
      <p:sp>
        <p:nvSpPr>
          <p:cNvPr id="4113" name="Text Box 32"/>
          <p:cNvSpPr txBox="1">
            <a:spLocks noChangeArrowheads="1"/>
          </p:cNvSpPr>
          <p:nvPr/>
        </p:nvSpPr>
        <p:spPr bwMode="auto">
          <a:xfrm>
            <a:off x="1371600" y="1752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400" b="1" i="1">
                <a:solidFill>
                  <a:srgbClr val="990000"/>
                </a:solidFill>
                <a:latin typeface="Cambria" pitchFamily="18" charset="0"/>
              </a:rPr>
              <a:t>Chart –G</a:t>
            </a:r>
            <a:r>
              <a:rPr lang="en-US" sz="1400" b="1" i="1">
                <a:solidFill>
                  <a:srgbClr val="990000"/>
                </a:solidFill>
                <a:latin typeface="Cambria" pitchFamily="18" charset="0"/>
              </a:rPr>
              <a:t>eographical breakdown</a:t>
            </a:r>
            <a:r>
              <a:rPr lang="sr-Latn-CS" sz="1400" b="1" i="1">
                <a:solidFill>
                  <a:srgbClr val="990000"/>
                </a:solidFill>
                <a:latin typeface="Cambria" pitchFamily="18" charset="0"/>
              </a:rPr>
              <a:t> of FDI inflow in period 2007-2012*</a:t>
            </a:r>
            <a:endParaRPr lang="en-US" sz="1400" b="1" i="1">
              <a:solidFill>
                <a:srgbClr val="990000"/>
              </a:solidFill>
              <a:latin typeface="Cambria" pitchFamily="18" charset="0"/>
            </a:endParaRPr>
          </a:p>
        </p:txBody>
      </p:sp>
      <p:sp>
        <p:nvSpPr>
          <p:cNvPr id="4114" name="Text Box 33"/>
          <p:cNvSpPr txBox="1">
            <a:spLocks noChangeArrowheads="1"/>
          </p:cNvSpPr>
          <p:nvPr/>
        </p:nvSpPr>
        <p:spPr bwMode="auto">
          <a:xfrm>
            <a:off x="685800" y="6172200"/>
            <a:ext cx="5257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000" b="1" i="1">
                <a:solidFill>
                  <a:srgbClr val="990000"/>
                </a:solidFill>
                <a:latin typeface="Cambria" pitchFamily="18" charset="0"/>
              </a:rPr>
              <a:t>*Source of data is ITRS and data are shown by country of payments. </a:t>
            </a:r>
            <a:endParaRPr lang="en-US" sz="1000" b="1" i="1">
              <a:solidFill>
                <a:srgbClr val="99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71C7C5-1468-49E8-B5E7-32CA76F114A3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7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4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9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" y="104775"/>
            <a:ext cx="782955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  <a:p>
            <a:pPr marL="14288" indent="-14288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5132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5134" name="Picture 18" descr="EU MN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8600" y="1752600"/>
            <a:ext cx="861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6399" name="Rectangle 20"/>
          <p:cNvSpPr>
            <a:spLocks noChangeArrowheads="1"/>
          </p:cNvSpPr>
          <p:nvPr/>
        </p:nvSpPr>
        <p:spPr bwMode="auto">
          <a:xfrm rot="10800000" flipV="1">
            <a:off x="457200" y="2919413"/>
            <a:ext cx="80772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endParaRPr lang="en-US" sz="1000" b="1" dirty="0"/>
          </a:p>
          <a:p>
            <a:pPr>
              <a:defRPr/>
            </a:pPr>
            <a:r>
              <a:rPr lang="en-US" sz="105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	</a:t>
            </a:r>
          </a:p>
          <a:p>
            <a:pPr>
              <a:defRPr/>
            </a:pPr>
            <a:endParaRPr lang="en-US" sz="1000" b="1" dirty="0"/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1371600" y="762000"/>
            <a:ext cx="739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Latn-CS" sz="16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FDI inflows in Montenegro in 2011 and 2012</a:t>
            </a:r>
            <a:endParaRPr lang="en-US" sz="16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138" name="Group 45"/>
          <p:cNvGrpSpPr>
            <a:grpSpLocks/>
          </p:cNvGrpSpPr>
          <p:nvPr/>
        </p:nvGrpSpPr>
        <p:grpSpPr bwMode="auto">
          <a:xfrm>
            <a:off x="533400" y="2209800"/>
            <a:ext cx="8610600" cy="3048000"/>
            <a:chOff x="96" y="1392"/>
            <a:chExt cx="5424" cy="1920"/>
          </a:xfrm>
        </p:grpSpPr>
        <p:graphicFrame>
          <p:nvGraphicFramePr>
            <p:cNvPr id="5122" name="Object 41"/>
            <p:cNvGraphicFramePr>
              <a:graphicFrameLocks noChangeAspect="1"/>
            </p:cNvGraphicFramePr>
            <p:nvPr/>
          </p:nvGraphicFramePr>
          <p:xfrm>
            <a:off x="96" y="1392"/>
            <a:ext cx="2832" cy="1920"/>
          </p:xfrm>
          <a:graphic>
            <a:graphicData uri="http://schemas.openxmlformats.org/presentationml/2006/ole">
              <p:oleObj spid="_x0000_s5122" name="Chart" r:id="rId7" imgW="5029200" imgH="2714549" progId="Excel.Chart.8">
                <p:embed/>
              </p:oleObj>
            </a:graphicData>
          </a:graphic>
        </p:graphicFrame>
        <p:graphicFrame>
          <p:nvGraphicFramePr>
            <p:cNvPr id="5123" name="Object 42"/>
            <p:cNvGraphicFramePr>
              <a:graphicFrameLocks noChangeAspect="1"/>
            </p:cNvGraphicFramePr>
            <p:nvPr/>
          </p:nvGraphicFramePr>
          <p:xfrm>
            <a:off x="2832" y="1392"/>
            <a:ext cx="2688" cy="1920"/>
          </p:xfrm>
          <a:graphic>
            <a:graphicData uri="http://schemas.openxmlformats.org/presentationml/2006/ole">
              <p:oleObj spid="_x0000_s5123" name="Chart" r:id="rId8" imgW="4924349" imgH="2286000" progId="Excel.Chart.8">
                <p:embed/>
              </p:oleObj>
            </a:graphicData>
          </a:graphic>
        </p:graphicFrame>
      </p:grpSp>
      <p:sp>
        <p:nvSpPr>
          <p:cNvPr id="5139" name="Text Box 44"/>
          <p:cNvSpPr txBox="1">
            <a:spLocks noChangeArrowheads="1"/>
          </p:cNvSpPr>
          <p:nvPr/>
        </p:nvSpPr>
        <p:spPr bwMode="auto">
          <a:xfrm>
            <a:off x="2286000" y="5257800"/>
            <a:ext cx="426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000" b="1">
                <a:solidFill>
                  <a:srgbClr val="990000"/>
                </a:solidFill>
              </a:rPr>
              <a:t>Source: Central bank of Montenegro (ITRS) </a:t>
            </a:r>
            <a:endParaRPr lang="en-US" sz="1000" b="1">
              <a:solidFill>
                <a:srgbClr val="990000"/>
              </a:solidFill>
            </a:endParaRPr>
          </a:p>
        </p:txBody>
      </p:sp>
      <p:sp>
        <p:nvSpPr>
          <p:cNvPr id="5140" name="Text Box 48"/>
          <p:cNvSpPr txBox="1">
            <a:spLocks noChangeArrowheads="1"/>
          </p:cNvSpPr>
          <p:nvPr/>
        </p:nvSpPr>
        <p:spPr bwMode="auto">
          <a:xfrm>
            <a:off x="457200" y="1828800"/>
            <a:ext cx="426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–FDI inflows in 2011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  <p:sp>
        <p:nvSpPr>
          <p:cNvPr id="5141" name="Text Box 49"/>
          <p:cNvSpPr txBox="1">
            <a:spLocks noChangeArrowheads="1"/>
          </p:cNvSpPr>
          <p:nvPr/>
        </p:nvSpPr>
        <p:spPr bwMode="auto">
          <a:xfrm>
            <a:off x="3810000" y="1752600"/>
            <a:ext cx="426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1200" b="1" i="1">
                <a:solidFill>
                  <a:srgbClr val="990000"/>
                </a:solidFill>
                <a:latin typeface="Cambria" pitchFamily="18" charset="0"/>
              </a:rPr>
              <a:t>Chart –FDI inflows in 2012</a:t>
            </a:r>
            <a:endParaRPr lang="en-US" sz="1200" b="1" i="1">
              <a:solidFill>
                <a:srgbClr val="990000"/>
              </a:solidFill>
              <a:latin typeface="Cambria" pitchFamily="18" charset="0"/>
            </a:endParaRPr>
          </a:p>
        </p:txBody>
      </p:sp>
      <p:sp>
        <p:nvSpPr>
          <p:cNvPr id="5142" name="Text Box 50"/>
          <p:cNvSpPr txBox="1">
            <a:spLocks noChangeArrowheads="1"/>
          </p:cNvSpPr>
          <p:nvPr/>
        </p:nvSpPr>
        <p:spPr bwMode="auto">
          <a:xfrm>
            <a:off x="685800" y="6172200"/>
            <a:ext cx="5257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000" b="1" i="1">
                <a:solidFill>
                  <a:srgbClr val="990000"/>
                </a:solidFill>
                <a:latin typeface="Cambria" pitchFamily="18" charset="0"/>
              </a:rPr>
              <a:t>*Source of data is ITRS and data are shown by country of payments. </a:t>
            </a:r>
            <a:endParaRPr lang="en-US" sz="1000" b="1" i="1">
              <a:solidFill>
                <a:srgbClr val="99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925E4-47A1-4A72-8910-1A535A38098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0" y="0"/>
            <a:ext cx="9144000" cy="533400"/>
          </a:xfrm>
          <a:prstGeom prst="round2SameRect">
            <a:avLst>
              <a:gd name="adj1" fmla="val 21211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accent2">
                <a:lumMod val="60000"/>
                <a:lumOff val="40000"/>
                <a:alpha val="6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288" indent="-14288" algn="ctr" fontAlgn="auto">
              <a:spcBef>
                <a:spcPts val="0"/>
              </a:spcBef>
              <a:spcAft>
                <a:spcPct val="40000"/>
              </a:spcAft>
              <a:buClr>
                <a:srgbClr val="FF0000"/>
              </a:buClr>
              <a:defRPr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C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hapter 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30</a:t>
            </a:r>
            <a:r>
              <a:rPr lang="sr-Latn-C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: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Cambria" pitchFamily="18" charset="0"/>
              </a:rPr>
              <a:t>External Relations</a:t>
            </a: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0" y="6400800"/>
            <a:ext cx="9144000" cy="457200"/>
          </a:xfrm>
          <a:prstGeom prst="round2SameRect">
            <a:avLst>
              <a:gd name="adj1" fmla="val 30139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schemeClr val="accent2">
                <a:lumMod val="60000"/>
                <a:lumOff val="40000"/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1" name="Picture 3" descr="C:\Documents and Settings\alen.nikezic\Desktop\Picture3.png"/>
          <p:cNvPicPr>
            <a:picLocks noChangeAspect="1" noChangeArrowheads="1"/>
          </p:cNvPicPr>
          <p:nvPr/>
        </p:nvPicPr>
        <p:blipFill>
          <a:blip r:embed="rId3" cstate="print"/>
          <a:srcRect l="14655" t="27274" r="14732"/>
          <a:stretch>
            <a:fillRect/>
          </a:stretch>
        </p:blipFill>
        <p:spPr bwMode="auto">
          <a:xfrm>
            <a:off x="7848600" y="6383338"/>
            <a:ext cx="120015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98475" y="6415088"/>
            <a:ext cx="45640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 O N T E N E G R 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Negotiating Team for the Accession of </a:t>
            </a:r>
            <a:r>
              <a:rPr lang="x-none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Montenegro </a:t>
            </a:r>
            <a:r>
              <a:rPr lang="en-GB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to the European Union</a:t>
            </a:r>
            <a:r>
              <a:rPr lang="sr-Latn-CS" sz="10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3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75" y="63627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121"/>
          <p:cNvSpPr txBox="1">
            <a:spLocks noChangeArrowheads="1"/>
          </p:cNvSpPr>
          <p:nvPr/>
        </p:nvSpPr>
        <p:spPr bwMode="auto">
          <a:xfrm>
            <a:off x="179388" y="2514600"/>
            <a:ext cx="8569325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814388" indent="-450850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  <a:p>
            <a:pPr marL="814388" indent="-450850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endParaRPr lang="en-US" b="1">
              <a:latin typeface="Cambria" pitchFamily="18" charset="0"/>
            </a:endParaRPr>
          </a:p>
        </p:txBody>
      </p:sp>
      <p:grpSp>
        <p:nvGrpSpPr>
          <p:cNvPr id="9225" name="Group 21"/>
          <p:cNvGrpSpPr>
            <a:grpSpLocks/>
          </p:cNvGrpSpPr>
          <p:nvPr/>
        </p:nvGrpSpPr>
        <p:grpSpPr bwMode="auto">
          <a:xfrm>
            <a:off x="7885113" y="-4763"/>
            <a:ext cx="1211262" cy="385763"/>
            <a:chOff x="7814716" y="-5258"/>
            <a:chExt cx="1210767" cy="460280"/>
          </a:xfrm>
        </p:grpSpPr>
        <p:sp>
          <p:nvSpPr>
            <p:cNvPr id="23" name="5-Point Star 22"/>
            <p:cNvSpPr/>
            <p:nvPr/>
          </p:nvSpPr>
          <p:spPr>
            <a:xfrm rot="165688">
              <a:off x="7814716" y="-5258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165688">
              <a:off x="7996034" y="175717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165688">
              <a:off x="8224634" y="261442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165688">
              <a:off x="8462757" y="26144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165688">
              <a:off x="8843757" y="4266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165688">
              <a:off x="8672308" y="166190"/>
              <a:ext cx="181726" cy="19358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858000" y="6400800"/>
            <a:ext cx="22860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Chapter 30: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External Relations</a:t>
            </a:r>
            <a:endParaRPr lang="sr-Latn-CS" sz="11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4107" name="Rectangle 18"/>
          <p:cNvSpPr>
            <a:spLocks noChangeArrowheads="1"/>
          </p:cNvSpPr>
          <p:nvPr/>
        </p:nvSpPr>
        <p:spPr bwMode="auto">
          <a:xfrm>
            <a:off x="1447800" y="685800"/>
            <a:ext cx="7086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>
              <a:lnSpc>
                <a:spcPct val="200000"/>
              </a:lnSpc>
              <a:defRPr/>
            </a:pPr>
            <a:r>
              <a:rPr lang="sr-Latn-CS" sz="2000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</a:t>
            </a:r>
            <a:endParaRPr lang="en-US" sz="2000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28" name="Picture 18" descr="EU MN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381000" y="2057400"/>
            <a:ext cx="8382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FDI 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inflow 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is a factor that had a great impact on economic growth and macroeconomic stability</a:t>
            </a: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previous years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.</a:t>
            </a:r>
            <a:endParaRPr lang="sr-Latn-C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endParaRPr lang="en-U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highest FDI were in area of tourism, real estate, energy sector, telecomunications, banking sector and construction. </a:t>
            </a:r>
          </a:p>
          <a:p>
            <a:pPr>
              <a:buFontTx/>
              <a:buChar char="•"/>
              <a:defRPr/>
            </a:pPr>
            <a:endParaRPr lang="en-U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charset="-122"/>
            </a:endParaRPr>
          </a:p>
          <a:p>
            <a:pPr>
              <a:buFontTx/>
              <a:buChar char="•"/>
              <a:defRPr/>
            </a:pP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High correlation between FDI and trade of </a:t>
            </a: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goods and 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services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sr-Latn-C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endParaRPr lang="sr-Latn-CS" b="1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High 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potential </a:t>
            </a: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 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FDI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future - the energy sector and tourism industry in Montenegro have potentials for attracting </a:t>
            </a:r>
            <a:r>
              <a:rPr lang="sr-Latn-C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greenfield</a:t>
            </a:r>
            <a:r>
              <a:rPr lang="en-US" b="1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investments.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C27DE-B5E0-47C5-A896-E1950B23266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46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>
                <a:solidFill>
                  <a:srgbClr val="F2DCD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>
              <a:defRPr/>
            </a:pPr>
            <a:endParaRPr lang="sr-Latn-CS" sz="3200">
              <a:solidFill>
                <a:srgbClr val="F2DCDB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sr-Latn-CS" sz="4000" b="1">
                <a:solidFill>
                  <a:srgbClr val="F2DCDB"/>
                </a:solidFill>
                <a:latin typeface="Cambria" pitchFamily="18" charset="0"/>
              </a:rPr>
              <a:t>QUESTIONS?</a:t>
            </a:r>
            <a:endParaRPr lang="hr-HR" sz="4000" b="1">
              <a:solidFill>
                <a:srgbClr val="F2DCDB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3703</TotalTime>
  <Words>617</Words>
  <Application>Microsoft Office PowerPoint</Application>
  <PresentationFormat>On-screen Show (4:3)</PresentationFormat>
  <Paragraphs>113</Paragraphs>
  <Slides>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</vt:lpstr>
      <vt:lpstr>Wingdings</vt:lpstr>
      <vt:lpstr>宋体</vt:lpstr>
      <vt:lpstr>Office Theme</vt:lpstr>
      <vt:lpstr>Microsoft Office Excel 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jelena.lekovic</cp:lastModifiedBy>
  <cp:revision>495</cp:revision>
  <dcterms:created xsi:type="dcterms:W3CDTF">2012-04-18T16:21:57Z</dcterms:created>
  <dcterms:modified xsi:type="dcterms:W3CDTF">2013-06-06T09:07:45Z</dcterms:modified>
</cp:coreProperties>
</file>