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handoutMasterIdLst>
    <p:handoutMasterId r:id="rId19"/>
  </p:handoutMasterIdLst>
  <p:sldIdLst>
    <p:sldId id="341" r:id="rId2"/>
    <p:sldId id="340" r:id="rId3"/>
    <p:sldId id="386" r:id="rId4"/>
    <p:sldId id="406" r:id="rId5"/>
    <p:sldId id="411" r:id="rId6"/>
    <p:sldId id="410" r:id="rId7"/>
    <p:sldId id="408" r:id="rId8"/>
    <p:sldId id="409" r:id="rId9"/>
    <p:sldId id="393" r:id="rId10"/>
    <p:sldId id="390" r:id="rId11"/>
    <p:sldId id="404" r:id="rId12"/>
    <p:sldId id="399" r:id="rId13"/>
    <p:sldId id="395" r:id="rId14"/>
    <p:sldId id="412" r:id="rId15"/>
    <p:sldId id="398" r:id="rId16"/>
    <p:sldId id="407" r:id="rId17"/>
    <p:sldId id="342" r:id="rId1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ida.salagic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A1414"/>
    <a:srgbClr val="82302E"/>
    <a:srgbClr val="9E1E1E"/>
    <a:srgbClr val="990000"/>
    <a:srgbClr val="FF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9754" autoAdjust="0"/>
  </p:normalViewPr>
  <p:slideViewPr>
    <p:cSldViewPr>
      <p:cViewPr>
        <p:scale>
          <a:sx n="100" d="100"/>
          <a:sy n="100" d="100"/>
        </p:scale>
        <p:origin x="-7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title>
      <c:tx>
        <c:rich>
          <a:bodyPr/>
          <a:lstStyle/>
          <a:p>
            <a:pPr algn="r">
              <a:defRPr sz="1600" b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defRPr>
            </a:pPr>
            <a:r>
              <a:rPr lang="en-US" sz="1600" b="0" dirty="0" smtClean="0">
                <a:solidFill>
                  <a:schemeClr val="accent1">
                    <a:lumMod val="50000"/>
                  </a:schemeClr>
                </a:solidFill>
                <a:latin typeface="Book Antiqua"/>
                <a:cs typeface="Book Antiqua"/>
              </a:rPr>
              <a:t>Structure of GDP for 2011</a:t>
            </a:r>
            <a:endParaRPr lang="en-US" sz="1600" b="0" dirty="0">
              <a:solidFill>
                <a:schemeClr val="accent1">
                  <a:lumMod val="50000"/>
                </a:schemeClr>
              </a:solidFill>
              <a:latin typeface="Book Antiqua"/>
              <a:cs typeface="Book Antiqua"/>
            </a:endParaRPr>
          </a:p>
        </c:rich>
      </c:tx>
      <c:layout>
        <c:manualLayout>
          <c:xMode val="edge"/>
          <c:yMode val="edge"/>
          <c:x val="7.9425220929952595E-3"/>
          <c:y val="0.39447769028871416"/>
        </c:manualLayout>
      </c:layout>
    </c:title>
    <c:view3D>
      <c:rotX val="75"/>
      <c:rotY val="3"/>
      <c:perspective val="30"/>
    </c:view3D>
    <c:plotArea>
      <c:layout>
        <c:manualLayout>
          <c:layoutTarget val="inner"/>
          <c:xMode val="edge"/>
          <c:yMode val="edge"/>
          <c:x val="0"/>
          <c:y val="0.18626421697287812"/>
          <c:w val="0.81126640419947504"/>
          <c:h val="0.813735592833504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Agriculture                        8,3%</c:v>
                </c:pt>
                <c:pt idx="1">
                  <c:v>Industry                            11,1%</c:v>
                </c:pt>
                <c:pt idx="2">
                  <c:v>Civil Engineering              5,5%</c:v>
                </c:pt>
                <c:pt idx="3">
                  <c:v>Wholesale and Retail     12,4%</c:v>
                </c:pt>
                <c:pt idx="4">
                  <c:v>Hotels and restaurants    5,2%</c:v>
                </c:pt>
                <c:pt idx="5">
                  <c:v>Transport and storing     10,0%</c:v>
                </c:pt>
                <c:pt idx="6">
                  <c:v>Other services                  31,3%</c:v>
                </c:pt>
                <c:pt idx="7">
                  <c:v>Others                               16,2%</c:v>
                </c:pt>
              </c:strCache>
            </c:strRef>
          </c:cat>
          <c:val>
            <c:numRef>
              <c:f>Sheet1!$B$2:$B$9</c:f>
              <c:numCache>
                <c:formatCode>0.00</c:formatCode>
                <c:ptCount val="8"/>
                <c:pt idx="0">
                  <c:v>8.3000000000000007</c:v>
                </c:pt>
                <c:pt idx="1">
                  <c:v>11.1</c:v>
                </c:pt>
                <c:pt idx="2">
                  <c:v>5.5</c:v>
                </c:pt>
                <c:pt idx="3">
                  <c:v>12.4</c:v>
                </c:pt>
                <c:pt idx="4">
                  <c:v>5.2</c:v>
                </c:pt>
                <c:pt idx="5">
                  <c:v>10</c:v>
                </c:pt>
                <c:pt idx="6">
                  <c:v>31.3</c:v>
                </c:pt>
                <c:pt idx="7">
                  <c:v>16.2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43815755255363686"/>
          <c:y val="0"/>
          <c:w val="0.310191313976378"/>
          <c:h val="1"/>
        </c:manualLayout>
      </c:layout>
      <c:txPr>
        <a:bodyPr/>
        <a:lstStyle/>
        <a:p>
          <a:pPr>
            <a:defRPr sz="1000">
              <a:latin typeface="Book Antiqua"/>
              <a:cs typeface="Book Antiqua"/>
            </a:defRPr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4B1D7E-CB70-45BE-8E7E-C6F191798C1D}" type="doc">
      <dgm:prSet loTypeId="urn:microsoft.com/office/officeart/2005/8/layout/cycle2" loCatId="cycle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06210F-A868-4606-8C9A-1D7D387C5AA9}">
      <dgm:prSet phldrT="[Text]" custT="1"/>
      <dgm:spPr/>
      <dgm:t>
        <a:bodyPr/>
        <a:lstStyle/>
        <a:p>
          <a:r>
            <a:rPr lang="is-IS" sz="2400" dirty="0" smtClean="0">
              <a:latin typeface="Book Antiqua" pitchFamily="18" charset="0"/>
            </a:rPr>
            <a:t>Legal Acts</a:t>
          </a:r>
          <a:endParaRPr lang="en-US" sz="2400" dirty="0"/>
        </a:p>
      </dgm:t>
    </dgm:pt>
    <dgm:pt modelId="{C5715BFF-9C9A-4F44-9DCF-CC172147EAA1}" type="parTrans" cxnId="{4899162F-6C5C-48DD-9876-640CFED1C3A0}">
      <dgm:prSet/>
      <dgm:spPr/>
      <dgm:t>
        <a:bodyPr/>
        <a:lstStyle/>
        <a:p>
          <a:endParaRPr lang="en-US"/>
        </a:p>
      </dgm:t>
    </dgm:pt>
    <dgm:pt modelId="{235E58BD-F214-4DE4-AE16-27934D358985}" type="sibTrans" cxnId="{4899162F-6C5C-48DD-9876-640CFED1C3A0}">
      <dgm:prSet/>
      <dgm:spPr/>
      <dgm:t>
        <a:bodyPr/>
        <a:lstStyle/>
        <a:p>
          <a:endParaRPr lang="en-US"/>
        </a:p>
      </dgm:t>
    </dgm:pt>
    <dgm:pt modelId="{A91A4523-005C-4FD0-A15A-BE864E52EE8A}">
      <dgm:prSet phldrT="[Text]" custT="1"/>
      <dgm:spPr/>
      <dgm:t>
        <a:bodyPr/>
        <a:lstStyle/>
        <a:p>
          <a:r>
            <a:rPr lang="x-none" sz="2400" dirty="0" smtClean="0">
              <a:latin typeface="Book Antiqua" pitchFamily="18" charset="0"/>
            </a:rPr>
            <a:t>WTO</a:t>
          </a:r>
          <a:endParaRPr lang="en-US" sz="2400" dirty="0">
            <a:latin typeface="Book Antiqua" pitchFamily="18" charset="0"/>
          </a:endParaRPr>
        </a:p>
      </dgm:t>
    </dgm:pt>
    <dgm:pt modelId="{905041CC-4E20-4427-A4EF-58032077AC03}" type="parTrans" cxnId="{8ADA6B9A-1AEF-40E6-8A21-51F89F47C3CE}">
      <dgm:prSet/>
      <dgm:spPr/>
      <dgm:t>
        <a:bodyPr/>
        <a:lstStyle/>
        <a:p>
          <a:endParaRPr lang="en-US"/>
        </a:p>
      </dgm:t>
    </dgm:pt>
    <dgm:pt modelId="{0610F647-669D-494D-A837-F74AE44B9192}" type="sibTrans" cxnId="{8ADA6B9A-1AEF-40E6-8A21-51F89F47C3CE}">
      <dgm:prSet/>
      <dgm:spPr/>
      <dgm:t>
        <a:bodyPr/>
        <a:lstStyle/>
        <a:p>
          <a:endParaRPr lang="en-US"/>
        </a:p>
      </dgm:t>
    </dgm:pt>
    <dgm:pt modelId="{EB2D385E-85D2-46E7-9A48-461D74191C46}">
      <dgm:prSet phldrT="[Text]" custT="1"/>
      <dgm:spPr/>
      <dgm:t>
        <a:bodyPr/>
        <a:lstStyle/>
        <a:p>
          <a:r>
            <a:rPr lang="x-none" sz="2400" dirty="0" smtClean="0">
              <a:latin typeface="Book Antiqua" pitchFamily="18" charset="0"/>
            </a:rPr>
            <a:t>FTA , BITs....</a:t>
          </a:r>
          <a:endParaRPr lang="en-US" sz="2400" dirty="0">
            <a:latin typeface="Book Antiqua" pitchFamily="18" charset="0"/>
          </a:endParaRPr>
        </a:p>
      </dgm:t>
    </dgm:pt>
    <dgm:pt modelId="{B44A8A92-19E4-4069-92AA-1D5C9356AD4F}" type="parTrans" cxnId="{7E197C25-5184-4B01-94D8-BAB4129363F6}">
      <dgm:prSet/>
      <dgm:spPr/>
      <dgm:t>
        <a:bodyPr/>
        <a:lstStyle/>
        <a:p>
          <a:endParaRPr lang="en-US"/>
        </a:p>
      </dgm:t>
    </dgm:pt>
    <dgm:pt modelId="{3B9A88CF-EF55-493E-BC5F-95A91793AA4C}" type="sibTrans" cxnId="{7E197C25-5184-4B01-94D8-BAB4129363F6}">
      <dgm:prSet/>
      <dgm:spPr/>
      <dgm:t>
        <a:bodyPr/>
        <a:lstStyle/>
        <a:p>
          <a:endParaRPr lang="en-US"/>
        </a:p>
      </dgm:t>
    </dgm:pt>
    <dgm:pt modelId="{3E991391-0890-479B-AC8F-3C895DA7CBF5}">
      <dgm:prSet phldrT="[Text]" custT="1"/>
      <dgm:spPr/>
      <dgm:t>
        <a:bodyPr/>
        <a:lstStyle/>
        <a:p>
          <a:r>
            <a:rPr lang="x-none" sz="2000" dirty="0" smtClean="0">
              <a:latin typeface="Book Antiqua" pitchFamily="18" charset="0"/>
            </a:rPr>
            <a:t> </a:t>
          </a:r>
        </a:p>
        <a:p>
          <a:r>
            <a:rPr lang="x-none" sz="2400" dirty="0" smtClean="0">
              <a:latin typeface="Book Antiqua" pitchFamily="18" charset="0"/>
            </a:rPr>
            <a:t>SAA</a:t>
          </a:r>
          <a:endParaRPr lang="en-US" sz="2400" dirty="0">
            <a:latin typeface="Book Antiqua" pitchFamily="18" charset="0"/>
          </a:endParaRPr>
        </a:p>
      </dgm:t>
    </dgm:pt>
    <dgm:pt modelId="{52B16468-C90E-4F41-BC58-5D31D624C4A7}" type="parTrans" cxnId="{8682B16C-4DB2-496A-AF57-148633523A4B}">
      <dgm:prSet/>
      <dgm:spPr/>
      <dgm:t>
        <a:bodyPr/>
        <a:lstStyle/>
        <a:p>
          <a:endParaRPr lang="en-US"/>
        </a:p>
      </dgm:t>
    </dgm:pt>
    <dgm:pt modelId="{E0275443-EBA7-4785-AF49-01D2B6CF3724}" type="sibTrans" cxnId="{8682B16C-4DB2-496A-AF57-148633523A4B}">
      <dgm:prSet/>
      <dgm:spPr/>
      <dgm:t>
        <a:bodyPr/>
        <a:lstStyle/>
        <a:p>
          <a:endParaRPr lang="en-US"/>
        </a:p>
      </dgm:t>
    </dgm:pt>
    <dgm:pt modelId="{66ACD9FB-119A-4061-AF92-2E38C7A9737B}">
      <dgm:prSet phldrT="[Text]" custT="1"/>
      <dgm:spPr/>
      <dgm:t>
        <a:bodyPr/>
        <a:lstStyle/>
        <a:p>
          <a:pPr>
            <a:lnSpc>
              <a:spcPct val="90000"/>
            </a:lnSpc>
          </a:pPr>
          <a:endParaRPr lang="x-none" sz="2400" dirty="0" smtClean="0">
            <a:latin typeface="Book Antiqua" pitchFamily="18" charset="0"/>
          </a:endParaRPr>
        </a:p>
        <a:p>
          <a:pPr>
            <a:lnSpc>
              <a:spcPct val="100000"/>
            </a:lnSpc>
          </a:pPr>
          <a:r>
            <a:rPr lang="x-none" sz="2000" dirty="0" smtClean="0">
              <a:latin typeface="Book Antiqua" pitchFamily="18" charset="0"/>
            </a:rPr>
            <a:t>MNE and EU</a:t>
          </a:r>
          <a:endParaRPr lang="en-US" sz="2000" dirty="0">
            <a:latin typeface="Book Antiqua" pitchFamily="18" charset="0"/>
          </a:endParaRPr>
        </a:p>
      </dgm:t>
    </dgm:pt>
    <dgm:pt modelId="{4ABD9210-3BB8-421A-923D-2E90AF56C5D9}" type="sibTrans" cxnId="{8F2B4FC2-83DF-4C50-BE4A-13CBB08530ED}">
      <dgm:prSet/>
      <dgm:spPr/>
      <dgm:t>
        <a:bodyPr/>
        <a:lstStyle/>
        <a:p>
          <a:endParaRPr lang="en-US"/>
        </a:p>
      </dgm:t>
    </dgm:pt>
    <dgm:pt modelId="{AC2D36B7-B511-4345-AD68-DB525CF861EA}" type="parTrans" cxnId="{8F2B4FC2-83DF-4C50-BE4A-13CBB08530ED}">
      <dgm:prSet/>
      <dgm:spPr/>
      <dgm:t>
        <a:bodyPr/>
        <a:lstStyle/>
        <a:p>
          <a:endParaRPr lang="en-US"/>
        </a:p>
      </dgm:t>
    </dgm:pt>
    <dgm:pt modelId="{9827B486-0059-4677-8BCA-B03FF7305CC4}" type="pres">
      <dgm:prSet presAssocID="{8B4B1D7E-CB70-45BE-8E7E-C6F191798C1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108CF4-350F-4569-8C52-666FA3455A54}" type="pres">
      <dgm:prSet presAssocID="{1806210F-A868-4606-8C9A-1D7D387C5AA9}" presName="node" presStyleLbl="node1" presStyleIdx="0" presStyleCnt="5" custScaleX="170700" custRadScaleRad="100018" custRadScaleInc="22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B917A9-E3A0-49F2-BA8E-F9A4010C027C}" type="pres">
      <dgm:prSet presAssocID="{235E58BD-F214-4DE4-AE16-27934D358985}" presName="sibTrans" presStyleLbl="sibTrans2D1" presStyleIdx="0" presStyleCnt="5" custScaleX="478443" custLinFactX="200000" custLinFactNeighborX="291307" custLinFactNeighborY="-76296"/>
      <dgm:spPr/>
      <dgm:t>
        <a:bodyPr/>
        <a:lstStyle/>
        <a:p>
          <a:endParaRPr lang="en-US"/>
        </a:p>
      </dgm:t>
    </dgm:pt>
    <dgm:pt modelId="{0C1DBE81-1655-4884-93D5-FEB2CB272C08}" type="pres">
      <dgm:prSet presAssocID="{235E58BD-F214-4DE4-AE16-27934D358985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D75A717-D86B-44CF-8CFB-82C6F2AC2BCD}" type="pres">
      <dgm:prSet presAssocID="{A91A4523-005C-4FD0-A15A-BE864E52EE8A}" presName="node" presStyleLbl="node1" presStyleIdx="1" presStyleCnt="5" custScaleX="183953" custScaleY="99731" custRadScaleRad="102711" custRadScaleInc="1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65D0CF-079F-48C6-8083-7840AD8CDB83}" type="pres">
      <dgm:prSet presAssocID="{0610F647-669D-494D-A837-F74AE44B9192}" presName="sibTrans" presStyleLbl="sibTrans2D1" presStyleIdx="1" presStyleCnt="5" custScaleX="229510" custLinFactNeighborX="49175" custLinFactNeighborY="-5584"/>
      <dgm:spPr/>
      <dgm:t>
        <a:bodyPr/>
        <a:lstStyle/>
        <a:p>
          <a:endParaRPr lang="en-US"/>
        </a:p>
      </dgm:t>
    </dgm:pt>
    <dgm:pt modelId="{6E9B2AF7-4FBC-4905-8503-849D96D58212}" type="pres">
      <dgm:prSet presAssocID="{0610F647-669D-494D-A837-F74AE44B9192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0FFB17B7-579F-408B-A5AA-D48526E7CF68}" type="pres">
      <dgm:prSet presAssocID="{EB2D385E-85D2-46E7-9A48-461D74191C46}" presName="node" presStyleLbl="node1" presStyleIdx="2" presStyleCnt="5" custScaleX="173606" custScaleY="104346" custRadScaleRad="132090" custRadScaleInc="-427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67BC07-0469-4AB3-851A-5C0F4C87B6BD}" type="pres">
      <dgm:prSet presAssocID="{3B9A88CF-EF55-493E-BC5F-95A91793AA4C}" presName="sibTrans" presStyleLbl="sibTrans2D1" presStyleIdx="2" presStyleCnt="5" custScaleX="199304" custLinFactNeighborX="-20632" custLinFactNeighborY="10526"/>
      <dgm:spPr/>
      <dgm:t>
        <a:bodyPr/>
        <a:lstStyle/>
        <a:p>
          <a:endParaRPr lang="en-US"/>
        </a:p>
      </dgm:t>
    </dgm:pt>
    <dgm:pt modelId="{98DA81A4-9F31-4465-9B0B-BD6DF1EECB59}" type="pres">
      <dgm:prSet presAssocID="{3B9A88CF-EF55-493E-BC5F-95A91793AA4C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98C6BE62-2FBE-4DE6-B790-7A95065BC7F9}" type="pres">
      <dgm:prSet presAssocID="{3E991391-0890-479B-AC8F-3C895DA7CBF5}" presName="node" presStyleLbl="node1" presStyleIdx="3" presStyleCnt="5" custScaleX="190304" custScaleY="99860" custRadScaleRad="107648" custRadScaleInc="28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5D14E5-5F0D-4A96-A319-C2E7B5F40C99}" type="pres">
      <dgm:prSet presAssocID="{E0275443-EBA7-4785-AF49-01D2B6CF3724}" presName="sibTrans" presStyleLbl="sibTrans2D1" presStyleIdx="3" presStyleCnt="5" custScaleX="243753" custLinFactX="-100000" custLinFactNeighborX="-127682" custLinFactNeighborY="-8308"/>
      <dgm:spPr/>
      <dgm:t>
        <a:bodyPr/>
        <a:lstStyle/>
        <a:p>
          <a:endParaRPr lang="en-US"/>
        </a:p>
      </dgm:t>
    </dgm:pt>
    <dgm:pt modelId="{7C24E885-D2C6-434C-9969-249665F48384}" type="pres">
      <dgm:prSet presAssocID="{E0275443-EBA7-4785-AF49-01D2B6CF3724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57B1558C-B421-4736-82C6-9956E0286395}" type="pres">
      <dgm:prSet presAssocID="{66ACD9FB-119A-4061-AF92-2E38C7A9737B}" presName="node" presStyleLbl="node1" presStyleIdx="4" presStyleCnt="5" custScaleX="179305" custScaleY="105558" custRadScaleRad="97209" custRadScaleInc="-209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F216D6-FE39-485D-A332-21B98936EBE6}" type="pres">
      <dgm:prSet presAssocID="{4ABD9210-3BB8-421A-923D-2E90AF56C5D9}" presName="sibTrans" presStyleLbl="sibTrans2D1" presStyleIdx="4" presStyleCnt="5" custScaleX="265392" custLinFactX="-36332" custLinFactNeighborX="-100000" custLinFactNeighborY="-37115"/>
      <dgm:spPr/>
      <dgm:t>
        <a:bodyPr/>
        <a:lstStyle/>
        <a:p>
          <a:endParaRPr lang="en-US"/>
        </a:p>
      </dgm:t>
    </dgm:pt>
    <dgm:pt modelId="{74049B44-68DF-44A1-9466-B33C2007C4A4}" type="pres">
      <dgm:prSet presAssocID="{4ABD9210-3BB8-421A-923D-2E90AF56C5D9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72712DD0-62C4-4E0A-9D92-779BBD9F4336}" type="presOf" srcId="{A91A4523-005C-4FD0-A15A-BE864E52EE8A}" destId="{1D75A717-D86B-44CF-8CFB-82C6F2AC2BCD}" srcOrd="0" destOrd="0" presId="urn:microsoft.com/office/officeart/2005/8/layout/cycle2"/>
    <dgm:cxn modelId="{66CB7DC3-8325-4C8C-A017-42F81D499080}" type="presOf" srcId="{E0275443-EBA7-4785-AF49-01D2B6CF3724}" destId="{5E5D14E5-5F0D-4A96-A319-C2E7B5F40C99}" srcOrd="0" destOrd="0" presId="urn:microsoft.com/office/officeart/2005/8/layout/cycle2"/>
    <dgm:cxn modelId="{8682B16C-4DB2-496A-AF57-148633523A4B}" srcId="{8B4B1D7E-CB70-45BE-8E7E-C6F191798C1D}" destId="{3E991391-0890-479B-AC8F-3C895DA7CBF5}" srcOrd="3" destOrd="0" parTransId="{52B16468-C90E-4F41-BC58-5D31D624C4A7}" sibTransId="{E0275443-EBA7-4785-AF49-01D2B6CF3724}"/>
    <dgm:cxn modelId="{4C7CC035-D735-44E8-A31F-F7F6F292C963}" type="presOf" srcId="{4ABD9210-3BB8-421A-923D-2E90AF56C5D9}" destId="{74049B44-68DF-44A1-9466-B33C2007C4A4}" srcOrd="1" destOrd="0" presId="urn:microsoft.com/office/officeart/2005/8/layout/cycle2"/>
    <dgm:cxn modelId="{4CE1072D-9C5E-42E0-9293-B12F0425DD2E}" type="presOf" srcId="{3E991391-0890-479B-AC8F-3C895DA7CBF5}" destId="{98C6BE62-2FBE-4DE6-B790-7A95065BC7F9}" srcOrd="0" destOrd="0" presId="urn:microsoft.com/office/officeart/2005/8/layout/cycle2"/>
    <dgm:cxn modelId="{7E197C25-5184-4B01-94D8-BAB4129363F6}" srcId="{8B4B1D7E-CB70-45BE-8E7E-C6F191798C1D}" destId="{EB2D385E-85D2-46E7-9A48-461D74191C46}" srcOrd="2" destOrd="0" parTransId="{B44A8A92-19E4-4069-92AA-1D5C9356AD4F}" sibTransId="{3B9A88CF-EF55-493E-BC5F-95A91793AA4C}"/>
    <dgm:cxn modelId="{8ADA6B9A-1AEF-40E6-8A21-51F89F47C3CE}" srcId="{8B4B1D7E-CB70-45BE-8E7E-C6F191798C1D}" destId="{A91A4523-005C-4FD0-A15A-BE864E52EE8A}" srcOrd="1" destOrd="0" parTransId="{905041CC-4E20-4427-A4EF-58032077AC03}" sibTransId="{0610F647-669D-494D-A837-F74AE44B9192}"/>
    <dgm:cxn modelId="{262B3BDC-DBA9-46E0-B8EC-1A0827A4284C}" type="presOf" srcId="{1806210F-A868-4606-8C9A-1D7D387C5AA9}" destId="{EF108CF4-350F-4569-8C52-666FA3455A54}" srcOrd="0" destOrd="0" presId="urn:microsoft.com/office/officeart/2005/8/layout/cycle2"/>
    <dgm:cxn modelId="{FDDC870C-2EA6-47ED-8AF1-EA848F8E01D8}" type="presOf" srcId="{235E58BD-F214-4DE4-AE16-27934D358985}" destId="{9CB917A9-E3A0-49F2-BA8E-F9A4010C027C}" srcOrd="0" destOrd="0" presId="urn:microsoft.com/office/officeart/2005/8/layout/cycle2"/>
    <dgm:cxn modelId="{BE76E171-5329-4DF0-ADA1-030952474D86}" type="presOf" srcId="{4ABD9210-3BB8-421A-923D-2E90AF56C5D9}" destId="{CEF216D6-FE39-485D-A332-21B98936EBE6}" srcOrd="0" destOrd="0" presId="urn:microsoft.com/office/officeart/2005/8/layout/cycle2"/>
    <dgm:cxn modelId="{265D5130-6537-4EEE-9E73-819EC9876F97}" type="presOf" srcId="{8B4B1D7E-CB70-45BE-8E7E-C6F191798C1D}" destId="{9827B486-0059-4677-8BCA-B03FF7305CC4}" srcOrd="0" destOrd="0" presId="urn:microsoft.com/office/officeart/2005/8/layout/cycle2"/>
    <dgm:cxn modelId="{8F2B4FC2-83DF-4C50-BE4A-13CBB08530ED}" srcId="{8B4B1D7E-CB70-45BE-8E7E-C6F191798C1D}" destId="{66ACD9FB-119A-4061-AF92-2E38C7A9737B}" srcOrd="4" destOrd="0" parTransId="{AC2D36B7-B511-4345-AD68-DB525CF861EA}" sibTransId="{4ABD9210-3BB8-421A-923D-2E90AF56C5D9}"/>
    <dgm:cxn modelId="{22880070-F725-4083-AF1D-F9B75683C00E}" type="presOf" srcId="{E0275443-EBA7-4785-AF49-01D2B6CF3724}" destId="{7C24E885-D2C6-434C-9969-249665F48384}" srcOrd="1" destOrd="0" presId="urn:microsoft.com/office/officeart/2005/8/layout/cycle2"/>
    <dgm:cxn modelId="{66EEEEDD-BD98-4B86-9295-FA4CEF106ECC}" type="presOf" srcId="{3B9A88CF-EF55-493E-BC5F-95A91793AA4C}" destId="{B067BC07-0469-4AB3-851A-5C0F4C87B6BD}" srcOrd="0" destOrd="0" presId="urn:microsoft.com/office/officeart/2005/8/layout/cycle2"/>
    <dgm:cxn modelId="{F2449F96-F5BB-4AC3-9FE4-EF487DEEF4DF}" type="presOf" srcId="{EB2D385E-85D2-46E7-9A48-461D74191C46}" destId="{0FFB17B7-579F-408B-A5AA-D48526E7CF68}" srcOrd="0" destOrd="0" presId="urn:microsoft.com/office/officeart/2005/8/layout/cycle2"/>
    <dgm:cxn modelId="{4899162F-6C5C-48DD-9876-640CFED1C3A0}" srcId="{8B4B1D7E-CB70-45BE-8E7E-C6F191798C1D}" destId="{1806210F-A868-4606-8C9A-1D7D387C5AA9}" srcOrd="0" destOrd="0" parTransId="{C5715BFF-9C9A-4F44-9DCF-CC172147EAA1}" sibTransId="{235E58BD-F214-4DE4-AE16-27934D358985}"/>
    <dgm:cxn modelId="{6EB2B2DD-A805-4C6E-A692-0AD0326A3A0D}" type="presOf" srcId="{3B9A88CF-EF55-493E-BC5F-95A91793AA4C}" destId="{98DA81A4-9F31-4465-9B0B-BD6DF1EECB59}" srcOrd="1" destOrd="0" presId="urn:microsoft.com/office/officeart/2005/8/layout/cycle2"/>
    <dgm:cxn modelId="{F402CCCF-AE7D-47D8-9059-D86D0D3D838B}" type="presOf" srcId="{0610F647-669D-494D-A837-F74AE44B9192}" destId="{C865D0CF-079F-48C6-8083-7840AD8CDB83}" srcOrd="0" destOrd="0" presId="urn:microsoft.com/office/officeart/2005/8/layout/cycle2"/>
    <dgm:cxn modelId="{FBEAEB50-5B0B-4CA6-AACC-637080F41215}" type="presOf" srcId="{66ACD9FB-119A-4061-AF92-2E38C7A9737B}" destId="{57B1558C-B421-4736-82C6-9956E0286395}" srcOrd="0" destOrd="0" presId="urn:microsoft.com/office/officeart/2005/8/layout/cycle2"/>
    <dgm:cxn modelId="{29E15231-8691-422B-806E-2C3BE060B3A6}" type="presOf" srcId="{0610F647-669D-494D-A837-F74AE44B9192}" destId="{6E9B2AF7-4FBC-4905-8503-849D96D58212}" srcOrd="1" destOrd="0" presId="urn:microsoft.com/office/officeart/2005/8/layout/cycle2"/>
    <dgm:cxn modelId="{4E1A3650-DDDE-4C00-8845-DC689725E0FE}" type="presOf" srcId="{235E58BD-F214-4DE4-AE16-27934D358985}" destId="{0C1DBE81-1655-4884-93D5-FEB2CB272C08}" srcOrd="1" destOrd="0" presId="urn:microsoft.com/office/officeart/2005/8/layout/cycle2"/>
    <dgm:cxn modelId="{D5A21198-3DB1-428F-BC4E-6A75CA5A79F0}" type="presParOf" srcId="{9827B486-0059-4677-8BCA-B03FF7305CC4}" destId="{EF108CF4-350F-4569-8C52-666FA3455A54}" srcOrd="0" destOrd="0" presId="urn:microsoft.com/office/officeart/2005/8/layout/cycle2"/>
    <dgm:cxn modelId="{29B22A6E-191E-4FDF-93A6-DAB27FB1C659}" type="presParOf" srcId="{9827B486-0059-4677-8BCA-B03FF7305CC4}" destId="{9CB917A9-E3A0-49F2-BA8E-F9A4010C027C}" srcOrd="1" destOrd="0" presId="urn:microsoft.com/office/officeart/2005/8/layout/cycle2"/>
    <dgm:cxn modelId="{E3B51A11-B274-452B-932B-E1817FDF8FE2}" type="presParOf" srcId="{9CB917A9-E3A0-49F2-BA8E-F9A4010C027C}" destId="{0C1DBE81-1655-4884-93D5-FEB2CB272C08}" srcOrd="0" destOrd="0" presId="urn:microsoft.com/office/officeart/2005/8/layout/cycle2"/>
    <dgm:cxn modelId="{11E5B20B-E602-4648-B73B-659BF59C6C0E}" type="presParOf" srcId="{9827B486-0059-4677-8BCA-B03FF7305CC4}" destId="{1D75A717-D86B-44CF-8CFB-82C6F2AC2BCD}" srcOrd="2" destOrd="0" presId="urn:microsoft.com/office/officeart/2005/8/layout/cycle2"/>
    <dgm:cxn modelId="{3117CFF8-7A3F-49DB-A51F-88B0BBA3A258}" type="presParOf" srcId="{9827B486-0059-4677-8BCA-B03FF7305CC4}" destId="{C865D0CF-079F-48C6-8083-7840AD8CDB83}" srcOrd="3" destOrd="0" presId="urn:microsoft.com/office/officeart/2005/8/layout/cycle2"/>
    <dgm:cxn modelId="{F9C9F9CE-1421-4555-A9EC-2418AF0F8DCA}" type="presParOf" srcId="{C865D0CF-079F-48C6-8083-7840AD8CDB83}" destId="{6E9B2AF7-4FBC-4905-8503-849D96D58212}" srcOrd="0" destOrd="0" presId="urn:microsoft.com/office/officeart/2005/8/layout/cycle2"/>
    <dgm:cxn modelId="{9DC4D975-9341-4EA0-8D00-0BE011741E2B}" type="presParOf" srcId="{9827B486-0059-4677-8BCA-B03FF7305CC4}" destId="{0FFB17B7-579F-408B-A5AA-D48526E7CF68}" srcOrd="4" destOrd="0" presId="urn:microsoft.com/office/officeart/2005/8/layout/cycle2"/>
    <dgm:cxn modelId="{145893C6-AF79-401D-B737-84FCEF00BF41}" type="presParOf" srcId="{9827B486-0059-4677-8BCA-B03FF7305CC4}" destId="{B067BC07-0469-4AB3-851A-5C0F4C87B6BD}" srcOrd="5" destOrd="0" presId="urn:microsoft.com/office/officeart/2005/8/layout/cycle2"/>
    <dgm:cxn modelId="{AC08C5AD-752E-4367-8FB9-0ED0991F86DF}" type="presParOf" srcId="{B067BC07-0469-4AB3-851A-5C0F4C87B6BD}" destId="{98DA81A4-9F31-4465-9B0B-BD6DF1EECB59}" srcOrd="0" destOrd="0" presId="urn:microsoft.com/office/officeart/2005/8/layout/cycle2"/>
    <dgm:cxn modelId="{7846EEDD-7FCA-4F17-8FA6-4568A183FCBC}" type="presParOf" srcId="{9827B486-0059-4677-8BCA-B03FF7305CC4}" destId="{98C6BE62-2FBE-4DE6-B790-7A95065BC7F9}" srcOrd="6" destOrd="0" presId="urn:microsoft.com/office/officeart/2005/8/layout/cycle2"/>
    <dgm:cxn modelId="{235CFA89-97C3-4A1B-A1DF-72BFA70248B5}" type="presParOf" srcId="{9827B486-0059-4677-8BCA-B03FF7305CC4}" destId="{5E5D14E5-5F0D-4A96-A319-C2E7B5F40C99}" srcOrd="7" destOrd="0" presId="urn:microsoft.com/office/officeart/2005/8/layout/cycle2"/>
    <dgm:cxn modelId="{862BFAFA-6B97-4944-A59F-22D49B4A3171}" type="presParOf" srcId="{5E5D14E5-5F0D-4A96-A319-C2E7B5F40C99}" destId="{7C24E885-D2C6-434C-9969-249665F48384}" srcOrd="0" destOrd="0" presId="urn:microsoft.com/office/officeart/2005/8/layout/cycle2"/>
    <dgm:cxn modelId="{5771EFFA-CBE9-4B3A-838C-E642BE448A14}" type="presParOf" srcId="{9827B486-0059-4677-8BCA-B03FF7305CC4}" destId="{57B1558C-B421-4736-82C6-9956E0286395}" srcOrd="8" destOrd="0" presId="urn:microsoft.com/office/officeart/2005/8/layout/cycle2"/>
    <dgm:cxn modelId="{1ECD3995-AB78-4B61-9D0D-9013FC4EDE7C}" type="presParOf" srcId="{9827B486-0059-4677-8BCA-B03FF7305CC4}" destId="{CEF216D6-FE39-485D-A332-21B98936EBE6}" srcOrd="9" destOrd="0" presId="urn:microsoft.com/office/officeart/2005/8/layout/cycle2"/>
    <dgm:cxn modelId="{E3626579-9DF8-4EBE-A87B-385C73B75198}" type="presParOf" srcId="{CEF216D6-FE39-485D-A332-21B98936EBE6}" destId="{74049B44-68DF-44A1-9466-B33C2007C4A4}" srcOrd="0" destOrd="0" presId="urn:microsoft.com/office/officeart/2005/8/layout/cycle2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108CF4-350F-4569-8C52-666FA3455A54}">
      <dsp:nvSpPr>
        <dsp:cNvPr id="0" name=""/>
        <dsp:cNvSpPr/>
      </dsp:nvSpPr>
      <dsp:spPr>
        <a:xfrm>
          <a:off x="2816853" y="-11559"/>
          <a:ext cx="1924044" cy="11271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2400" kern="1200" dirty="0" smtClean="0">
              <a:latin typeface="Book Antiqua" pitchFamily="18" charset="0"/>
            </a:rPr>
            <a:t>Legal Acts</a:t>
          </a:r>
          <a:endParaRPr lang="en-US" sz="2400" kern="1200" dirty="0"/>
        </a:p>
      </dsp:txBody>
      <dsp:txXfrm>
        <a:off x="2816853" y="-11559"/>
        <a:ext cx="1924044" cy="1127149"/>
      </dsp:txXfrm>
    </dsp:sp>
    <dsp:sp modelId="{9CB917A9-E3A0-49F2-BA8E-F9A4010C027C}">
      <dsp:nvSpPr>
        <dsp:cNvPr id="0" name=""/>
        <dsp:cNvSpPr/>
      </dsp:nvSpPr>
      <dsp:spPr>
        <a:xfrm rot="2132269">
          <a:off x="4714353" y="560335"/>
          <a:ext cx="476777" cy="3804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2132269">
        <a:off x="4714353" y="560335"/>
        <a:ext cx="476777" cy="380413"/>
      </dsp:txXfrm>
    </dsp:sp>
    <dsp:sp modelId="{1D75A717-D86B-44CF-8CFB-82C6F2AC2BCD}">
      <dsp:nvSpPr>
        <dsp:cNvPr id="0" name=""/>
        <dsp:cNvSpPr/>
      </dsp:nvSpPr>
      <dsp:spPr>
        <a:xfrm>
          <a:off x="4132007" y="982708"/>
          <a:ext cx="2073425" cy="11241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400" kern="1200" dirty="0" smtClean="0">
              <a:latin typeface="Book Antiqua" pitchFamily="18" charset="0"/>
            </a:rPr>
            <a:t>WTO</a:t>
          </a:r>
          <a:endParaRPr lang="en-US" sz="2400" kern="1200" dirty="0">
            <a:latin typeface="Book Antiqua" pitchFamily="18" charset="0"/>
          </a:endParaRPr>
        </a:p>
      </dsp:txBody>
      <dsp:txXfrm>
        <a:off x="4132007" y="982708"/>
        <a:ext cx="2073425" cy="1124117"/>
      </dsp:txXfrm>
    </dsp:sp>
    <dsp:sp modelId="{C865D0CF-079F-48C6-8083-7840AD8CDB83}">
      <dsp:nvSpPr>
        <dsp:cNvPr id="0" name=""/>
        <dsp:cNvSpPr/>
      </dsp:nvSpPr>
      <dsp:spPr>
        <a:xfrm rot="5236236">
          <a:off x="5045158" y="2119660"/>
          <a:ext cx="563623" cy="3804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5236236">
        <a:off x="5045158" y="2119660"/>
        <a:ext cx="563623" cy="380413"/>
      </dsp:txXfrm>
    </dsp:sp>
    <dsp:sp modelId="{0FFB17B7-579F-408B-A5AA-D48526E7CF68}">
      <dsp:nvSpPr>
        <dsp:cNvPr id="0" name=""/>
        <dsp:cNvSpPr/>
      </dsp:nvSpPr>
      <dsp:spPr>
        <a:xfrm>
          <a:off x="4267194" y="2569223"/>
          <a:ext cx="1956799" cy="11761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400" kern="1200" dirty="0" smtClean="0">
              <a:latin typeface="Book Antiqua" pitchFamily="18" charset="0"/>
            </a:rPr>
            <a:t>FTA , BITs....</a:t>
          </a:r>
          <a:endParaRPr lang="en-US" sz="2400" kern="1200" dirty="0">
            <a:latin typeface="Book Antiqua" pitchFamily="18" charset="0"/>
          </a:endParaRPr>
        </a:p>
      </dsp:txBody>
      <dsp:txXfrm>
        <a:off x="4267194" y="2569223"/>
        <a:ext cx="1956799" cy="1176135"/>
      </dsp:txXfrm>
    </dsp:sp>
    <dsp:sp modelId="{B067BC07-0469-4AB3-851A-5C0F4C87B6BD}">
      <dsp:nvSpPr>
        <dsp:cNvPr id="0" name=""/>
        <dsp:cNvSpPr/>
      </dsp:nvSpPr>
      <dsp:spPr>
        <a:xfrm rot="10780511">
          <a:off x="3852262" y="3013690"/>
          <a:ext cx="390507" cy="3804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780511">
        <a:off x="3852262" y="3013690"/>
        <a:ext cx="390507" cy="380413"/>
      </dsp:txXfrm>
    </dsp:sp>
    <dsp:sp modelId="{98C6BE62-2FBE-4DE6-B790-7A95065BC7F9}">
      <dsp:nvSpPr>
        <dsp:cNvPr id="0" name=""/>
        <dsp:cNvSpPr/>
      </dsp:nvSpPr>
      <dsp:spPr>
        <a:xfrm>
          <a:off x="1752606" y="2608228"/>
          <a:ext cx="2145011" cy="11255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000" kern="1200" dirty="0" smtClean="0">
              <a:latin typeface="Book Antiqua" pitchFamily="18" charset="0"/>
            </a:rPr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400" kern="1200" dirty="0" smtClean="0">
              <a:latin typeface="Book Antiqua" pitchFamily="18" charset="0"/>
            </a:rPr>
            <a:t>SAA</a:t>
          </a:r>
          <a:endParaRPr lang="en-US" sz="2400" kern="1200" dirty="0">
            <a:latin typeface="Book Antiqua" pitchFamily="18" charset="0"/>
          </a:endParaRPr>
        </a:p>
      </dsp:txBody>
      <dsp:txXfrm>
        <a:off x="1752606" y="2608228"/>
        <a:ext cx="2145011" cy="1125571"/>
      </dsp:txXfrm>
    </dsp:sp>
    <dsp:sp modelId="{5E5D14E5-5F0D-4A96-A319-C2E7B5F40C99}">
      <dsp:nvSpPr>
        <dsp:cNvPr id="0" name=""/>
        <dsp:cNvSpPr/>
      </dsp:nvSpPr>
      <dsp:spPr>
        <a:xfrm rot="15169388">
          <a:off x="2042750" y="2251909"/>
          <a:ext cx="395254" cy="3804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5169388">
        <a:off x="2042750" y="2251909"/>
        <a:ext cx="395254" cy="380413"/>
      </dsp:txXfrm>
    </dsp:sp>
    <dsp:sp modelId="{57B1558C-B421-4736-82C6-9956E0286395}">
      <dsp:nvSpPr>
        <dsp:cNvPr id="0" name=""/>
        <dsp:cNvSpPr/>
      </dsp:nvSpPr>
      <dsp:spPr>
        <a:xfrm>
          <a:off x="1371604" y="1142999"/>
          <a:ext cx="2021035" cy="11897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2400" kern="1200" dirty="0" smtClean="0">
            <a:latin typeface="Book Antiqua" pitchFamily="18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x-none" sz="2000" kern="1200" dirty="0" smtClean="0">
              <a:latin typeface="Book Antiqua" pitchFamily="18" charset="0"/>
            </a:rPr>
            <a:t>MNE and EU</a:t>
          </a:r>
          <a:endParaRPr lang="en-US" sz="2000" kern="1200" dirty="0">
            <a:latin typeface="Book Antiqua" pitchFamily="18" charset="0"/>
          </a:endParaRPr>
        </a:p>
      </dsp:txBody>
      <dsp:txXfrm>
        <a:off x="1371604" y="1142999"/>
        <a:ext cx="2021035" cy="1189796"/>
      </dsp:txXfrm>
    </dsp:sp>
    <dsp:sp modelId="{CEF216D6-FE39-485D-A332-21B98936EBE6}">
      <dsp:nvSpPr>
        <dsp:cNvPr id="0" name=""/>
        <dsp:cNvSpPr/>
      </dsp:nvSpPr>
      <dsp:spPr>
        <a:xfrm rot="19180069">
          <a:off x="2577487" y="804554"/>
          <a:ext cx="506675" cy="3804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9180069">
        <a:off x="2577487" y="804554"/>
        <a:ext cx="506675" cy="3804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E8B0B-9CBC-45B5-BF40-65ED31D6156D}" type="datetimeFigureOut">
              <a:rPr lang="en-US" smtClean="0"/>
              <a:pPr/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9700D-128A-42BB-803B-C145E29F6D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5647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31118C-AF2A-46DA-B5A9-32B9F96A3612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B238BF-C514-4696-9FB4-F9C88FFACB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9335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0C8743-908F-4C70-AAF8-B94F1E1ABFB5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43EA8-DCEA-4592-804D-756555C7DB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782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49544F-9DE6-4AB7-9924-EC0AC0796325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9FD30C-744B-4BEF-BB2E-9275DE7006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063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AD0331-F0C0-4E90-872E-C8B697616324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CBC625-8F59-4568-9C7A-977254CDFF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329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2E389C-7BC4-48C1-8E71-D6F876033A3C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DA24F-0370-4777-8A4E-18C5FA7D8A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481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B62BE0-9234-43BC-BC37-8BD0980A6519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90230B-99F2-441B-BC5C-6C668B6097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5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426379-5814-4478-B074-54D141A136A2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BD4F9-1D50-4841-A9D1-828C5B95D2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887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E35E8E-4680-4D75-82F8-B2919CA8A130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62E3F-E79F-43C2-88AA-95CE7B3DDD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8981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67D669-04AB-444D-9137-EC595750B6D2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8A3F38-F4C6-4C44-8AD9-CF2E4AA282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7076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440C1B-6667-4DD5-BC57-58B0D6757895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7C5B-F73C-402A-AE33-530CE6F6CF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6219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F5ABD-F300-4904-9D81-91C59B347A3A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D064E4-340E-4C5C-9BAA-826819AAF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236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38900F-1E0C-4A15-B928-0C2F61D90D9C}" type="datetimeFigureOut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E7E5443-FC32-4E03-AF52-2B680436A3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7379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wmf"/><Relationship Id="rId7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upload.wikimedia.org/wikipedia/commons/f/f8/Europe_location_MNO.png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wmf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3810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Book Antiqua" pitchFamily="18" charset="0"/>
            </a:endParaRP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Book Antiqu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Book Antiqu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Book Antiqu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Book Antiqu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Book Antiqu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Book Antiqu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Book Antiqua" pitchFamily="18" charset="0"/>
              </a:rPr>
              <a:t>30</a:t>
            </a:r>
            <a:r>
              <a:rPr lang="hr-HR" sz="1600" b="1" i="1">
                <a:solidFill>
                  <a:schemeClr val="bg1"/>
                </a:solidFill>
                <a:latin typeface="Book Antiqua" pitchFamily="18" charset="0"/>
              </a:rPr>
              <a:t> –</a:t>
            </a:r>
            <a:r>
              <a:rPr lang="en-US" sz="1600" b="1" i="1">
                <a:solidFill>
                  <a:schemeClr val="bg1"/>
                </a:solidFill>
                <a:latin typeface="Book Antiqua" pitchFamily="18" charset="0"/>
              </a:rPr>
              <a:t>External Relations</a:t>
            </a:r>
            <a:endParaRPr lang="en-US" sz="36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ook Antiqua" pitchFamily="18" charset="0"/>
                <a:cs typeface="+mn-cs"/>
              </a:rPr>
              <a:t>Bilateral screening: Chapter </a:t>
            </a:r>
            <a:r>
              <a:rPr lang="en-US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ook Antiqua" pitchFamily="18" charset="0"/>
                <a:cs typeface="+mn-cs"/>
              </a:rPr>
              <a:t>30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Book Antiqu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ook Antiqua" pitchFamily="18" charset="0"/>
                <a:cs typeface="+mn-cs"/>
              </a:rPr>
              <a:t>PRESENTATION OF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ook Antiqua" pitchFamily="18" charset="0"/>
                <a:cs typeface="+mn-cs"/>
              </a:rPr>
              <a:t>MONTENEGRO</a:t>
            </a:r>
            <a:endParaRPr lang="hr-HR" sz="2600" b="1" dirty="0">
              <a:solidFill>
                <a:schemeClr val="accent2">
                  <a:lumMod val="20000"/>
                  <a:lumOff val="80000"/>
                </a:schemeClr>
              </a:solidFill>
              <a:latin typeface="Book Antiqua" pitchFamily="18" charset="0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78175" y="6324600"/>
            <a:ext cx="2538413" cy="369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Bru</a:t>
            </a: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ssel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s,  12 June </a:t>
            </a:r>
            <a:r>
              <a:rPr lang="sr-Latn-C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201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  <a:cs typeface="+mn-cs"/>
              </a:rPr>
              <a:t>3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Book Antiqua" pitchFamily="18" charset="0"/>
              <a:cs typeface="+mn-cs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Book Antiqua" pitchFamily="18" charset="0"/>
              </a:endParaRPr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4643438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7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308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381000" y="1524000"/>
            <a:ext cx="85344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>
              <a:defRPr/>
            </a:pPr>
            <a:endParaRPr lang="x-none" sz="2800" b="1" dirty="0">
              <a:latin typeface="Book Antiqua" pitchFamily="18" charset="0"/>
            </a:endParaRPr>
          </a:p>
          <a:p>
            <a:pPr marL="514350" indent="-514350" algn="ctr">
              <a:defRPr/>
            </a:pPr>
            <a:r>
              <a:rPr lang="x-none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Brief </a:t>
            </a:r>
            <a:r>
              <a:rPr lang="is-IS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Overview</a:t>
            </a:r>
            <a:endParaRPr lang="x-none" sz="28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514350" indent="-514350" algn="ctr">
              <a:defRPr/>
            </a:pPr>
            <a:r>
              <a:rPr lang="x-none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Commercial policy of Montenegro </a:t>
            </a:r>
          </a:p>
          <a:p>
            <a:pPr marL="514350" indent="-514350" algn="ctr">
              <a:defRPr/>
            </a:pPr>
            <a:endParaRPr lang="is-IS" sz="28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3083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Rectangle 18"/>
          <p:cNvSpPr>
            <a:spLocks noChangeArrowheads="1"/>
          </p:cNvSpPr>
          <p:nvPr/>
        </p:nvSpPr>
        <p:spPr bwMode="auto">
          <a:xfrm>
            <a:off x="381000" y="3581400"/>
            <a:ext cx="8382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14388" indent="-450850" algn="ctr"/>
            <a:endParaRPr lang="en-US" sz="1400">
              <a:latin typeface="Book Antiqua" pitchFamily="18" charset="0"/>
            </a:endParaRPr>
          </a:p>
          <a:p>
            <a:pPr marL="814388" indent="-450850" algn="ctr"/>
            <a:endParaRPr lang="en-US" sz="1400">
              <a:latin typeface="Book Antiqua" pitchFamily="18" charset="0"/>
            </a:endParaRPr>
          </a:p>
          <a:p>
            <a:pPr marL="814388" indent="-450850" algn="ctr"/>
            <a:endParaRPr lang="en-US" sz="1400">
              <a:latin typeface="Book Antiqu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0" y="2828925"/>
            <a:ext cx="4572000" cy="3632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buFont typeface="Wingdings 3"/>
              <a:buNone/>
              <a:defRPr/>
            </a:pPr>
            <a:endParaRPr lang="x-none" dirty="0"/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endParaRPr lang="x-none" dirty="0"/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endParaRPr lang="x-none" dirty="0"/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endParaRPr lang="x-none" dirty="0"/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endParaRPr lang="x-none" dirty="0"/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endParaRPr lang="x-none" dirty="0"/>
          </a:p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endParaRPr lang="x-none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Ministry of Economy </a:t>
            </a:r>
          </a:p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endParaRPr lang="x-none" sz="16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Goran </a:t>
            </a:r>
            <a:r>
              <a:rPr lang="x-none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Šć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epanovi</a:t>
            </a:r>
            <a:r>
              <a:rPr lang="x-none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ć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, Deputy Minister</a:t>
            </a:r>
            <a:endParaRPr lang="x-none" sz="16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g</a:t>
            </a:r>
            <a:r>
              <a:rPr lang="x-none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oran.scepanovic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@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mek.gov.me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086" name="AutoShape 2" descr="data:image/jpeg;base64,/9j/4AAQSkZJRgABAQAAAQABAAD/2wCEAAkGBhQSERUUExQVFBQVFxcVFBcXFBQXFhQWFBQVFBQVFhYXGyYeGBojGRQUHy8gIycpLCwsFR4xNTAqNSYrLCkBCQoKDgwOGg8PGi4lHyUqLCwtLCksLCw0LCwsLCwsLCwsLCwsLCwsLCwsLCwsLCwsLCwsLCwsLCwsLCwsLCwsLP/AABEIALQBDgMBIgACEQEDEQH/xAAbAAACAgMBAAAAAAAAAAAAAAAEBQMGAAIHAf/EAEgQAAEDAgQDBQQGBgcHBQAAAAEAAgMEEQUSITFBUWEGEyJxgTKRobEHQlLB0dIUI2KT4fBTVHKClKLxFjREdJLC4hUXQ3OD/8QAGwEAAgMBAQEAAAAAAAAAAAAAAwQCBQYBBwD/xAAxEQABBAEDAgUCBQQDAAAAAAABAAIDEQQSITEFQRMiUWFxgZEGFDLB8COhseEzYtH/2gAMAwEAAhEDEQA/AI676QWn2Z6gf3pR/wBySVPbp/Cpqf3s35lWJkHIqSOIDufutdkdOibwrR/tzLf/AHqp/fTfmWO7cy/1qp/fTfnVRKxM+GPUpD8pGrM/ttN/Wqr9/P8AnWv+28/9aqv38/5lWHLQqYjHqfuhOxmBW1nbma/+9VP76b8ytPZ36Rg0jvKiY/2nSu+ZK5TdEU8lihTQB7as/dEhx49W67Fjv0hxkfqpJyebXPYPi4Kqs7fSB2s9SByMsh/70hgfmCBrIrFKwxBvls/dXWT0qERh7F1PCfpJj+vPL6mQphWfSTBbwyTk/s5x83BcXgksmkEiFJigG7P3XcTp2PL+q/59F0M/SQz7dQPV351g+kdn9LUe9/5lz2RqhIXBC09z90w/pEAPBXSf/ceP+lqPe/8AMpGfSTH/AEs/+f8AMuYr0Lv5dvqfuoDpWP7rqkf0mQ/0k/8Am/MiWfSdB9ub3O/FclBUjShnFae5+6K3pON3v+fRdXd9J0H2p/c78yEm+k2M7d+fX/yXNC9OMCw/Nd5tpoL8+fkrPF6T4ouz91TZ4wsXm1bH/SD/AMx/1/8Amh6ntHNIQ4SzMaNh3r7k83Wd8EhrJGMOmp5qD9KJB8itR0zo0cLvFfue19vf5WI6t1FklR4+w7n19vhWRvaCUe1PMT0lk/FSt7QSnaaX97J06qPHcAEccc8YJje1hcN+7e5o/wArifQ6clCMEkbC6aUd0wDTPcPeTo1rWb6nnZPR5eJIwPBG5qu93VV6qrdFkMcW1xvft6omXtBNawmmH/6yafFL5cbqD/xE/pNL+ZCtnHP3L156/inxG0dko6Rx7qOoxipsbVNRf/75fzJj2hhq4Y45mVNSYpGMJvUSkxvcwEtcc3sk3sfTzkw/slPOAcvdxn677i4PFrRq75LoVNhgETIjZ7Wsaw5mizg0AXLTccAbdFlOs9aixJYxCQ4gnU0VxXrwD6f+K9wcJ8rHeJYvgrlVFJiEjHSNmqBEwFzpH1ErYwALnxF3i8hfcJNUdq6of8VUf4ib8yu/0rYu6NkcDQQx13OdpZ5YdIx0b7RHUclyuGMyO6K36ZlOzIBM9rRqOwG9Abbn1+myDPEIX6QTtySnFN2jrHG5qqkD/mJvzLyftNVg/wC9VP8AiJvzrwwctGhKsQqAXWHBWhjY1vCXZK57tij/APaqr/rdT/iJvzrR3a2rH/F1P+Im/OlMjreaEe+6VkcxvYJtgce6cyoSRFyoSRYJi9TyeUO5YF65aphVB5WOCiKnUTwugocjVot2OWi9Ckgg0U2oZkVVx3CU00lk6jdmakZRpda1ODIJojGUmcLFGU0yiq4lDC/VFPmakWkwS0nYNwoXNWtPIjGUxf7LXO6AE/JKkaSr/W17NRQVl7ZNqbs9K7VzHsbzyEk+TRr6qftLZpYxkTWNABzd2Wl3DUkfBfahYAVaclniiJu5/wAJEtgVqvQiN5TLjQUrAjKevLBYbcuCGhcj2UjXC63PSdOjZeU/iNzhL5uEOagON9ynWC4KZyLuDW9LOd6D8UjkIaUwwimzODjceWh+CssnUWFsbqJ71az8LW3qcLC67hsGVjWi9mNa0X3s0AC/XQKq/SLTTO7oAfqRc6XOaU3Hi5Wbtzu7knDMYFPRRG95HtswE5juRnPEgaeZt1SHEO37gx0b2xy5hYixb/madDfbyWA6V0nKjzPzQAcGucN9r7EhaDMzInQ+ETRIHv8AQql/oMg+q73FH0eFSnfQdVBSvnlfdrnDmbnKBzPBPTU2vI85Yxo3m63IefzXoTiRssyKU9Dmh1bJIDxs8ho8xe1lYMY7aCnoI5swfJIwCO/13m93G31Wi5PoOK5ljHaMv8LfC3kPvS5zpaju2uJIjaI4xybmc6w6kk38gqPqHSmZjmWBs6z6kUdr+eVa4uU6EOJ9Nk+re2n6awxTweE2OaJ9i1wvZ7WvBFxyvqLhCwYP3TMz9L+hPom+EYG2Bud9rgX12b+JVa7SdoC9xA22A5D8U9iYkGG0iEUPrX0QJ55csgE/z3QmK4ru1v8AovOzdO0VELpAHNMrAQ7UOBdYgjlZD4Ph3fSDO5rGk6ufcMb1cQCbeQVgxTDIIyzupxO8WLe7IDARrtcud62S+blta067sggAA/e+B903jQ0dLO3Kr2MYWRUOZCHPYSe7sCTl+yeo2utKzA3xNaX5Q51yGA3dlGmY20Avpvcq94Dg+2bjukow6R9VN+kDK8aEcGgWyBv7OW1jx3VR03JflTeCSPKN/U/zv/tPZbRBH4lcpLIhXomRDPVExejZCgctFI5Ro4VS/lbBauC9atiF1c5CHK8ARP6I4209o+Hrbj5ItlIAcvAWLz9o8G+S7qASEjg1CRRWbmOg2HMn8EyoZUsqqjM7oNAi8Pic72Wl3kCUOVtt3Vl07I8NwJRtZFcJURqrxhvY2edt7NY227nAH3C5STGOyk0TiC0OHNp0+NkrDM29Nqwz5IXG2OFozA6Rge1pAe+2Z2b2GDlYe04+5WtuOvdKKakDWO2c82yt5kACwt/oqfhE9gAdXaX8Qv77q54TUNvseFyBqeOtglMnmyLVRHkkO84v0tZ2hrRTxCNji+YiwPtO3OaR3InWwWsk7o6dneAOldlbl8N3OJAItubA6+Sc1lZCyPvJPCeNtHEe4ZvJUXEO0TnyF0TGtPB+W77cNfq+iVhGvavkpyKIzAaW97J4v/S07W0kccwEYDbi7gNgb8uCRKSVxJJdck6kndPMC7FVNVZzWZIz/wDI+7W7bjS7vQKyb5G7n6q2DmQRDxHcdyg8PwSWQB+QiMkjOR4SRuAeabS4Y5rCWNOVo1OzR5k6XXVKLDmRwMhIa4Ma1h8Oji0amx63Pqq32ua7M1mUCO127Wc702y3Gnqr7ovU9b/y7G72dyew9Pf2+q83607x3mZ36RwB+651Fh5LrlN43d237IHH7hzKnqQ2NuZ3HYcTb5Dqq3iGJF538gNgOi2jWjlZV7nPNdkXXY44+FpOgy3JJdYbC/AanQcypsGwYyDO/RgPq48mpPQU+Z4vxOqutXXxxNGXXILNHAfxK+O2zV0ho2KypqY4GatsPqsGhPVx5Km4rir5nXJ8uQHIDgpK6ofK8uPFRtprLoYvg4DlRU1EXEC1yVbcLpGRHKLGT6x+qwW8SR4XV5c7x9RhseTnWa35rTEcR7iDLf8AWS+J3MM+qPXc9LLjgAF3zudS37U9pb3Yw6D49VV6OldK/ioRd7lbcCpxGL2u7h580uweKf8AqE28jHZtyUFjDxBGIx7R9rp0S3stT95WQC17yD5E/ch8UnMkp8/vRFFG5jg5pLSNiNCLgg29CUDIjdkamN22IR8eoGgu5O5VrxLtZJHNlpnNDI/C4lrXCV31j4h7IOgtyJ4pizHDVMDpImNkbZveRlwzN18LmuvsdRrpqFToodgn9E3KzzKjjdJxsfS5rfM0fq7n1s90DLz5ZLF7HsqxIhnoiQod6w7F67OVC5aFSOUZRgqt6xoTSjwol7Q7bLncOQvYe9QU1FdgeftgEfs31KsUdu8vzFvLKSdPegyyVwkpJ6FD3QckV3uNtvA3kANSgqjwtceVyPO6dvi001Ivx4m6X1EFxY8d0Fr7O6r3HdVcJxgla9rgQ8ADdpIaLJVUCziOp+a8jKfcNQToFrt/Z2aJ2Vrmgk7db/NCfSDgt4XFjdRrobaDfzCTdl8SEYZmOugBtt+A0CtXayoiko3F0gabaWNyTbQC26zBaY5wR6qcFvcAPVcTfoUywt8sjgxrna9XWHuRTuz3hD3vDb65QNbbi/JMKedsTSdmgev8VdvlBFN3KPJkCJ9N3KvPZKkfFHke9r7m5BaXAchcnzTLFZYoW6ysjJ1DWtaCf7o8RXOW9s3MsIRb7Rdck9ADspqntjPKNcjTaxc1gD7csxuVUuxZC/U7gpvHxJsg6jwUzrsXpJngSskda4znQjjsDdVxuLTMJMU0rG7NHeOvlv4RvwFlkUcslw3M/ib6gertl5Jh7m+3p00v8NFoem4WshoS/UciPBaWk37Hf+y6BVdqnNa1jHePK3O42PAaa8TxQ9b2oeYiJS1wOrRlF7jY3GypLKyxW1RW5t1ssfpOPCBTRY3ut7+V5rPmSvJ3UWJ1znuJO/8AOg6IKOJSOFyt2uAVrSWBoUF6BZbmrdsdQPgpoZW8V7WOa1dQtVmiFB3xQFRWF5yt96HqqwvOVqsnZ7CGQs7+c5QNWg6lzhtYcbILn3sE2IxGLPPos/RmwRWf7LLPk5vkI/Vw+g1PK5VQrat00jnO1LjdMMcxg1Ega0WYNGjffdxPFxOpP3InBsHBN3+y0Fzz+y0XPqdv7yWIMprsmGVCNTuSpMGwpkbe9n0aBcN4u4Ak8ATp1sbbFC12NlzyY25BsLXFhaym7QTEhgOmb9YRyB0jb5Bo+KgpIBlvZEAP6WqBr/kduUPR0FjmO6Pso7qVjkVjA0UEKRxcbKlhj1TOd1mNCAphcojEAXPDQWiw+s9rB11cQL67KbiGiyltJe6gq+9QOUr1C5eZNXtUpUZU9DH4mvI8ANiTtfqicOoA/Vx0HAbn14I+CEsGXLmYdedr8CF10gGypciYbtCxsQYLD2SePC/zCLgNgG3HQoZjLaDbkb/AFEQus7zGmn3hKu3VZaPyfxSjEa1jdzc8gmzmZmkXtfkq9WYA4O0dmB3J4DiT5KMIaT5iiRtY69RSp9MXXe6zWk3ufuCyB8QPHzI09yJqGNkcTf8AVxi1udhv70JSU7XnW412124aq3DW6SX3t6JN873GmcKyYTjDGEXe3Tz4dFdOz+H09Q/vHkS7ZW5wGtt+ybcVzKSCNrdtdhqb9EzwWje42DmNI4GQNKXODFMwuDy33K63Nmx3eUXfor92nhbwyC3AvaudY7A72r3adDba/wCCc4phbgBdzHOOga12d3wQWIxGCAxye2dm8Wg7X5Lhwm4jWlr9V/y1PEy3zS1oqkjpAXEAAknYBXzs52ODyDM4/wBhm+gvq7yB25Kndn6oMkN9zoF1Xsdmc/NY5Wh3itoDlsNfVI5khYD2FK4kzpY/Iw0i6qjjjhyxMa0DWw+ZPPquc4zUEOK6zWUrQHOO255DmBz14dVyjtA7PM47AaAcgOC0H4V/qhzxvXf3WS6tJuNXJSjvrqengLyABclE0WFF2vDiVNU1bY25Wep4lbdULiOyGniA0vtvyUGigfUk6qN0ylqpdbGURLVhoS6ad0hRUVHn1KNgorahDIc/4Uw5kfyvcPo2QjPILnlz8+iFxOvkqXcm7DkByARc0YJ8Wq8GmykY7FdkJslHUdyoqPDwwXTfD4C+KUN3Pdj0L9vfb3LSgAf4banZT1VSKSF4uO8fy+oNfjqvjTRQQ9TpHb8qudoZg6Z1j4RoPJoDR8kFHXEnK3bmgZ5i9yMpobBKNeXv8vCtfDDGAFG5lNEUIwoynanAUm8UE1wuPxX5apbiM13kptRaMcenz0SKc3JUkvFu8lCuKhcpHI/BaDO/MfZb8SvMLDRZXsWRIGCyo6uYxxMj2LhmdzAOwTCKwGj7jhexSmulEkrzuBtbpYJnRVWZvsgEaWuPwUHtOkFUkzDpBH1WPOvD1HyUzel/Raya+fIW/BYJLC5D/W34INWk6KY081xfX4cElxnFs3gYdPrHn0HRTVQLgWtIaT7d9zyHDRa03Z8bvfccmcel07iMgj/qyn4CVyPFd5GD5KBw+I5HaCxvvxt9ykcLbD36ALWvZKTZsbmMGjQBaw6lDCnMd3SEbaDNcknZGlj1EvLhZ7KMb6AbR27rJKJzjfP1A5I6iewOPf5PNtw8+770BRVRJ9i1ze9rABSUrGyVAA9nd1uNtSpM1g6XmgByFF4B3byfVdU7FYIwRB9gZXC7S4XEYPs6c0qxjsfG0uc8uledS5xtc+Q2CZdn8XIHhBcb7bWH+icYwM7bluW43NvxWalyZnTl7ncq3hZ4UemMV8LmL8LZGSWtsRzvor32Z7VukPdFrGtYzwlt+Fm23tc3uqtikIbzt11S9tW6PMW6Zm5b8gSNleY/TxnNp26qsnJMZsldKh7WxGR0eVzg3QuGUtP2ha97cFUO0eFs70viddjtbEEFh4jXccik2H4ll80TUVjn9Rw3+5bHp/TYsGjFYsbi7tZ3KnfPsfXZD1GIlseQHT5pJJIXFF1sXEix5c+qhjYrkbpdrdAUTWKVlPxU8cIunLcMEYu6xPLTTzUqCg+akrhbZTXUrwL6kD4qZtAS3MNgCdQRcDcg/wA7LthLF17oJ8aicFk1WAtYzn1F7X+5cLgEZjHFOMAkbGJJXbMb8XcPmqbjeJmaQm+5RuKYwMvdMvlBubEanbXRKY6cHUX34kfh0VdPLrdoarPHxyweI9e0sHNFXUkFMUU2EBNRx6W0oSSi0MyMhHwt0QM0t3ADYbo5hRWoEt1umkZ/Uu9EjcU9poy6NwA1I062SB177LtoEA5QrimbpTFTixAL9LcRz+CGw2mD5ADsNT5BSdo5ryBo9lrdOWp1+S8vJtwavV8lwdIGfVKHKWR5Djbp8llPTl5t0umcWGi/ia4+V7IznBo3QZJGt5UNPixuBYeYFz6BHh9hfXrfcj7gt4GFrgMpIHHp7l7U1QYLlxHTj6apcm9gFXSEE7BDysOa41B1REYs0348PLqoYJCQSWnIeB3HUImKkNyOG4dpb+bLocOCkZWOvZROlI2NvJCzyuG7j7r/ADKa/oPN1/7IJWsuHC+rXXtxOh9AuCRoXfClrZJXyOOntA+f881NRRNabAAOO5B2HJEVVOcpsLWvYDS/HU+9LhiLWkG2o4A/NEsuFN4R2Rk7ncq6YZiFiA2+bgLcuCtjcTLmAOYADx1cPcuaRY0BZwDr6EaHlqFaMN7cNa2zonHobAfFVc+O67AVnjxPeKAUeLUTdch6i2hHHZVx9U5uh1HXb4o/H8ddM67Wd2OAF+OiSNw+UkEggHieXqtB0rI8GtZSHUemPDSXUpGVt9GtA1AJueN+F+a1ZWOHHXpdEVeFvp5RG8cQ4Hg5t7At+/kdFC6G97AmwJNgTYDcm2w81s2PDm+Jq2KyZaA7RSmNXnHj4W1990D/AOq30ZF6udqfQDRbd60A2129xuD8CoqSlzOJB8Px9y65ziaBXzWMFlwUsWLSG+WPXzJ1+SNjpqmTV78g5cfeFvDLl0DfW2qM/TS+zQDy2t+K6Ijy538+iBJKR+hn15/ypaGhbcADO7ck6ADiSeQUOM4ta8UZvtncRv0A+q3px4qeqmyjumDcjvHbZjyF+A5JbJCALnV3HrpuigE/CC0N1W7coSOFxOpPvUVXiVrMYdTxIuENVV7r6A+46qGkoS5wdZ29xfp1QJJLtrOVYNiOznoWngLinFPR5Wn0+9T0tARoAfciDHwsbacFOGJse55UJpy/yhDXNhY256cdeNlBNUEaBxLuh295C3qgSTbUdOSHjiDb6Enyvb0U3EldY0VayIEfWJvrv89eiY0YLiBv8/egwzaw89r7nWw2/gmtF+qZn+sdG9OZ+5fN2GyjMbToMZA25N3DgChXVDX65Y7+TQfW4S2eUnnz+JUGZMBvdVRaeEzjgbGHZGW2FyCSed77Fa1MzA27y31t6rXFapzYy6wN9hcki+xPBVOeUuNybleUxxl+5K9LZE6XzEprJi0TT4GAftZQh5cb+yPUpYVLBRufsNOfBN+G0cqboWDc/wB0S7FHu0G5RtHSAeJ3idxJ4dAvKGiEe9iedx7gpgbczwF9gTxuhPcOGpN7xwxGWvojKJgFuJ66pa2XUgf6+XRTU8py32sLm/G33apZzTSE1a4zP+vjA8/+oAfcnDzdoPQe8qny1pdJ3h53HkNgmVLjhzAEWF7DU8VN8RoV2VrLjOLG12G6mqA61yAPUpBiVNrcFvWytNUWvIHAi/rtbzVfxuAtA5X35eaJA7dIMBDglcLSTYalOYqNzLF4IHTh5ngoI7RRtcBdxsT+HknmCY21xAtY8rXaUy4kDxNOpo5RHZz2nRE7SfVPuz/ZsyM7x0Xg4ZiS53VrNAB1Q+JYPNIclO0ZQbPcRlY3T7R0PpdWqgkD2Ft3MJFiQNfFpYXHhFvkknaGuqaRoLZnSC+UNkYw2Gul+Vh8VWxzCWRxFA9m71+/7KTjPIWhxL/UlNMVijc0CUB2WxGp0NhexGtjbXmqnjuPDJ3EbWsZoXBosCBs3fXXU+iIxXGSadkjt3taTbS7je4H88FVICZHEu0aFqek4jjTnmwDxe1+qzubNosVS3EpdoGeZ5qeSPK0aWWzZ+AW1Q7M0dCti1gCzz3kkWFCx6Pwp3j32BPqASlWexRVFUZXgqai9ppFwSX80oxqpOyK7zI8g80urGF71GT9NBSgjAk1HhDU0BJTmlpl5SUtgjqU5SvmMDQuzzl2wRD6fI3qlUzkzrJ8yWPU0tF6oN6FLiSiZyowxCcLKsmmhakgbchMK6bxZRs0Bv4/ElB0Wjx5qSp9t3mfmphAdu5SMepAFpSUj5M2RubIwyOA3DGkBxA42uD5X5LGvXwcCSAdwoPYRulVVWOebuN0KVsVoV5qBS9XcABQRuEtu4+AO6ngm7ikNLVZDqTl4gcU4jlzAECwPv8AVBlBu1T5IOq17ILXdtpvx/nZbjYD2jvbrzKiLwbDnx4W4qSNwG3T3bIRSy9a82BG+x66nQLKuMmN1jrbUc1szlf/AE4FDvxVrHFpFyN7cV80EnZEjsuGkJS0qQKPOCSRoDwUrUwVp4jqC2ZUuGxPkdk0hqWyss610ocFC4KJaHJTKxg8WNinr4WkWNrKejYyPVgbm4EkaKrGQ8z7ysa5d8I1VqrGJvuV0bBMWbGS+onB0sGRnXy0SnH8YdUOudGi4Y3kPvKrVO9NInXCWdGGSeJ3Wl6bhxtae591pU17nMjYfZjBAHMkkkn329F45+gUU7bKF0ui1PTs0NFFZHrHS9L7AR0ZR8FrW/nZIBVKymhc2nimtdkg3+y7UZXedjbmtHHlxFwbe5WOyMSRg1VskkostWSIpsBe7I1rnud7LWglx8gEDIwj8EyXAGgotFjdMnDvGX+s3Q+XNQxBD0tWWlNY4mu8TdOY/BTBtAf5NimdJQAQl53Ojf54pVJcHVMqaQzPAJsxvDgAEZi1KDq23WyjdGilrrdIHP0Q5CKniIUBbZTRWEIGcaqNTzDVQFQKcbuFs02KLlpu8F2Eh3Fv3hCsCmifYg6++3pfgvlx13snH0f1ZjxCLfxZ4zpewcw6npmAurlP9HsD5XvzvjY7URsDRlcdXWc6/h5NtpfyS3Ce2NLGwhtK6Jx9pzJGvdJ/ac8AnyvZWmXEGsjbI9wax2Ugn9tuZoPW1/cvOet5WfBleLE10eoaex1Vv2vfdaTAix5YtLyHEb/C4OVoVsVqVwLVuK1KZYfUFx8R8IGg4JYSs7w2tfRfObqFJOVmsUmsmItzgDhrf8EPUYkS7w+yNvxS9YvhG0ITYWhGyYi4m97Icuub81ovV2gOEw1oHClYUSwoRqJjKG5WEDlIQontUy1cFAFNvbYQj2rUKZ4UJRgVWSNoqeJyY00iVsKMp3IMjbVlhy6XI2dqXzJmNQgaiNDheWlPZ8AkbaioMLmnfkhjdI7k0beZ2Hqu29mMAMdBHBUNa45XNe0G7SHOLgL8wDw2IXI8K7V1VMA2KUhgJOQhrma73aQun9gu1EtXDK+fJ+rcBdrcoylpcSQDbSxPvQ8+SdzPLxY+b7LHTw6T5hstO1DoqCkLYGCN0t4w4DxWI/WOc86k5dBru642XKpBc9OS6RiXbWkna+Gdkndk72a7Y+CRtjdp4hc7r2ta9zY3iRoPheAW5huLtOrTwI534WWu6BHLDG5mQxweTZcd9Xpv7eiyucWvcHRuGnih2Qh0RtDWZSl8psj+z2G/pMvdZsrnMeYyfZ7xjc4Dv2S1rhfgbFX0szYWl7uBuUmIfF8qeU7x7TfUIsSHf1KrcdS+CRzJAWuabODuB6/jxViY85GOe0sa++QkWzhtr2B1sLjXZGErHVRG/Hv8KrlxpGE7cLJIQ4abpdNTps2MAXB0Qk2t7IgKADSW02GmaVkbSA6RwYC7YF2gvbheyBq6R0bnMe0se0lrmndpHD+PFWrs/h0klREY2OeGSMc4geFoa4E5nbDThur12j7HQVT2ySZmltwXMIBewbNcSDtwO9jZZ7qPW48DJbHJu0g3W5BHt7rQ4WG/IhLm8g/cLjMakLwnna+tpoB+j00DWOBBlkdd0mmrWBxJy8za3Ac1TXvc43JVljZonjEgaRfAPp6/VDkxtDyCUwmqwHWGvPorDjnaP9KpaaEAjuWN7122aQAta0cw1g35uKp7RbZNyMsbBxPiPyH3qToGzva+QbtNj2sUol5ibpZ32/dJCtSvVqVhF6K4rUrwr0rUqaAVixeLF1QWy2C0WwXEQLZqIjKHCljKG4JmF1FFtXpC1jK3sgFWzdwoHtUDgi3tUDwiNKTmYomomFyHUkZUnIcRoprA9a1Maip3ot4uEmdnLRsPiRUlcg/ijaGtkijkYw2bLlDzrfK06tHnfVQSR6oikZcW9y0vSoGy7nsvPOvymE16rA+4seGyiIRQhHW/Dkto2WNwAfMXHuWuKxAcEvfGrX2V7G1LJ4p3t7lrHB4D753jUEBg1FwTqbJFUjNw1WlH2gqKfSKV7P2cxLb/ANl1x8FV9RhyJoSyEhpOxsXt/PYqwxJY2uBcCfhdVnwyN0gkLGOkaA0Pc0EtF7jflz4ArmnavE5JauTNmbkPdtDrhwazmD9oku/vK44v2uEVPHM1oeZcha0kgatDnm45beZCqmN49BWDM+N8UzW2a5pa9rrbMk9k5eR1Iush0CDIhk8WRhLd2g3+nfsPRXWe+N7NDTR5+UpgxGSN29wntHWAkOsDxyuF2noRxHRVSbfREUlURpdb5ruxWYlgvzN2K6pRfSCWNa10EeUafqyWAcNG2LfcrnilbHDEXSuytvlvYm5O1gBc8SuExV5Gm/Tmrb2o7TireAwnu2Nsy/FxAzvPmdB0b1WYzvw7DkZMfhDS06i8g/FVd7lPwdSlhid4hs7Uge2mEQzZqmlkjfxnY1wzcu9DDZ39oW681SjGmVbBrdBgaq/xMQ40YiLi4DgnmvT3QH5AmOsClA2A3HmEXWVoDtQenkNBZa2Usc1tLAjqAfmndBHCEXXyk5WpWLF52F6M5aleFYsUkIrF4sWLqgvQtgvFi4phbKSNerFEo8fKJjUyxYlnK5i4WrlC8LFik1DmUDls0rFiIUiOUXCUwj2WLEpIr/D4UDxqt4HeILFi03RSVhvxQBaZzxBe00QIWLFrhwvODwV6+EIOXDmOdqF4sXQAeVxj3A7Fb4rB4Ym3JbGwsYNNAXF52GpJdvya0cEumjAaSFixDDGsb5RWxTrHucRqKX30WMOq8WJVvATxRsRRMLyCvVibCTep6k3S2Y2OixYvnnZRgUQmKkusWKLCaTJAX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10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121"/>
          <p:cNvSpPr txBox="1">
            <a:spLocks noChangeArrowheads="1"/>
          </p:cNvSpPr>
          <p:nvPr/>
        </p:nvSpPr>
        <p:spPr bwMode="auto">
          <a:xfrm>
            <a:off x="179388" y="1676400"/>
            <a:ext cx="8569325" cy="434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410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106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447800" y="914400"/>
            <a:ext cx="723900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x-none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is-IS" sz="31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Structure of the Presentation</a:t>
            </a:r>
            <a:endParaRPr lang="en-US" sz="31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62000" y="1676400"/>
            <a:ext cx="8229600" cy="4343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x-none" sz="2100" dirty="0" smtClean="0">
              <a:latin typeface="Book Antiqua" pitchFamily="18" charset="0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b="1" dirty="0" smtClean="0">
              <a:latin typeface="Book Antiqu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5800" y="2057400"/>
            <a:ext cx="8001000" cy="3810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x-none" sz="2000">
                <a:latin typeface="Book Antiqua" pitchFamily="18" charset="0"/>
              </a:rPr>
              <a:t> </a:t>
            </a:r>
            <a:r>
              <a:rPr lang="x-none" sz="2000" dirty="0" smtClean="0">
                <a:latin typeface="Book Antiqua" pitchFamily="18" charset="0"/>
              </a:rPr>
              <a:t> </a:t>
            </a:r>
            <a:r>
              <a:rPr lang="x-none" sz="20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B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asic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information</a:t>
            </a:r>
            <a:r>
              <a:rPr lang="x-none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x-none" sz="200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is-I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Legal </a:t>
            </a:r>
            <a:r>
              <a:rPr lang="is-IS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Acts</a:t>
            </a:r>
            <a:endParaRPr lang="x-none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x-none" sz="200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Multilateral </a:t>
            </a:r>
            <a:r>
              <a:rPr lang="x-none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dimensions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x-none" sz="200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Bilateral </a:t>
            </a:r>
            <a:r>
              <a:rPr lang="x-none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dimensions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x-none" sz="200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Unilateral </a:t>
            </a:r>
            <a:r>
              <a:rPr lang="x-none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dimensions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x-none" sz="200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Montenegro </a:t>
            </a:r>
            <a:r>
              <a:rPr lang="x-none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and EU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x-none" sz="200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is-I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Administrative </a:t>
            </a:r>
            <a:r>
              <a:rPr lang="is-IS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Capacity</a:t>
            </a:r>
            <a:r>
              <a:rPr lang="x-none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- Organisation  chart  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  <a:defRPr/>
            </a:pPr>
            <a:endParaRPr lang="en-US" sz="2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2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 Box 121"/>
          <p:cNvSpPr txBox="1">
            <a:spLocks noChangeArrowheads="1"/>
          </p:cNvSpPr>
          <p:nvPr/>
        </p:nvSpPr>
        <p:spPr bwMode="auto">
          <a:xfrm>
            <a:off x="152400" y="1676400"/>
            <a:ext cx="8569325" cy="434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512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5130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524000" y="762000"/>
            <a:ext cx="7239000" cy="9906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hr-HR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            </a:t>
            </a:r>
            <a:br>
              <a:rPr lang="hr-HR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</a:br>
            <a:r>
              <a:rPr lang="hr-HR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                 </a:t>
            </a:r>
            <a:endParaRPr lang="en-US" sz="2700" b="1" spc="300" dirty="0">
              <a:latin typeface="Book Antiqua" pitchFamily="18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510540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Montenegro</a:t>
            </a: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04800" y="1219200"/>
            <a:ext cx="8610600" cy="3584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defRPr/>
            </a:pPr>
            <a:r>
              <a:rPr lang="x-none" sz="1600" dirty="0" smtClean="0">
                <a:latin typeface="Book Antiqua" pitchFamily="18" charset="0"/>
              </a:rPr>
              <a:t> </a:t>
            </a:r>
            <a:endParaRPr lang="en-US" sz="1600" dirty="0" smtClean="0">
              <a:latin typeface="Book Antiqua" pitchFamily="18" charset="0"/>
            </a:endParaRPr>
          </a:p>
          <a:p>
            <a:pPr>
              <a:lnSpc>
                <a:spcPct val="170000"/>
              </a:lnSpc>
              <a:defRPr/>
            </a:pP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Area:13,812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square kilometers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Population: 625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266 citizens </a:t>
            </a: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Official currency: Euro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Agricurtural land: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5.165 km2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x-none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Open liberalized economy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GDP per capita 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lnSpc>
                <a:spcPct val="170000"/>
              </a:lnSpc>
              <a:defRPr/>
            </a:pPr>
            <a:endParaRPr lang="en-US" dirty="0" smtClean="0">
              <a:solidFill>
                <a:srgbClr val="002060"/>
              </a:solidFill>
              <a:latin typeface="Book Antiqua" pitchFamily="18" charset="0"/>
            </a:endParaRPr>
          </a:p>
        </p:txBody>
      </p:sp>
      <p:pic>
        <p:nvPicPr>
          <p:cNvPr id="30" name="Picture 5" descr="Image:Europe location MN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1066800"/>
            <a:ext cx="2319800" cy="2308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rg_hi" descr="ANd9GcSw_1VwZUx9InnCr9g-ES3x_cSIyCTkXhXlja-VkL2oJ6x06xKOF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1676401"/>
            <a:ext cx="2286000" cy="1600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Rectangle 21"/>
          <p:cNvSpPr/>
          <p:nvPr/>
        </p:nvSpPr>
        <p:spPr>
          <a:xfrm>
            <a:off x="1752600" y="762000"/>
            <a:ext cx="434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x-none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B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asic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information</a:t>
            </a:r>
            <a:r>
              <a:rPr lang="x-none" sz="2800" b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87592191"/>
              </p:ext>
            </p:extLst>
          </p:nvPr>
        </p:nvGraphicFramePr>
        <p:xfrm>
          <a:off x="2209800" y="3962400"/>
          <a:ext cx="3200400" cy="487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  <a:gridCol w="533400"/>
              </a:tblGrid>
              <a:tr h="228600">
                <a:tc>
                  <a:txBody>
                    <a:bodyPr/>
                    <a:lstStyle/>
                    <a:p>
                      <a:r>
                        <a:rPr lang="x-none" sz="1000" smtClean="0"/>
                        <a:t>2006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smtClean="0"/>
                        <a:t>2007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dirty="0" smtClean="0"/>
                        <a:t>2008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dirty="0" smtClean="0"/>
                        <a:t>2009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smtClean="0"/>
                        <a:t>2010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dirty="0" smtClean="0"/>
                        <a:t>2011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x-none" sz="1000" smtClean="0"/>
                        <a:t>3.443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smtClean="0"/>
                        <a:t>4.282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dirty="0" smtClean="0"/>
                        <a:t>4.908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smtClean="0"/>
                        <a:t>4.720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smtClean="0"/>
                        <a:t>5.006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000" dirty="0" smtClean="0"/>
                        <a:t>5.279</a:t>
                      </a:r>
                      <a:endParaRPr lang="en-US" sz="1000" dirty="0">
                        <a:latin typeface="Book Antiqua"/>
                        <a:cs typeface="Book Antiqu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1685849205"/>
              </p:ext>
            </p:extLst>
          </p:nvPr>
        </p:nvGraphicFramePr>
        <p:xfrm>
          <a:off x="457200" y="4495800"/>
          <a:ext cx="8305800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2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 Box 121"/>
          <p:cNvSpPr txBox="1">
            <a:spLocks noChangeArrowheads="1"/>
          </p:cNvSpPr>
          <p:nvPr/>
        </p:nvSpPr>
        <p:spPr bwMode="auto">
          <a:xfrm>
            <a:off x="179388" y="1676400"/>
            <a:ext cx="8569325" cy="434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5130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524000" y="762000"/>
            <a:ext cx="7239000" cy="9906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hr-HR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            </a:t>
            </a:r>
            <a:br>
              <a:rPr lang="hr-HR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</a:br>
            <a:r>
              <a:rPr lang="hr-HR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                 </a:t>
            </a:r>
            <a:endParaRPr lang="en-US" sz="2700" b="1" spc="300" dirty="0">
              <a:latin typeface="Book Antiqua" pitchFamily="18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510540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EU Integration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4800" y="1219200"/>
            <a:ext cx="8610600" cy="4311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defRPr/>
            </a:pPr>
            <a:endParaRPr lang="hr-HR" sz="16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>
              <a:lnSpc>
                <a:spcPct val="170000"/>
              </a:lnSpc>
              <a:defRPr/>
            </a:pPr>
            <a:endParaRPr lang="hr-HR" sz="16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hr-HR" sz="1600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 </a:t>
            </a:r>
            <a:r>
              <a:rPr lang="hr-HR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EU </a:t>
            </a:r>
            <a:r>
              <a:rPr lang="hr-HR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integration 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set </a:t>
            </a:r>
            <a:r>
              <a:rPr lang="hr-HR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as priority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sr-Latn-BA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–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on 17 December 2010 Montenegro became EU candidate </a:t>
            </a: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16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On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2</a:t>
            </a:r>
            <a:r>
              <a:rPr lang="en-US" sz="1600" baseline="30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nd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February 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2012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Government decided on the establishment of structures for negotiations between Montenegro and the EU</a:t>
            </a: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first Intergovernmental Conference between Montenegro and the EU was also held on 29 June 2012, thus officially opening the negotiation process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 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WG 30 is formed by the Government’s decision adopted on 18</a:t>
            </a:r>
            <a:r>
              <a:rPr lang="en-US" sz="1600" baseline="30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April 2013 and it has 24 members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endParaRPr lang="en-US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752600" y="762000"/>
            <a:ext cx="434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x-none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B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asic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information</a:t>
            </a:r>
            <a:r>
              <a:rPr lang="x-none" sz="2800" b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14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15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 Box 121"/>
          <p:cNvSpPr txBox="1">
            <a:spLocks noChangeArrowheads="1"/>
          </p:cNvSpPr>
          <p:nvPr/>
        </p:nvSpPr>
        <p:spPr bwMode="auto">
          <a:xfrm>
            <a:off x="179388" y="1676400"/>
            <a:ext cx="8569325" cy="434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239000" cy="6858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x-none" sz="2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             </a:t>
            </a:r>
            <a:r>
              <a:rPr lang="x-none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Commercial  policy  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304800" y="1524000"/>
            <a:ext cx="8153400" cy="4495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smtClean="0">
                <a:latin typeface="Book Antiqua" pitchFamily="18" charset="0"/>
              </a:rPr>
              <a:t>       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Close integration with the EU through the 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SAA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establishes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the framework within which Montenegro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conducts trade policy</a:t>
            </a:r>
          </a:p>
        </p:txBody>
      </p:sp>
      <p:sp>
        <p:nvSpPr>
          <p:cNvPr id="6157" name="Rectangle 18"/>
          <p:cNvSpPr>
            <a:spLocks noChangeArrowheads="1"/>
          </p:cNvSpPr>
          <p:nvPr/>
        </p:nvSpPr>
        <p:spPr bwMode="auto">
          <a:xfrm>
            <a:off x="1295400" y="1524000"/>
            <a:ext cx="83058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70000"/>
              </a:lnSpc>
            </a:pPr>
            <a:endParaRPr lang="en-US" sz="2400"/>
          </a:p>
        </p:txBody>
      </p:sp>
      <p:graphicFrame>
        <p:nvGraphicFramePr>
          <p:cNvPr id="22" name="Diagram 21"/>
          <p:cNvGraphicFramePr/>
          <p:nvPr/>
        </p:nvGraphicFramePr>
        <p:xfrm>
          <a:off x="609600" y="2514600"/>
          <a:ext cx="75438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19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1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820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8202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447800" y="838200"/>
            <a:ext cx="7239000" cy="609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sz="2800" b="1" dirty="0" smtClean="0">
                <a:latin typeface="Book Antiqua" pitchFamily="18" charset="0"/>
              </a:rPr>
              <a:t/>
            </a:r>
            <a:br>
              <a:rPr lang="x-none" sz="2800" b="1" dirty="0" smtClean="0">
                <a:latin typeface="Book Antiqua" pitchFamily="18" charset="0"/>
              </a:rPr>
            </a:br>
            <a:r>
              <a:rPr lang="is-IS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Trade Policy</a:t>
            </a:r>
            <a:r>
              <a:rPr lang="x-none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- B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asic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is-IS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Legal Acts</a:t>
            </a:r>
            <a:r>
              <a:rPr lang="x-none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(1)</a:t>
            </a:r>
            <a:br>
              <a:rPr lang="x-none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endParaRPr lang="en-US" sz="28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7244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x-none" sz="19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Foreign Trade Law  </a:t>
            </a:r>
            <a:endParaRPr lang="x-none" sz="19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</a:t>
            </a: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he Decree on Implementation of Foreign Trade Law</a:t>
            </a:r>
            <a:endParaRPr lang="en-US" sz="19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Customs Law</a:t>
            </a:r>
            <a:endParaRPr lang="x-none" sz="19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Decree on Implementation of the Customs Law</a:t>
            </a:r>
            <a:endParaRPr lang="x-none" sz="19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Customs Tariff Law</a:t>
            </a:r>
            <a:endParaRPr lang="x-none" sz="19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Decree on Harmonization of Customs Tariff</a:t>
            </a:r>
            <a:endParaRPr lang="x-none" sz="19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x-none" sz="21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2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2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922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9226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447800" y="838200"/>
            <a:ext cx="7239000" cy="533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sz="2800" b="1" dirty="0" smtClean="0">
                <a:latin typeface="Book Antiqua" pitchFamily="18" charset="0"/>
              </a:rPr>
              <a:t/>
            </a:r>
            <a:br>
              <a:rPr lang="x-none" sz="2800" b="1" dirty="0" smtClean="0">
                <a:latin typeface="Book Antiqua" pitchFamily="18" charset="0"/>
              </a:rPr>
            </a:br>
            <a:r>
              <a:rPr lang="is-IS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Trade Policy</a:t>
            </a:r>
            <a:r>
              <a:rPr lang="x-none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- B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asic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is-IS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Legal Acts</a:t>
            </a:r>
            <a:r>
              <a:rPr lang="x-none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(2)</a:t>
            </a:r>
            <a:r>
              <a:rPr lang="x-none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x-none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endParaRPr lang="en-US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72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Legislation in the area of dual-use goods</a:t>
            </a:r>
            <a:endParaRPr lang="x-none" sz="24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x-none" sz="200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8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he Law on Foreign Trade in Arms, Military Equipment and Dual Use Goods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he Law on Export Control of Dual Use Goods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he Decision on Establishment of National Control List of Arms and Military Equipment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he Decision on Establishment of National Control List of Dual Use Goods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he Decision on Establishing List of Non-Military Ordnance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he Decree on Foreign Trade with Special Purpose</a:t>
            </a:r>
            <a:endParaRPr lang="en-GB" sz="18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4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024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121"/>
          <p:cNvSpPr txBox="1">
            <a:spLocks noChangeArrowheads="1"/>
          </p:cNvSpPr>
          <p:nvPr/>
        </p:nvSpPr>
        <p:spPr bwMode="auto">
          <a:xfrm>
            <a:off x="228600" y="1447800"/>
            <a:ext cx="8569325" cy="457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024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0250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239000" cy="685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Multilateral</a:t>
            </a:r>
            <a:r>
              <a:rPr lang="x-none" sz="28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dimension (1)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252" name="Content Placeholder 20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1910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400" dirty="0" smtClean="0"/>
              <a:t>  </a:t>
            </a:r>
            <a:endParaRPr lang="en-GB" b="1" dirty="0" smtClean="0">
              <a:latin typeface="Book Antiqu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3400" y="1447800"/>
            <a:ext cx="83820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x-none" sz="2000" dirty="0">
              <a:latin typeface="Book Antiqua" pitchFamily="18" charset="0"/>
            </a:endParaRPr>
          </a:p>
          <a:p>
            <a:pPr>
              <a:defRPr/>
            </a:pP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World</a:t>
            </a:r>
            <a:r>
              <a:rPr lang="x-none" sz="2000" b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Trade Organization (</a:t>
            </a:r>
            <a:r>
              <a:rPr lang="is-IS" sz="20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WTO</a:t>
            </a:r>
            <a:r>
              <a:rPr lang="x-none" sz="2000" b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)</a:t>
            </a:r>
            <a:endParaRPr lang="x-none" sz="20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defRPr/>
            </a:pPr>
            <a:endParaRPr lang="x-none" sz="20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defRPr/>
            </a:pP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x-none" sz="20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Efforts have been made to achieve balance between requirements of WTO member states on the one hand, and Montenegrin law and practice of the E</a:t>
            </a:r>
            <a:r>
              <a:rPr lang="x-none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U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on the other</a:t>
            </a:r>
            <a:endParaRPr lang="x-none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endParaRPr lang="x-none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x-none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Law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on Ratification of the Protocol on the Accession of Montenegro to the Marrakesh Agreement Establishing the World Trade Organization</a:t>
            </a:r>
            <a:endParaRPr lang="x-none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endParaRPr lang="x-none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x-none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Montenegro has been a member of  WTO since 2012</a:t>
            </a:r>
            <a:r>
              <a:rPr lang="x-none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endParaRPr lang="x-none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defRPr/>
            </a:pPr>
            <a:endParaRPr lang="x-none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Tx/>
              <a:buChar char="-"/>
              <a:defRPr/>
            </a:pPr>
            <a:endParaRPr lang="x-none" dirty="0">
              <a:latin typeface="Book Antiqua" pitchFamily="18" charset="0"/>
            </a:endParaRPr>
          </a:p>
          <a:p>
            <a:pPr>
              <a:defRPr/>
            </a:pPr>
            <a:endParaRPr lang="x-none" dirty="0">
              <a:latin typeface="Book Antiqua" pitchFamily="18" charset="0"/>
            </a:endParaRPr>
          </a:p>
          <a:p>
            <a:pPr>
              <a:defRPr/>
            </a:pPr>
            <a:endParaRPr lang="x-none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29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229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229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001000" cy="1066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sz="27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Bilateral / regional dimension (1)</a:t>
            </a:r>
            <a:br>
              <a:rPr lang="x-none" sz="27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endParaRPr lang="en-US" sz="36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685800" y="1447800"/>
            <a:ext cx="8153400" cy="4572000"/>
          </a:xfrm>
        </p:spPr>
        <p:txBody>
          <a:bodyPr rtlCol="0">
            <a:normAutofit fontScale="92500" lnSpcReduction="2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x-none" sz="22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F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ree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trade agreements </a:t>
            </a:r>
            <a:r>
              <a:rPr lang="x-none" sz="22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GB" sz="22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with third countries</a:t>
            </a:r>
            <a:endParaRPr lang="x-none" sz="22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x-none" sz="19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900" dirty="0" smtClean="0">
                <a:solidFill>
                  <a:schemeClr val="tx1"/>
                </a:solidFill>
                <a:latin typeface="Book Antiqua" pitchFamily="18" charset="0"/>
              </a:rPr>
              <a:t>  </a:t>
            </a: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Free Trade Agreement  between 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 </a:t>
            </a: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Federal Government  of  FYR and  the Government of </a:t>
            </a:r>
            <a:r>
              <a:rPr lang="en-GB" sz="19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Russian Federation 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(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Entered into force: 19 May </a:t>
            </a:r>
            <a:r>
              <a:rPr lang="sr-Latn-C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2001)</a:t>
            </a: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r-Latn-CS" sz="1900" i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Agreement on amendment of and accession to the central European </a:t>
            </a:r>
            <a:r>
              <a:rPr lang="x-none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Free Trade Agreement</a:t>
            </a:r>
            <a:r>
              <a:rPr lang="x-none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-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CEFTA 2006 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(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Times New Roman" pitchFamily="18" charset="0"/>
              </a:rPr>
              <a:t>Entered into force:</a:t>
            </a:r>
            <a:r>
              <a:rPr lang="sr-Latn-C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Times New Roman" pitchFamily="18" charset="0"/>
              </a:rPr>
              <a:t> 22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Times New Roman" pitchFamily="18" charset="0"/>
              </a:rPr>
              <a:t> November </a:t>
            </a:r>
            <a:r>
              <a:rPr lang="sr-Latn-C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Times New Roman" pitchFamily="18" charset="0"/>
              </a:rPr>
              <a:t>2007)</a:t>
            </a: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x-none" sz="19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Free Trade Agreement  between Montenegro  and  the Republic of  </a:t>
            </a:r>
            <a:r>
              <a:rPr lang="en-GB" sz="19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Turkey</a:t>
            </a: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(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Entered into force: </a:t>
            </a:r>
            <a:r>
              <a:rPr lang="sr-Latn-C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1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March </a:t>
            </a:r>
            <a:r>
              <a:rPr lang="sr-Latn-C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2010)</a:t>
            </a: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r-Latn-CS" sz="1900" i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Free Trade Agreement  between Montenegro  and the EFTA states 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(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Times New Roman" pitchFamily="18" charset="0"/>
              </a:rPr>
              <a:t>Entered into force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Times New Roman" pitchFamily="18" charset="0"/>
              </a:rPr>
              <a:t> with</a:t>
            </a:r>
            <a:r>
              <a:rPr lang="x-none" sz="1900" i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9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Swiss and Lichtenstein 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- 1 September 2012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x-none" sz="19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9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Island 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– 1 October 2012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1900" b="1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Norway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– 1 November 2012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1900" i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x-none" sz="19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en-GB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Free Trade Agreement  between the Government of Montenegro and the Government of </a:t>
            </a:r>
            <a:r>
              <a:rPr lang="en-GB" sz="19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Ukraine</a:t>
            </a:r>
            <a:r>
              <a:rPr lang="x-none" sz="19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(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Entered into force: </a:t>
            </a:r>
            <a:r>
              <a:rPr lang="sr-Latn-C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1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January</a:t>
            </a:r>
            <a:r>
              <a:rPr lang="sr-Latn-CS" sz="19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2013)</a:t>
            </a:r>
            <a:endParaRPr lang="en-US" sz="1900" i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x-none" sz="2000" b="1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s-IS" sz="2000" dirty="0" smtClean="0">
              <a:solidFill>
                <a:schemeClr val="tx1"/>
              </a:solidFill>
            </a:endParaRPr>
          </a:p>
        </p:txBody>
      </p:sp>
      <p:sp>
        <p:nvSpPr>
          <p:cNvPr id="12301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2302" name="Rectangle 2"/>
          <p:cNvSpPr>
            <a:spLocks noChangeArrowheads="1"/>
          </p:cNvSpPr>
          <p:nvPr/>
        </p:nvSpPr>
        <p:spPr bwMode="auto">
          <a:xfrm>
            <a:off x="129540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31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331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121"/>
          <p:cNvSpPr txBox="1">
            <a:spLocks noChangeArrowheads="1"/>
          </p:cNvSpPr>
          <p:nvPr/>
        </p:nvSpPr>
        <p:spPr bwMode="auto">
          <a:xfrm>
            <a:off x="228600" y="25908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332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3322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sz="2700" b="1" dirty="0" smtClean="0">
                <a:latin typeface="Book Antiqua" pitchFamily="18" charset="0"/>
              </a:rPr>
              <a:t>      </a:t>
            </a:r>
            <a:br>
              <a:rPr lang="x-none" sz="2700" b="1" dirty="0" smtClean="0">
                <a:latin typeface="Book Antiqua" pitchFamily="18" charset="0"/>
              </a:rPr>
            </a:br>
            <a:r>
              <a:rPr lang="x-none" sz="2700" b="1" dirty="0" smtClean="0">
                <a:latin typeface="Book Antiqua" pitchFamily="18" charset="0"/>
              </a:rPr>
              <a:t/>
            </a:r>
            <a:br>
              <a:rPr lang="x-none" sz="2700" b="1" dirty="0" smtClean="0">
                <a:latin typeface="Book Antiqua" pitchFamily="18" charset="0"/>
              </a:rPr>
            </a:br>
            <a:r>
              <a:rPr lang="x-none" sz="2700" b="1" dirty="0" smtClean="0">
                <a:latin typeface="Book Antiqua" pitchFamily="18" charset="0"/>
              </a:rPr>
              <a:t/>
            </a:r>
            <a:br>
              <a:rPr lang="x-none" sz="2700" b="1" dirty="0" smtClean="0">
                <a:latin typeface="Book Antiqua" pitchFamily="18" charset="0"/>
              </a:rPr>
            </a:br>
            <a:r>
              <a:rPr lang="x-none" sz="2700" b="1" dirty="0" smtClean="0">
                <a:latin typeface="Book Antiqua" pitchFamily="18" charset="0"/>
              </a:rPr>
              <a:t>     </a:t>
            </a:r>
            <a:r>
              <a:rPr lang="x-none" sz="31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Bilateral / regional dimension (2</a:t>
            </a:r>
            <a:r>
              <a:rPr lang="x-none" sz="3100" b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) </a:t>
            </a:r>
            <a:r>
              <a:rPr lang="x-none" sz="31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/>
            </a:r>
            <a:br>
              <a:rPr lang="x-none" sz="31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endParaRPr lang="en-US" sz="31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4040188" cy="762000"/>
          </a:xfrm>
        </p:spPr>
        <p:txBody>
          <a:bodyPr rtlCol="0">
            <a:normAutofit fontScale="32500" lnSpcReduction="20000"/>
          </a:bodyPr>
          <a:lstStyle/>
          <a:p>
            <a:pPr>
              <a:defRPr/>
            </a:pPr>
            <a:endParaRPr lang="x-none" sz="6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defRPr/>
            </a:pPr>
            <a:r>
              <a:rPr lang="en-US" sz="62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Bilateral Investment Treaties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25" name="Content Placeholder 28"/>
          <p:cNvSpPr>
            <a:spLocks noGrp="1"/>
          </p:cNvSpPr>
          <p:nvPr>
            <p:ph sz="half" idx="2"/>
          </p:nvPr>
        </p:nvSpPr>
        <p:spPr>
          <a:xfrm>
            <a:off x="457200" y="2743200"/>
            <a:ext cx="4040188" cy="3382963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Montenegro has 20 BIT’s</a:t>
            </a:r>
          </a:p>
          <a:p>
            <a:pPr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13 with the EU countries</a:t>
            </a:r>
          </a:p>
          <a:p>
            <a:pPr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7 with non EU countries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3"/>
          </p:nvPr>
        </p:nvSpPr>
        <p:spPr>
          <a:xfrm>
            <a:off x="4495800" y="1676400"/>
            <a:ext cx="4343400" cy="762000"/>
          </a:xfrm>
        </p:spPr>
        <p:txBody>
          <a:bodyPr rtlCol="0">
            <a:normAutofit fontScale="4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r-Latn-CS" dirty="0" smtClean="0"/>
          </a:p>
          <a:p>
            <a:pPr>
              <a:defRPr/>
            </a:pPr>
            <a:r>
              <a:rPr lang="en-US" sz="5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Economic Cooperation Agreements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b="0" dirty="0"/>
          </a:p>
        </p:txBody>
      </p:sp>
      <p:sp>
        <p:nvSpPr>
          <p:cNvPr id="13327" name="Content Placeholder 30"/>
          <p:cNvSpPr>
            <a:spLocks noGrp="1"/>
          </p:cNvSpPr>
          <p:nvPr>
            <p:ph sz="quarter" idx="4"/>
          </p:nvPr>
        </p:nvSpPr>
        <p:spPr>
          <a:xfrm>
            <a:off x="4645025" y="2743200"/>
            <a:ext cx="4041775" cy="3382963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Montenegro has 17 Economic Cooperation Agreements</a:t>
            </a:r>
          </a:p>
          <a:p>
            <a:pPr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10 with the EU countries</a:t>
            </a:r>
          </a:p>
          <a:p>
            <a:pPr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7 with the non EU countries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2000" dirty="0" smtClean="0"/>
          </a:p>
        </p:txBody>
      </p:sp>
      <p:sp>
        <p:nvSpPr>
          <p:cNvPr id="13328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3329" name="Rectangle 2"/>
          <p:cNvSpPr>
            <a:spLocks noChangeArrowheads="1"/>
          </p:cNvSpPr>
          <p:nvPr/>
        </p:nvSpPr>
        <p:spPr bwMode="auto">
          <a:xfrm>
            <a:off x="129540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434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6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1600200" y="838200"/>
            <a:ext cx="6781800" cy="685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sz="2400" b="1" dirty="0" smtClean="0">
                <a:latin typeface="Book Antiqua" pitchFamily="18" charset="0"/>
              </a:rPr>
              <a:t/>
            </a:r>
            <a:br>
              <a:rPr lang="x-none" sz="2400" b="1" dirty="0" smtClean="0">
                <a:latin typeface="Book Antiqua" pitchFamily="18" charset="0"/>
              </a:rPr>
            </a:b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Uni</a:t>
            </a:r>
            <a:r>
              <a:rPr lang="x-none" sz="2800" b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l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ateral</a:t>
            </a:r>
            <a:r>
              <a:rPr lang="x-none" sz="2800" b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dimension</a:t>
            </a:r>
            <a:br>
              <a:rPr lang="x-none" sz="2800" b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</a:br>
            <a:endParaRPr lang="en-US" sz="2800" b="1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609600" y="1600200"/>
            <a:ext cx="8153400" cy="4495800"/>
          </a:xfr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err="1" smtClean="0">
                <a:solidFill>
                  <a:srgbClr val="002060"/>
                </a:solidFill>
                <a:latin typeface="Book Antiqua" pitchFamily="18" charset="0"/>
              </a:rPr>
              <a:t>Generalised</a:t>
            </a:r>
            <a:r>
              <a:rPr lang="en-US" sz="2000" dirty="0" smtClean="0">
                <a:solidFill>
                  <a:srgbClr val="002060"/>
                </a:solidFill>
                <a:latin typeface="Book Antiqua" pitchFamily="18" charset="0"/>
              </a:rPr>
              <a:t> System of Preferences (GSP)</a:t>
            </a:r>
            <a:endParaRPr lang="x-none" sz="20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0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Montenegro does not apply a GSP</a:t>
            </a: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Montenegro is a beneficiary of the GSP benefits in the following countries</a:t>
            </a:r>
            <a:r>
              <a:rPr lang="sr-Latn-C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: </a:t>
            </a:r>
            <a:r>
              <a:rPr lang="sr-Latn-C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Japan, USA,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Norway</a:t>
            </a:r>
            <a:r>
              <a:rPr lang="sr-Latn-C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Rus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sian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Federation</a:t>
            </a:r>
            <a:r>
              <a:rPr lang="sr-Latn-C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Ukra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ine</a:t>
            </a:r>
            <a:r>
              <a:rPr lang="sr-Latn-C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B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elarus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and Kazakhstan</a:t>
            </a:r>
            <a:endParaRPr lang="sr-Latn-CS" sz="2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EU -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Trade Preferences for Countries of the Western Balkans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(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Regulation (EU) No 1336/2011 of the European Parliament and of the Council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)</a:t>
            </a:r>
            <a:endParaRPr lang="sr-Latn-CS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r-Latn-CS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s-IS" dirty="0" smtClean="0">
              <a:solidFill>
                <a:schemeClr val="tx1"/>
              </a:solidFill>
            </a:endParaRPr>
          </a:p>
        </p:txBody>
      </p:sp>
      <p:sp>
        <p:nvSpPr>
          <p:cNvPr id="14351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4352" name="Rectangle 2"/>
          <p:cNvSpPr>
            <a:spLocks noChangeArrowheads="1"/>
          </p:cNvSpPr>
          <p:nvPr/>
        </p:nvSpPr>
        <p:spPr bwMode="auto">
          <a:xfrm>
            <a:off x="129540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536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536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536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5370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1600200" y="838200"/>
            <a:ext cx="6781800" cy="6858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x-none" sz="2700" b="1" dirty="0" smtClean="0">
                <a:latin typeface="Book Antiqua" pitchFamily="18" charset="0"/>
              </a:rPr>
              <a:t/>
            </a:r>
            <a:br>
              <a:rPr lang="x-none" sz="2700" b="1" dirty="0" smtClean="0">
                <a:latin typeface="Book Antiqua" pitchFamily="18" charset="0"/>
              </a:rPr>
            </a:br>
            <a:endParaRPr lang="en-US" sz="3100" dirty="0">
              <a:latin typeface="Book Antiqua" pitchFamily="18" charset="0"/>
            </a:endParaRP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609600" y="990600"/>
            <a:ext cx="8153400" cy="51054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r-Latn-ME" sz="26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600" b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Montenegro </a:t>
            </a:r>
            <a:r>
              <a:rPr lang="x-none" sz="26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and EU (</a:t>
            </a:r>
            <a:r>
              <a:rPr lang="x-none" sz="2600" b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1)</a:t>
            </a:r>
            <a:endParaRPr lang="x-none" sz="26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r-Latn-M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Stabilisation and Association Agreement between the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GB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European Communities and their Member States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GB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and the Republic of Montenegro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x-none" sz="16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(SAA)</a:t>
            </a: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lvl="1"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SAA was signed on 15 October 2007  </a:t>
            </a:r>
          </a:p>
          <a:p>
            <a:pPr lvl="1" algn="l">
              <a:buFont typeface="Arial" pitchFamily="34" charset="0"/>
              <a:buChar char="•"/>
            </a:pPr>
            <a:r>
              <a:rPr lang="sl-SI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Interim Agreement entered into force on 1 january 2008</a:t>
            </a:r>
            <a:endParaRPr lang="en-US" sz="14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SAA entered into force on 1 May 2010, after being ratified by all member states</a:t>
            </a:r>
            <a:endParaRPr lang="x-none" sz="14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lvl="1" algn="l"/>
            <a:endParaRPr lang="en-US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Total realised merchandise trade with the European Union had a value of EUR 805 million, which is 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36.8% 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of the total realised merchandise trade of Montenegro in 2012. </a:t>
            </a:r>
            <a:endParaRPr lang="x-none" sz="14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export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to the EU-27 countries amounted to EUR 105.46 million, whereas the 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import 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amounted to EUR 699.29 million. </a:t>
            </a:r>
            <a:endParaRPr lang="x-none" sz="14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most important export 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partners are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  Slovenia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Hungary</a:t>
            </a:r>
            <a:r>
              <a:rPr lang="x-none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Germany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,</a:t>
            </a:r>
            <a:r>
              <a:rPr lang="x-none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and 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Italy 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with the participation o</a:t>
            </a:r>
            <a:r>
              <a:rPr lang="x-none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f more than 70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% in the total export to the EU  </a:t>
            </a:r>
            <a:endParaRPr lang="x-none" sz="14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The most important import 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partners are 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Greece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,  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Germany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Italy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, and </a:t>
            </a:r>
            <a:r>
              <a:rPr lang="en-GB" sz="14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Slovenia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, with the participation of </a:t>
            </a:r>
            <a:r>
              <a:rPr lang="x-none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65 </a:t>
            </a: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% in the total import from the EU </a:t>
            </a:r>
            <a:endParaRPr lang="x-none" sz="14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1600" dirty="0" smtClean="0"/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1800" dirty="0" smtClean="0"/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s-IS" dirty="0" smtClean="0">
              <a:solidFill>
                <a:schemeClr val="tx1"/>
              </a:solidFill>
            </a:endParaRPr>
          </a:p>
        </p:txBody>
      </p:sp>
      <p:sp>
        <p:nvSpPr>
          <p:cNvPr id="15373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5374" name="Rectangle 2"/>
          <p:cNvSpPr>
            <a:spLocks noChangeArrowheads="1"/>
          </p:cNvSpPr>
          <p:nvPr/>
        </p:nvSpPr>
        <p:spPr bwMode="auto">
          <a:xfrm>
            <a:off x="129540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5375" name="AutoShape 2" descr="data:image/jpeg;base64,/9j/4AAQSkZJRgABAQAAAQABAAD/2wCEAAkGBxQTEhQUExQWFhUXGBcYFxcYGBcXHhgaHBcXFxcYFxgYHCggHCAlHBcXITEhJSkrLi4uGB8zODMsNygtLisBCgoKDg0OGxAQGywkICQsLCwsLCwsLCwsLCwsLCwsLCwsLCwsLCwsLCwsLCwsLCwsLCwsLCwsLCwsLCwsLCwsLP/AABEIAJwBQwMBEQACEQEDEQH/xAAbAAACAwEBAQAAAAAAAAAAAAAEBQIDBgEHAP/EAEAQAAEDAgQDBQYEBAQGAwAAAAEAAhEDIQQSMUEFUWEGEyJxkTJCgaGxwVJy0fAHFCPhM2KCkiRDssLS8RVTVP/EABsBAAIDAQEBAAAAAAAAAAAAAAMEAQIFAAYH/8QAOBEAAgIBAwIDBgQGAgEFAAAAAAECAxEEEiExQQUiURNhcYGR0TKhsfAGFCNCUsEV4SQWU3KC8f/aAAwDAQACEQMRAD8ARU2LzLZ9WLsRTkTuoTKp8lQKku+D4s5/7R9zspK7s9AujhNC+w2aP0+5VZSSAys7Q6+oS7xCGiGjb9eaG2DSUeZdSWHwjwYOh1BK7JFlsGuAbiVRoJyiNlaCyFoUnHMifZyu1jznFnDLN7T5IeqjKS4Aa+uUo+Xt2NfwenTp0nsFYOEixZ7OYxqdeXqsy9yclLHJ5/UuyU1LbjBDB4fu3eFwDAYHkNPkeapZNzXPUiUt6wwbinaSkxpbm7x3Tba50+6LTobJtPGA+n0Nlj3JYFnDKzHS+lTLSDGd5zH/AEjRM3qUeJP5IPqHZF7Zssx9bKw+JocZ8TjvuepVKY7pcoBXHL4Rlq+WfBJHM7nc9AtSK9Tc01TxmYRwrBio8g+yGkn6D5/RDvtVcckaq1Vx4NDVbAAH6aARH72WbF7nlmKm3yU2eIFnRHK07fL5K6zB+4hPDADDXAn2WHwt3J0BH0HqmvxR479Qqfb1F/EHEXP+I4lxGuVsGB++SPUk+F0Ro6eznHZC7+cdsSmFWh7cVPrk3JlX2ldx9TpF1xMdb+i7KRGGwl2IaAJBkbKmGy+cIrGPPILnWV3Hzqwdqp24JymDVRHkrrkHJpcsR8T417tM+bv/AB/VPU6X+6f0PL+JeNZzXp38Zfb7iEmU4ebby8sso0pKJCGWUlLAe2nsE2o9kLuQzo0hTbmOp06dU1GOyOWLt7ngThj8RVaym0uc4w0Dc872A3k2AErL1F8eZSfCH6q8LCNYzjwwdL+WwDhnkGvigJNRw92lIswaAnW5GsnOq8Oeqn7bUrj+2HovV+9/kGlqPZLbX17sM7WdsjjMLQpublqNeXVY9lxDcrC3cTmcSNrao/h3hC0V85p5TWI+q5y8/kD1Grd0EvqY5wWuxQ61krkjmzY9i+zAqsqYuu3/AIei17g06VXMBMfkBF+ZtzWP4lr/AGc46ap+eTSfuT/2/wAuvoOaejdF2S6Ixp667+a13wKdytyoyyKlQueoLxZ9aCqWHtLjlHM/ouyAnbziJGnggbgkC8kxb52+qndgrK9rqF0cEGxAJOxI+gVHNg3c5dWE0sAT7U3VQUtQkuAynQaDlEWuVZi8rJPlgOJqANe+RIsOir1GIRbkombe4uMlMp4RqpKPA/4PwGu9oqNZDNnOIaD1Em/mlLdRGDxkytV4hRB7M8+4lVw4oTUqOzP0Y0GxPMjkhRs9s8RXzF56hXtQgvmLeI4mtUAzvMHbTysE1CuuL8qH6tNTHiKA2YOSAL/L5ontMcjE5qMWzb4Ps9lpNb3m0z87dFiW6vNjeDy9+pc5tibtLhWtIZB8Nw4nUEcvMJ3RzbWWafhnm5Zmy1aMW3ybOWaPguGy0g7d9/SwH19Vmaqe6eDB1ljlPBKu12yHBpdRdNC8YZ7XAj2ukyeg6Jr2kXHknKOVRUcSYggXJEgDaA25JOyJBwJi0uQDH4AsYS43da/tO8wLNHS/wTFdik8IaolvlhCd9Mps02muC2hht3KjmWjE5VxB2suUc9SWwcvJV+hTkmBOqjJJTiagpglxgfvRWhFzeEA1F8KIOc3hGc4nxR1S2jeXPz/RadOnjVy+p4vxDxWzVPbHiHp6/EWo3UyyynTlEjAq5YD6NKAmoxwheUsjbhVBocHPaXNFyAcpPQOgx6I6rk4va8P1xn8uM/UBKazh8hna/jWCNJtLCUC17v8AFfVJe5kGzGSSBOpcALW3KxEta7pfzFiaXRR4T+PGfk8mhFVKC9nHHx6mXwL3DMGmMwyuI1Ld2zyO/NNxpU2m+xWU9qDWMgJ9LAo3k7G644acM7LYzEAOp4eoWG7XGGNI2ILyAR5SkLvEdLU8WWJNdur/ACyMQ09kl5Uajg/8M8Q57DiCxlKZeGvzPI/CIECdJmyzNT/ENEYNU5cu2VhfcZq8Pm2nPoej8U4Y2phX4anFJjqfdgtEhjbCA2RtI13Xl9PqJV3q+Xmaeee7NSdacNi4POeKdgMLQbnrYxzRzLWNnoBMuPQSvR0+Mam+W2upP6/v6mfLR1wWXIwnFmYcGKDqr/8AM9rWg/laL+sLYq9s1m1Je5ZYpPYvwixEKnrZc1tmiTz/AH9l4s+p4cuZPCLW0DGaofJu5/Tz1UZB78vFf1LsJUN7COtgB+vVcwdsfeM6czNgI8/2FXAo/Qjh8V3lRtOYlwEqspuMdxNsPZVueALGsfSe6mZkn/cOcqK7FOOUGolG2tT9BbxesGwwba+e6YhHkd00M+ZhvZvg1OoW1K7srNmzd0HfcDUJfU6hx8sFliPiGssScKevqa3HYqjUdlpuBgaAmdbwNGjawWW1YvM0efhRZDmfc7w3DjPGSWzcwY89EOU31yTZNxjhPBHi3Z2m8PLQQ43EkxO3/pXp1c4ySfQNp9fZDGWZPCYD+o1lbwDebSNwPPRak7k4Zgbd+pzU5V8s2OIqwIiGREfQ9AIWPjc/eecw3LLMnxYtqPLnvLWkkCLz+X5zstfS1z/DXHLNCrVrToC/+Ha72KrT0Iujuyyt+eDQ3V4vGfpkDwjKjvCwuvsCVabrXmkP2QoxvmjT8OoNo0/6hzOJ3JgdBF3HyWZa3ZLymFbJSl5OhM4hz/C0BrdLQC7aCRoOirhQXPUHtxywPjNYSxrIDQYJuBMGTAF/iUbTRfLl1JjnOTL4+sHPkEu68/yjYBa9K2x5WDb0kHGOcFDKc6okrPQdUfUhi3QIVIc9SzAsqL0KNB+HoCBZClJlkkB8YxtOk2/tH2QN/wCyPRTO18dBDX6+rSQzLr2XqY3G411Qy4+Q2C2YVxqWEeF1est1U903x2XZAoEqyTYqXUqMo0YFJSDaVKExGOAEpZDcLQko8IZYGUsFvGMb3bQxvtH5dVOpu9nHbHqdRVveX0M9SZJWdCOWPSlgbUKOUJ6MdqFJSyShSQQAzeX1UfiLdD0L+F/F8SKwwzR3lCCXAn/BH4mu5E2ybk2i687/ABBo9N7L2z8s+ix/d7n9+xoaC6zdt6r9D1UrxiNkyn8ReOVMJhmupEB76gYCQHQMrnOIBtNgLzqtnwXR16m9qxZSWfzE9ZdKuHlPE8din1Xl9V7nvOrnEk/PQdF7WFca47YJJeiMZycnlgjyobJSKZQy+D3MUWUha7+Z28l4ps+ib53P3C7FPkyTK5DlccLCKqbydTZSy0oJInVxBAIDjdcupWNab5RPhuHc9pfTMvpuBjeLEEfNCuls8sujA6m1QlsmvK0a4tp4mga7rOaIHMP0yxuJWbBSpm12ML2k9Nd7OPTv8DAYzCvbUioIdyOy2q5px8p6eq6E6/IM2VxRpiPFUcIbOjRz6/RAUN7y+BJ1Tun6Ipbj6hEeFoOuUQT5lS6o55LPRV5y2xpw7tFUpmm2YY115uYNiEC3SxmmK3+GVzTa6muZxAVmZmkiYPIiDB+BWTKpweDAlS6m4sQcfwVMVWvzmJ1u4Eg3b5zsE/o/a2f04Ry+w5XrfZVNS4BOI497tL+eg/0jX4lek0f8LXPm57f1MazxaqC/prLAf5J9QydeZ6chyHotz+losUaeOZe7/bEZOd/9S6WI/voF0KVPDxUqv8Hl8rTKX8VxqNI6ZyXtOqS7e74ltJKULd8V5fUHwbYe9zPZd7Jdy1gN/X0XjrsxiozXK6nr53u2EU3ngKNOSZlx3JS+X1AlxPdszTB0aIk9SAqxTlIpKRl+O4mnlj2j5OjzJK1dNXLOQ9EN0lgrwGBL2OdYAc4E3g32V7bVCWDZlqYwaggZ/RXTHFgHxLUSLIaByQDdX5ZAt4lxzu/C0y75DzTdGkc/NLhGH4l41DT5rr5n+S+P2MvXrucS5xJcdSVqRSgsRPGW2zum5zeWyLaRImLTE9eXzXRW5g28BFKgmY1gZTC2MR1EE2X06aIog2xj3jaNM1HeQHM7BHclVDcwSi7JbUZerUc9xc65JWS25y3PqzSSUVhDHCUA0SdU7XDahac9zCcu5RAZSfEYGiq/My34RhgME6o8U6YEncnK1oHtPe42a0C5Ki22FMN0vourfol3bIhFzeDYt7VUcDR/l8CBVfrUxDmw1z9CWN1cBoJsB+K84L8Kt113t9W8LtBPove/1xz8B/8Amo0Q2Vde7EvDu12Lo1jWNR1Qu9tjyS1w5QLNjYtAhaGo8J0ttXstqjjo11X39+QFessjLdnIf/EPtLSxlLC91Ig1HVGHVjoYADsfegj5JHwjw6zSTs3+5J+q5/6D6vURtUdpg6gWwxRA9QoUmESKUMue64msG+1BXiT6HCDl0Aa9dhFmn1VkmMwhNdwSo8TYK2A6XHLJOAi+qghNjHs8DRd348TJLXNEk/GNOaX1O2xbO5na+UbV7POH++hq8Y5mQYhhhzogEeEgayzYjnqs7zfglyYdcZ7/AGUun77iWjwE4t4eXweonwjnG6Yr1CrW1I0P5/8Alq9sVkC47wRxqF1Iy38JsR0GyNTrIv8AEMaPxBKGLBNUY9lnNLT1EJtSjL8LNSNkJ/heS3g+DNaq1o01d0G/6fFVvn7OGQOrvjTXuNnhWgNENENs2ZNucaXWjov4clqIq26eM84R4HVeLedqCy/UjVod4w5nEEaXgxuBa3om9bqaPCI+y0sfO+4Giu3VS32PgDrU6NFpe50BpuXEXmOZubWA5pHwrxvUyv8A6jeGN6rQwlXmC5QvqcQqVf8ABpimwx/UqAmfyM+7rckzq9bXp24KxyTeWlx9X+8ojT6SVnMo4+P+kDO4U7N7WaYl7iSSdgZm3ID9IV0vi1MJe0nDnsl+/wAxu3SWOOyLwn1K8NXLDlOkwRyPMLQ1+np1um/mqlhrqK6W2ent9jJ5Q0w4zOyXJ1Jtcc7leSmmllm02L+0HEMkkBogQG6W8xqT5JnS07uOSIR3Mx2JxD6huQBsNh5ytyjT87UarjHT173yzQYCk1lFzjcOaRH4oFtbazYIPiEa46lQhLPRtmRXq79Qt7WHngW1s0ZmsgDW5P8AZH1Nmmk17JNGj4fdeni5554AsRjQG6i2p2HqhRrbZtTthFbm8IzPEuLzIYYG7tz5clqUaVR80/oeR8S8clNuvT8LvLu/h6ISuMpts84X4XBOeQNJ0Q5SSRJ6Bi+DNqUaOGpjJ3dy6Jlx9snSSfsFnU6l1WStlzn9oLOG5KKCKPYWi1uerXcGjV0NYB5l0ov/AC9spba4LPpy3/or/KxSzJiDin8t7OGY8ga1ajjLvysEADqRPktnS16n8V8l/wDFLp8X9uPiJXSq6QXzKcPS+C0YxFJMScWx3eugew2zR9XfFZ2ou9rLjoun3Hqa9keerO4HD+8Qi0145ZS2fZDJtPcppR7i7ZS85jA03KG3nhF1xyWNEWCt04RXr1LWN576/X63U7SM+h2FOCDjgoOKHobLoGqhDkEQHUS8g0SpVLHr9SrJuvHKJ9TjDC4IOcPgpwSkyp1e8NupwX246ltOhu70H3Ko32KSs7RNL2YxzqeZ2WaLfbDfd5PjU/dJaiG5+8wvEqYzajnzfvg+xIZWr/8ADk926C4bHSCBsdQg7nXW965B17qaf6i5NPVaKVMMaRmcBn3gbDmElJvGDJz7Wzcxf3UmBdU3eofKXUXdqWAUshiTETt1TeiUnPK6Dvh6lKzMegn4JxSlRa+mbOf7+3KDyGvqtGyuUpqaXC7DfielsuW6MvkWP4m/M7vDlF4MwNLZZsei39Tfdr4Rlp1xDlr4Hk66K9NKULe5JhrSM9V2UiQCYz9Aw3Gu8fFIa7X1XQ4r8/dsY02mak2nx2PqzmiMwECToZItAaJnoVl0VWWy215y/Q0pThWnKXCIDEd6HD2XQcvJsDV0b/JOajwy3RuPtVw+vqKVauF2dgHSrTlfUJtdoJ+gj5p/U/y1VOzTrzSXL6ikbLN3tL3hLoV1KhqPhojMb8/7W2HzWe5ShVtm3hduwr/PSuvUKY49+ORtjq5psdFMvzW8JFo/uTcckhVFTkm3g9HVByeGzF18PULpeHE3MGTA+y265wS4Zr0SqhwmW8LotJcXRZtgTE30EId0nxgprXJ1+QZMDn5C5sNEkNIIseY36D15Kb1pq4f023JmFRK+U23wjP8AGeJNoOdmqZnmQANGjk1un280eiqVsUsce8a9pVpv6lr57LuYrHcRdUPIbAffmtaqqNfTqYet8Qt1T83EfRfvkEARlyIBVCoBqPRRKpvoduNf2X4bmdnIkDTzWfqbMLAWCyegcJ4bBkjVZNtozGJhO1+IrHE1KdZ1qbvC0WbBEtcBuS0i5vqvV+FU0qiNla5a5ffPdfXsZernPe4sU02LWSEmwXjOLyt7tup9roNh8UvqrcL2a+f2DaevL3v5C3BYfMeiBTVueQ9k8Ic06YAk6DZPpJITbyVVXlxgaKknngtFYOsp8tOa5L0ObL2U1dIq2Whitgrk+7tdg7JF9AqHBkqQPUYhNF0wasyyHJBExfVCWkHiVKhY9QFe+l15LB9b2nW0ibuPwXNpEbkugVSAGgVG8gnlhdBmY3MDfyQwFktq4I0sc9rz3QtplG4NpI3KpOEZLMgdlMHDdPqbvsbwgMbnc1zSbwRaeYF4Wbc3OeX0R5nxHVb3ti+A/F4B73FxIibW25pN9xaFqjHCKsRxCnQENgu3cpUHL8JaFM7XmRjOMUu/f3jnEA/AeQJufIBaemk644wbFF708cRJYXs/TdoyANXvnTo2fr6Lp6yS7g7Nba31+RziOVha5vidlLc7rkZT7vLXZel/hfUPfOL7nnfF4dJMW0qLy4Ob7RIv/crd8S0lDocppLrz7xHSX2qxRXJdxKg7M42AblAM7R7PreFgeD+IUaeh7l5s8ev/AOGj4jROclniOOrfANR4gGiG76mLnyH6+iT1ts9XbvsfHZCb18NPDZTy/Upf4jPPfVC8sUZE7J3SzJtsa8OwhaQPfdreMjT/ANxHokbrd3PY9R4boPYx3v8AE/yL+I1YkMaLafCyDUsvMjTXTBnuI8Sazwg5nE3AEyevTotKmiUvM+gzVp5yeUCDHYahFas5xf7oiBPRo1RvZX3PZBcBdTP2EPO8L82ZTjvbCpWce7lg5+8f0WlpvDYVLMuWYF3iculSx7+5nCCTLiZ63K1I18ehlTscnlvLIu6KX6IhE2NVooq2H8Mw2d45C5J+/wC9lW6W2OF1Z0eWaupx3u2d3h9dDUI/6AfqfTdBo8N3y33fT7/Y6ep2rEPqMOB9uK1KG1Wiq3nZjx1kCD8RPVdqvA6rOantf1X3X74Oq10o8TWSXbHG4fFd1Xou8cd3UY4ZXc2OjQxcSCdQr+EafUaZyptXHWLXK9Gv0fOCmssrsSnF890ZivXFJhcdfdHMranYq47voJQg5ywZ+mw1HEm5JklZ0IOcuR6TUFwOaFMNC0YxURKTbI1HyobySlgkxi5I5sJp0kRRKNlzKaskVbCKdDmrqJRssc0AK2MHA7robLIf8Z7Mfy2BbVqiK9WowAf/AFsyvdl/MYE8tOZODpvElq9bKur8EYvn/J5Sz8F2+voP26f2VKlLq39DGVmrUkheLFldqVmhiLB4Qgh6p3QbsvIbsn1jc2SmNVBGCbJJAA1UZwRJpLLLcXUDG5Ab+8fsFCW5gqouyW59DnAKjRUzudEaACZ+R+iHqU3HEUD16bhtib+j2qZl1d8Gk/8AaAFlOm7GDysvD5J5B+Jcfc8QDkZ+J1p8gLu+AhdHTy7nQ08IPL5YnbRdUMjNf3nXP+lmjfMko7nCtB9/Axo4JjIc90ugWNyfN2w6CEtO6U1hdAeXJ8EMRjyTAIDeQ0PMlRGtJBI1pCrHUM0hrpcDmA0sdR++QWt4brZaS1W446AdXp/bw2IUnFlhIEzpJt8v1PwWtrdfZreJPEV2MHfHRcQhl+rKnFxNyT+9uSQSjFcYM622+9+fL9xB+FeDma12WRsbFWVsHxk5aK9rO1jDA0XEguEOJ8II0jV8dNuqXvsWOOhteG+HSrftLOvY7xHB0qbTUNR4c72b5i47mLeqFVZOx7dvB6Wu9ry4TMfiuK1IINQhomb/AHK2IURzwhxVVY9pLhCDEccDJFIS78R0HkN/NaENJnmf0MrVeORr8umX/wBn/pCatVfUdmcSTzKehXxiKwjzd+onbLfY22dFMBGUEhdyyVvcqtlkjjWqEiWwhjUZIG2G4Zh021hGhWs5BTnxgPp000oi7ZPIpwRknAAk6KeEiOWIMZiDVfbQWaOnP4rOsm7Z/oPQiq4h2EoQPqU3XDahecssumfL9+qvkoSp0pUqJzeA2lSRVEG2E06HwRFEo2XhgGivgrkIweCqVXFtJjnuAkhomBpJ6IGo1NOnjutkor1ZeuudjxFZDW9kMY6/8u4ebqY+rlnS8c8PXW1fST/0MrRaj/B/kaXsf2OfTq97iWgZCDTZLXS78bspItsOd9gsHxrx2uyr2OllnP4nhrj0Wcde/u4NDRaCUZb7V06Ia9vOB1sXSpMo5Za8udmdltlLRFjOqy/A9fTo5zlbnlJLCz3yN67TzuSUTCYj+HOLAJLsO0DUmq4ADmTksvQ/+oNJJ7YqbfuivuZ//H2JZbRhuLYLu3lveU6ke9TLnN/3Fon4SE+m5x3OLXueM/k2DwovCeRWWoeC+T1PMSLryHCPrKSRbTp/FVbKymkGVP6Lds5+QVHyLLN0vcJa9SSiwWDQisLCH/Z6lUawOaW+J0BuUudJMSYiBrvslNTtlw/1MXxCyO7GHx3H7sC0PINfO4bNGUg8hYn/AGlIqySWIxMn2kpw/DhfEIo4Km2SWkk3M2nznxO+KDO2Uu4Bbn0BMRj5GWmIaNSL38zqemgV41Y5n1CKr/IXms4uMHMdyb5egiBP75JjakstBMYKhNwHDqYm+scoHkrceh3fAIcfTGY5vZgCDJcdTHyEo3sJNIPHTzbyMMPgqr2tJbeJdIbA+JS87K4tpC1sK92GiytQ7pjnvfpo1oaJ9B99lWM/aSUYrqdVUpTUYpcnOHeOjNUkl0loOwmAYBHLVde9lmIdEGugoz2x6InhcIynLzBI/FfyABmAqztnPyoFJ46GD7X9pKXenKc5HI6RtyC39BoLNizwhWzWV0+9mDxmNfVdfTZo0C3aqowWImTqdZbe/O+PTsQZR5pmNfqJOfoThEKkKhVZEoqVCxbSarxRWTDKNJMRiBlIZYekmYRF5SCIRChwLkSLeL4r/lt/1fYJTU2f2L5/YYor/vZThKECTquqr2rLLWTzwgtoJ6BHWWBfBZTbPkpSyQ3gYUMPOyPGIFyGFOgB5o6jgG5ZJTK44i5QccwuIex4exxa9pkOGo/fJBtqhbBwsWU+qYSM3B7ovDPVOyPaE4prg5hbUYBmIHhdMwRyNj4V878b8IjoJpwlmMs4T6r7r3no9DrHfHDXK+hoFhGgZ7tf2k/k2Nhmd782WTDRlyyXRc+0LDrcLb8H8I/nt0pSxGOM46vPp2QhrdZ7DCSy2eT8c45iMUZrVCWzZg8LB5NGvmZPVe102ho0scVRx7+7+Zi26iyx+ZiDE0kWcSIyAO7S+0NuPUGBeJZ9bbGGA3iM2yG8id2c8i3Fl737yrRaQ3VshEpq0Qz2ru/Dy/MdvJX5ZZWux+XoN+zHGO4fnc0OnWSbeWyX1NO/oZ/iGhd8fK8D7jbQ9v8AN4UkT7QGrTvY63SdcoqXs5mZpZbf/HvXwfuMo7ilRx/qOLxu0mAfOE+qIJeTg2Ho6mv6fB9i+L1HQAA1o2ba3KdvhC6vTxXL5YOOgil15BqnE6mXK2GD/KPuUSNEc5fJaOiguWwZ2IeW5S85eWyIoLOQ0dNVDnA04Rw8th5YJ93OY+Ib9J9EtqLs+XJm6zUvO2L4NO2k9vjrPa1o1F/r+nNZbcJcQWWZecvCRn+0vEQ+GU/ZEknn6J/SUOHmkavh+nkpb2ijEdpKGHotdUdLoI7se06AAIGw8+ZRIaG6+xxiuPXsZ2vvr09kotmC7R9tK2JGRv8ATpAkhrTczpmdvbZb+k8Np0/mfml6/Y8/fq52e5Gcp0yfJacYuQm5JBDGAaI8YqPQE22SViCLioZKRUGyYQJywESOMarxic2GUKaPCICUhlQopuMBeUgsWRQR9C4kpx2JFNk7mwHX+yHbYq457l64b5YElCnfMf2UlXHuxucuyGNGluU5GPqLyl6F7maDnoFfAPIwweE0R4Vg5SGbWBthdHSwCbycKg4lkspOKi2fJVJLMNhXVHtYwZnuIDR1P23nYAoV10Ka5WTeFFZZeEJTkox6s9IbjMNwyg2kXZ6kZnNb7T3EXcfwi0CdgIleA/lNZ43qHfjbDom+iXov8n644znlG8rqdFX7Ncy/37/QA4P29a+oW4hgptcfC8EkN6Pn/qFuYCc1/wDC7hWpaZuTXVPGX719vzKafxXdLFqwuz+/3Av4qul2GG2Wo71NMW9Ef+FINVXZ/wAkvomB8VlmcfgzzxzV6dozcg1RkockXTAXUboDiGTN5TkjxW+XxXhW/Q+xNrPBxkz4Xu81PB0kn1RZUxzxYOPU2+RhRt7lVRB9UCNCnIbhLgZ0aBDZIQJS5FXNOQZwniXdOIdOR2o5dQgX0KfK6imr0qmt0eqDsTSpVwchHee7GrukboFTsreJdBKu6yiXn6Gfx+DdTdlqDK7XLY/RaFViksxZsU3xsWY9AcUSdBCJuQVvHUi2jDgDrsBd3wUt8ZB2425NOa/dUw4sDHbaE+u55lZm32k2k8nnXXvniPIg7Q8YB8TnQwfiJkn97J/SaaSeEuR2uqrTRdlzSX76GJ4n2oJltEZR+IxJ8ht+9Ft1aGKe6fPuMfW+PylmGmW1evf5en6/AzziXGTJJ+JK0EuyPOyk290mW06PNFjX6gpT9C1FBnQpOOOK44qcUOTLpBuCw3PUpOyWWFSD+F8AdUcGg+gVp6xQWcFVXuY8xHD8HQaWtL69Xc5opsPm0AvPQGOuyPpP5y57pYhH4eZ/Xp8/oBudMOFy/wAkANatrAgdc2F2MEFbnxrZRnHUslkRV6pqvnbRo6LPlJ2Tz9B6MVXHAZh6HqmYQATkH5Q0SdUxhRWQGcsu4fhi45jvorVQz5mROWOBzTbAgJlLABs4uOINM6KESy0qxBEhQcX4LHvolzqZDXOGXPHiaPey8ibX1jSJKW1GlqvSVqyk847N9srvjsugWuyUMuPH77AbiTJMmbknUnmTujY4KFZUEn2KxDnNY1ziQwFrATOUEyQOk7IKrjFtxWG+X730yy+5vCb6AVRQyUD1CqMuigsKHtZbJvXl1QRGn0XzzhM+wLbBgNWRZEWGNRafLIU6UrmyXJDfh/DSSCUGUxHUahJYQ5qUAdULkRjNroBVsICbEDrqpQaNzBDSyPBpP8Q1cBCv+JNSQSX9WGLEOcHj8O6nlrZXVby4/Yj9hI2V2wlmC4Mm6m2qea+hRT7Nuc7MXltMm3Mj42CvLWqKwllh34m1HCWWNIweEp53ljBu95uel7k9Alf/ACdTLZFN/Ay9Rq5y5slg8z7W/wAQW1Xn+XZLRZrnyBG8N19V6XReDuEc2v5L7gI+MewWKY5fq/sYTF4t9U5qji49dvIaBbkKowWIrBkX6m2+W62Tb/fyR3D4QuubDnz8kzCly56IUnYlwMmNY1hAEHnz+KbjGEY4Qu3JyywJBCn0Ljjq44j3gBuJQ7Mvo8F4hmEaHaCAElNST5CpjLD0ZIA8kJvBw44vw6tQbTaZbTqtJkWLiD4muPxFuqa8LVN8pS6yi/p7wWqc60vRiyQP0W/wjNOGqo3HYI95KjOScCziuIn+mP8AV9h90rqJ5exfP7DNEMeZkcJQ2GqmuHY6yY2ZTDBJTiSihVtyZ9haRrOn3Bvz6D9VEE7HnsWk1Be8eNaAI0TiSQr1Il6444b6qCSTApRxYpIOFQSVFVJIlQSVqpYprOVJMlAzuqEy6K6pVWSirJ5qCx6A7EsaPERPT+y+cbcn1xVTk+BXUrBzp0GgCJhodjDagvClu6HJMFZnoFv4nHhZpuVT2fqLrT55kXYXEDWZJ3P2VXFlLK2A8TxomC6On9kaFbYamCS6C6nXc42sN51KNsSQdoLZjGU3hz4yNu7QWA1JQpVuccR6iuqjipvKXvYD2i/iaPYwwLzpnqeyLQcrdTvcn1RtJ4H/AHXP5L7niLtYovFfPvPPOI8Sq13Z61Rz3ddB+UCw0Gi9BTRXTHbWsIz5zlN5k8gzGE6BHjFvoDbS6jXh9GiB/UDs3M6D4J2mupfjzn8ha2Vj/COsTwxrQCXgA6SRfy5p+dEV3FI2t9hXjsNAlpzDeP0StteF5eQ9cs9RcClcoYwSUkHziuZxUG81VIs2MmVRTYOZvHnp8oSkouybx0CLhB/ZvHvp1BVLWvaD7LrD4EXHzTD8PjdW45a94F6jZLpk3faLtPhsbg3MvRrUyHsa64JFnNa8Wu0kXi4CztD4bqtDq1NeaD4bXX3Np+j9Mh7tRXfVh8NGBcV6UzDi44qr4kMaTvoB1VJ2bI5+heMNzwLsNSJPMlL1wbfvDzkkh4xraTZOqfSjXHkUbc3wQweGdiHS61P69AqwhK55fQtOSqWF1H9mjKwQAnlhLCE22+WUV6zW+0Y6Kkpxj1LRi30A6nFB7oQXqF2Cqp9wapjXHeEN2tllBIIwGOOhV67X0ZWcEMxVlMbsgsE8wU5IwVucoZYrc5VORx5UMlAr0NlyrqqElbm81VlkVueFXJJoSZK8BjB9vXB8CuwcyYeVGEVwWaCXGBtzPkN1C56FHJdip+KcbMGUczr/AGVtsV1B4z1BhTOpRMosC8Q7QNo2sXfhH/cdkerSSt57GTrvF6dL5fxS9F/v0MlxLitSsZe62zRYD4LUqohUvKjxus192qlmb49OyAUYSCaeGOXMfRGjU8ZYN2c4Qdwym18h1jHhTVCjLKYC5uPKDHcPqDQtPwhHdFnbAJWw7l+HD5DajHXsHB1vjyV4b87Zr55KS24zF/IAxzhOZjnAzDmkwQRvI1CXtazmLYetPGJIpOLJEPAeP82o8nC4Q3Y2sT5/X6l1BL8PH79Ch4HukkcjqPTXzVGkuhZN9yOUlVw2TlI+MDUrmku5KbZfh6BeczpA+Z8uSvVVn3IpZYl06jdjdALAbJ9LjCE2y0U1baRk6aSnaRkqqNsqS4RZCSo41H200aEjl2Sz9BxJQiNacUWybuTqxUueoq82P3E8Dg3V3Z32YPn0Cmut3PdLoTOaqWI9R7VrsY0DYaAJ1zjFYFFFyYvr49xs0QEvK2T6BVWl1AKgnXVBl7wqItpqqROS1rQr4RXLJsUohlrK0KykRg0vZvhTq1KtXeCKNKnUdOmd7WkhregMEnyG9s/V+KRptrohzOckvgm+r977fX4nq0jlCVkuiTFIqytfcJ4Jg7qTikuny0VM5LdCt6qzkUkqhYor1FSTLJAbqiC5BcG28A/5dT4wPmvCKLZ9i3TfRlVTFMHssBP5ifoIVlXnqW22d2EYRj3e4GE6GC76lUm4IFKSS5ZRiKVRjvE3MrRlFl4yTXALWxrQCT4QNSVdVuTwuTrZxqjvm8L1MzxbtGXS2jYbu3PlyWnRo1Hmf0PI+IePSn5NPwvXu/h6GeJlPHm223ln0KSD4LiTSNoBzGnSQIA0WuopxRmuTUmRwuByvzHQLq6cSydO3McDJr/RNJi7OPbFxPqVzWOSU88Gfxr/ABlZlr8w9WvKU3VC5E+Sjkk+8RUeZncIJwuFE3ui11LPIOdjxwOaeGTygKOReymiJFGy1rVZIhs73anBGRJx2vfu2+bvqB9/RI6qfOxfP7Dmnh/e/kU4UBgnc6KK0oLPcmb3PAZguHmo7M/RHrpc3mQKdqisRGdSsB4WiALJhyxwgCWeWDuKG2WIFVLFLoVHgsjheoyTgu4fgqld/d0m53xOXM1pPOMxE+QQL9RXTHdY8L1w3+gSuqU3iI0HZPHf/mf/ALqX/mlP+Y0f/uL6P7Bv5G70DuB9h8TVqgV2Oo0xdziWyR+FgBNzzNhrfQravxyiuvNT3S7dcfFhatBNy8/CPRuPUA3AVqOHZ/yixlNsDWBA9SSvMaK3/wAyFtz/ALsts07o/wBFxiux5m3sxji0kYd4EanILfFy9p/zGj6e1Wfn9jE/k7f8QR/DsRSYHVqb2NeYaXwJ38ImT5prS6yq/Ma5bsdfd+/qBuplXhyWCMWTwuVVSqssgWrUQmy6QI9yC2ESKoVSxs6ODe83n9F4ZzS6H2adkYBtClTZ/mPPb+6o3JgHKc/cTwdVwdJ9J+yrKKwVsinHBDjXaOjRb/VEu91ggk9eg6n5q9Gkstfl6eplazW16Tq+fRdTzDivFH13EugCbNGg/XzK9BTRCpYX1PJ6zxC/Vv8AqPjsuyAkcSOLiD6V2ckh+AwOYgu05c0zTp9zzIBbdtWEPQtNCDLMqvgqWNClENlXEa+Rk77eardPZEtVDdIzhMm6y+rNDodCkgmApRBYxqskVbDKAR4oFIPpVExFgWiw1FbJXBYyoFZSIaKcbxDu2lw10A5lDtv2Rz3L11b5YEGHYXGXXJMk8yka4tvLHJySWEN8HhJMlPV1ZeWKzs7IfUqYATqWBVvJVVZKo1ksgZ9EBDcUiyYJXMIMngJEBc9AbDJFbqkaqjlglIq/mDMiQQZB0IOxEaHqhuWeAiWOT1j+HnaCriWvGIa5+SAK0wD/AJCBHii8t21iRPk/FdHVRJeyeM/2/wC/h8fkaumtlNeb6mqdiI0zEnYOf+tllYyM5EXafGilTL6rjBIaGMuTIJEkm2hutDw/Syvs2QwuM5YvqLVXHLMLi+2Ndze4of0qRMm5e49MxsB0AXoavCKVNSn5n9F9PuxCesntwuEVGo97s1RznmAMziXH1O3RegqqjXHbFJJdlwZc5uTy+WcJRCoLWchSZdANV6BJhUikqhYjmUZJwegYvFQ2B4W/XzXhYwPrsYc5YNSl1zpsP1RJNINlLqZ/jPalrWOp0fE8n/E2b+Xmeuibo0Lk1Kzp6Hl/EvHIpuFHX17fIxr3kmSSSdzdaySSwjyspOTzJ5Z8ArFD4lc2cfNaSYAlck5PCObS6jLC4IC7vRO10KPLFp254Q3o6WTsOnApLqWNV0VLQ1XKltMK6KsR8aqy/Ls36m5WfqpZnj0HdPHEc+ovASyDsmArEEwpKl1IK8SrPSuw3ZsVMHXc8XrtLKZPuhpkOHnUA+DFg+KeIurVVxj0g8v356r6fqPaXT7qm3/cYR1QgkEQQSCORBgj1XplNNZRluDXDJCqrKWSuC1jrTsrplWJMTWNV87CzfL+6QlJ2yz27DsY+zjgY4HDp2qArZMdYenCcisCzYWxnNXSK5OvYuaOyUYinZUkiyYjxGKaNb9Bf/0kZ2RQzGDYurY0nQBo9T6paVzfTgYjWl15KpVCwfwvBMec1aoKdIG5nxO6MbqfOLJa+6UfLWsy/JfEJCCfMuhqanbRtNgpYSlDGiA59gOZDAZJ6khZ8PCZWy33y6+n3Dy1SgsRR9wHtxVa8txDszHG7oANPyDRdvTVE1XhFbjmlYa7ev8A2Vr1cs4n0Gv8SsS04ahlcHZqmYEGQW9264PxSvgsZRunlYwsfmgmrw4IweA9oFeoq65MqzoOs/8A6TuRbBW93JVbJAsQ9BmwkUBudKDnIXBxQSRIVSTY8TxbKQzVHQALcyeQG68ZVXKbxE+r6rWV6aG+x/dmJ4tx+pV8IJYzkDc/mP20WtTpo1+9ni9f4tbqnhcR9PuJ00ZR0Ljj6VOSCylRLpgaaqYQlPOCJTUeo5weBBbNMzzBEFaNVK25h/2J2WvOJEzRI1V9r7ldyLcE6Cr1PDKWLKGUSmuoA5lUYOyW06ZV0mQxdxThMkva4SdQTHofsUpfpsvdFjFV+FtYsOBqfgPwv9Es6ZrsH9rD1InDuGrXehVdkl2Lb4vuE0uF1HNzADLubwOhMWKVnqYwe1p5CKttZQ97K9kH4qrk7xrQBmLg0utpa4uldR4tHTx3bc/PASvS+0eMnt+F4e1jGU2CGMaGtHIAQF42y9zk5y6t5ZrqCSwhPiOwmCfUfVqUyXOJc7xva2dzDSLbp6vxrVwgq4S4XC4Tf6AZ6SptykjOcax/DsPLMLh8O+p+NzRUa3yzSXnyt1Oi9F4f4fr9RiertlGP+KeJP6dF+fuRmajVU1+WqKb9ex5t2l4hmcWzLnXeYDfJsCw8hFoW3e4VxVNawu/7/XIrRFyftJ/ICwGHJU015Jtng0ODoRotGEcCMpZD2shGxgHkuAhSQdyqTiQozqLcl23J2cFZ4bS3aIVPYw9C3tJeol4nwdntMbl6BKXaaHWKwMV3y6NmfqUyDELPlF5wNqSxk62iBc3XKKXU7c+xM1ArZRXBEvVck4JOxTywUy4ljSXBuwJsSOSpsju345ZfLxgIwDoTNTAWIZtqJpMA0QrVLKJPg5IBqGUu3kMiCqSRJUEkJUFhbjcY+q4ue4k/IdANlk11xgsRRqajU2Xz32PLB1cAfLjj5cQfQuwSNuFeEHmU/pvKhS/ljHCgB4Itz6puvCllC8/w4YxcwFMuKYBMHfhhMhCdeHlBFPjBc0oiZTB8awC7cdgi/FEiyhzfYnaUtaSZKok31LMtDTzKIslCXj2d6hT5vUjyhOBxWJouz0qvdu3IESOomCOhBQL9LG+Oy2Kkvev07r5BIW+zeYtr5nrXZVlUYcVsUaIe8Zi5tNtKGajvDOpF9omF818Urh/NOjTZaTx1by++Ph0PS6WT9nvs4yC1+3OFbUDMz3N3qNb4R5Tdw6gHpKcr/hjXTq3tpPtFvl/Povg39AMvFaVLalleow47RpYrBVcpFRpY5zHB0jM0Fw06iCPVJ+Hu3Q66DmmmpJNP0fD/AOmvkG1G2+h7X24PE8VxRtNstaJOlovt1X0629VptI8zXS5vDM7h2Go4kmSTJPMrOri5yyx6clCOEaXB4WAtWuGEZ855YxpMR0gTCQFcqTDI2/fVccTY3mpSOGPEuHPoilm1qUxUA5SSIPkIPxSmk1tepdns/wCyTj9O/wCv0CW0yr27u6yL6zrRzTbBA1RlvoqSXBZMx/GGltQrH1CxM0aeYgBJS+Qx8CuOO5lOTj4OXZOwFYaoiwkCmhrRunI8i7K8U/ZUm+xMECkoQQiSoZJElVbJwRUEihyRfCG0VoZY+UHBGFbM+SNVFA5spCoXY1wHsp6noK29Q7DnxJiHUBPoMMQ+BITMnhAYrLPqVxdcuSGQqlVZKB3OVG8hMFrWq6RQvp0grpIq2X5QFYqRdWI5LnI7AVwOmKuIpNfdpdduxABdB6GIPRJ622cKJyi8PH07B6IJ2JMI41x+vipNV3hBMU22YItZu/mZKHo/DdPo1/Sjz3k+W/n9sItdqLLX5nx6dhO55TgEuwHGa2Gc51J5EiHNN2vEQQ5uhtvqNiEpqtHTqko2rOOj7r4P9oPVdOt+VmW4i7x5dgAB6AoF7bnhjFSxHI34VSEabp/TwSQpdJ5HLCnELMMoNuR1REVYS1tgrFTgF4XHB/BcOKleix3suewOHME3CT8RulTpbbIdVFtfHAbTxUrYxfTJtP4lUR3dF8XDy0eRaSR6tC8b/Blsva219tqfzzj9GafikVti/eec19V70xymq4qkmWRme0Lbzus3VrnI7p2JUiNHyg4+lcccUEl2GddEg+Sk0OqLoYSnovyislyDOQ2XKnFVZKIFUJK31CFRyZdIHdiXdEN2MIq0f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AutoShape 4" descr="data:image/jpeg;base64,/9j/4AAQSkZJRgABAQAAAQABAAD/2wCEAAkGBxQTEhQUExQWFhUXGBcYFxcYGBcXHhgaHBcXFxcYFxgYHCggHCAlHBcXITEhJSkrLi4uGB8zODMsNygtLisBCgoKDg0OGxAQGywkICQsLCwsLCwsLCwsLCwsLCwsLCwsLCwsLCwsLCwsLCwsLCwsLCwsLCwsLCwsLCwsLCwsLP/AABEIAJwBQwMBEQACEQEDEQH/xAAbAAACAwEBAQAAAAAAAAAAAAAEBQIDBgEHAP/EAEAQAAEDAgQDBQYEBAQGAwAAAAEAAhEDIQQSMUEFUWEGEyJxkTJCgaGxwVJy0fAHFCPhM2KCkiRDssLS8RVTVP/EABsBAAIDAQEBAAAAAAAAAAAAAAMEAQIFAAYH/8QAOBEAAgIBAwIDBgQGAgEFAAAAAAECAxEEEiExQQUiURNhcYGR0TKhsfAGFCNCUsEV4SQWU3KC8f/aAAwDAQACEQMRAD8ARU2LzLZ9WLsRTkTuoTKp8lQKku+D4s5/7R9zspK7s9AujhNC+w2aP0+5VZSSAys7Q6+oS7xCGiGjb9eaG2DSUeZdSWHwjwYOh1BK7JFlsGuAbiVRoJyiNlaCyFoUnHMifZyu1jznFnDLN7T5IeqjKS4Aa+uUo+Xt2NfwenTp0nsFYOEixZ7OYxqdeXqsy9yclLHJ5/UuyU1LbjBDB4fu3eFwDAYHkNPkeapZNzXPUiUt6wwbinaSkxpbm7x3Tba50+6LTobJtPGA+n0Nlj3JYFnDKzHS+lTLSDGd5zH/AEjRM3qUeJP5IPqHZF7Zssx9bKw+JocZ8TjvuepVKY7pcoBXHL4Rlq+WfBJHM7nc9AtSK9Tc01TxmYRwrBio8g+yGkn6D5/RDvtVcckaq1Vx4NDVbAAH6aARH72WbF7nlmKm3yU2eIFnRHK07fL5K6zB+4hPDADDXAn2WHwt3J0BH0HqmvxR479Qqfb1F/EHEXP+I4lxGuVsGB++SPUk+F0Ro6eznHZC7+cdsSmFWh7cVPrk3JlX2ldx9TpF1xMdb+i7KRGGwl2IaAJBkbKmGy+cIrGPPILnWV3Hzqwdqp24JymDVRHkrrkHJpcsR8T417tM+bv/AB/VPU6X+6f0PL+JeNZzXp38Zfb7iEmU4ebby8sso0pKJCGWUlLAe2nsE2o9kLuQzo0hTbmOp06dU1GOyOWLt7ngThj8RVaym0uc4w0Dc872A3k2AErL1F8eZSfCH6q8LCNYzjwwdL+WwDhnkGvigJNRw92lIswaAnW5GsnOq8Oeqn7bUrj+2HovV+9/kGlqPZLbX17sM7WdsjjMLQpublqNeXVY9lxDcrC3cTmcSNrao/h3hC0V85p5TWI+q5y8/kD1Grd0EvqY5wWuxQ61krkjmzY9i+zAqsqYuu3/AIei17g06VXMBMfkBF+ZtzWP4lr/AGc46ap+eTSfuT/2/wAuvoOaejdF2S6Ixp667+a13wKdytyoyyKlQueoLxZ9aCqWHtLjlHM/ouyAnbziJGnggbgkC8kxb52+qndgrK9rqF0cEGxAJOxI+gVHNg3c5dWE0sAT7U3VQUtQkuAynQaDlEWuVZi8rJPlgOJqANe+RIsOir1GIRbkombe4uMlMp4RqpKPA/4PwGu9oqNZDNnOIaD1Em/mlLdRGDxkytV4hRB7M8+4lVw4oTUqOzP0Y0GxPMjkhRs9s8RXzF56hXtQgvmLeI4mtUAzvMHbTysE1CuuL8qH6tNTHiKA2YOSAL/L5ontMcjE5qMWzb4Ps9lpNb3m0z87dFiW6vNjeDy9+pc5tibtLhWtIZB8Nw4nUEcvMJ3RzbWWafhnm5Zmy1aMW3ybOWaPguGy0g7d9/SwH19Vmaqe6eDB1ljlPBKu12yHBpdRdNC8YZ7XAj2ukyeg6Jr2kXHknKOVRUcSYggXJEgDaA25JOyJBwJi0uQDH4AsYS43da/tO8wLNHS/wTFdik8IaolvlhCd9Mps02muC2hht3KjmWjE5VxB2suUc9SWwcvJV+hTkmBOqjJJTiagpglxgfvRWhFzeEA1F8KIOc3hGc4nxR1S2jeXPz/RadOnjVy+p4vxDxWzVPbHiHp6/EWo3UyyynTlEjAq5YD6NKAmoxwheUsjbhVBocHPaXNFyAcpPQOgx6I6rk4va8P1xn8uM/UBKazh8hna/jWCNJtLCUC17v8AFfVJe5kGzGSSBOpcALW3KxEta7pfzFiaXRR4T+PGfk8mhFVKC9nHHx6mXwL3DMGmMwyuI1Ld2zyO/NNxpU2m+xWU9qDWMgJ9LAo3k7G644acM7LYzEAOp4eoWG7XGGNI2ILyAR5SkLvEdLU8WWJNdur/ACyMQ09kl5Uajg/8M8Q57DiCxlKZeGvzPI/CIECdJmyzNT/ENEYNU5cu2VhfcZq8Pm2nPoej8U4Y2phX4anFJjqfdgtEhjbCA2RtI13Xl9PqJV3q+Xmaeee7NSdacNi4POeKdgMLQbnrYxzRzLWNnoBMuPQSvR0+Mam+W2upP6/v6mfLR1wWXIwnFmYcGKDqr/8AM9rWg/laL+sLYq9s1m1Je5ZYpPYvwixEKnrZc1tmiTz/AH9l4s+p4cuZPCLW0DGaofJu5/Tz1UZB78vFf1LsJUN7COtgB+vVcwdsfeM6czNgI8/2FXAo/Qjh8V3lRtOYlwEqspuMdxNsPZVueALGsfSe6mZkn/cOcqK7FOOUGolG2tT9BbxesGwwba+e6YhHkd00M+ZhvZvg1OoW1K7srNmzd0HfcDUJfU6hx8sFliPiGssScKevqa3HYqjUdlpuBgaAmdbwNGjawWW1YvM0efhRZDmfc7w3DjPGSWzcwY89EOU31yTZNxjhPBHi3Z2m8PLQQ43EkxO3/pXp1c4ySfQNp9fZDGWZPCYD+o1lbwDebSNwPPRak7k4Zgbd+pzU5V8s2OIqwIiGREfQ9AIWPjc/eecw3LLMnxYtqPLnvLWkkCLz+X5zstfS1z/DXHLNCrVrToC/+Ha72KrT0Iujuyyt+eDQ3V4vGfpkDwjKjvCwuvsCVabrXmkP2QoxvmjT8OoNo0/6hzOJ3JgdBF3HyWZa3ZLymFbJSl5OhM4hz/C0BrdLQC7aCRoOirhQXPUHtxywPjNYSxrIDQYJuBMGTAF/iUbTRfLl1JjnOTL4+sHPkEu68/yjYBa9K2x5WDb0kHGOcFDKc6okrPQdUfUhi3QIVIc9SzAsqL0KNB+HoCBZClJlkkB8YxtOk2/tH2QN/wCyPRTO18dBDX6+rSQzLr2XqY3G411Qy4+Q2C2YVxqWEeF1est1U903x2XZAoEqyTYqXUqMo0YFJSDaVKExGOAEpZDcLQko8IZYGUsFvGMb3bQxvtH5dVOpu9nHbHqdRVveX0M9SZJWdCOWPSlgbUKOUJ6MdqFJSyShSQQAzeX1UfiLdD0L+F/F8SKwwzR3lCCXAn/BH4mu5E2ybk2i687/ABBo9N7L2z8s+ix/d7n9+xoaC6zdt6r9D1UrxiNkyn8ReOVMJhmupEB76gYCQHQMrnOIBtNgLzqtnwXR16m9qxZSWfzE9ZdKuHlPE8din1Xl9V7nvOrnEk/PQdF7WFca47YJJeiMZycnlgjyobJSKZQy+D3MUWUha7+Z28l4ps+ib53P3C7FPkyTK5DlccLCKqbydTZSy0oJInVxBAIDjdcupWNab5RPhuHc9pfTMvpuBjeLEEfNCuls8sujA6m1QlsmvK0a4tp4mga7rOaIHMP0yxuJWbBSpm12ML2k9Nd7OPTv8DAYzCvbUioIdyOy2q5px8p6eq6E6/IM2VxRpiPFUcIbOjRz6/RAUN7y+BJ1Tun6Ipbj6hEeFoOuUQT5lS6o55LPRV5y2xpw7tFUpmm2YY115uYNiEC3SxmmK3+GVzTa6muZxAVmZmkiYPIiDB+BWTKpweDAlS6m4sQcfwVMVWvzmJ1u4Eg3b5zsE/o/a2f04Ry+w5XrfZVNS4BOI497tL+eg/0jX4lek0f8LXPm57f1MazxaqC/prLAf5J9QydeZ6chyHotz+losUaeOZe7/bEZOd/9S6WI/voF0KVPDxUqv8Hl8rTKX8VxqNI6ZyXtOqS7e74ltJKULd8V5fUHwbYe9zPZd7Jdy1gN/X0XjrsxiozXK6nr53u2EU3ngKNOSZlx3JS+X1AlxPdszTB0aIk9SAqxTlIpKRl+O4mnlj2j5OjzJK1dNXLOQ9EN0lgrwGBL2OdYAc4E3g32V7bVCWDZlqYwaggZ/RXTHFgHxLUSLIaByQDdX5ZAt4lxzu/C0y75DzTdGkc/NLhGH4l41DT5rr5n+S+P2MvXrucS5xJcdSVqRSgsRPGW2zum5zeWyLaRImLTE9eXzXRW5g28BFKgmY1gZTC2MR1EE2X06aIog2xj3jaNM1HeQHM7BHclVDcwSi7JbUZerUc9xc65JWS25y3PqzSSUVhDHCUA0SdU7XDahac9zCcu5RAZSfEYGiq/My34RhgME6o8U6YEncnK1oHtPe42a0C5Ki22FMN0vourfol3bIhFzeDYt7VUcDR/l8CBVfrUxDmw1z9CWN1cBoJsB+K84L8Kt113t9W8LtBPove/1xz8B/8Amo0Q2Vde7EvDu12Lo1jWNR1Qu9tjyS1w5QLNjYtAhaGo8J0ttXstqjjo11X39+QFessjLdnIf/EPtLSxlLC91Ig1HVGHVjoYADsfegj5JHwjw6zSTs3+5J+q5/6D6vURtUdpg6gWwxRA9QoUmESKUMue64msG+1BXiT6HCDl0Aa9dhFmn1VkmMwhNdwSo8TYK2A6XHLJOAi+qghNjHs8DRd348TJLXNEk/GNOaX1O2xbO5na+UbV7POH++hq8Y5mQYhhhzogEeEgayzYjnqs7zfglyYdcZ7/AGUun77iWjwE4t4eXweonwjnG6Yr1CrW1I0P5/8Alq9sVkC47wRxqF1Iy38JsR0GyNTrIv8AEMaPxBKGLBNUY9lnNLT1EJtSjL8LNSNkJ/heS3g+DNaq1o01d0G/6fFVvn7OGQOrvjTXuNnhWgNENENs2ZNucaXWjov4clqIq26eM84R4HVeLedqCy/UjVod4w5nEEaXgxuBa3om9bqaPCI+y0sfO+4Giu3VS32PgDrU6NFpe50BpuXEXmOZubWA5pHwrxvUyv8A6jeGN6rQwlXmC5QvqcQqVf8ABpimwx/UqAmfyM+7rckzq9bXp24KxyTeWlx9X+8ojT6SVnMo4+P+kDO4U7N7WaYl7iSSdgZm3ID9IV0vi1MJe0nDnsl+/wAxu3SWOOyLwn1K8NXLDlOkwRyPMLQ1+np1um/mqlhrqK6W2ent9jJ5Q0w4zOyXJ1Jtcc7leSmmllm02L+0HEMkkBogQG6W8xqT5JnS07uOSIR3Mx2JxD6huQBsNh5ytyjT87UarjHT173yzQYCk1lFzjcOaRH4oFtbazYIPiEa46lQhLPRtmRXq79Qt7WHngW1s0ZmsgDW5P8AZH1Nmmk17JNGj4fdeni5554AsRjQG6i2p2HqhRrbZtTthFbm8IzPEuLzIYYG7tz5clqUaVR80/oeR8S8clNuvT8LvLu/h6ISuMpts84X4XBOeQNJ0Q5SSRJ6Bi+DNqUaOGpjJ3dy6Jlx9snSSfsFnU6l1WStlzn9oLOG5KKCKPYWi1uerXcGjV0NYB5l0ov/AC9spba4LPpy3/or/KxSzJiDin8t7OGY8ga1ajjLvysEADqRPktnS16n8V8l/wDFLp8X9uPiJXSq6QXzKcPS+C0YxFJMScWx3eugew2zR9XfFZ2ou9rLjoun3Hqa9keerO4HD+8Qi0145ZS2fZDJtPcppR7i7ZS85jA03KG3nhF1xyWNEWCt04RXr1LWN576/X63U7SM+h2FOCDjgoOKHobLoGqhDkEQHUS8g0SpVLHr9SrJuvHKJ9TjDC4IOcPgpwSkyp1e8NupwX246ltOhu70H3Ko32KSs7RNL2YxzqeZ2WaLfbDfd5PjU/dJaiG5+8wvEqYzajnzfvg+xIZWr/8ADk926C4bHSCBsdQg7nXW965B17qaf6i5NPVaKVMMaRmcBn3gbDmElJvGDJz7Wzcxf3UmBdU3eofKXUXdqWAUshiTETt1TeiUnPK6Dvh6lKzMegn4JxSlRa+mbOf7+3KDyGvqtGyuUpqaXC7DfielsuW6MvkWP4m/M7vDlF4MwNLZZsei39Tfdr4Rlp1xDlr4Hk66K9NKULe5JhrSM9V2UiQCYz9Aw3Gu8fFIa7X1XQ4r8/dsY02mak2nx2PqzmiMwECToZItAaJnoVl0VWWy215y/Q0pThWnKXCIDEd6HD2XQcvJsDV0b/JOajwy3RuPtVw+vqKVauF2dgHSrTlfUJtdoJ+gj5p/U/y1VOzTrzSXL6ikbLN3tL3hLoV1KhqPhojMb8/7W2HzWe5ShVtm3hduwr/PSuvUKY49+ORtjq5psdFMvzW8JFo/uTcckhVFTkm3g9HVByeGzF18PULpeHE3MGTA+y265wS4Zr0SqhwmW8LotJcXRZtgTE30EId0nxgprXJ1+QZMDn5C5sNEkNIIseY36D15Kb1pq4f023JmFRK+U23wjP8AGeJNoOdmqZnmQANGjk1un280eiqVsUsce8a9pVpv6lr57LuYrHcRdUPIbAffmtaqqNfTqYet8Qt1T83EfRfvkEARlyIBVCoBqPRRKpvoduNf2X4bmdnIkDTzWfqbMLAWCyegcJ4bBkjVZNtozGJhO1+IrHE1KdZ1qbvC0WbBEtcBuS0i5vqvV+FU0qiNla5a5ffPdfXsZernPe4sU02LWSEmwXjOLyt7tup9roNh8UvqrcL2a+f2DaevL3v5C3BYfMeiBTVueQ9k8Ic06YAk6DZPpJITbyVVXlxgaKknngtFYOsp8tOa5L0ObL2U1dIq2Whitgrk+7tdg7JF9AqHBkqQPUYhNF0wasyyHJBExfVCWkHiVKhY9QFe+l15LB9b2nW0ibuPwXNpEbkugVSAGgVG8gnlhdBmY3MDfyQwFktq4I0sc9rz3QtplG4NpI3KpOEZLMgdlMHDdPqbvsbwgMbnc1zSbwRaeYF4Wbc3OeX0R5nxHVb3ti+A/F4B73FxIibW25pN9xaFqjHCKsRxCnQENgu3cpUHL8JaFM7XmRjOMUu/f3jnEA/AeQJufIBaemk644wbFF708cRJYXs/TdoyANXvnTo2fr6Lp6yS7g7Nba31+RziOVha5vidlLc7rkZT7vLXZel/hfUPfOL7nnfF4dJMW0qLy4Ob7RIv/crd8S0lDocppLrz7xHSX2qxRXJdxKg7M42AblAM7R7PreFgeD+IUaeh7l5s8ev/AOGj4jROclniOOrfANR4gGiG76mLnyH6+iT1ts9XbvsfHZCb18NPDZTy/Upf4jPPfVC8sUZE7J3SzJtsa8OwhaQPfdreMjT/ANxHokbrd3PY9R4boPYx3v8AE/yL+I1YkMaLafCyDUsvMjTXTBnuI8Sazwg5nE3AEyevTotKmiUvM+gzVp5yeUCDHYahFas5xf7oiBPRo1RvZX3PZBcBdTP2EPO8L82ZTjvbCpWce7lg5+8f0WlpvDYVLMuWYF3iculSx7+5nCCTLiZ63K1I18ehlTscnlvLIu6KX6IhE2NVooq2H8Mw2d45C5J+/wC9lW6W2OF1Z0eWaupx3u2d3h9dDUI/6AfqfTdBo8N3y33fT7/Y6ep2rEPqMOB9uK1KG1Wiq3nZjx1kCD8RPVdqvA6rOantf1X3X74Oq10o8TWSXbHG4fFd1Xou8cd3UY4ZXc2OjQxcSCdQr+EafUaZyptXHWLXK9Gv0fOCmssrsSnF890ZivXFJhcdfdHMranYq47voJQg5ywZ+mw1HEm5JklZ0IOcuR6TUFwOaFMNC0YxURKTbI1HyobySlgkxi5I5sJp0kRRKNlzKaskVbCKdDmrqJRssc0AK2MHA7robLIf8Z7Mfy2BbVqiK9WowAf/AFsyvdl/MYE8tOZODpvElq9bKur8EYvn/J5Sz8F2+voP26f2VKlLq39DGVmrUkheLFldqVmhiLB4Qgh6p3QbsvIbsn1jc2SmNVBGCbJJAA1UZwRJpLLLcXUDG5Ab+8fsFCW5gqouyW59DnAKjRUzudEaACZ+R+iHqU3HEUD16bhtib+j2qZl1d8Gk/8AaAFlOm7GDysvD5J5B+Jcfc8QDkZ+J1p8gLu+AhdHTy7nQ08IPL5YnbRdUMjNf3nXP+lmjfMko7nCtB9/Axo4JjIc90ugWNyfN2w6CEtO6U1hdAeXJ8EMRjyTAIDeQ0PMlRGtJBI1pCrHUM0hrpcDmA0sdR++QWt4brZaS1W446AdXp/bw2IUnFlhIEzpJt8v1PwWtrdfZreJPEV2MHfHRcQhl+rKnFxNyT+9uSQSjFcYM622+9+fL9xB+FeDma12WRsbFWVsHxk5aK9rO1jDA0XEguEOJ8II0jV8dNuqXvsWOOhteG+HSrftLOvY7xHB0qbTUNR4c72b5i47mLeqFVZOx7dvB6Wu9ry4TMfiuK1IINQhomb/AHK2IURzwhxVVY9pLhCDEccDJFIS78R0HkN/NaENJnmf0MrVeORr8umX/wBn/pCatVfUdmcSTzKehXxiKwjzd+onbLfY22dFMBGUEhdyyVvcqtlkjjWqEiWwhjUZIG2G4Zh021hGhWs5BTnxgPp000oi7ZPIpwRknAAk6KeEiOWIMZiDVfbQWaOnP4rOsm7Z/oPQiq4h2EoQPqU3XDahecssumfL9+qvkoSp0pUqJzeA2lSRVEG2E06HwRFEo2XhgGivgrkIweCqVXFtJjnuAkhomBpJ6IGo1NOnjutkor1ZeuudjxFZDW9kMY6/8u4ebqY+rlnS8c8PXW1fST/0MrRaj/B/kaXsf2OfTq97iWgZCDTZLXS78bspItsOd9gsHxrx2uyr2OllnP4nhrj0Wcde/u4NDRaCUZb7V06Ia9vOB1sXSpMo5Za8udmdltlLRFjOqy/A9fTo5zlbnlJLCz3yN67TzuSUTCYj+HOLAJLsO0DUmq4ADmTksvQ/+oNJJ7YqbfuivuZ//H2JZbRhuLYLu3lveU6ke9TLnN/3Fon4SE+m5x3OLXueM/k2DwovCeRWWoeC+T1PMSLryHCPrKSRbTp/FVbKymkGVP6Lds5+QVHyLLN0vcJa9SSiwWDQisLCH/Z6lUawOaW+J0BuUudJMSYiBrvslNTtlw/1MXxCyO7GHx3H7sC0PINfO4bNGUg8hYn/AGlIqySWIxMn2kpw/DhfEIo4Km2SWkk3M2nznxO+KDO2Uu4Bbn0BMRj5GWmIaNSL38zqemgV41Y5n1CKr/IXms4uMHMdyb5egiBP75JjakstBMYKhNwHDqYm+scoHkrceh3fAIcfTGY5vZgCDJcdTHyEo3sJNIPHTzbyMMPgqr2tJbeJdIbA+JS87K4tpC1sK92GiytQ7pjnvfpo1oaJ9B99lWM/aSUYrqdVUpTUYpcnOHeOjNUkl0loOwmAYBHLVde9lmIdEGugoz2x6InhcIynLzBI/FfyABmAqztnPyoFJ46GD7X9pKXenKc5HI6RtyC39BoLNizwhWzWV0+9mDxmNfVdfTZo0C3aqowWImTqdZbe/O+PTsQZR5pmNfqJOfoThEKkKhVZEoqVCxbSarxRWTDKNJMRiBlIZYekmYRF5SCIRChwLkSLeL4r/lt/1fYJTU2f2L5/YYor/vZThKECTquqr2rLLWTzwgtoJ6BHWWBfBZTbPkpSyQ3gYUMPOyPGIFyGFOgB5o6jgG5ZJTK44i5QccwuIex4exxa9pkOGo/fJBtqhbBwsWU+qYSM3B7ovDPVOyPaE4prg5hbUYBmIHhdMwRyNj4V878b8IjoJpwlmMs4T6r7r3no9DrHfHDXK+hoFhGgZ7tf2k/k2Nhmd782WTDRlyyXRc+0LDrcLb8H8I/nt0pSxGOM46vPp2QhrdZ7DCSy2eT8c45iMUZrVCWzZg8LB5NGvmZPVe102ho0scVRx7+7+Zi26iyx+ZiDE0kWcSIyAO7S+0NuPUGBeJZ9bbGGA3iM2yG8id2c8i3Fl737yrRaQ3VshEpq0Qz2ru/Dy/MdvJX5ZZWux+XoN+zHGO4fnc0OnWSbeWyX1NO/oZ/iGhd8fK8D7jbQ9v8AN4UkT7QGrTvY63SdcoqXs5mZpZbf/HvXwfuMo7ilRx/qOLxu0mAfOE+qIJeTg2Ho6mv6fB9i+L1HQAA1o2ba3KdvhC6vTxXL5YOOgil15BqnE6mXK2GD/KPuUSNEc5fJaOiguWwZ2IeW5S85eWyIoLOQ0dNVDnA04Rw8th5YJ93OY+Ib9J9EtqLs+XJm6zUvO2L4NO2k9vjrPa1o1F/r+nNZbcJcQWWZecvCRn+0vEQ+GU/ZEknn6J/SUOHmkavh+nkpb2ijEdpKGHotdUdLoI7se06AAIGw8+ZRIaG6+xxiuPXsZ2vvr09kotmC7R9tK2JGRv8ATpAkhrTczpmdvbZb+k8Np0/mfml6/Y8/fq52e5Gcp0yfJacYuQm5JBDGAaI8YqPQE22SViCLioZKRUGyYQJywESOMarxic2GUKaPCICUhlQopuMBeUgsWRQR9C4kpx2JFNk7mwHX+yHbYq457l64b5YElCnfMf2UlXHuxucuyGNGluU5GPqLyl6F7maDnoFfAPIwweE0R4Vg5SGbWBthdHSwCbycKg4lkspOKi2fJVJLMNhXVHtYwZnuIDR1P23nYAoV10Ka5WTeFFZZeEJTkox6s9IbjMNwyg2kXZ6kZnNb7T3EXcfwi0CdgIleA/lNZ43qHfjbDom+iXov8n644znlG8rqdFX7Ncy/37/QA4P29a+oW4hgptcfC8EkN6Pn/qFuYCc1/wDC7hWpaZuTXVPGX719vzKafxXdLFqwuz+/3Av4qul2GG2Wo71NMW9Ef+FINVXZ/wAkvomB8VlmcfgzzxzV6dozcg1RkockXTAXUboDiGTN5TkjxW+XxXhW/Q+xNrPBxkz4Xu81PB0kn1RZUxzxYOPU2+RhRt7lVRB9UCNCnIbhLgZ0aBDZIQJS5FXNOQZwniXdOIdOR2o5dQgX0KfK6imr0qmt0eqDsTSpVwchHee7GrukboFTsreJdBKu6yiXn6Gfx+DdTdlqDK7XLY/RaFViksxZsU3xsWY9AcUSdBCJuQVvHUi2jDgDrsBd3wUt8ZB2425NOa/dUw4sDHbaE+u55lZm32k2k8nnXXvniPIg7Q8YB8TnQwfiJkn97J/SaaSeEuR2uqrTRdlzSX76GJ4n2oJltEZR+IxJ8ht+9Ft1aGKe6fPuMfW+PylmGmW1evf5en6/AzziXGTJJ+JK0EuyPOyk290mW06PNFjX6gpT9C1FBnQpOOOK44qcUOTLpBuCw3PUpOyWWFSD+F8AdUcGg+gVp6xQWcFVXuY8xHD8HQaWtL69Xc5opsPm0AvPQGOuyPpP5y57pYhH4eZ/Xp8/oBudMOFy/wAkANatrAgdc2F2MEFbnxrZRnHUslkRV6pqvnbRo6LPlJ2Tz9B6MVXHAZh6HqmYQATkH5Q0SdUxhRWQGcsu4fhi45jvorVQz5mROWOBzTbAgJlLABs4uOINM6KESy0qxBEhQcX4LHvolzqZDXOGXPHiaPey8ibX1jSJKW1GlqvSVqyk847N9srvjsugWuyUMuPH77AbiTJMmbknUnmTujY4KFZUEn2KxDnNY1ziQwFrATOUEyQOk7IKrjFtxWG+X730yy+5vCb6AVRQyUD1CqMuigsKHtZbJvXl1QRGn0XzzhM+wLbBgNWRZEWGNRafLIU6UrmyXJDfh/DSSCUGUxHUahJYQ5qUAdULkRjNroBVsICbEDrqpQaNzBDSyPBpP8Q1cBCv+JNSQSX9WGLEOcHj8O6nlrZXVby4/Yj9hI2V2wlmC4Mm6m2qea+hRT7Nuc7MXltMm3Mj42CvLWqKwllh34m1HCWWNIweEp53ljBu95uel7k9Alf/ACdTLZFN/Ay9Rq5y5slg8z7W/wAQW1Xn+XZLRZrnyBG8N19V6XReDuEc2v5L7gI+MewWKY5fq/sYTF4t9U5qji49dvIaBbkKowWIrBkX6m2+W62Tb/fyR3D4QuubDnz8kzCly56IUnYlwMmNY1hAEHnz+KbjGEY4Qu3JyywJBCn0Ljjq44j3gBuJQ7Mvo8F4hmEaHaCAElNST5CpjLD0ZIA8kJvBw44vw6tQbTaZbTqtJkWLiD4muPxFuqa8LVN8pS6yi/p7wWqc60vRiyQP0W/wjNOGqo3HYI95KjOScCziuIn+mP8AV9h90rqJ5exfP7DNEMeZkcJQ2GqmuHY6yY2ZTDBJTiSihVtyZ9haRrOn3Bvz6D9VEE7HnsWk1Be8eNaAI0TiSQr1Il6444b6qCSTApRxYpIOFQSVFVJIlQSVqpYprOVJMlAzuqEy6K6pVWSirJ5qCx6A7EsaPERPT+y+cbcn1xVTk+BXUrBzp0GgCJhodjDagvClu6HJMFZnoFv4nHhZpuVT2fqLrT55kXYXEDWZJ3P2VXFlLK2A8TxomC6On9kaFbYamCS6C6nXc42sN51KNsSQdoLZjGU3hz4yNu7QWA1JQpVuccR6iuqjipvKXvYD2i/iaPYwwLzpnqeyLQcrdTvcn1RtJ4H/AHXP5L7niLtYovFfPvPPOI8Sq13Z61Rz3ddB+UCw0Gi9BTRXTHbWsIz5zlN5k8gzGE6BHjFvoDbS6jXh9GiB/UDs3M6D4J2mupfjzn8ha2Vj/COsTwxrQCXgA6SRfy5p+dEV3FI2t9hXjsNAlpzDeP0StteF5eQ9cs9RcClcoYwSUkHziuZxUG81VIs2MmVRTYOZvHnp8oSkouybx0CLhB/ZvHvp1BVLWvaD7LrD4EXHzTD8PjdW45a94F6jZLpk3faLtPhsbg3MvRrUyHsa64JFnNa8Wu0kXi4CztD4bqtDq1NeaD4bXX3Np+j9Mh7tRXfVh8NGBcV6UzDi44qr4kMaTvoB1VJ2bI5+heMNzwLsNSJPMlL1wbfvDzkkh4xraTZOqfSjXHkUbc3wQweGdiHS61P69AqwhK55fQtOSqWF1H9mjKwQAnlhLCE22+WUV6zW+0Y6Kkpxj1LRi30A6nFB7oQXqF2Cqp9wapjXHeEN2tllBIIwGOOhV67X0ZWcEMxVlMbsgsE8wU5IwVucoZYrc5VORx5UMlAr0NlyrqqElbm81VlkVueFXJJoSZK8BjB9vXB8CuwcyYeVGEVwWaCXGBtzPkN1C56FHJdip+KcbMGUczr/AGVtsV1B4z1BhTOpRMosC8Q7QNo2sXfhH/cdkerSSt57GTrvF6dL5fxS9F/v0MlxLitSsZe62zRYD4LUqohUvKjxus192qlmb49OyAUYSCaeGOXMfRGjU8ZYN2c4Qdwym18h1jHhTVCjLKYC5uPKDHcPqDQtPwhHdFnbAJWw7l+HD5DajHXsHB1vjyV4b87Zr55KS24zF/IAxzhOZjnAzDmkwQRvI1CXtazmLYetPGJIpOLJEPAeP82o8nC4Q3Y2sT5/X6l1BL8PH79Ch4HukkcjqPTXzVGkuhZN9yOUlVw2TlI+MDUrmku5KbZfh6BeczpA+Z8uSvVVn3IpZYl06jdjdALAbJ9LjCE2y0U1baRk6aSnaRkqqNsqS4RZCSo41H200aEjl2Sz9BxJQiNacUWybuTqxUueoq82P3E8Dg3V3Z32YPn0Cmut3PdLoTOaqWI9R7VrsY0DYaAJ1zjFYFFFyYvr49xs0QEvK2T6BVWl1AKgnXVBl7wqItpqqROS1rQr4RXLJsUohlrK0KykRg0vZvhTq1KtXeCKNKnUdOmd7WkhregMEnyG9s/V+KRptrohzOckvgm+r977fX4nq0jlCVkuiTFIqytfcJ4Jg7qTikuny0VM5LdCt6qzkUkqhYor1FSTLJAbqiC5BcG28A/5dT4wPmvCKLZ9i3TfRlVTFMHssBP5ifoIVlXnqW22d2EYRj3e4GE6GC76lUm4IFKSS5ZRiKVRjvE3MrRlFl4yTXALWxrQCT4QNSVdVuTwuTrZxqjvm8L1MzxbtGXS2jYbu3PlyWnRo1Hmf0PI+IePSn5NPwvXu/h6GeJlPHm223ln0KSD4LiTSNoBzGnSQIA0WuopxRmuTUmRwuByvzHQLq6cSydO3McDJr/RNJi7OPbFxPqVzWOSU88Gfxr/ABlZlr8w9WvKU3VC5E+Sjkk+8RUeZncIJwuFE3ui11LPIOdjxwOaeGTygKOReymiJFGy1rVZIhs73anBGRJx2vfu2+bvqB9/RI6qfOxfP7Dmnh/e/kU4UBgnc6KK0oLPcmb3PAZguHmo7M/RHrpc3mQKdqisRGdSsB4WiALJhyxwgCWeWDuKG2WIFVLFLoVHgsjheoyTgu4fgqld/d0m53xOXM1pPOMxE+QQL9RXTHdY8L1w3+gSuqU3iI0HZPHf/mf/ALqX/mlP+Y0f/uL6P7Bv5G70DuB9h8TVqgV2Oo0xdziWyR+FgBNzzNhrfQravxyiuvNT3S7dcfFhatBNy8/CPRuPUA3AVqOHZ/yixlNsDWBA9SSvMaK3/wAyFtz/ALsts07o/wBFxiux5m3sxji0kYd4EanILfFy9p/zGj6e1Wfn9jE/k7f8QR/DsRSYHVqb2NeYaXwJ38ImT5prS6yq/Ma5bsdfd+/qBuplXhyWCMWTwuVVSqssgWrUQmy6QI9yC2ESKoVSxs6ODe83n9F4ZzS6H2adkYBtClTZ/mPPb+6o3JgHKc/cTwdVwdJ9J+yrKKwVsinHBDjXaOjRb/VEu91ggk9eg6n5q9Gkstfl6eplazW16Tq+fRdTzDivFH13EugCbNGg/XzK9BTRCpYX1PJ6zxC/Vv8AqPjsuyAkcSOLiD6V2ckh+AwOYgu05c0zTp9zzIBbdtWEPQtNCDLMqvgqWNClENlXEa+Rk77eardPZEtVDdIzhMm6y+rNDodCkgmApRBYxqskVbDKAR4oFIPpVExFgWiw1FbJXBYyoFZSIaKcbxDu2lw10A5lDtv2Rz3L11b5YEGHYXGXXJMk8yka4tvLHJySWEN8HhJMlPV1ZeWKzs7IfUqYATqWBVvJVVZKo1ksgZ9EBDcUiyYJXMIMngJEBc9AbDJFbqkaqjlglIq/mDMiQQZB0IOxEaHqhuWeAiWOT1j+HnaCriWvGIa5+SAK0wD/AJCBHii8t21iRPk/FdHVRJeyeM/2/wC/h8fkaumtlNeb6mqdiI0zEnYOf+tllYyM5EXafGilTL6rjBIaGMuTIJEkm2hutDw/Syvs2QwuM5YvqLVXHLMLi+2Ndze4of0qRMm5e49MxsB0AXoavCKVNSn5n9F9PuxCesntwuEVGo97s1RznmAMziXH1O3RegqqjXHbFJJdlwZc5uTy+WcJRCoLWchSZdANV6BJhUikqhYjmUZJwegYvFQ2B4W/XzXhYwPrsYc5YNSl1zpsP1RJNINlLqZ/jPalrWOp0fE8n/E2b+Xmeuibo0Lk1Kzp6Hl/EvHIpuFHX17fIxr3kmSSSdzdaySSwjyspOTzJ5Z8ArFD4lc2cfNaSYAlck5PCObS6jLC4IC7vRO10KPLFp254Q3o6WTsOnApLqWNV0VLQ1XKltMK6KsR8aqy/Ls36m5WfqpZnj0HdPHEc+ovASyDsmArEEwpKl1IK8SrPSuw3ZsVMHXc8XrtLKZPuhpkOHnUA+DFg+KeIurVVxj0g8v356r6fqPaXT7qm3/cYR1QgkEQQSCORBgj1XplNNZRluDXDJCqrKWSuC1jrTsrplWJMTWNV87CzfL+6QlJ2yz27DsY+zjgY4HDp2qArZMdYenCcisCzYWxnNXSK5OvYuaOyUYinZUkiyYjxGKaNb9Bf/0kZ2RQzGDYurY0nQBo9T6paVzfTgYjWl15KpVCwfwvBMec1aoKdIG5nxO6MbqfOLJa+6UfLWsy/JfEJCCfMuhqanbRtNgpYSlDGiA59gOZDAZJ6khZ8PCZWy33y6+n3Dy1SgsRR9wHtxVa8txDszHG7oANPyDRdvTVE1XhFbjmlYa7ev8A2Vr1cs4n0Gv8SsS04ahlcHZqmYEGQW9264PxSvgsZRunlYwsfmgmrw4IweA9oFeoq65MqzoOs/8A6TuRbBW93JVbJAsQ9BmwkUBudKDnIXBxQSRIVSTY8TxbKQzVHQALcyeQG68ZVXKbxE+r6rWV6aG+x/dmJ4tx+pV8IJYzkDc/mP20WtTpo1+9ni9f4tbqnhcR9PuJ00ZR0Ljj6VOSCylRLpgaaqYQlPOCJTUeo5weBBbNMzzBEFaNVK25h/2J2WvOJEzRI1V9r7ldyLcE6Cr1PDKWLKGUSmuoA5lUYOyW06ZV0mQxdxThMkva4SdQTHofsUpfpsvdFjFV+FtYsOBqfgPwv9Es6ZrsH9rD1InDuGrXehVdkl2Lb4vuE0uF1HNzADLubwOhMWKVnqYwe1p5CKttZQ97K9kH4qrk7xrQBmLg0utpa4uldR4tHTx3bc/PASvS+0eMnt+F4e1jGU2CGMaGtHIAQF42y9zk5y6t5ZrqCSwhPiOwmCfUfVqUyXOJc7xva2dzDSLbp6vxrVwgq4S4XC4Tf6AZ6SptykjOcax/DsPLMLh8O+p+NzRUa3yzSXnyt1Oi9F4f4fr9RiertlGP+KeJP6dF+fuRmajVU1+WqKb9ex5t2l4hmcWzLnXeYDfJsCw8hFoW3e4VxVNawu/7/XIrRFyftJ/ICwGHJU015Jtng0ODoRotGEcCMpZD2shGxgHkuAhSQdyqTiQozqLcl23J2cFZ4bS3aIVPYw9C3tJeol4nwdntMbl6BKXaaHWKwMV3y6NmfqUyDELPlF5wNqSxk62iBc3XKKXU7c+xM1ArZRXBEvVck4JOxTywUy4ljSXBuwJsSOSpsju345ZfLxgIwDoTNTAWIZtqJpMA0QrVLKJPg5IBqGUu3kMiCqSRJUEkJUFhbjcY+q4ue4k/IdANlk11xgsRRqajU2Xz32PLB1cAfLjj5cQfQuwSNuFeEHmU/pvKhS/ljHCgB4Itz6puvCllC8/w4YxcwFMuKYBMHfhhMhCdeHlBFPjBc0oiZTB8awC7cdgi/FEiyhzfYnaUtaSZKok31LMtDTzKIslCXj2d6hT5vUjyhOBxWJouz0qvdu3IESOomCOhBQL9LG+Oy2Kkvev07r5BIW+zeYtr5nrXZVlUYcVsUaIe8Zi5tNtKGajvDOpF9omF818Urh/NOjTZaTx1by++Ph0PS6WT9nvs4yC1+3OFbUDMz3N3qNb4R5Tdw6gHpKcr/hjXTq3tpPtFvl/Povg39AMvFaVLalleow47RpYrBVcpFRpY5zHB0jM0Fw06iCPVJ+Hu3Q66DmmmpJNP0fD/AOmvkG1G2+h7X24PE8VxRtNstaJOlovt1X0629VptI8zXS5vDM7h2Go4kmSTJPMrOri5yyx6clCOEaXB4WAtWuGEZ855YxpMR0gTCQFcqTDI2/fVccTY3mpSOGPEuHPoilm1qUxUA5SSIPkIPxSmk1tepdns/wCyTj9O/wCv0CW0yr27u6yL6zrRzTbBA1RlvoqSXBZMx/GGltQrH1CxM0aeYgBJS+Qx8CuOO5lOTj4OXZOwFYaoiwkCmhrRunI8i7K8U/ZUm+xMECkoQQiSoZJElVbJwRUEihyRfCG0VoZY+UHBGFbM+SNVFA5spCoXY1wHsp6noK29Q7DnxJiHUBPoMMQ+BITMnhAYrLPqVxdcuSGQqlVZKB3OVG8hMFrWq6RQvp0grpIq2X5QFYqRdWI5LnI7AVwOmKuIpNfdpdduxABdB6GIPRJ622cKJyi8PH07B6IJ2JMI41x+vipNV3hBMU22YItZu/mZKHo/DdPo1/Sjz3k+W/n9sItdqLLX5nx6dhO55TgEuwHGa2Gc51J5EiHNN2vEQQ5uhtvqNiEpqtHTqko2rOOj7r4P9oPVdOt+VmW4i7x5dgAB6AoF7bnhjFSxHI34VSEabp/TwSQpdJ5HLCnELMMoNuR1REVYS1tgrFTgF4XHB/BcOKleix3suewOHME3CT8RulTpbbIdVFtfHAbTxUrYxfTJtP4lUR3dF8XDy0eRaSR6tC8b/Blsva219tqfzzj9GafikVti/eec19V70xymq4qkmWRme0Lbzus3VrnI7p2JUiNHyg4+lcccUEl2GddEg+Sk0OqLoYSnovyislyDOQ2XKnFVZKIFUJK31CFRyZdIHdiXdEN2MIq0f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AutoShape 4" descr="data:image/jpeg;base64,/9j/4AAQSkZJRgABAQAAAQABAAD/2wCEAAkGBxQTEhQUExQWFhUXGBcYFxcYGBcXHhgaHBcXFxcYFxgYHCggHCAlHBcXITEhJSkrLi4uGB8zODMsNygtLisBCgoKDg0OGxAQGywkICQsLCwsLCwsLCwsLCwsLCwsLCwsLCwsLCwsLCwsLCwsLCwsLCwsLCwsLCwsLCwsLCwsLP/AABEIAJwBQwMBEQACEQEDEQH/xAAbAAACAwEBAQAAAAAAAAAAAAAEBQIDBgEHAP/EAEAQAAEDAgQDBQYEBAQGAwAAAAEAAhEDIQQSMUEFUWEGEyJxkTJCgaGxwVJy0fAHFCPhM2KCkiRDssLS8RVTVP/EABsBAAIDAQEBAAAAAAAAAAAAAAMEAQIFAAYH/8QAOBEAAgIBAwIDBgQGAgEFAAAAAAECAxEEEiExQQUiURNhcYGR0TKhsfAGFCNCUsEV4SQWU3KC8f/aAAwDAQACEQMRAD8ARU2LzLZ9WLsRTkTuoTKp8lQKku+D4s5/7R9zspK7s9AujhNC+w2aP0+5VZSSAys7Q6+oS7xCGiGjb9eaG2DSUeZdSWHwjwYOh1BK7JFlsGuAbiVRoJyiNlaCyFoUnHMifZyu1jznFnDLN7T5IeqjKS4Aa+uUo+Xt2NfwenTp0nsFYOEixZ7OYxqdeXqsy9yclLHJ5/UuyU1LbjBDB4fu3eFwDAYHkNPkeapZNzXPUiUt6wwbinaSkxpbm7x3Tba50+6LTobJtPGA+n0Nlj3JYFnDKzHS+lTLSDGd5zH/AEjRM3qUeJP5IPqHZF7Zssx9bKw+JocZ8TjvuepVKY7pcoBXHL4Rlq+WfBJHM7nc9AtSK9Tc01TxmYRwrBio8g+yGkn6D5/RDvtVcckaq1Vx4NDVbAAH6aARH72WbF7nlmKm3yU2eIFnRHK07fL5K6zB+4hPDADDXAn2WHwt3J0BH0HqmvxR479Qqfb1F/EHEXP+I4lxGuVsGB++SPUk+F0Ro6eznHZC7+cdsSmFWh7cVPrk3JlX2ldx9TpF1xMdb+i7KRGGwl2IaAJBkbKmGy+cIrGPPILnWV3Hzqwdqp24JymDVRHkrrkHJpcsR8T417tM+bv/AB/VPU6X+6f0PL+JeNZzXp38Zfb7iEmU4ebby8sso0pKJCGWUlLAe2nsE2o9kLuQzo0hTbmOp06dU1GOyOWLt7ngThj8RVaym0uc4w0Dc872A3k2AErL1F8eZSfCH6q8LCNYzjwwdL+WwDhnkGvigJNRw92lIswaAnW5GsnOq8Oeqn7bUrj+2HovV+9/kGlqPZLbX17sM7WdsjjMLQpublqNeXVY9lxDcrC3cTmcSNrao/h3hC0V85p5TWI+q5y8/kD1Grd0EvqY5wWuxQ61krkjmzY9i+zAqsqYuu3/AIei17g06VXMBMfkBF+ZtzWP4lr/AGc46ap+eTSfuT/2/wAuvoOaejdF2S6Ixp667+a13wKdytyoyyKlQueoLxZ9aCqWHtLjlHM/ouyAnbziJGnggbgkC8kxb52+qndgrK9rqF0cEGxAJOxI+gVHNg3c5dWE0sAT7U3VQUtQkuAynQaDlEWuVZi8rJPlgOJqANe+RIsOir1GIRbkombe4uMlMp4RqpKPA/4PwGu9oqNZDNnOIaD1Em/mlLdRGDxkytV4hRB7M8+4lVw4oTUqOzP0Y0GxPMjkhRs9s8RXzF56hXtQgvmLeI4mtUAzvMHbTysE1CuuL8qH6tNTHiKA2YOSAL/L5ontMcjE5qMWzb4Ps9lpNb3m0z87dFiW6vNjeDy9+pc5tibtLhWtIZB8Nw4nUEcvMJ3RzbWWafhnm5Zmy1aMW3ybOWaPguGy0g7d9/SwH19Vmaqe6eDB1ljlPBKu12yHBpdRdNC8YZ7XAj2ukyeg6Jr2kXHknKOVRUcSYggXJEgDaA25JOyJBwJi0uQDH4AsYS43da/tO8wLNHS/wTFdik8IaolvlhCd9Mps02muC2hht3KjmWjE5VxB2suUc9SWwcvJV+hTkmBOqjJJTiagpglxgfvRWhFzeEA1F8KIOc3hGc4nxR1S2jeXPz/RadOnjVy+p4vxDxWzVPbHiHp6/EWo3UyyynTlEjAq5YD6NKAmoxwheUsjbhVBocHPaXNFyAcpPQOgx6I6rk4va8P1xn8uM/UBKazh8hna/jWCNJtLCUC17v8AFfVJe5kGzGSSBOpcALW3KxEta7pfzFiaXRR4T+PGfk8mhFVKC9nHHx6mXwL3DMGmMwyuI1Ld2zyO/NNxpU2m+xWU9qDWMgJ9LAo3k7G644acM7LYzEAOp4eoWG7XGGNI2ILyAR5SkLvEdLU8WWJNdur/ACyMQ09kl5Uajg/8M8Q57DiCxlKZeGvzPI/CIECdJmyzNT/ENEYNU5cu2VhfcZq8Pm2nPoej8U4Y2phX4anFJjqfdgtEhjbCA2RtI13Xl9PqJV3q+Xmaeee7NSdacNi4POeKdgMLQbnrYxzRzLWNnoBMuPQSvR0+Mam+W2upP6/v6mfLR1wWXIwnFmYcGKDqr/8AM9rWg/laL+sLYq9s1m1Je5ZYpPYvwixEKnrZc1tmiTz/AH9l4s+p4cuZPCLW0DGaofJu5/Tz1UZB78vFf1LsJUN7COtgB+vVcwdsfeM6czNgI8/2FXAo/Qjh8V3lRtOYlwEqspuMdxNsPZVueALGsfSe6mZkn/cOcqK7FOOUGolG2tT9BbxesGwwba+e6YhHkd00M+ZhvZvg1OoW1K7srNmzd0HfcDUJfU6hx8sFliPiGssScKevqa3HYqjUdlpuBgaAmdbwNGjawWW1YvM0efhRZDmfc7w3DjPGSWzcwY89EOU31yTZNxjhPBHi3Z2m8PLQQ43EkxO3/pXp1c4ySfQNp9fZDGWZPCYD+o1lbwDebSNwPPRak7k4Zgbd+pzU5V8s2OIqwIiGREfQ9AIWPjc/eecw3LLMnxYtqPLnvLWkkCLz+X5zstfS1z/DXHLNCrVrToC/+Ha72KrT0Iujuyyt+eDQ3V4vGfpkDwjKjvCwuvsCVabrXmkP2QoxvmjT8OoNo0/6hzOJ3JgdBF3HyWZa3ZLymFbJSl5OhM4hz/C0BrdLQC7aCRoOirhQXPUHtxywPjNYSxrIDQYJuBMGTAF/iUbTRfLl1JjnOTL4+sHPkEu68/yjYBa9K2x5WDb0kHGOcFDKc6okrPQdUfUhi3QIVIc9SzAsqL0KNB+HoCBZClJlkkB8YxtOk2/tH2QN/wCyPRTO18dBDX6+rSQzLr2XqY3G411Qy4+Q2C2YVxqWEeF1est1U903x2XZAoEqyTYqXUqMo0YFJSDaVKExGOAEpZDcLQko8IZYGUsFvGMb3bQxvtH5dVOpu9nHbHqdRVveX0M9SZJWdCOWPSlgbUKOUJ6MdqFJSyShSQQAzeX1UfiLdD0L+F/F8SKwwzR3lCCXAn/BH4mu5E2ybk2i687/ABBo9N7L2z8s+ix/d7n9+xoaC6zdt6r9D1UrxiNkyn8ReOVMJhmupEB76gYCQHQMrnOIBtNgLzqtnwXR16m9qxZSWfzE9ZdKuHlPE8din1Xl9V7nvOrnEk/PQdF7WFca47YJJeiMZycnlgjyobJSKZQy+D3MUWUha7+Z28l4ps+ib53P3C7FPkyTK5DlccLCKqbydTZSy0oJInVxBAIDjdcupWNab5RPhuHc9pfTMvpuBjeLEEfNCuls8sujA6m1QlsmvK0a4tp4mga7rOaIHMP0yxuJWbBSpm12ML2k9Nd7OPTv8DAYzCvbUioIdyOy2q5px8p6eq6E6/IM2VxRpiPFUcIbOjRz6/RAUN7y+BJ1Tun6Ipbj6hEeFoOuUQT5lS6o55LPRV5y2xpw7tFUpmm2YY115uYNiEC3SxmmK3+GVzTa6muZxAVmZmkiYPIiDB+BWTKpweDAlS6m4sQcfwVMVWvzmJ1u4Eg3b5zsE/o/a2f04Ry+w5XrfZVNS4BOI497tL+eg/0jX4lek0f8LXPm57f1MazxaqC/prLAf5J9QydeZ6chyHotz+losUaeOZe7/bEZOd/9S6WI/voF0KVPDxUqv8Hl8rTKX8VxqNI6ZyXtOqS7e74ltJKULd8V5fUHwbYe9zPZd7Jdy1gN/X0XjrsxiozXK6nr53u2EU3ngKNOSZlx3JS+X1AlxPdszTB0aIk9SAqxTlIpKRl+O4mnlj2j5OjzJK1dNXLOQ9EN0lgrwGBL2OdYAc4E3g32V7bVCWDZlqYwaggZ/RXTHFgHxLUSLIaByQDdX5ZAt4lxzu/C0y75DzTdGkc/NLhGH4l41DT5rr5n+S+P2MvXrucS5xJcdSVqRSgsRPGW2zum5zeWyLaRImLTE9eXzXRW5g28BFKgmY1gZTC2MR1EE2X06aIog2xj3jaNM1HeQHM7BHclVDcwSi7JbUZerUc9xc65JWS25y3PqzSSUVhDHCUA0SdU7XDahac9zCcu5RAZSfEYGiq/My34RhgME6o8U6YEncnK1oHtPe42a0C5Ki22FMN0vourfol3bIhFzeDYt7VUcDR/l8CBVfrUxDmw1z9CWN1cBoJsB+K84L8Kt113t9W8LtBPove/1xz8B/8Amo0Q2Vde7EvDu12Lo1jWNR1Qu9tjyS1w5QLNjYtAhaGo8J0ttXstqjjo11X39+QFessjLdnIf/EPtLSxlLC91Ig1HVGHVjoYADsfegj5JHwjw6zSTs3+5J+q5/6D6vURtUdpg6gWwxRA9QoUmESKUMue64msG+1BXiT6HCDl0Aa9dhFmn1VkmMwhNdwSo8TYK2A6XHLJOAi+qghNjHs8DRd348TJLXNEk/GNOaX1O2xbO5na+UbV7POH++hq8Y5mQYhhhzogEeEgayzYjnqs7zfglyYdcZ7/AGUun77iWjwE4t4eXweonwjnG6Yr1CrW1I0P5/8Alq9sVkC47wRxqF1Iy38JsR0GyNTrIv8AEMaPxBKGLBNUY9lnNLT1EJtSjL8LNSNkJ/heS3g+DNaq1o01d0G/6fFVvn7OGQOrvjTXuNnhWgNENENs2ZNucaXWjov4clqIq26eM84R4HVeLedqCy/UjVod4w5nEEaXgxuBa3om9bqaPCI+y0sfO+4Giu3VS32PgDrU6NFpe50BpuXEXmOZubWA5pHwrxvUyv8A6jeGN6rQwlXmC5QvqcQqVf8ABpimwx/UqAmfyM+7rckzq9bXp24KxyTeWlx9X+8ojT6SVnMo4+P+kDO4U7N7WaYl7iSSdgZm3ID9IV0vi1MJe0nDnsl+/wAxu3SWOOyLwn1K8NXLDlOkwRyPMLQ1+np1um/mqlhrqK6W2ent9jJ5Q0w4zOyXJ1Jtcc7leSmmllm02L+0HEMkkBogQG6W8xqT5JnS07uOSIR3Mx2JxD6huQBsNh5ytyjT87UarjHT173yzQYCk1lFzjcOaRH4oFtbazYIPiEa46lQhLPRtmRXq79Qt7WHngW1s0ZmsgDW5P8AZH1Nmmk17JNGj4fdeni5554AsRjQG6i2p2HqhRrbZtTthFbm8IzPEuLzIYYG7tz5clqUaVR80/oeR8S8clNuvT8LvLu/h6ISuMpts84X4XBOeQNJ0Q5SSRJ6Bi+DNqUaOGpjJ3dy6Jlx9snSSfsFnU6l1WStlzn9oLOG5KKCKPYWi1uerXcGjV0NYB5l0ov/AC9spba4LPpy3/or/KxSzJiDin8t7OGY8ga1ajjLvysEADqRPktnS16n8V8l/wDFLp8X9uPiJXSq6QXzKcPS+C0YxFJMScWx3eugew2zR9XfFZ2ou9rLjoun3Hqa9keerO4HD+8Qi0145ZS2fZDJtPcppR7i7ZS85jA03KG3nhF1xyWNEWCt04RXr1LWN576/X63U7SM+h2FOCDjgoOKHobLoGqhDkEQHUS8g0SpVLHr9SrJuvHKJ9TjDC4IOcPgpwSkyp1e8NupwX246ltOhu70H3Ko32KSs7RNL2YxzqeZ2WaLfbDfd5PjU/dJaiG5+8wvEqYzajnzfvg+xIZWr/8ADk926C4bHSCBsdQg7nXW965B17qaf6i5NPVaKVMMaRmcBn3gbDmElJvGDJz7Wzcxf3UmBdU3eofKXUXdqWAUshiTETt1TeiUnPK6Dvh6lKzMegn4JxSlRa+mbOf7+3KDyGvqtGyuUpqaXC7DfielsuW6MvkWP4m/M7vDlF4MwNLZZsei39Tfdr4Rlp1xDlr4Hk66K9NKULe5JhrSM9V2UiQCYz9Aw3Gu8fFIa7X1XQ4r8/dsY02mak2nx2PqzmiMwECToZItAaJnoVl0VWWy215y/Q0pThWnKXCIDEd6HD2XQcvJsDV0b/JOajwy3RuPtVw+vqKVauF2dgHSrTlfUJtdoJ+gj5p/U/y1VOzTrzSXL6ikbLN3tL3hLoV1KhqPhojMb8/7W2HzWe5ShVtm3hduwr/PSuvUKY49+ORtjq5psdFMvzW8JFo/uTcckhVFTkm3g9HVByeGzF18PULpeHE3MGTA+y265wS4Zr0SqhwmW8LotJcXRZtgTE30EId0nxgprXJ1+QZMDn5C5sNEkNIIseY36D15Kb1pq4f023JmFRK+U23wjP8AGeJNoOdmqZnmQANGjk1un280eiqVsUsce8a9pVpv6lr57LuYrHcRdUPIbAffmtaqqNfTqYet8Qt1T83EfRfvkEARlyIBVCoBqPRRKpvoduNf2X4bmdnIkDTzWfqbMLAWCyegcJ4bBkjVZNtozGJhO1+IrHE1KdZ1qbvC0WbBEtcBuS0i5vqvV+FU0qiNla5a5ffPdfXsZernPe4sU02LWSEmwXjOLyt7tup9roNh8UvqrcL2a+f2DaevL3v5C3BYfMeiBTVueQ9k8Ic06YAk6DZPpJITbyVVXlxgaKknngtFYOsp8tOa5L0ObL2U1dIq2Whitgrk+7tdg7JF9AqHBkqQPUYhNF0wasyyHJBExfVCWkHiVKhY9QFe+l15LB9b2nW0ibuPwXNpEbkugVSAGgVG8gnlhdBmY3MDfyQwFktq4I0sc9rz3QtplG4NpI3KpOEZLMgdlMHDdPqbvsbwgMbnc1zSbwRaeYF4Wbc3OeX0R5nxHVb3ti+A/F4B73FxIibW25pN9xaFqjHCKsRxCnQENgu3cpUHL8JaFM7XmRjOMUu/f3jnEA/AeQJufIBaemk644wbFF708cRJYXs/TdoyANXvnTo2fr6Lp6yS7g7Nba31+RziOVha5vidlLc7rkZT7vLXZel/hfUPfOL7nnfF4dJMW0qLy4Ob7RIv/crd8S0lDocppLrz7xHSX2qxRXJdxKg7M42AblAM7R7PreFgeD+IUaeh7l5s8ev/AOGj4jROclniOOrfANR4gGiG76mLnyH6+iT1ts9XbvsfHZCb18NPDZTy/Upf4jPPfVC8sUZE7J3SzJtsa8OwhaQPfdreMjT/ANxHokbrd3PY9R4boPYx3v8AE/yL+I1YkMaLafCyDUsvMjTXTBnuI8Sazwg5nE3AEyevTotKmiUvM+gzVp5yeUCDHYahFas5xf7oiBPRo1RvZX3PZBcBdTP2EPO8L82ZTjvbCpWce7lg5+8f0WlpvDYVLMuWYF3iculSx7+5nCCTLiZ63K1I18ehlTscnlvLIu6KX6IhE2NVooq2H8Mw2d45C5J+/wC9lW6W2OF1Z0eWaupx3u2d3h9dDUI/6AfqfTdBo8N3y33fT7/Y6ep2rEPqMOB9uK1KG1Wiq3nZjx1kCD8RPVdqvA6rOantf1X3X74Oq10o8TWSXbHG4fFd1Xou8cd3UY4ZXc2OjQxcSCdQr+EafUaZyptXHWLXK9Gv0fOCmssrsSnF890ZivXFJhcdfdHMranYq47voJQg5ywZ+mw1HEm5JklZ0IOcuR6TUFwOaFMNC0YxURKTbI1HyobySlgkxi5I5sJp0kRRKNlzKaskVbCKdDmrqJRssc0AK2MHA7robLIf8Z7Mfy2BbVqiK9WowAf/AFsyvdl/MYE8tOZODpvElq9bKur8EYvn/J5Sz8F2+voP26f2VKlLq39DGVmrUkheLFldqVmhiLB4Qgh6p3QbsvIbsn1jc2SmNVBGCbJJAA1UZwRJpLLLcXUDG5Ab+8fsFCW5gqouyW59DnAKjRUzudEaACZ+R+iHqU3HEUD16bhtib+j2qZl1d8Gk/8AaAFlOm7GDysvD5J5B+Jcfc8QDkZ+J1p8gLu+AhdHTy7nQ08IPL5YnbRdUMjNf3nXP+lmjfMko7nCtB9/Axo4JjIc90ugWNyfN2w6CEtO6U1hdAeXJ8EMRjyTAIDeQ0PMlRGtJBI1pCrHUM0hrpcDmA0sdR++QWt4brZaS1W446AdXp/bw2IUnFlhIEzpJt8v1PwWtrdfZreJPEV2MHfHRcQhl+rKnFxNyT+9uSQSjFcYM622+9+fL9xB+FeDma12WRsbFWVsHxk5aK9rO1jDA0XEguEOJ8II0jV8dNuqXvsWOOhteG+HSrftLOvY7xHB0qbTUNR4c72b5i47mLeqFVZOx7dvB6Wu9ry4TMfiuK1IINQhomb/AHK2IURzwhxVVY9pLhCDEccDJFIS78R0HkN/NaENJnmf0MrVeORr8umX/wBn/pCatVfUdmcSTzKehXxiKwjzd+onbLfY22dFMBGUEhdyyVvcqtlkjjWqEiWwhjUZIG2G4Zh021hGhWs5BTnxgPp000oi7ZPIpwRknAAk6KeEiOWIMZiDVfbQWaOnP4rOsm7Z/oPQiq4h2EoQPqU3XDahecssumfL9+qvkoSp0pUqJzeA2lSRVEG2E06HwRFEo2XhgGivgrkIweCqVXFtJjnuAkhomBpJ6IGo1NOnjutkor1ZeuudjxFZDW9kMY6/8u4ebqY+rlnS8c8PXW1fST/0MrRaj/B/kaXsf2OfTq97iWgZCDTZLXS78bspItsOd9gsHxrx2uyr2OllnP4nhrj0Wcde/u4NDRaCUZb7V06Ia9vOB1sXSpMo5Za8udmdltlLRFjOqy/A9fTo5zlbnlJLCz3yN67TzuSUTCYj+HOLAJLsO0DUmq4ADmTksvQ/+oNJJ7YqbfuivuZ//H2JZbRhuLYLu3lveU6ke9TLnN/3Fon4SE+m5x3OLXueM/k2DwovCeRWWoeC+T1PMSLryHCPrKSRbTp/FVbKymkGVP6Lds5+QVHyLLN0vcJa9SSiwWDQisLCH/Z6lUawOaW+J0BuUudJMSYiBrvslNTtlw/1MXxCyO7GHx3H7sC0PINfO4bNGUg8hYn/AGlIqySWIxMn2kpw/DhfEIo4Km2SWkk3M2nznxO+KDO2Uu4Bbn0BMRj5GWmIaNSL38zqemgV41Y5n1CKr/IXms4uMHMdyb5egiBP75JjakstBMYKhNwHDqYm+scoHkrceh3fAIcfTGY5vZgCDJcdTHyEo3sJNIPHTzbyMMPgqr2tJbeJdIbA+JS87K4tpC1sK92GiytQ7pjnvfpo1oaJ9B99lWM/aSUYrqdVUpTUYpcnOHeOjNUkl0loOwmAYBHLVde9lmIdEGugoz2x6InhcIynLzBI/FfyABmAqztnPyoFJ46GD7X9pKXenKc5HI6RtyC39BoLNizwhWzWV0+9mDxmNfVdfTZo0C3aqowWImTqdZbe/O+PTsQZR5pmNfqJOfoThEKkKhVZEoqVCxbSarxRWTDKNJMRiBlIZYekmYRF5SCIRChwLkSLeL4r/lt/1fYJTU2f2L5/YYor/vZThKECTquqr2rLLWTzwgtoJ6BHWWBfBZTbPkpSyQ3gYUMPOyPGIFyGFOgB5o6jgG5ZJTK44i5QccwuIex4exxa9pkOGo/fJBtqhbBwsWU+qYSM3B7ovDPVOyPaE4prg5hbUYBmIHhdMwRyNj4V878b8IjoJpwlmMs4T6r7r3no9DrHfHDXK+hoFhGgZ7tf2k/k2Nhmd782WTDRlyyXRc+0LDrcLb8H8I/nt0pSxGOM46vPp2QhrdZ7DCSy2eT8c45iMUZrVCWzZg8LB5NGvmZPVe102ho0scVRx7+7+Zi26iyx+ZiDE0kWcSIyAO7S+0NuPUGBeJZ9bbGGA3iM2yG8id2c8i3Fl737yrRaQ3VshEpq0Qz2ru/Dy/MdvJX5ZZWux+XoN+zHGO4fnc0OnWSbeWyX1NO/oZ/iGhd8fK8D7jbQ9v8AN4UkT7QGrTvY63SdcoqXs5mZpZbf/HvXwfuMo7ilRx/qOLxu0mAfOE+qIJeTg2Ho6mv6fB9i+L1HQAA1o2ba3KdvhC6vTxXL5YOOgil15BqnE6mXK2GD/KPuUSNEc5fJaOiguWwZ2IeW5S85eWyIoLOQ0dNVDnA04Rw8th5YJ93OY+Ib9J9EtqLs+XJm6zUvO2L4NO2k9vjrPa1o1F/r+nNZbcJcQWWZecvCRn+0vEQ+GU/ZEknn6J/SUOHmkavh+nkpb2ijEdpKGHotdUdLoI7se06AAIGw8+ZRIaG6+xxiuPXsZ2vvr09kotmC7R9tK2JGRv8ATpAkhrTczpmdvbZb+k8Np0/mfml6/Y8/fq52e5Gcp0yfJacYuQm5JBDGAaI8YqPQE22SViCLioZKRUGyYQJywESOMarxic2GUKaPCICUhlQopuMBeUgsWRQR9C4kpx2JFNk7mwHX+yHbYq457l64b5YElCnfMf2UlXHuxucuyGNGluU5GPqLyl6F7maDnoFfAPIwweE0R4Vg5SGbWBthdHSwCbycKg4lkspOKi2fJVJLMNhXVHtYwZnuIDR1P23nYAoV10Ka5WTeFFZZeEJTkox6s9IbjMNwyg2kXZ6kZnNb7T3EXcfwi0CdgIleA/lNZ43qHfjbDom+iXov8n644znlG8rqdFX7Ncy/37/QA4P29a+oW4hgptcfC8EkN6Pn/qFuYCc1/wDC7hWpaZuTXVPGX719vzKafxXdLFqwuz+/3Av4qul2GG2Wo71NMW9Ef+FINVXZ/wAkvomB8VlmcfgzzxzV6dozcg1RkockXTAXUboDiGTN5TkjxW+XxXhW/Q+xNrPBxkz4Xu81PB0kn1RZUxzxYOPU2+RhRt7lVRB9UCNCnIbhLgZ0aBDZIQJS5FXNOQZwniXdOIdOR2o5dQgX0KfK6imr0qmt0eqDsTSpVwchHee7GrukboFTsreJdBKu6yiXn6Gfx+DdTdlqDK7XLY/RaFViksxZsU3xsWY9AcUSdBCJuQVvHUi2jDgDrsBd3wUt8ZB2425NOa/dUw4sDHbaE+u55lZm32k2k8nnXXvniPIg7Q8YB8TnQwfiJkn97J/SaaSeEuR2uqrTRdlzSX76GJ4n2oJltEZR+IxJ8ht+9Ft1aGKe6fPuMfW+PylmGmW1evf5en6/AzziXGTJJ+JK0EuyPOyk290mW06PNFjX6gpT9C1FBnQpOOOK44qcUOTLpBuCw3PUpOyWWFSD+F8AdUcGg+gVp6xQWcFVXuY8xHD8HQaWtL69Xc5opsPm0AvPQGOuyPpP5y57pYhH4eZ/Xp8/oBudMOFy/wAkANatrAgdc2F2MEFbnxrZRnHUslkRV6pqvnbRo6LPlJ2Tz9B6MVXHAZh6HqmYQATkH5Q0SdUxhRWQGcsu4fhi45jvorVQz5mROWOBzTbAgJlLABs4uOINM6KESy0qxBEhQcX4LHvolzqZDXOGXPHiaPey8ibX1jSJKW1GlqvSVqyk847N9srvjsugWuyUMuPH77AbiTJMmbknUnmTujY4KFZUEn2KxDnNY1ziQwFrATOUEyQOk7IKrjFtxWG+X730yy+5vCb6AVRQyUD1CqMuigsKHtZbJvXl1QRGn0XzzhM+wLbBgNWRZEWGNRafLIU6UrmyXJDfh/DSSCUGUxHUahJYQ5qUAdULkRjNroBVsICbEDrqpQaNzBDSyPBpP8Q1cBCv+JNSQSX9WGLEOcHj8O6nlrZXVby4/Yj9hI2V2wlmC4Mm6m2qea+hRT7Nuc7MXltMm3Mj42CvLWqKwllh34m1HCWWNIweEp53ljBu95uel7k9Alf/ACdTLZFN/Ay9Rq5y5slg8z7W/wAQW1Xn+XZLRZrnyBG8N19V6XReDuEc2v5L7gI+MewWKY5fq/sYTF4t9U5qji49dvIaBbkKowWIrBkX6m2+W62Tb/fyR3D4QuubDnz8kzCly56IUnYlwMmNY1hAEHnz+KbjGEY4Qu3JyywJBCn0Ljjq44j3gBuJQ7Mvo8F4hmEaHaCAElNST5CpjLD0ZIA8kJvBw44vw6tQbTaZbTqtJkWLiD4muPxFuqa8LVN8pS6yi/p7wWqc60vRiyQP0W/wjNOGqo3HYI95KjOScCziuIn+mP8AV9h90rqJ5exfP7DNEMeZkcJQ2GqmuHY6yY2ZTDBJTiSihVtyZ9haRrOn3Bvz6D9VEE7HnsWk1Be8eNaAI0TiSQr1Il6444b6qCSTApRxYpIOFQSVFVJIlQSVqpYprOVJMlAzuqEy6K6pVWSirJ5qCx6A7EsaPERPT+y+cbcn1xVTk+BXUrBzp0GgCJhodjDagvClu6HJMFZnoFv4nHhZpuVT2fqLrT55kXYXEDWZJ3P2VXFlLK2A8TxomC6On9kaFbYamCS6C6nXc42sN51KNsSQdoLZjGU3hz4yNu7QWA1JQpVuccR6iuqjipvKXvYD2i/iaPYwwLzpnqeyLQcrdTvcn1RtJ4H/AHXP5L7niLtYovFfPvPPOI8Sq13Z61Rz3ddB+UCw0Gi9BTRXTHbWsIz5zlN5k8gzGE6BHjFvoDbS6jXh9GiB/UDs3M6D4J2mupfjzn8ha2Vj/COsTwxrQCXgA6SRfy5p+dEV3FI2t9hXjsNAlpzDeP0StteF5eQ9cs9RcClcoYwSUkHziuZxUG81VIs2MmVRTYOZvHnp8oSkouybx0CLhB/ZvHvp1BVLWvaD7LrD4EXHzTD8PjdW45a94F6jZLpk3faLtPhsbg3MvRrUyHsa64JFnNa8Wu0kXi4CztD4bqtDq1NeaD4bXX3Np+j9Mh7tRXfVh8NGBcV6UzDi44qr4kMaTvoB1VJ2bI5+heMNzwLsNSJPMlL1wbfvDzkkh4xraTZOqfSjXHkUbc3wQweGdiHS61P69AqwhK55fQtOSqWF1H9mjKwQAnlhLCE22+WUV6zW+0Y6Kkpxj1LRi30A6nFB7oQXqF2Cqp9wapjXHeEN2tllBIIwGOOhV67X0ZWcEMxVlMbsgsE8wU5IwVucoZYrc5VORx5UMlAr0NlyrqqElbm81VlkVueFXJJoSZK8BjB9vXB8CuwcyYeVGEVwWaCXGBtzPkN1C56FHJdip+KcbMGUczr/AGVtsV1B4z1BhTOpRMosC8Q7QNo2sXfhH/cdkerSSt57GTrvF6dL5fxS9F/v0MlxLitSsZe62zRYD4LUqohUvKjxus192qlmb49OyAUYSCaeGOXMfRGjU8ZYN2c4Qdwym18h1jHhTVCjLKYC5uPKDHcPqDQtPwhHdFnbAJWw7l+HD5DajHXsHB1vjyV4b87Zr55KS24zF/IAxzhOZjnAzDmkwQRvI1CXtazmLYetPGJIpOLJEPAeP82o8nC4Q3Y2sT5/X6l1BL8PH79Ch4HukkcjqPTXzVGkuhZN9yOUlVw2TlI+MDUrmku5KbZfh6BeczpA+Z8uSvVVn3IpZYl06jdjdALAbJ9LjCE2y0U1baRk6aSnaRkqqNsqS4RZCSo41H200aEjl2Sz9BxJQiNacUWybuTqxUueoq82P3E8Dg3V3Z32YPn0Cmut3PdLoTOaqWI9R7VrsY0DYaAJ1zjFYFFFyYvr49xs0QEvK2T6BVWl1AKgnXVBl7wqItpqqROS1rQr4RXLJsUohlrK0KykRg0vZvhTq1KtXeCKNKnUdOmd7WkhregMEnyG9s/V+KRptrohzOckvgm+r977fX4nq0jlCVkuiTFIqytfcJ4Jg7qTikuny0VM5LdCt6qzkUkqhYor1FSTLJAbqiC5BcG28A/5dT4wPmvCKLZ9i3TfRlVTFMHssBP5ifoIVlXnqW22d2EYRj3e4GE6GC76lUm4IFKSS5ZRiKVRjvE3MrRlFl4yTXALWxrQCT4QNSVdVuTwuTrZxqjvm8L1MzxbtGXS2jYbu3PlyWnRo1Hmf0PI+IePSn5NPwvXu/h6GeJlPHm223ln0KSD4LiTSNoBzGnSQIA0WuopxRmuTUmRwuByvzHQLq6cSydO3McDJr/RNJi7OPbFxPqVzWOSU88Gfxr/ABlZlr8w9WvKU3VC5E+Sjkk+8RUeZncIJwuFE3ui11LPIOdjxwOaeGTygKOReymiJFGy1rVZIhs73anBGRJx2vfu2+bvqB9/RI6qfOxfP7Dmnh/e/kU4UBgnc6KK0oLPcmb3PAZguHmo7M/RHrpc3mQKdqisRGdSsB4WiALJhyxwgCWeWDuKG2WIFVLFLoVHgsjheoyTgu4fgqld/d0m53xOXM1pPOMxE+QQL9RXTHdY8L1w3+gSuqU3iI0HZPHf/mf/ALqX/mlP+Y0f/uL6P7Bv5G70DuB9h8TVqgV2Oo0xdziWyR+FgBNzzNhrfQravxyiuvNT3S7dcfFhatBNy8/CPRuPUA3AVqOHZ/yixlNsDWBA9SSvMaK3/wAyFtz/ALsts07o/wBFxiux5m3sxji0kYd4EanILfFy9p/zGj6e1Wfn9jE/k7f8QR/DsRSYHVqb2NeYaXwJ38ImT5prS6yq/Ma5bsdfd+/qBuplXhyWCMWTwuVVSqssgWrUQmy6QI9yC2ESKoVSxs6ODe83n9F4ZzS6H2adkYBtClTZ/mPPb+6o3JgHKc/cTwdVwdJ9J+yrKKwVsinHBDjXaOjRb/VEu91ggk9eg6n5q9Gkstfl6eplazW16Tq+fRdTzDivFH13EugCbNGg/XzK9BTRCpYX1PJ6zxC/Vv8AqPjsuyAkcSOLiD6V2ckh+AwOYgu05c0zTp9zzIBbdtWEPQtNCDLMqvgqWNClENlXEa+Rk77eardPZEtVDdIzhMm6y+rNDodCkgmApRBYxqskVbDKAR4oFIPpVExFgWiw1FbJXBYyoFZSIaKcbxDu2lw10A5lDtv2Rz3L11b5YEGHYXGXXJMk8yka4tvLHJySWEN8HhJMlPV1ZeWKzs7IfUqYATqWBVvJVVZKo1ksgZ9EBDcUiyYJXMIMngJEBc9AbDJFbqkaqjlglIq/mDMiQQZB0IOxEaHqhuWeAiWOT1j+HnaCriWvGIa5+SAK0wD/AJCBHii8t21iRPk/FdHVRJeyeM/2/wC/h8fkaumtlNeb6mqdiI0zEnYOf+tllYyM5EXafGilTL6rjBIaGMuTIJEkm2hutDw/Syvs2QwuM5YvqLVXHLMLi+2Ndze4of0qRMm5e49MxsB0AXoavCKVNSn5n9F9PuxCesntwuEVGo97s1RznmAMziXH1O3RegqqjXHbFJJdlwZc5uTy+WcJRCoLWchSZdANV6BJhUikqhYjmUZJwegYvFQ2B4W/XzXhYwPrsYc5YNSl1zpsP1RJNINlLqZ/jPalrWOp0fE8n/E2b+Xmeuibo0Lk1Kzp6Hl/EvHIpuFHX17fIxr3kmSSSdzdaySSwjyspOTzJ5Z8ArFD4lc2cfNaSYAlck5PCObS6jLC4IC7vRO10KPLFp254Q3o6WTsOnApLqWNV0VLQ1XKltMK6KsR8aqy/Ls36m5WfqpZnj0HdPHEc+ovASyDsmArEEwpKl1IK8SrPSuw3ZsVMHXc8XrtLKZPuhpkOHnUA+DFg+KeIurVVxj0g8v356r6fqPaXT7qm3/cYR1QgkEQQSCORBgj1XplNNZRluDXDJCqrKWSuC1jrTsrplWJMTWNV87CzfL+6QlJ2yz27DsY+zjgY4HDp2qArZMdYenCcisCzYWxnNXSK5OvYuaOyUYinZUkiyYjxGKaNb9Bf/0kZ2RQzGDYurY0nQBo9T6paVzfTgYjWl15KpVCwfwvBMec1aoKdIG5nxO6MbqfOLJa+6UfLWsy/JfEJCCfMuhqanbRtNgpYSlDGiA59gOZDAZJ6khZ8PCZWy33y6+n3Dy1SgsRR9wHtxVa8txDszHG7oANPyDRdvTVE1XhFbjmlYa7ev8A2Vr1cs4n0Gv8SsS04ahlcHZqmYEGQW9264PxSvgsZRunlYwsfmgmrw4IweA9oFeoq65MqzoOs/8A6TuRbBW93JVbJAsQ9BmwkUBudKDnIXBxQSRIVSTY8TxbKQzVHQALcyeQG68ZVXKbxE+r6rWV6aG+x/dmJ4tx+pV8IJYzkDc/mP20WtTpo1+9ni9f4tbqnhcR9PuJ00ZR0Ljj6VOSCylRLpgaaqYQlPOCJTUeo5weBBbNMzzBEFaNVK25h/2J2WvOJEzRI1V9r7ldyLcE6Cr1PDKWLKGUSmuoA5lUYOyW06ZV0mQxdxThMkva4SdQTHofsUpfpsvdFjFV+FtYsOBqfgPwv9Es6ZrsH9rD1InDuGrXehVdkl2Lb4vuE0uF1HNzADLubwOhMWKVnqYwe1p5CKttZQ97K9kH4qrk7xrQBmLg0utpa4uldR4tHTx3bc/PASvS+0eMnt+F4e1jGU2CGMaGtHIAQF42y9zk5y6t5ZrqCSwhPiOwmCfUfVqUyXOJc7xva2dzDSLbp6vxrVwgq4S4XC4Tf6AZ6SptykjOcax/DsPLMLh8O+p+NzRUa3yzSXnyt1Oi9F4f4fr9RiertlGP+KeJP6dF+fuRmajVU1+WqKb9ex5t2l4hmcWzLnXeYDfJsCw8hFoW3e4VxVNawu/7/XIrRFyftJ/ICwGHJU015Jtng0ODoRotGEcCMpZD2shGxgHkuAhSQdyqTiQozqLcl23J2cFZ4bS3aIVPYw9C3tJeol4nwdntMbl6BKXaaHWKwMV3y6NmfqUyDELPlF5wNqSxk62iBc3XKKXU7c+xM1ArZRXBEvVck4JOxTywUy4ljSXBuwJsSOSpsju345ZfLxgIwDoTNTAWIZtqJpMA0QrVLKJPg5IBqGUu3kMiCqSRJUEkJUFhbjcY+q4ue4k/IdANlk11xgsRRqajU2Xz32PLB1cAfLjj5cQfQuwSNuFeEHmU/pvKhS/ljHCgB4Itz6puvCllC8/w4YxcwFMuKYBMHfhhMhCdeHlBFPjBc0oiZTB8awC7cdgi/FEiyhzfYnaUtaSZKok31LMtDTzKIslCXj2d6hT5vUjyhOBxWJouz0qvdu3IESOomCOhBQL9LG+Oy2Kkvev07r5BIW+zeYtr5nrXZVlUYcVsUaIe8Zi5tNtKGajvDOpF9omF818Urh/NOjTZaTx1by++Ph0PS6WT9nvs4yC1+3OFbUDMz3N3qNb4R5Tdw6gHpKcr/hjXTq3tpPtFvl/Povg39AMvFaVLalleow47RpYrBVcpFRpY5zHB0jM0Fw06iCPVJ+Hu3Q66DmmmpJNP0fD/AOmvkG1G2+h7X24PE8VxRtNstaJOlovt1X0629VptI8zXS5vDM7h2Go4kmSTJPMrOri5yyx6clCOEaXB4WAtWuGEZ855YxpMR0gTCQFcqTDI2/fVccTY3mpSOGPEuHPoilm1qUxUA5SSIPkIPxSmk1tepdns/wCyTj9O/wCv0CW0yr27u6yL6zrRzTbBA1RlvoqSXBZMx/GGltQrH1CxM0aeYgBJS+Qx8CuOO5lOTj4OXZOwFYaoiwkCmhrRunI8i7K8U/ZUm+xMECkoQQiSoZJElVbJwRUEihyRfCG0VoZY+UHBGFbM+SNVFA5spCoXY1wHsp6noK29Q7DnxJiHUBPoMMQ+BITMnhAYrLPqVxdcuSGQqlVZKB3OVG8hMFrWq6RQvp0grpIq2X5QFYqRdWI5LnI7AVwOmKuIpNfdpdduxABdB6GIPRJ622cKJyi8PH07B6IJ2JMI41x+vipNV3hBMU22YItZu/mZKHo/DdPo1/Sjz3k+W/n9sItdqLLX5nx6dhO55TgEuwHGa2Gc51J5EiHNN2vEQQ5uhtvqNiEpqtHTqko2rOOj7r4P9oPVdOt+VmW4i7x5dgAB6AoF7bnhjFSxHI34VSEabp/TwSQpdJ5HLCnELMMoNuR1REVYS1tgrFTgF4XHB/BcOKleix3suewOHME3CT8RulTpbbIdVFtfHAbTxUrYxfTJtP4lUR3dF8XDy0eRaSR6tC8b/Blsva219tqfzzj9GafikVti/eec19V70xymq4qkmWRme0Lbzus3VrnI7p2JUiNHyg4+lcccUEl2GddEg+Sk0OqLoYSnovyislyDOQ2XKnFVZKIFUJK31CFRyZdIHdiXdEN2MIq0f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9" name="Picture 6" descr="crna gora i eu Ђуровић: Црна Гора у ЕУ најраније 2020. годин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609600"/>
            <a:ext cx="1600200" cy="106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536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536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5370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1600200" y="838200"/>
            <a:ext cx="6781800" cy="6858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x-none" sz="2700" b="1" dirty="0" smtClean="0">
                <a:latin typeface="Book Antiqua" pitchFamily="18" charset="0"/>
              </a:rPr>
              <a:t/>
            </a:r>
            <a:br>
              <a:rPr lang="x-none" sz="2700" b="1" dirty="0" smtClean="0">
                <a:latin typeface="Book Antiqua" pitchFamily="18" charset="0"/>
              </a:rPr>
            </a:br>
            <a:endParaRPr lang="en-US" sz="3100" dirty="0">
              <a:latin typeface="Book Antiqua" pitchFamily="18" charset="0"/>
            </a:endParaRP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609600" y="990600"/>
            <a:ext cx="8153400" cy="51054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6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Montenegro and </a:t>
            </a:r>
            <a:r>
              <a:rPr lang="x-none" sz="2600" b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EU (</a:t>
            </a:r>
            <a:r>
              <a:rPr lang="x-none" sz="26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2</a:t>
            </a:r>
            <a:r>
              <a:rPr lang="x-none" sz="2600" b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)</a:t>
            </a:r>
            <a:endParaRPr lang="x-none" sz="26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6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2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</a:t>
            </a:r>
            <a:r>
              <a:rPr lang="en-GB" sz="2200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ccession</a:t>
            </a: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of the Republic of Croatia to the European Union </a:t>
            </a:r>
            <a:endParaRPr lang="x-none" sz="2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8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GB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Protocol to the </a:t>
            </a:r>
            <a:r>
              <a:rPr lang="x-none" sz="16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SAA</a:t>
            </a: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en-GB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Protocol and the Annexes thereto shall form an integral part of the SAA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                         (agriculture, rules of </a:t>
            </a:r>
            <a:r>
              <a:rPr lang="x-none" sz="160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origine....)</a:t>
            </a: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x-none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6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Article 12</a:t>
            </a:r>
            <a:r>
              <a:rPr lang="x-none" sz="1600" i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- </a:t>
            </a:r>
            <a:r>
              <a:rPr lang="en-GB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Protocol shall enter into force on the first day of the first month following the date of the deposit of the last instrument of approval.</a:t>
            </a:r>
            <a:r>
              <a:rPr lang="x-none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GB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If not all the instruments of approval of this Protocol have been deposited before 1 July 2013, Protocol shall apply provisionally with effect from 1 July 2013 </a:t>
            </a:r>
            <a:endParaRPr lang="en-US" sz="16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s-IS" dirty="0" smtClean="0">
              <a:solidFill>
                <a:schemeClr val="tx1"/>
              </a:solidFill>
            </a:endParaRPr>
          </a:p>
        </p:txBody>
      </p:sp>
      <p:sp>
        <p:nvSpPr>
          <p:cNvPr id="15373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5374" name="Rectangle 2"/>
          <p:cNvSpPr>
            <a:spLocks noChangeArrowheads="1"/>
          </p:cNvSpPr>
          <p:nvPr/>
        </p:nvSpPr>
        <p:spPr bwMode="auto">
          <a:xfrm>
            <a:off x="129540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5375" name="AutoShape 2" descr="data:image/jpeg;base64,/9j/4AAQSkZJRgABAQAAAQABAAD/2wCEAAkGBxQTEhQUExQWFhUXGBcYFxcYGBcXHhgaHBcXFxcYFxgYHCggHCAlHBcXITEhJSkrLi4uGB8zODMsNygtLisBCgoKDg0OGxAQGywkICQsLCwsLCwsLCwsLCwsLCwsLCwsLCwsLCwsLCwsLCwsLCwsLCwsLCwsLCwsLCwsLCwsLP/AABEIAJwBQwMBEQACEQEDEQH/xAAbAAACAwEBAQAAAAAAAAAAAAAEBQIDBgEHAP/EAEAQAAEDAgQDBQYEBAQGAwAAAAEAAhEDIQQSMUEFUWEGEyJxkTJCgaGxwVJy0fAHFCPhM2KCkiRDssLS8RVTVP/EABsBAAIDAQEBAAAAAAAAAAAAAAMEAQIFAAYH/8QAOBEAAgIBAwIDBgQGAgEFAAAAAAECAxEEEiExQQUiURNhcYGR0TKhsfAGFCNCUsEV4SQWU3KC8f/aAAwDAQACEQMRAD8ARU2LzLZ9WLsRTkTuoTKp8lQKku+D4s5/7R9zspK7s9AujhNC+w2aP0+5VZSSAys7Q6+oS7xCGiGjb9eaG2DSUeZdSWHwjwYOh1BK7JFlsGuAbiVRoJyiNlaCyFoUnHMifZyu1jznFnDLN7T5IeqjKS4Aa+uUo+Xt2NfwenTp0nsFYOEixZ7OYxqdeXqsy9yclLHJ5/UuyU1LbjBDB4fu3eFwDAYHkNPkeapZNzXPUiUt6wwbinaSkxpbm7x3Tba50+6LTobJtPGA+n0Nlj3JYFnDKzHS+lTLSDGd5zH/AEjRM3qUeJP5IPqHZF7Zssx9bKw+JocZ8TjvuepVKY7pcoBXHL4Rlq+WfBJHM7nc9AtSK9Tc01TxmYRwrBio8g+yGkn6D5/RDvtVcckaq1Vx4NDVbAAH6aARH72WbF7nlmKm3yU2eIFnRHK07fL5K6zB+4hPDADDXAn2WHwt3J0BH0HqmvxR479Qqfb1F/EHEXP+I4lxGuVsGB++SPUk+F0Ro6eznHZC7+cdsSmFWh7cVPrk3JlX2ldx9TpF1xMdb+i7KRGGwl2IaAJBkbKmGy+cIrGPPILnWV3Hzqwdqp24JymDVRHkrrkHJpcsR8T417tM+bv/AB/VPU6X+6f0PL+JeNZzXp38Zfb7iEmU4ebby8sso0pKJCGWUlLAe2nsE2o9kLuQzo0hTbmOp06dU1GOyOWLt7ngThj8RVaym0uc4w0Dc872A3k2AErL1F8eZSfCH6q8LCNYzjwwdL+WwDhnkGvigJNRw92lIswaAnW5GsnOq8Oeqn7bUrj+2HovV+9/kGlqPZLbX17sM7WdsjjMLQpublqNeXVY9lxDcrC3cTmcSNrao/h3hC0V85p5TWI+q5y8/kD1Grd0EvqY5wWuxQ61krkjmzY9i+zAqsqYuu3/AIei17g06VXMBMfkBF+ZtzWP4lr/AGc46ap+eTSfuT/2/wAuvoOaejdF2S6Ixp667+a13wKdytyoyyKlQueoLxZ9aCqWHtLjlHM/ouyAnbziJGnggbgkC8kxb52+qndgrK9rqF0cEGxAJOxI+gVHNg3c5dWE0sAT7U3VQUtQkuAynQaDlEWuVZi8rJPlgOJqANe+RIsOir1GIRbkombe4uMlMp4RqpKPA/4PwGu9oqNZDNnOIaD1Em/mlLdRGDxkytV4hRB7M8+4lVw4oTUqOzP0Y0GxPMjkhRs9s8RXzF56hXtQgvmLeI4mtUAzvMHbTysE1CuuL8qH6tNTHiKA2YOSAL/L5ontMcjE5qMWzb4Ps9lpNb3m0z87dFiW6vNjeDy9+pc5tibtLhWtIZB8Nw4nUEcvMJ3RzbWWafhnm5Zmy1aMW3ybOWaPguGy0g7d9/SwH19Vmaqe6eDB1ljlPBKu12yHBpdRdNC8YZ7XAj2ukyeg6Jr2kXHknKOVRUcSYggXJEgDaA25JOyJBwJi0uQDH4AsYS43da/tO8wLNHS/wTFdik8IaolvlhCd9Mps02muC2hht3KjmWjE5VxB2suUc9SWwcvJV+hTkmBOqjJJTiagpglxgfvRWhFzeEA1F8KIOc3hGc4nxR1S2jeXPz/RadOnjVy+p4vxDxWzVPbHiHp6/EWo3UyyynTlEjAq5YD6NKAmoxwheUsjbhVBocHPaXNFyAcpPQOgx6I6rk4va8P1xn8uM/UBKazh8hna/jWCNJtLCUC17v8AFfVJe5kGzGSSBOpcALW3KxEta7pfzFiaXRR4T+PGfk8mhFVKC9nHHx6mXwL3DMGmMwyuI1Ld2zyO/NNxpU2m+xWU9qDWMgJ9LAo3k7G644acM7LYzEAOp4eoWG7XGGNI2ILyAR5SkLvEdLU8WWJNdur/ACyMQ09kl5Uajg/8M8Q57DiCxlKZeGvzPI/CIECdJmyzNT/ENEYNU5cu2VhfcZq8Pm2nPoej8U4Y2phX4anFJjqfdgtEhjbCA2RtI13Xl9PqJV3q+Xmaeee7NSdacNi4POeKdgMLQbnrYxzRzLWNnoBMuPQSvR0+Mam+W2upP6/v6mfLR1wWXIwnFmYcGKDqr/8AM9rWg/laL+sLYq9s1m1Je5ZYpPYvwixEKnrZc1tmiTz/AH9l4s+p4cuZPCLW0DGaofJu5/Tz1UZB78vFf1LsJUN7COtgB+vVcwdsfeM6czNgI8/2FXAo/Qjh8V3lRtOYlwEqspuMdxNsPZVueALGsfSe6mZkn/cOcqK7FOOUGolG2tT9BbxesGwwba+e6YhHkd00M+ZhvZvg1OoW1K7srNmzd0HfcDUJfU6hx8sFliPiGssScKevqa3HYqjUdlpuBgaAmdbwNGjawWW1YvM0efhRZDmfc7w3DjPGSWzcwY89EOU31yTZNxjhPBHi3Z2m8PLQQ43EkxO3/pXp1c4ySfQNp9fZDGWZPCYD+o1lbwDebSNwPPRak7k4Zgbd+pzU5V8s2OIqwIiGREfQ9AIWPjc/eecw3LLMnxYtqPLnvLWkkCLz+X5zstfS1z/DXHLNCrVrToC/+Ha72KrT0Iujuyyt+eDQ3V4vGfpkDwjKjvCwuvsCVabrXmkP2QoxvmjT8OoNo0/6hzOJ3JgdBF3HyWZa3ZLymFbJSl5OhM4hz/C0BrdLQC7aCRoOirhQXPUHtxywPjNYSxrIDQYJuBMGTAF/iUbTRfLl1JjnOTL4+sHPkEu68/yjYBa9K2x5WDb0kHGOcFDKc6okrPQdUfUhi3QIVIc9SzAsqL0KNB+HoCBZClJlkkB8YxtOk2/tH2QN/wCyPRTO18dBDX6+rSQzLr2XqY3G411Qy4+Q2C2YVxqWEeF1est1U903x2XZAoEqyTYqXUqMo0YFJSDaVKExGOAEpZDcLQko8IZYGUsFvGMb3bQxvtH5dVOpu9nHbHqdRVveX0M9SZJWdCOWPSlgbUKOUJ6MdqFJSyShSQQAzeX1UfiLdD0L+F/F8SKwwzR3lCCXAn/BH4mu5E2ybk2i687/ABBo9N7L2z8s+ix/d7n9+xoaC6zdt6r9D1UrxiNkyn8ReOVMJhmupEB76gYCQHQMrnOIBtNgLzqtnwXR16m9qxZSWfzE9ZdKuHlPE8din1Xl9V7nvOrnEk/PQdF7WFca47YJJeiMZycnlgjyobJSKZQy+D3MUWUha7+Z28l4ps+ib53P3C7FPkyTK5DlccLCKqbydTZSy0oJInVxBAIDjdcupWNab5RPhuHc9pfTMvpuBjeLEEfNCuls8sujA6m1QlsmvK0a4tp4mga7rOaIHMP0yxuJWbBSpm12ML2k9Nd7OPTv8DAYzCvbUioIdyOy2q5px8p6eq6E6/IM2VxRpiPFUcIbOjRz6/RAUN7y+BJ1Tun6Ipbj6hEeFoOuUQT5lS6o55LPRV5y2xpw7tFUpmm2YY115uYNiEC3SxmmK3+GVzTa6muZxAVmZmkiYPIiDB+BWTKpweDAlS6m4sQcfwVMVWvzmJ1u4Eg3b5zsE/o/a2f04Ry+w5XrfZVNS4BOI497tL+eg/0jX4lek0f8LXPm57f1MazxaqC/prLAf5J9QydeZ6chyHotz+losUaeOZe7/bEZOd/9S6WI/voF0KVPDxUqv8Hl8rTKX8VxqNI6ZyXtOqS7e74ltJKULd8V5fUHwbYe9zPZd7Jdy1gN/X0XjrsxiozXK6nr53u2EU3ngKNOSZlx3JS+X1AlxPdszTB0aIk9SAqxTlIpKRl+O4mnlj2j5OjzJK1dNXLOQ9EN0lgrwGBL2OdYAc4E3g32V7bVCWDZlqYwaggZ/RXTHFgHxLUSLIaByQDdX5ZAt4lxzu/C0y75DzTdGkc/NLhGH4l41DT5rr5n+S+P2MvXrucS5xJcdSVqRSgsRPGW2zum5zeWyLaRImLTE9eXzXRW5g28BFKgmY1gZTC2MR1EE2X06aIog2xj3jaNM1HeQHM7BHclVDcwSi7JbUZerUc9xc65JWS25y3PqzSSUVhDHCUA0SdU7XDahac9zCcu5RAZSfEYGiq/My34RhgME6o8U6YEncnK1oHtPe42a0C5Ki22FMN0vourfol3bIhFzeDYt7VUcDR/l8CBVfrUxDmw1z9CWN1cBoJsB+K84L8Kt113t9W8LtBPove/1xz8B/8Amo0Q2Vde7EvDu12Lo1jWNR1Qu9tjyS1w5QLNjYtAhaGo8J0ttXstqjjo11X39+QFessjLdnIf/EPtLSxlLC91Ig1HVGHVjoYADsfegj5JHwjw6zSTs3+5J+q5/6D6vURtUdpg6gWwxRA9QoUmESKUMue64msG+1BXiT6HCDl0Aa9dhFmn1VkmMwhNdwSo8TYK2A6XHLJOAi+qghNjHs8DRd348TJLXNEk/GNOaX1O2xbO5na+UbV7POH++hq8Y5mQYhhhzogEeEgayzYjnqs7zfglyYdcZ7/AGUun77iWjwE4t4eXweonwjnG6Yr1CrW1I0P5/8Alq9sVkC47wRxqF1Iy38JsR0GyNTrIv8AEMaPxBKGLBNUY9lnNLT1EJtSjL8LNSNkJ/heS3g+DNaq1o01d0G/6fFVvn7OGQOrvjTXuNnhWgNENENs2ZNucaXWjov4clqIq26eM84R4HVeLedqCy/UjVod4w5nEEaXgxuBa3om9bqaPCI+y0sfO+4Giu3VS32PgDrU6NFpe50BpuXEXmOZubWA5pHwrxvUyv8A6jeGN6rQwlXmC5QvqcQqVf8ABpimwx/UqAmfyM+7rckzq9bXp24KxyTeWlx9X+8ojT6SVnMo4+P+kDO4U7N7WaYl7iSSdgZm3ID9IV0vi1MJe0nDnsl+/wAxu3SWOOyLwn1K8NXLDlOkwRyPMLQ1+np1um/mqlhrqK6W2ent9jJ5Q0w4zOyXJ1Jtcc7leSmmllm02L+0HEMkkBogQG6W8xqT5JnS07uOSIR3Mx2JxD6huQBsNh5ytyjT87UarjHT173yzQYCk1lFzjcOaRH4oFtbazYIPiEa46lQhLPRtmRXq79Qt7WHngW1s0ZmsgDW5P8AZH1Nmmk17JNGj4fdeni5554AsRjQG6i2p2HqhRrbZtTthFbm8IzPEuLzIYYG7tz5clqUaVR80/oeR8S8clNuvT8LvLu/h6ISuMpts84X4XBOeQNJ0Q5SSRJ6Bi+DNqUaOGpjJ3dy6Jlx9snSSfsFnU6l1WStlzn9oLOG5KKCKPYWi1uerXcGjV0NYB5l0ov/AC9spba4LPpy3/or/KxSzJiDin8t7OGY8ga1ajjLvysEADqRPktnS16n8V8l/wDFLp8X9uPiJXSq6QXzKcPS+C0YxFJMScWx3eugew2zR9XfFZ2ou9rLjoun3Hqa9keerO4HD+8Qi0145ZS2fZDJtPcppR7i7ZS85jA03KG3nhF1xyWNEWCt04RXr1LWN576/X63U7SM+h2FOCDjgoOKHobLoGqhDkEQHUS8g0SpVLHr9SrJuvHKJ9TjDC4IOcPgpwSkyp1e8NupwX246ltOhu70H3Ko32KSs7RNL2YxzqeZ2WaLfbDfd5PjU/dJaiG5+8wvEqYzajnzfvg+xIZWr/8ADk926C4bHSCBsdQg7nXW965B17qaf6i5NPVaKVMMaRmcBn3gbDmElJvGDJz7Wzcxf3UmBdU3eofKXUXdqWAUshiTETt1TeiUnPK6Dvh6lKzMegn4JxSlRa+mbOf7+3KDyGvqtGyuUpqaXC7DfielsuW6MvkWP4m/M7vDlF4MwNLZZsei39Tfdr4Rlp1xDlr4Hk66K9NKULe5JhrSM9V2UiQCYz9Aw3Gu8fFIa7X1XQ4r8/dsY02mak2nx2PqzmiMwECToZItAaJnoVl0VWWy215y/Q0pThWnKXCIDEd6HD2XQcvJsDV0b/JOajwy3RuPtVw+vqKVauF2dgHSrTlfUJtdoJ+gj5p/U/y1VOzTrzSXL6ikbLN3tL3hLoV1KhqPhojMb8/7W2HzWe5ShVtm3hduwr/PSuvUKY49+ORtjq5psdFMvzW8JFo/uTcckhVFTkm3g9HVByeGzF18PULpeHE3MGTA+y265wS4Zr0SqhwmW8LotJcXRZtgTE30EId0nxgprXJ1+QZMDn5C5sNEkNIIseY36D15Kb1pq4f023JmFRK+U23wjP8AGeJNoOdmqZnmQANGjk1un280eiqVsUsce8a9pVpv6lr57LuYrHcRdUPIbAffmtaqqNfTqYet8Qt1T83EfRfvkEARlyIBVCoBqPRRKpvoduNf2X4bmdnIkDTzWfqbMLAWCyegcJ4bBkjVZNtozGJhO1+IrHE1KdZ1qbvC0WbBEtcBuS0i5vqvV+FU0qiNla5a5ffPdfXsZernPe4sU02LWSEmwXjOLyt7tup9roNh8UvqrcL2a+f2DaevL3v5C3BYfMeiBTVueQ9k8Ic06YAk6DZPpJITbyVVXlxgaKknngtFYOsp8tOa5L0ObL2U1dIq2Whitgrk+7tdg7JF9AqHBkqQPUYhNF0wasyyHJBExfVCWkHiVKhY9QFe+l15LB9b2nW0ibuPwXNpEbkugVSAGgVG8gnlhdBmY3MDfyQwFktq4I0sc9rz3QtplG4NpI3KpOEZLMgdlMHDdPqbvsbwgMbnc1zSbwRaeYF4Wbc3OeX0R5nxHVb3ti+A/F4B73FxIibW25pN9xaFqjHCKsRxCnQENgu3cpUHL8JaFM7XmRjOMUu/f3jnEA/AeQJufIBaemk644wbFF708cRJYXs/TdoyANXvnTo2fr6Lp6yS7g7Nba31+RziOVha5vidlLc7rkZT7vLXZel/hfUPfOL7nnfF4dJMW0qLy4Ob7RIv/crd8S0lDocppLrz7xHSX2qxRXJdxKg7M42AblAM7R7PreFgeD+IUaeh7l5s8ev/AOGj4jROclniOOrfANR4gGiG76mLnyH6+iT1ts9XbvsfHZCb18NPDZTy/Upf4jPPfVC8sUZE7J3SzJtsa8OwhaQPfdreMjT/ANxHokbrd3PY9R4boPYx3v8AE/yL+I1YkMaLafCyDUsvMjTXTBnuI8Sazwg5nE3AEyevTotKmiUvM+gzVp5yeUCDHYahFas5xf7oiBPRo1RvZX3PZBcBdTP2EPO8L82ZTjvbCpWce7lg5+8f0WlpvDYVLMuWYF3iculSx7+5nCCTLiZ63K1I18ehlTscnlvLIu6KX6IhE2NVooq2H8Mw2d45C5J+/wC9lW6W2OF1Z0eWaupx3u2d3h9dDUI/6AfqfTdBo8N3y33fT7/Y6ep2rEPqMOB9uK1KG1Wiq3nZjx1kCD8RPVdqvA6rOantf1X3X74Oq10o8TWSXbHG4fFd1Xou8cd3UY4ZXc2OjQxcSCdQr+EafUaZyptXHWLXK9Gv0fOCmssrsSnF890ZivXFJhcdfdHMranYq47voJQg5ywZ+mw1HEm5JklZ0IOcuR6TUFwOaFMNC0YxURKTbI1HyobySlgkxi5I5sJp0kRRKNlzKaskVbCKdDmrqJRssc0AK2MHA7robLIf8Z7Mfy2BbVqiK9WowAf/AFsyvdl/MYE8tOZODpvElq9bKur8EYvn/J5Sz8F2+voP26f2VKlLq39DGVmrUkheLFldqVmhiLB4Qgh6p3QbsvIbsn1jc2SmNVBGCbJJAA1UZwRJpLLLcXUDG5Ab+8fsFCW5gqouyW59DnAKjRUzudEaACZ+R+iHqU3HEUD16bhtib+j2qZl1d8Gk/8AaAFlOm7GDysvD5J5B+Jcfc8QDkZ+J1p8gLu+AhdHTy7nQ08IPL5YnbRdUMjNf3nXP+lmjfMko7nCtB9/Axo4JjIc90ugWNyfN2w6CEtO6U1hdAeXJ8EMRjyTAIDeQ0PMlRGtJBI1pCrHUM0hrpcDmA0sdR++QWt4brZaS1W446AdXp/bw2IUnFlhIEzpJt8v1PwWtrdfZreJPEV2MHfHRcQhl+rKnFxNyT+9uSQSjFcYM622+9+fL9xB+FeDma12WRsbFWVsHxk5aK9rO1jDA0XEguEOJ8II0jV8dNuqXvsWOOhteG+HSrftLOvY7xHB0qbTUNR4c72b5i47mLeqFVZOx7dvB6Wu9ry4TMfiuK1IINQhomb/AHK2IURzwhxVVY9pLhCDEccDJFIS78R0HkN/NaENJnmf0MrVeORr8umX/wBn/pCatVfUdmcSTzKehXxiKwjzd+onbLfY22dFMBGUEhdyyVvcqtlkjjWqEiWwhjUZIG2G4Zh021hGhWs5BTnxgPp000oi7ZPIpwRknAAk6KeEiOWIMZiDVfbQWaOnP4rOsm7Z/oPQiq4h2EoQPqU3XDahecssumfL9+qvkoSp0pUqJzeA2lSRVEG2E06HwRFEo2XhgGivgrkIweCqVXFtJjnuAkhomBpJ6IGo1NOnjutkor1ZeuudjxFZDW9kMY6/8u4ebqY+rlnS8c8PXW1fST/0MrRaj/B/kaXsf2OfTq97iWgZCDTZLXS78bspItsOd9gsHxrx2uyr2OllnP4nhrj0Wcde/u4NDRaCUZb7V06Ia9vOB1sXSpMo5Za8udmdltlLRFjOqy/A9fTo5zlbnlJLCz3yN67TzuSUTCYj+HOLAJLsO0DUmq4ADmTksvQ/+oNJJ7YqbfuivuZ//H2JZbRhuLYLu3lveU6ke9TLnN/3Fon4SE+m5x3OLXueM/k2DwovCeRWWoeC+T1PMSLryHCPrKSRbTp/FVbKymkGVP6Lds5+QVHyLLN0vcJa9SSiwWDQisLCH/Z6lUawOaW+J0BuUudJMSYiBrvslNTtlw/1MXxCyO7GHx3H7sC0PINfO4bNGUg8hYn/AGlIqySWIxMn2kpw/DhfEIo4Km2SWkk3M2nznxO+KDO2Uu4Bbn0BMRj5GWmIaNSL38zqemgV41Y5n1CKr/IXms4uMHMdyb5egiBP75JjakstBMYKhNwHDqYm+scoHkrceh3fAIcfTGY5vZgCDJcdTHyEo3sJNIPHTzbyMMPgqr2tJbeJdIbA+JS87K4tpC1sK92GiytQ7pjnvfpo1oaJ9B99lWM/aSUYrqdVUpTUYpcnOHeOjNUkl0loOwmAYBHLVde9lmIdEGugoz2x6InhcIynLzBI/FfyABmAqztnPyoFJ46GD7X9pKXenKc5HI6RtyC39BoLNizwhWzWV0+9mDxmNfVdfTZo0C3aqowWImTqdZbe/O+PTsQZR5pmNfqJOfoThEKkKhVZEoqVCxbSarxRWTDKNJMRiBlIZYekmYRF5SCIRChwLkSLeL4r/lt/1fYJTU2f2L5/YYor/vZThKECTquqr2rLLWTzwgtoJ6BHWWBfBZTbPkpSyQ3gYUMPOyPGIFyGFOgB5o6jgG5ZJTK44i5QccwuIex4exxa9pkOGo/fJBtqhbBwsWU+qYSM3B7ovDPVOyPaE4prg5hbUYBmIHhdMwRyNj4V878b8IjoJpwlmMs4T6r7r3no9DrHfHDXK+hoFhGgZ7tf2k/k2Nhmd782WTDRlyyXRc+0LDrcLb8H8I/nt0pSxGOM46vPp2QhrdZ7DCSy2eT8c45iMUZrVCWzZg8LB5NGvmZPVe102ho0scVRx7+7+Zi26iyx+ZiDE0kWcSIyAO7S+0NuPUGBeJZ9bbGGA3iM2yG8id2c8i3Fl737yrRaQ3VshEpq0Qz2ru/Dy/MdvJX5ZZWux+XoN+zHGO4fnc0OnWSbeWyX1NO/oZ/iGhd8fK8D7jbQ9v8AN4UkT7QGrTvY63SdcoqXs5mZpZbf/HvXwfuMo7ilRx/qOLxu0mAfOE+qIJeTg2Ho6mv6fB9i+L1HQAA1o2ba3KdvhC6vTxXL5YOOgil15BqnE6mXK2GD/KPuUSNEc5fJaOiguWwZ2IeW5S85eWyIoLOQ0dNVDnA04Rw8th5YJ93OY+Ib9J9EtqLs+XJm6zUvO2L4NO2k9vjrPa1o1F/r+nNZbcJcQWWZecvCRn+0vEQ+GU/ZEknn6J/SUOHmkavh+nkpb2ijEdpKGHotdUdLoI7se06AAIGw8+ZRIaG6+xxiuPXsZ2vvr09kotmC7R9tK2JGRv8ATpAkhrTczpmdvbZb+k8Np0/mfml6/Y8/fq52e5Gcp0yfJacYuQm5JBDGAaI8YqPQE22SViCLioZKRUGyYQJywESOMarxic2GUKaPCICUhlQopuMBeUgsWRQR9C4kpx2JFNk7mwHX+yHbYq457l64b5YElCnfMf2UlXHuxucuyGNGluU5GPqLyl6F7maDnoFfAPIwweE0R4Vg5SGbWBthdHSwCbycKg4lkspOKi2fJVJLMNhXVHtYwZnuIDR1P23nYAoV10Ka5WTeFFZZeEJTkox6s9IbjMNwyg2kXZ6kZnNb7T3EXcfwi0CdgIleA/lNZ43qHfjbDom+iXov8n644znlG8rqdFX7Ncy/37/QA4P29a+oW4hgptcfC8EkN6Pn/qFuYCc1/wDC7hWpaZuTXVPGX719vzKafxXdLFqwuz+/3Av4qul2GG2Wo71NMW9Ef+FINVXZ/wAkvomB8VlmcfgzzxzV6dozcg1RkockXTAXUboDiGTN5TkjxW+XxXhW/Q+xNrPBxkz4Xu81PB0kn1RZUxzxYOPU2+RhRt7lVRB9UCNCnIbhLgZ0aBDZIQJS5FXNOQZwniXdOIdOR2o5dQgX0KfK6imr0qmt0eqDsTSpVwchHee7GrukboFTsreJdBKu6yiXn6Gfx+DdTdlqDK7XLY/RaFViksxZsU3xsWY9AcUSdBCJuQVvHUi2jDgDrsBd3wUt8ZB2425NOa/dUw4sDHbaE+u55lZm32k2k8nnXXvniPIg7Q8YB8TnQwfiJkn97J/SaaSeEuR2uqrTRdlzSX76GJ4n2oJltEZR+IxJ8ht+9Ft1aGKe6fPuMfW+PylmGmW1evf5en6/AzziXGTJJ+JK0EuyPOyk290mW06PNFjX6gpT9C1FBnQpOOOK44qcUOTLpBuCw3PUpOyWWFSD+F8AdUcGg+gVp6xQWcFVXuY8xHD8HQaWtL69Xc5opsPm0AvPQGOuyPpP5y57pYhH4eZ/Xp8/oBudMOFy/wAkANatrAgdc2F2MEFbnxrZRnHUslkRV6pqvnbRo6LPlJ2Tz9B6MVXHAZh6HqmYQATkH5Q0SdUxhRWQGcsu4fhi45jvorVQz5mROWOBzTbAgJlLABs4uOINM6KESy0qxBEhQcX4LHvolzqZDXOGXPHiaPey8ibX1jSJKW1GlqvSVqyk847N9srvjsugWuyUMuPH77AbiTJMmbknUnmTujY4KFZUEn2KxDnNY1ziQwFrATOUEyQOk7IKrjFtxWG+X730yy+5vCb6AVRQyUD1CqMuigsKHtZbJvXl1QRGn0XzzhM+wLbBgNWRZEWGNRafLIU6UrmyXJDfh/DSSCUGUxHUahJYQ5qUAdULkRjNroBVsICbEDrqpQaNzBDSyPBpP8Q1cBCv+JNSQSX9WGLEOcHj8O6nlrZXVby4/Yj9hI2V2wlmC4Mm6m2qea+hRT7Nuc7MXltMm3Mj42CvLWqKwllh34m1HCWWNIweEp53ljBu95uel7k9Alf/ACdTLZFN/Ay9Rq5y5slg8z7W/wAQW1Xn+XZLRZrnyBG8N19V6XReDuEc2v5L7gI+MewWKY5fq/sYTF4t9U5qji49dvIaBbkKowWIrBkX6m2+W62Tb/fyR3D4QuubDnz8kzCly56IUnYlwMmNY1hAEHnz+KbjGEY4Qu3JyywJBCn0Ljjq44j3gBuJQ7Mvo8F4hmEaHaCAElNST5CpjLD0ZIA8kJvBw44vw6tQbTaZbTqtJkWLiD4muPxFuqa8LVN8pS6yi/p7wWqc60vRiyQP0W/wjNOGqo3HYI95KjOScCziuIn+mP8AV9h90rqJ5exfP7DNEMeZkcJQ2GqmuHY6yY2ZTDBJTiSihVtyZ9haRrOn3Bvz6D9VEE7HnsWk1Be8eNaAI0TiSQr1Il6444b6qCSTApRxYpIOFQSVFVJIlQSVqpYprOVJMlAzuqEy6K6pVWSirJ5qCx6A7EsaPERPT+y+cbcn1xVTk+BXUrBzp0GgCJhodjDagvClu6HJMFZnoFv4nHhZpuVT2fqLrT55kXYXEDWZJ3P2VXFlLK2A8TxomC6On9kaFbYamCS6C6nXc42sN51KNsSQdoLZjGU3hz4yNu7QWA1JQpVuccR6iuqjipvKXvYD2i/iaPYwwLzpnqeyLQcrdTvcn1RtJ4H/AHXP5L7niLtYovFfPvPPOI8Sq13Z61Rz3ddB+UCw0Gi9BTRXTHbWsIz5zlN5k8gzGE6BHjFvoDbS6jXh9GiB/UDs3M6D4J2mupfjzn8ha2Vj/COsTwxrQCXgA6SRfy5p+dEV3FI2t9hXjsNAlpzDeP0StteF5eQ9cs9RcClcoYwSUkHziuZxUG81VIs2MmVRTYOZvHnp8oSkouybx0CLhB/ZvHvp1BVLWvaD7LrD4EXHzTD8PjdW45a94F6jZLpk3faLtPhsbg3MvRrUyHsa64JFnNa8Wu0kXi4CztD4bqtDq1NeaD4bXX3Np+j9Mh7tRXfVh8NGBcV6UzDi44qr4kMaTvoB1VJ2bI5+heMNzwLsNSJPMlL1wbfvDzkkh4xraTZOqfSjXHkUbc3wQweGdiHS61P69AqwhK55fQtOSqWF1H9mjKwQAnlhLCE22+WUV6zW+0Y6Kkpxj1LRi30A6nFB7oQXqF2Cqp9wapjXHeEN2tllBIIwGOOhV67X0ZWcEMxVlMbsgsE8wU5IwVucoZYrc5VORx5UMlAr0NlyrqqElbm81VlkVueFXJJoSZK8BjB9vXB8CuwcyYeVGEVwWaCXGBtzPkN1C56FHJdip+KcbMGUczr/AGVtsV1B4z1BhTOpRMosC8Q7QNo2sXfhH/cdkerSSt57GTrvF6dL5fxS9F/v0MlxLitSsZe62zRYD4LUqohUvKjxus192qlmb49OyAUYSCaeGOXMfRGjU8ZYN2c4Qdwym18h1jHhTVCjLKYC5uPKDHcPqDQtPwhHdFnbAJWw7l+HD5DajHXsHB1vjyV4b87Zr55KS24zF/IAxzhOZjnAzDmkwQRvI1CXtazmLYetPGJIpOLJEPAeP82o8nC4Q3Y2sT5/X6l1BL8PH79Ch4HukkcjqPTXzVGkuhZN9yOUlVw2TlI+MDUrmku5KbZfh6BeczpA+Z8uSvVVn3IpZYl06jdjdALAbJ9LjCE2y0U1baRk6aSnaRkqqNsqS4RZCSo41H200aEjl2Sz9BxJQiNacUWybuTqxUueoq82P3E8Dg3V3Z32YPn0Cmut3PdLoTOaqWI9R7VrsY0DYaAJ1zjFYFFFyYvr49xs0QEvK2T6BVWl1AKgnXVBl7wqItpqqROS1rQr4RXLJsUohlrK0KykRg0vZvhTq1KtXeCKNKnUdOmd7WkhregMEnyG9s/V+KRptrohzOckvgm+r977fX4nq0jlCVkuiTFIqytfcJ4Jg7qTikuny0VM5LdCt6qzkUkqhYor1FSTLJAbqiC5BcG28A/5dT4wPmvCKLZ9i3TfRlVTFMHssBP5ifoIVlXnqW22d2EYRj3e4GE6GC76lUm4IFKSS5ZRiKVRjvE3MrRlFl4yTXALWxrQCT4QNSVdVuTwuTrZxqjvm8L1MzxbtGXS2jYbu3PlyWnRo1Hmf0PI+IePSn5NPwvXu/h6GeJlPHm223ln0KSD4LiTSNoBzGnSQIA0WuopxRmuTUmRwuByvzHQLq6cSydO3McDJr/RNJi7OPbFxPqVzWOSU88Gfxr/ABlZlr8w9WvKU3VC5E+Sjkk+8RUeZncIJwuFE3ui11LPIOdjxwOaeGTygKOReymiJFGy1rVZIhs73anBGRJx2vfu2+bvqB9/RI6qfOxfP7Dmnh/e/kU4UBgnc6KK0oLPcmb3PAZguHmo7M/RHrpc3mQKdqisRGdSsB4WiALJhyxwgCWeWDuKG2WIFVLFLoVHgsjheoyTgu4fgqld/d0m53xOXM1pPOMxE+QQL9RXTHdY8L1w3+gSuqU3iI0HZPHf/mf/ALqX/mlP+Y0f/uL6P7Bv5G70DuB9h8TVqgV2Oo0xdziWyR+FgBNzzNhrfQravxyiuvNT3S7dcfFhatBNy8/CPRuPUA3AVqOHZ/yixlNsDWBA9SSvMaK3/wAyFtz/ALsts07o/wBFxiux5m3sxji0kYd4EanILfFy9p/zGj6e1Wfn9jE/k7f8QR/DsRSYHVqb2NeYaXwJ38ImT5prS6yq/Ma5bsdfd+/qBuplXhyWCMWTwuVVSqssgWrUQmy6QI9yC2ESKoVSxs6ODe83n9F4ZzS6H2adkYBtClTZ/mPPb+6o3JgHKc/cTwdVwdJ9J+yrKKwVsinHBDjXaOjRb/VEu91ggk9eg6n5q9Gkstfl6eplazW16Tq+fRdTzDivFH13EugCbNGg/XzK9BTRCpYX1PJ6zxC/Vv8AqPjsuyAkcSOLiD6V2ckh+AwOYgu05c0zTp9zzIBbdtWEPQtNCDLMqvgqWNClENlXEa+Rk77eardPZEtVDdIzhMm6y+rNDodCkgmApRBYxqskVbDKAR4oFIPpVExFgWiw1FbJXBYyoFZSIaKcbxDu2lw10A5lDtv2Rz3L11b5YEGHYXGXXJMk8yka4tvLHJySWEN8HhJMlPV1ZeWKzs7IfUqYATqWBVvJVVZKo1ksgZ9EBDcUiyYJXMIMngJEBc9AbDJFbqkaqjlglIq/mDMiQQZB0IOxEaHqhuWeAiWOT1j+HnaCriWvGIa5+SAK0wD/AJCBHii8t21iRPk/FdHVRJeyeM/2/wC/h8fkaumtlNeb6mqdiI0zEnYOf+tllYyM5EXafGilTL6rjBIaGMuTIJEkm2hutDw/Syvs2QwuM5YvqLVXHLMLi+2Ndze4of0qRMm5e49MxsB0AXoavCKVNSn5n9F9PuxCesntwuEVGo97s1RznmAMziXH1O3RegqqjXHbFJJdlwZc5uTy+WcJRCoLWchSZdANV6BJhUikqhYjmUZJwegYvFQ2B4W/XzXhYwPrsYc5YNSl1zpsP1RJNINlLqZ/jPalrWOp0fE8n/E2b+Xmeuibo0Lk1Kzp6Hl/EvHIpuFHX17fIxr3kmSSSdzdaySSwjyspOTzJ5Z8ArFD4lc2cfNaSYAlck5PCObS6jLC4IC7vRO10KPLFp254Q3o6WTsOnApLqWNV0VLQ1XKltMK6KsR8aqy/Ls36m5WfqpZnj0HdPHEc+ovASyDsmArEEwpKl1IK8SrPSuw3ZsVMHXc8XrtLKZPuhpkOHnUA+DFg+KeIurVVxj0g8v356r6fqPaXT7qm3/cYR1QgkEQQSCORBgj1XplNNZRluDXDJCqrKWSuC1jrTsrplWJMTWNV87CzfL+6QlJ2yz27DsY+zjgY4HDp2qArZMdYenCcisCzYWxnNXSK5OvYuaOyUYinZUkiyYjxGKaNb9Bf/0kZ2RQzGDYurY0nQBo9T6paVzfTgYjWl15KpVCwfwvBMec1aoKdIG5nxO6MbqfOLJa+6UfLWsy/JfEJCCfMuhqanbRtNgpYSlDGiA59gOZDAZJ6khZ8PCZWy33y6+n3Dy1SgsRR9wHtxVa8txDszHG7oANPyDRdvTVE1XhFbjmlYa7ev8A2Vr1cs4n0Gv8SsS04ahlcHZqmYEGQW9264PxSvgsZRunlYwsfmgmrw4IweA9oFeoq65MqzoOs/8A6TuRbBW93JVbJAsQ9BmwkUBudKDnIXBxQSRIVSTY8TxbKQzVHQALcyeQG68ZVXKbxE+r6rWV6aG+x/dmJ4tx+pV8IJYzkDc/mP20WtTpo1+9ni9f4tbqnhcR9PuJ00ZR0Ljj6VOSCylRLpgaaqYQlPOCJTUeo5weBBbNMzzBEFaNVK25h/2J2WvOJEzRI1V9r7ldyLcE6Cr1PDKWLKGUSmuoA5lUYOyW06ZV0mQxdxThMkva4SdQTHofsUpfpsvdFjFV+FtYsOBqfgPwv9Es6ZrsH9rD1InDuGrXehVdkl2Lb4vuE0uF1HNzADLubwOhMWKVnqYwe1p5CKttZQ97K9kH4qrk7xrQBmLg0utpa4uldR4tHTx3bc/PASvS+0eMnt+F4e1jGU2CGMaGtHIAQF42y9zk5y6t5ZrqCSwhPiOwmCfUfVqUyXOJc7xva2dzDSLbp6vxrVwgq4S4XC4Tf6AZ6SptykjOcax/DsPLMLh8O+p+NzRUa3yzSXnyt1Oi9F4f4fr9RiertlGP+KeJP6dF+fuRmajVU1+WqKb9ex5t2l4hmcWzLnXeYDfJsCw8hFoW3e4VxVNawu/7/XIrRFyftJ/ICwGHJU015Jtng0ODoRotGEcCMpZD2shGxgHkuAhSQdyqTiQozqLcl23J2cFZ4bS3aIVPYw9C3tJeol4nwdntMbl6BKXaaHWKwMV3y6NmfqUyDELPlF5wNqSxk62iBc3XKKXU7c+xM1ArZRXBEvVck4JOxTywUy4ljSXBuwJsSOSpsju345ZfLxgIwDoTNTAWIZtqJpMA0QrVLKJPg5IBqGUu3kMiCqSRJUEkJUFhbjcY+q4ue4k/IdANlk11xgsRRqajU2Xz32PLB1cAfLjj5cQfQuwSNuFeEHmU/pvKhS/ljHCgB4Itz6puvCllC8/w4YxcwFMuKYBMHfhhMhCdeHlBFPjBc0oiZTB8awC7cdgi/FEiyhzfYnaUtaSZKok31LMtDTzKIslCXj2d6hT5vUjyhOBxWJouz0qvdu3IESOomCOhBQL9LG+Oy2Kkvev07r5BIW+zeYtr5nrXZVlUYcVsUaIe8Zi5tNtKGajvDOpF9omF818Urh/NOjTZaTx1by++Ph0PS6WT9nvs4yC1+3OFbUDMz3N3qNb4R5Tdw6gHpKcr/hjXTq3tpPtFvl/Povg39AMvFaVLalleow47RpYrBVcpFRpY5zHB0jM0Fw06iCPVJ+Hu3Q66DmmmpJNP0fD/AOmvkG1G2+h7X24PE8VxRtNstaJOlovt1X0629VptI8zXS5vDM7h2Go4kmSTJPMrOri5yyx6clCOEaXB4WAtWuGEZ855YxpMR0gTCQFcqTDI2/fVccTY3mpSOGPEuHPoilm1qUxUA5SSIPkIPxSmk1tepdns/wCyTj9O/wCv0CW0yr27u6yL6zrRzTbBA1RlvoqSXBZMx/GGltQrH1CxM0aeYgBJS+Qx8CuOO5lOTj4OXZOwFYaoiwkCmhrRunI8i7K8U/ZUm+xMECkoQQiSoZJElVbJwRUEihyRfCG0VoZY+UHBGFbM+SNVFA5spCoXY1wHsp6noK29Q7DnxJiHUBPoMMQ+BITMnhAYrLPqVxdcuSGQqlVZKB3OVG8hMFrWq6RQvp0grpIq2X5QFYqRdWI5LnI7AVwOmKuIpNfdpdduxABdB6GIPRJ622cKJyi8PH07B6IJ2JMI41x+vipNV3hBMU22YItZu/mZKHo/DdPo1/Sjz3k+W/n9sItdqLLX5nx6dhO55TgEuwHGa2Gc51J5EiHNN2vEQQ5uhtvqNiEpqtHTqko2rOOj7r4P9oPVdOt+VmW4i7x5dgAB6AoF7bnhjFSxHI34VSEabp/TwSQpdJ5HLCnELMMoNuR1REVYS1tgrFTgF4XHB/BcOKleix3suewOHME3CT8RulTpbbIdVFtfHAbTxUrYxfTJtP4lUR3dF8XDy0eRaSR6tC8b/Blsva219tqfzzj9GafikVti/eec19V70xymq4qkmWRme0Lbzus3VrnI7p2JUiNHyg4+lcccUEl2GddEg+Sk0OqLoYSnovyislyDOQ2XKnFVZKIFUJK31CFRyZdIHdiXdEN2MIq0f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AutoShape 4" descr="data:image/jpeg;base64,/9j/4AAQSkZJRgABAQAAAQABAAD/2wCEAAkGBxQTEhQUExQWFhUXGBcYFxcYGBcXHhgaHBcXFxcYFxgYHCggHCAlHBcXITEhJSkrLi4uGB8zODMsNygtLisBCgoKDg0OGxAQGywkICQsLCwsLCwsLCwsLCwsLCwsLCwsLCwsLCwsLCwsLCwsLCwsLCwsLCwsLCwsLCwsLCwsLP/AABEIAJwBQwMBEQACEQEDEQH/xAAbAAACAwEBAQAAAAAAAAAAAAAEBQIDBgEHAP/EAEAQAAEDAgQDBQYEBAQGAwAAAAEAAhEDIQQSMUEFUWEGEyJxkTJCgaGxwVJy0fAHFCPhM2KCkiRDssLS8RVTVP/EABsBAAIDAQEBAAAAAAAAAAAAAAMEAQIFAAYH/8QAOBEAAgIBAwIDBgQGAgEFAAAAAAECAxEEEiExQQUiURNhcYGR0TKhsfAGFCNCUsEV4SQWU3KC8f/aAAwDAQACEQMRAD8ARU2LzLZ9WLsRTkTuoTKp8lQKku+D4s5/7R9zspK7s9AujhNC+w2aP0+5VZSSAys7Q6+oS7xCGiGjb9eaG2DSUeZdSWHwjwYOh1BK7JFlsGuAbiVRoJyiNlaCyFoUnHMifZyu1jznFnDLN7T5IeqjKS4Aa+uUo+Xt2NfwenTp0nsFYOEixZ7OYxqdeXqsy9yclLHJ5/UuyU1LbjBDB4fu3eFwDAYHkNPkeapZNzXPUiUt6wwbinaSkxpbm7x3Tba50+6LTobJtPGA+n0Nlj3JYFnDKzHS+lTLSDGd5zH/AEjRM3qUeJP5IPqHZF7Zssx9bKw+JocZ8TjvuepVKY7pcoBXHL4Rlq+WfBJHM7nc9AtSK9Tc01TxmYRwrBio8g+yGkn6D5/RDvtVcckaq1Vx4NDVbAAH6aARH72WbF7nlmKm3yU2eIFnRHK07fL5K6zB+4hPDADDXAn2WHwt3J0BH0HqmvxR479Qqfb1F/EHEXP+I4lxGuVsGB++SPUk+F0Ro6eznHZC7+cdsSmFWh7cVPrk3JlX2ldx9TpF1xMdb+i7KRGGwl2IaAJBkbKmGy+cIrGPPILnWV3Hzqwdqp24JymDVRHkrrkHJpcsR8T417tM+bv/AB/VPU6X+6f0PL+JeNZzXp38Zfb7iEmU4ebby8sso0pKJCGWUlLAe2nsE2o9kLuQzo0hTbmOp06dU1GOyOWLt7ngThj8RVaym0uc4w0Dc872A3k2AErL1F8eZSfCH6q8LCNYzjwwdL+WwDhnkGvigJNRw92lIswaAnW5GsnOq8Oeqn7bUrj+2HovV+9/kGlqPZLbX17sM7WdsjjMLQpublqNeXVY9lxDcrC3cTmcSNrao/h3hC0V85p5TWI+q5y8/kD1Grd0EvqY5wWuxQ61krkjmzY9i+zAqsqYuu3/AIei17g06VXMBMfkBF+ZtzWP4lr/AGc46ap+eTSfuT/2/wAuvoOaejdF2S6Ixp667+a13wKdytyoyyKlQueoLxZ9aCqWHtLjlHM/ouyAnbziJGnggbgkC8kxb52+qndgrK9rqF0cEGxAJOxI+gVHNg3c5dWE0sAT7U3VQUtQkuAynQaDlEWuVZi8rJPlgOJqANe+RIsOir1GIRbkombe4uMlMp4RqpKPA/4PwGu9oqNZDNnOIaD1Em/mlLdRGDxkytV4hRB7M8+4lVw4oTUqOzP0Y0GxPMjkhRs9s8RXzF56hXtQgvmLeI4mtUAzvMHbTysE1CuuL8qH6tNTHiKA2YOSAL/L5ontMcjE5qMWzb4Ps9lpNb3m0z87dFiW6vNjeDy9+pc5tibtLhWtIZB8Nw4nUEcvMJ3RzbWWafhnm5Zmy1aMW3ybOWaPguGy0g7d9/SwH19Vmaqe6eDB1ljlPBKu12yHBpdRdNC8YZ7XAj2ukyeg6Jr2kXHknKOVRUcSYggXJEgDaA25JOyJBwJi0uQDH4AsYS43da/tO8wLNHS/wTFdik8IaolvlhCd9Mps02muC2hht3KjmWjE5VxB2suUc9SWwcvJV+hTkmBOqjJJTiagpglxgfvRWhFzeEA1F8KIOc3hGc4nxR1S2jeXPz/RadOnjVy+p4vxDxWzVPbHiHp6/EWo3UyyynTlEjAq5YD6NKAmoxwheUsjbhVBocHPaXNFyAcpPQOgx6I6rk4va8P1xn8uM/UBKazh8hna/jWCNJtLCUC17v8AFfVJe5kGzGSSBOpcALW3KxEta7pfzFiaXRR4T+PGfk8mhFVKC9nHHx6mXwL3DMGmMwyuI1Ld2zyO/NNxpU2m+xWU9qDWMgJ9LAo3k7G644acM7LYzEAOp4eoWG7XGGNI2ILyAR5SkLvEdLU8WWJNdur/ACyMQ09kl5Uajg/8M8Q57DiCxlKZeGvzPI/CIECdJmyzNT/ENEYNU5cu2VhfcZq8Pm2nPoej8U4Y2phX4anFJjqfdgtEhjbCA2RtI13Xl9PqJV3q+Xmaeee7NSdacNi4POeKdgMLQbnrYxzRzLWNnoBMuPQSvR0+Mam+W2upP6/v6mfLR1wWXIwnFmYcGKDqr/8AM9rWg/laL+sLYq9s1m1Je5ZYpPYvwixEKnrZc1tmiTz/AH9l4s+p4cuZPCLW0DGaofJu5/Tz1UZB78vFf1LsJUN7COtgB+vVcwdsfeM6czNgI8/2FXAo/Qjh8V3lRtOYlwEqspuMdxNsPZVueALGsfSe6mZkn/cOcqK7FOOUGolG2tT9BbxesGwwba+e6YhHkd00M+ZhvZvg1OoW1K7srNmzd0HfcDUJfU6hx8sFliPiGssScKevqa3HYqjUdlpuBgaAmdbwNGjawWW1YvM0efhRZDmfc7w3DjPGSWzcwY89EOU31yTZNxjhPBHi3Z2m8PLQQ43EkxO3/pXp1c4ySfQNp9fZDGWZPCYD+o1lbwDebSNwPPRak7k4Zgbd+pzU5V8s2OIqwIiGREfQ9AIWPjc/eecw3LLMnxYtqPLnvLWkkCLz+X5zstfS1z/DXHLNCrVrToC/+Ha72KrT0Iujuyyt+eDQ3V4vGfpkDwjKjvCwuvsCVabrXmkP2QoxvmjT8OoNo0/6hzOJ3JgdBF3HyWZa3ZLymFbJSl5OhM4hz/C0BrdLQC7aCRoOirhQXPUHtxywPjNYSxrIDQYJuBMGTAF/iUbTRfLl1JjnOTL4+sHPkEu68/yjYBa9K2x5WDb0kHGOcFDKc6okrPQdUfUhi3QIVIc9SzAsqL0KNB+HoCBZClJlkkB8YxtOk2/tH2QN/wCyPRTO18dBDX6+rSQzLr2XqY3G411Qy4+Q2C2YVxqWEeF1est1U903x2XZAoEqyTYqXUqMo0YFJSDaVKExGOAEpZDcLQko8IZYGUsFvGMb3bQxvtH5dVOpu9nHbHqdRVveX0M9SZJWdCOWPSlgbUKOUJ6MdqFJSyShSQQAzeX1UfiLdD0L+F/F8SKwwzR3lCCXAn/BH4mu5E2ybk2i687/ABBo9N7L2z8s+ix/d7n9+xoaC6zdt6r9D1UrxiNkyn8ReOVMJhmupEB76gYCQHQMrnOIBtNgLzqtnwXR16m9qxZSWfzE9ZdKuHlPE8din1Xl9V7nvOrnEk/PQdF7WFca47YJJeiMZycnlgjyobJSKZQy+D3MUWUha7+Z28l4ps+ib53P3C7FPkyTK5DlccLCKqbydTZSy0oJInVxBAIDjdcupWNab5RPhuHc9pfTMvpuBjeLEEfNCuls8sujA6m1QlsmvK0a4tp4mga7rOaIHMP0yxuJWbBSpm12ML2k9Nd7OPTv8DAYzCvbUioIdyOy2q5px8p6eq6E6/IM2VxRpiPFUcIbOjRz6/RAUN7y+BJ1Tun6Ipbj6hEeFoOuUQT5lS6o55LPRV5y2xpw7tFUpmm2YY115uYNiEC3SxmmK3+GVzTa6muZxAVmZmkiYPIiDB+BWTKpweDAlS6m4sQcfwVMVWvzmJ1u4Eg3b5zsE/o/a2f04Ry+w5XrfZVNS4BOI497tL+eg/0jX4lek0f8LXPm57f1MazxaqC/prLAf5J9QydeZ6chyHotz+losUaeOZe7/bEZOd/9S6WI/voF0KVPDxUqv8Hl8rTKX8VxqNI6ZyXtOqS7e74ltJKULd8V5fUHwbYe9zPZd7Jdy1gN/X0XjrsxiozXK6nr53u2EU3ngKNOSZlx3JS+X1AlxPdszTB0aIk9SAqxTlIpKRl+O4mnlj2j5OjzJK1dNXLOQ9EN0lgrwGBL2OdYAc4E3g32V7bVCWDZlqYwaggZ/RXTHFgHxLUSLIaByQDdX5ZAt4lxzu/C0y75DzTdGkc/NLhGH4l41DT5rr5n+S+P2MvXrucS5xJcdSVqRSgsRPGW2zum5zeWyLaRImLTE9eXzXRW5g28BFKgmY1gZTC2MR1EE2X06aIog2xj3jaNM1HeQHM7BHclVDcwSi7JbUZerUc9xc65JWS25y3PqzSSUVhDHCUA0SdU7XDahac9zCcu5RAZSfEYGiq/My34RhgME6o8U6YEncnK1oHtPe42a0C5Ki22FMN0vourfol3bIhFzeDYt7VUcDR/l8CBVfrUxDmw1z9CWN1cBoJsB+K84L8Kt113t9W8LtBPove/1xz8B/8Amo0Q2Vde7EvDu12Lo1jWNR1Qu9tjyS1w5QLNjYtAhaGo8J0ttXstqjjo11X39+QFessjLdnIf/EPtLSxlLC91Ig1HVGHVjoYADsfegj5JHwjw6zSTs3+5J+q5/6D6vURtUdpg6gWwxRA9QoUmESKUMue64msG+1BXiT6HCDl0Aa9dhFmn1VkmMwhNdwSo8TYK2A6XHLJOAi+qghNjHs8DRd348TJLXNEk/GNOaX1O2xbO5na+UbV7POH++hq8Y5mQYhhhzogEeEgayzYjnqs7zfglyYdcZ7/AGUun77iWjwE4t4eXweonwjnG6Yr1CrW1I0P5/8Alq9sVkC47wRxqF1Iy38JsR0GyNTrIv8AEMaPxBKGLBNUY9lnNLT1EJtSjL8LNSNkJ/heS3g+DNaq1o01d0G/6fFVvn7OGQOrvjTXuNnhWgNENENs2ZNucaXWjov4clqIq26eM84R4HVeLedqCy/UjVod4w5nEEaXgxuBa3om9bqaPCI+y0sfO+4Giu3VS32PgDrU6NFpe50BpuXEXmOZubWA5pHwrxvUyv8A6jeGN6rQwlXmC5QvqcQqVf8ABpimwx/UqAmfyM+7rckzq9bXp24KxyTeWlx9X+8ojT6SVnMo4+P+kDO4U7N7WaYl7iSSdgZm3ID9IV0vi1MJe0nDnsl+/wAxu3SWOOyLwn1K8NXLDlOkwRyPMLQ1+np1um/mqlhrqK6W2ent9jJ5Q0w4zOyXJ1Jtcc7leSmmllm02L+0HEMkkBogQG6W8xqT5JnS07uOSIR3Mx2JxD6huQBsNh5ytyjT87UarjHT173yzQYCk1lFzjcOaRH4oFtbazYIPiEa46lQhLPRtmRXq79Qt7WHngW1s0ZmsgDW5P8AZH1Nmmk17JNGj4fdeni5554AsRjQG6i2p2HqhRrbZtTthFbm8IzPEuLzIYYG7tz5clqUaVR80/oeR8S8clNuvT8LvLu/h6ISuMpts84X4XBOeQNJ0Q5SSRJ6Bi+DNqUaOGpjJ3dy6Jlx9snSSfsFnU6l1WStlzn9oLOG5KKCKPYWi1uerXcGjV0NYB5l0ov/AC9spba4LPpy3/or/KxSzJiDin8t7OGY8ga1ajjLvysEADqRPktnS16n8V8l/wDFLp8X9uPiJXSq6QXzKcPS+C0YxFJMScWx3eugew2zR9XfFZ2ou9rLjoun3Hqa9keerO4HD+8Qi0145ZS2fZDJtPcppR7i7ZS85jA03KG3nhF1xyWNEWCt04RXr1LWN576/X63U7SM+h2FOCDjgoOKHobLoGqhDkEQHUS8g0SpVLHr9SrJuvHKJ9TjDC4IOcPgpwSkyp1e8NupwX246ltOhu70H3Ko32KSs7RNL2YxzqeZ2WaLfbDfd5PjU/dJaiG5+8wvEqYzajnzfvg+xIZWr/8ADk926C4bHSCBsdQg7nXW965B17qaf6i5NPVaKVMMaRmcBn3gbDmElJvGDJz7Wzcxf3UmBdU3eofKXUXdqWAUshiTETt1TeiUnPK6Dvh6lKzMegn4JxSlRa+mbOf7+3KDyGvqtGyuUpqaXC7DfielsuW6MvkWP4m/M7vDlF4MwNLZZsei39Tfdr4Rlp1xDlr4Hk66K9NKULe5JhrSM9V2UiQCYz9Aw3Gu8fFIa7X1XQ4r8/dsY02mak2nx2PqzmiMwECToZItAaJnoVl0VWWy215y/Q0pThWnKXCIDEd6HD2XQcvJsDV0b/JOajwy3RuPtVw+vqKVauF2dgHSrTlfUJtdoJ+gj5p/U/y1VOzTrzSXL6ikbLN3tL3hLoV1KhqPhojMb8/7W2HzWe5ShVtm3hduwr/PSuvUKY49+ORtjq5psdFMvzW8JFo/uTcckhVFTkm3g9HVByeGzF18PULpeHE3MGTA+y265wS4Zr0SqhwmW8LotJcXRZtgTE30EId0nxgprXJ1+QZMDn5C5sNEkNIIseY36D15Kb1pq4f023JmFRK+U23wjP8AGeJNoOdmqZnmQANGjk1un280eiqVsUsce8a9pVpv6lr57LuYrHcRdUPIbAffmtaqqNfTqYet8Qt1T83EfRfvkEARlyIBVCoBqPRRKpvoduNf2X4bmdnIkDTzWfqbMLAWCyegcJ4bBkjVZNtozGJhO1+IrHE1KdZ1qbvC0WbBEtcBuS0i5vqvV+FU0qiNla5a5ffPdfXsZernPe4sU02LWSEmwXjOLyt7tup9roNh8UvqrcL2a+f2DaevL3v5C3BYfMeiBTVueQ9k8Ic06YAk6DZPpJITbyVVXlxgaKknngtFYOsp8tOa5L0ObL2U1dIq2Whitgrk+7tdg7JF9AqHBkqQPUYhNF0wasyyHJBExfVCWkHiVKhY9QFe+l15LB9b2nW0ibuPwXNpEbkugVSAGgVG8gnlhdBmY3MDfyQwFktq4I0sc9rz3QtplG4NpI3KpOEZLMgdlMHDdPqbvsbwgMbnc1zSbwRaeYF4Wbc3OeX0R5nxHVb3ti+A/F4B73FxIibW25pN9xaFqjHCKsRxCnQENgu3cpUHL8JaFM7XmRjOMUu/f3jnEA/AeQJufIBaemk644wbFF708cRJYXs/TdoyANXvnTo2fr6Lp6yS7g7Nba31+RziOVha5vidlLc7rkZT7vLXZel/hfUPfOL7nnfF4dJMW0qLy4Ob7RIv/crd8S0lDocppLrz7xHSX2qxRXJdxKg7M42AblAM7R7PreFgeD+IUaeh7l5s8ev/AOGj4jROclniOOrfANR4gGiG76mLnyH6+iT1ts9XbvsfHZCb18NPDZTy/Upf4jPPfVC8sUZE7J3SzJtsa8OwhaQPfdreMjT/ANxHokbrd3PY9R4boPYx3v8AE/yL+I1YkMaLafCyDUsvMjTXTBnuI8Sazwg5nE3AEyevTotKmiUvM+gzVp5yeUCDHYahFas5xf7oiBPRo1RvZX3PZBcBdTP2EPO8L82ZTjvbCpWce7lg5+8f0WlpvDYVLMuWYF3iculSx7+5nCCTLiZ63K1I18ehlTscnlvLIu6KX6IhE2NVooq2H8Mw2d45C5J+/wC9lW6W2OF1Z0eWaupx3u2d3h9dDUI/6AfqfTdBo8N3y33fT7/Y6ep2rEPqMOB9uK1KG1Wiq3nZjx1kCD8RPVdqvA6rOantf1X3X74Oq10o8TWSXbHG4fFd1Xou8cd3UY4ZXc2OjQxcSCdQr+EafUaZyptXHWLXK9Gv0fOCmssrsSnF890ZivXFJhcdfdHMranYq47voJQg5ywZ+mw1HEm5JklZ0IOcuR6TUFwOaFMNC0YxURKTbI1HyobySlgkxi5I5sJp0kRRKNlzKaskVbCKdDmrqJRssc0AK2MHA7robLIf8Z7Mfy2BbVqiK9WowAf/AFsyvdl/MYE8tOZODpvElq9bKur8EYvn/J5Sz8F2+voP26f2VKlLq39DGVmrUkheLFldqVmhiLB4Qgh6p3QbsvIbsn1jc2SmNVBGCbJJAA1UZwRJpLLLcXUDG5Ab+8fsFCW5gqouyW59DnAKjRUzudEaACZ+R+iHqU3HEUD16bhtib+j2qZl1d8Gk/8AaAFlOm7GDysvD5J5B+Jcfc8QDkZ+J1p8gLu+AhdHTy7nQ08IPL5YnbRdUMjNf3nXP+lmjfMko7nCtB9/Axo4JjIc90ugWNyfN2w6CEtO6U1hdAeXJ8EMRjyTAIDeQ0PMlRGtJBI1pCrHUM0hrpcDmA0sdR++QWt4brZaS1W446AdXp/bw2IUnFlhIEzpJt8v1PwWtrdfZreJPEV2MHfHRcQhl+rKnFxNyT+9uSQSjFcYM622+9+fL9xB+FeDma12WRsbFWVsHxk5aK9rO1jDA0XEguEOJ8II0jV8dNuqXvsWOOhteG+HSrftLOvY7xHB0qbTUNR4c72b5i47mLeqFVZOx7dvB6Wu9ry4TMfiuK1IINQhomb/AHK2IURzwhxVVY9pLhCDEccDJFIS78R0HkN/NaENJnmf0MrVeORr8umX/wBn/pCatVfUdmcSTzKehXxiKwjzd+onbLfY22dFMBGUEhdyyVvcqtlkjjWqEiWwhjUZIG2G4Zh021hGhWs5BTnxgPp000oi7ZPIpwRknAAk6KeEiOWIMZiDVfbQWaOnP4rOsm7Z/oPQiq4h2EoQPqU3XDahecssumfL9+qvkoSp0pUqJzeA2lSRVEG2E06HwRFEo2XhgGivgrkIweCqVXFtJjnuAkhomBpJ6IGo1NOnjutkor1ZeuudjxFZDW9kMY6/8u4ebqY+rlnS8c8PXW1fST/0MrRaj/B/kaXsf2OfTq97iWgZCDTZLXS78bspItsOd9gsHxrx2uyr2OllnP4nhrj0Wcde/u4NDRaCUZb7V06Ia9vOB1sXSpMo5Za8udmdltlLRFjOqy/A9fTo5zlbnlJLCz3yN67TzuSUTCYj+HOLAJLsO0DUmq4ADmTksvQ/+oNJJ7YqbfuivuZ//H2JZbRhuLYLu3lveU6ke9TLnN/3Fon4SE+m5x3OLXueM/k2DwovCeRWWoeC+T1PMSLryHCPrKSRbTp/FVbKymkGVP6Lds5+QVHyLLN0vcJa9SSiwWDQisLCH/Z6lUawOaW+J0BuUudJMSYiBrvslNTtlw/1MXxCyO7GHx3H7sC0PINfO4bNGUg8hYn/AGlIqySWIxMn2kpw/DhfEIo4Km2SWkk3M2nznxO+KDO2Uu4Bbn0BMRj5GWmIaNSL38zqemgV41Y5n1CKr/IXms4uMHMdyb5egiBP75JjakstBMYKhNwHDqYm+scoHkrceh3fAIcfTGY5vZgCDJcdTHyEo3sJNIPHTzbyMMPgqr2tJbeJdIbA+JS87K4tpC1sK92GiytQ7pjnvfpo1oaJ9B99lWM/aSUYrqdVUpTUYpcnOHeOjNUkl0loOwmAYBHLVde9lmIdEGugoz2x6InhcIynLzBI/FfyABmAqztnPyoFJ46GD7X9pKXenKc5HI6RtyC39BoLNizwhWzWV0+9mDxmNfVdfTZo0C3aqowWImTqdZbe/O+PTsQZR5pmNfqJOfoThEKkKhVZEoqVCxbSarxRWTDKNJMRiBlIZYekmYRF5SCIRChwLkSLeL4r/lt/1fYJTU2f2L5/YYor/vZThKECTquqr2rLLWTzwgtoJ6BHWWBfBZTbPkpSyQ3gYUMPOyPGIFyGFOgB5o6jgG5ZJTK44i5QccwuIex4exxa9pkOGo/fJBtqhbBwsWU+qYSM3B7ovDPVOyPaE4prg5hbUYBmIHhdMwRyNj4V878b8IjoJpwlmMs4T6r7r3no9DrHfHDXK+hoFhGgZ7tf2k/k2Nhmd782WTDRlyyXRc+0LDrcLb8H8I/nt0pSxGOM46vPp2QhrdZ7DCSy2eT8c45iMUZrVCWzZg8LB5NGvmZPVe102ho0scVRx7+7+Zi26iyx+ZiDE0kWcSIyAO7S+0NuPUGBeJZ9bbGGA3iM2yG8id2c8i3Fl737yrRaQ3VshEpq0Qz2ru/Dy/MdvJX5ZZWux+XoN+zHGO4fnc0OnWSbeWyX1NO/oZ/iGhd8fK8D7jbQ9v8AN4UkT7QGrTvY63SdcoqXs5mZpZbf/HvXwfuMo7ilRx/qOLxu0mAfOE+qIJeTg2Ho6mv6fB9i+L1HQAA1o2ba3KdvhC6vTxXL5YOOgil15BqnE6mXK2GD/KPuUSNEc5fJaOiguWwZ2IeW5S85eWyIoLOQ0dNVDnA04Rw8th5YJ93OY+Ib9J9EtqLs+XJm6zUvO2L4NO2k9vjrPa1o1F/r+nNZbcJcQWWZecvCRn+0vEQ+GU/ZEknn6J/SUOHmkavh+nkpb2ijEdpKGHotdUdLoI7se06AAIGw8+ZRIaG6+xxiuPXsZ2vvr09kotmC7R9tK2JGRv8ATpAkhrTczpmdvbZb+k8Np0/mfml6/Y8/fq52e5Gcp0yfJacYuQm5JBDGAaI8YqPQE22SViCLioZKRUGyYQJywESOMarxic2GUKaPCICUhlQopuMBeUgsWRQR9C4kpx2JFNk7mwHX+yHbYq457l64b5YElCnfMf2UlXHuxucuyGNGluU5GPqLyl6F7maDnoFfAPIwweE0R4Vg5SGbWBthdHSwCbycKg4lkspOKi2fJVJLMNhXVHtYwZnuIDR1P23nYAoV10Ka5WTeFFZZeEJTkox6s9IbjMNwyg2kXZ6kZnNb7T3EXcfwi0CdgIleA/lNZ43qHfjbDom+iXov8n644znlG8rqdFX7Ncy/37/QA4P29a+oW4hgptcfC8EkN6Pn/qFuYCc1/wDC7hWpaZuTXVPGX719vzKafxXdLFqwuz+/3Av4qul2GG2Wo71NMW9Ef+FINVXZ/wAkvomB8VlmcfgzzxzV6dozcg1RkockXTAXUboDiGTN5TkjxW+XxXhW/Q+xNrPBxkz4Xu81PB0kn1RZUxzxYOPU2+RhRt7lVRB9UCNCnIbhLgZ0aBDZIQJS5FXNOQZwniXdOIdOR2o5dQgX0KfK6imr0qmt0eqDsTSpVwchHee7GrukboFTsreJdBKu6yiXn6Gfx+DdTdlqDK7XLY/RaFViksxZsU3xsWY9AcUSdBCJuQVvHUi2jDgDrsBd3wUt8ZB2425NOa/dUw4sDHbaE+u55lZm32k2k8nnXXvniPIg7Q8YB8TnQwfiJkn97J/SaaSeEuR2uqrTRdlzSX76GJ4n2oJltEZR+IxJ8ht+9Ft1aGKe6fPuMfW+PylmGmW1evf5en6/AzziXGTJJ+JK0EuyPOyk290mW06PNFjX6gpT9C1FBnQpOOOK44qcUOTLpBuCw3PUpOyWWFSD+F8AdUcGg+gVp6xQWcFVXuY8xHD8HQaWtL69Xc5opsPm0AvPQGOuyPpP5y57pYhH4eZ/Xp8/oBudMOFy/wAkANatrAgdc2F2MEFbnxrZRnHUslkRV6pqvnbRo6LPlJ2Tz9B6MVXHAZh6HqmYQATkH5Q0SdUxhRWQGcsu4fhi45jvorVQz5mROWOBzTbAgJlLABs4uOINM6KESy0qxBEhQcX4LHvolzqZDXOGXPHiaPey8ibX1jSJKW1GlqvSVqyk847N9srvjsugWuyUMuPH77AbiTJMmbknUnmTujY4KFZUEn2KxDnNY1ziQwFrATOUEyQOk7IKrjFtxWG+X730yy+5vCb6AVRQyUD1CqMuigsKHtZbJvXl1QRGn0XzzhM+wLbBgNWRZEWGNRafLIU6UrmyXJDfh/DSSCUGUxHUahJYQ5qUAdULkRjNroBVsICbEDrqpQaNzBDSyPBpP8Q1cBCv+JNSQSX9WGLEOcHj8O6nlrZXVby4/Yj9hI2V2wlmC4Mm6m2qea+hRT7Nuc7MXltMm3Mj42CvLWqKwllh34m1HCWWNIweEp53ljBu95uel7k9Alf/ACdTLZFN/Ay9Rq5y5slg8z7W/wAQW1Xn+XZLRZrnyBG8N19V6XReDuEc2v5L7gI+MewWKY5fq/sYTF4t9U5qji49dvIaBbkKowWIrBkX6m2+W62Tb/fyR3D4QuubDnz8kzCly56IUnYlwMmNY1hAEHnz+KbjGEY4Qu3JyywJBCn0Ljjq44j3gBuJQ7Mvo8F4hmEaHaCAElNST5CpjLD0ZIA8kJvBw44vw6tQbTaZbTqtJkWLiD4muPxFuqa8LVN8pS6yi/p7wWqc60vRiyQP0W/wjNOGqo3HYI95KjOScCziuIn+mP8AV9h90rqJ5exfP7DNEMeZkcJQ2GqmuHY6yY2ZTDBJTiSihVtyZ9haRrOn3Bvz6D9VEE7HnsWk1Be8eNaAI0TiSQr1Il6444b6qCSTApRxYpIOFQSVFVJIlQSVqpYprOVJMlAzuqEy6K6pVWSirJ5qCx6A7EsaPERPT+y+cbcn1xVTk+BXUrBzp0GgCJhodjDagvClu6HJMFZnoFv4nHhZpuVT2fqLrT55kXYXEDWZJ3P2VXFlLK2A8TxomC6On9kaFbYamCS6C6nXc42sN51KNsSQdoLZjGU3hz4yNu7QWA1JQpVuccR6iuqjipvKXvYD2i/iaPYwwLzpnqeyLQcrdTvcn1RtJ4H/AHXP5L7niLtYovFfPvPPOI8Sq13Z61Rz3ddB+UCw0Gi9BTRXTHbWsIz5zlN5k8gzGE6BHjFvoDbS6jXh9GiB/UDs3M6D4J2mupfjzn8ha2Vj/COsTwxrQCXgA6SRfy5p+dEV3FI2t9hXjsNAlpzDeP0StteF5eQ9cs9RcClcoYwSUkHziuZxUG81VIs2MmVRTYOZvHnp8oSkouybx0CLhB/ZvHvp1BVLWvaD7LrD4EXHzTD8PjdW45a94F6jZLpk3faLtPhsbg3MvRrUyHsa64JFnNa8Wu0kXi4CztD4bqtDq1NeaD4bXX3Np+j9Mh7tRXfVh8NGBcV6UzDi44qr4kMaTvoB1VJ2bI5+heMNzwLsNSJPMlL1wbfvDzkkh4xraTZOqfSjXHkUbc3wQweGdiHS61P69AqwhK55fQtOSqWF1H9mjKwQAnlhLCE22+WUV6zW+0Y6Kkpxj1LRi30A6nFB7oQXqF2Cqp9wapjXHeEN2tllBIIwGOOhV67X0ZWcEMxVlMbsgsE8wU5IwVucoZYrc5VORx5UMlAr0NlyrqqElbm81VlkVueFXJJoSZK8BjB9vXB8CuwcyYeVGEVwWaCXGBtzPkN1C56FHJdip+KcbMGUczr/AGVtsV1B4z1BhTOpRMosC8Q7QNo2sXfhH/cdkerSSt57GTrvF6dL5fxS9F/v0MlxLitSsZe62zRYD4LUqohUvKjxus192qlmb49OyAUYSCaeGOXMfRGjU8ZYN2c4Qdwym18h1jHhTVCjLKYC5uPKDHcPqDQtPwhHdFnbAJWw7l+HD5DajHXsHB1vjyV4b87Zr55KS24zF/IAxzhOZjnAzDmkwQRvI1CXtazmLYetPGJIpOLJEPAeP82o8nC4Q3Y2sT5/X6l1BL8PH79Ch4HukkcjqPTXzVGkuhZN9yOUlVw2TlI+MDUrmku5KbZfh6BeczpA+Z8uSvVVn3IpZYl06jdjdALAbJ9LjCE2y0U1baRk6aSnaRkqqNsqS4RZCSo41H200aEjl2Sz9BxJQiNacUWybuTqxUueoq82P3E8Dg3V3Z32YPn0Cmut3PdLoTOaqWI9R7VrsY0DYaAJ1zjFYFFFyYvr49xs0QEvK2T6BVWl1AKgnXVBl7wqItpqqROS1rQr4RXLJsUohlrK0KykRg0vZvhTq1KtXeCKNKnUdOmd7WkhregMEnyG9s/V+KRptrohzOckvgm+r977fX4nq0jlCVkuiTFIqytfcJ4Jg7qTikuny0VM5LdCt6qzkUkqhYor1FSTLJAbqiC5BcG28A/5dT4wPmvCKLZ9i3TfRlVTFMHssBP5ifoIVlXnqW22d2EYRj3e4GE6GC76lUm4IFKSS5ZRiKVRjvE3MrRlFl4yTXALWxrQCT4QNSVdVuTwuTrZxqjvm8L1MzxbtGXS2jYbu3PlyWnRo1Hmf0PI+IePSn5NPwvXu/h6GeJlPHm223ln0KSD4LiTSNoBzGnSQIA0WuopxRmuTUmRwuByvzHQLq6cSydO3McDJr/RNJi7OPbFxPqVzWOSU88Gfxr/ABlZlr8w9WvKU3VC5E+Sjkk+8RUeZncIJwuFE3ui11LPIOdjxwOaeGTygKOReymiJFGy1rVZIhs73anBGRJx2vfu2+bvqB9/RI6qfOxfP7Dmnh/e/kU4UBgnc6KK0oLPcmb3PAZguHmo7M/RHrpc3mQKdqisRGdSsB4WiALJhyxwgCWeWDuKG2WIFVLFLoVHgsjheoyTgu4fgqld/d0m53xOXM1pPOMxE+QQL9RXTHdY8L1w3+gSuqU3iI0HZPHf/mf/ALqX/mlP+Y0f/uL6P7Bv5G70DuB9h8TVqgV2Oo0xdziWyR+FgBNzzNhrfQravxyiuvNT3S7dcfFhatBNy8/CPRuPUA3AVqOHZ/yixlNsDWBA9SSvMaK3/wAyFtz/ALsts07o/wBFxiux5m3sxji0kYd4EanILfFy9p/zGj6e1Wfn9jE/k7f8QR/DsRSYHVqb2NeYaXwJ38ImT5prS6yq/Ma5bsdfd+/qBuplXhyWCMWTwuVVSqssgWrUQmy6QI9yC2ESKoVSxs6ODe83n9F4ZzS6H2adkYBtClTZ/mPPb+6o3JgHKc/cTwdVwdJ9J+yrKKwVsinHBDjXaOjRb/VEu91ggk9eg6n5q9Gkstfl6eplazW16Tq+fRdTzDivFH13EugCbNGg/XzK9BTRCpYX1PJ6zxC/Vv8AqPjsuyAkcSOLiD6V2ckh+AwOYgu05c0zTp9zzIBbdtWEPQtNCDLMqvgqWNClENlXEa+Rk77eardPZEtVDdIzhMm6y+rNDodCkgmApRBYxqskVbDKAR4oFIPpVExFgWiw1FbJXBYyoFZSIaKcbxDu2lw10A5lDtv2Rz3L11b5YEGHYXGXXJMk8yka4tvLHJySWEN8HhJMlPV1ZeWKzs7IfUqYATqWBVvJVVZKo1ksgZ9EBDcUiyYJXMIMngJEBc9AbDJFbqkaqjlglIq/mDMiQQZB0IOxEaHqhuWeAiWOT1j+HnaCriWvGIa5+SAK0wD/AJCBHii8t21iRPk/FdHVRJeyeM/2/wC/h8fkaumtlNeb6mqdiI0zEnYOf+tllYyM5EXafGilTL6rjBIaGMuTIJEkm2hutDw/Syvs2QwuM5YvqLVXHLMLi+2Ndze4of0qRMm5e49MxsB0AXoavCKVNSn5n9F9PuxCesntwuEVGo97s1RznmAMziXH1O3RegqqjXHbFJJdlwZc5uTy+WcJRCoLWchSZdANV6BJhUikqhYjmUZJwegYvFQ2B4W/XzXhYwPrsYc5YNSl1zpsP1RJNINlLqZ/jPalrWOp0fE8n/E2b+Xmeuibo0Lk1Kzp6Hl/EvHIpuFHX17fIxr3kmSSSdzdaySSwjyspOTzJ5Z8ArFD4lc2cfNaSYAlck5PCObS6jLC4IC7vRO10KPLFp254Q3o6WTsOnApLqWNV0VLQ1XKltMK6KsR8aqy/Ls36m5WfqpZnj0HdPHEc+ovASyDsmArEEwpKl1IK8SrPSuw3ZsVMHXc8XrtLKZPuhpkOHnUA+DFg+KeIurVVxj0g8v356r6fqPaXT7qm3/cYR1QgkEQQSCORBgj1XplNNZRluDXDJCqrKWSuC1jrTsrplWJMTWNV87CzfL+6QlJ2yz27DsY+zjgY4HDp2qArZMdYenCcisCzYWxnNXSK5OvYuaOyUYinZUkiyYjxGKaNb9Bf/0kZ2RQzGDYurY0nQBo9T6paVzfTgYjWl15KpVCwfwvBMec1aoKdIG5nxO6MbqfOLJa+6UfLWsy/JfEJCCfMuhqanbRtNgpYSlDGiA59gOZDAZJ6khZ8PCZWy33y6+n3Dy1SgsRR9wHtxVa8txDszHG7oANPyDRdvTVE1XhFbjmlYa7ev8A2Vr1cs4n0Gv8SsS04ahlcHZqmYEGQW9264PxSvgsZRunlYwsfmgmrw4IweA9oFeoq65MqzoOs/8A6TuRbBW93JVbJAsQ9BmwkUBudKDnIXBxQSRIVSTY8TxbKQzVHQALcyeQG68ZVXKbxE+r6rWV6aG+x/dmJ4tx+pV8IJYzkDc/mP20WtTpo1+9ni9f4tbqnhcR9PuJ00ZR0Ljj6VOSCylRLpgaaqYQlPOCJTUeo5weBBbNMzzBEFaNVK25h/2J2WvOJEzRI1V9r7ldyLcE6Cr1PDKWLKGUSmuoA5lUYOyW06ZV0mQxdxThMkva4SdQTHofsUpfpsvdFjFV+FtYsOBqfgPwv9Es6ZrsH9rD1InDuGrXehVdkl2Lb4vuE0uF1HNzADLubwOhMWKVnqYwe1p5CKttZQ97K9kH4qrk7xrQBmLg0utpa4uldR4tHTx3bc/PASvS+0eMnt+F4e1jGU2CGMaGtHIAQF42y9zk5y6t5ZrqCSwhPiOwmCfUfVqUyXOJc7xva2dzDSLbp6vxrVwgq4S4XC4Tf6AZ6SptykjOcax/DsPLMLh8O+p+NzRUa3yzSXnyt1Oi9F4f4fr9RiertlGP+KeJP6dF+fuRmajVU1+WqKb9ex5t2l4hmcWzLnXeYDfJsCw8hFoW3e4VxVNawu/7/XIrRFyftJ/ICwGHJU015Jtng0ODoRotGEcCMpZD2shGxgHkuAhSQdyqTiQozqLcl23J2cFZ4bS3aIVPYw9C3tJeol4nwdntMbl6BKXaaHWKwMV3y6NmfqUyDELPlF5wNqSxk62iBc3XKKXU7c+xM1ArZRXBEvVck4JOxTywUy4ljSXBuwJsSOSpsju345ZfLxgIwDoTNTAWIZtqJpMA0QrVLKJPg5IBqGUu3kMiCqSRJUEkJUFhbjcY+q4ue4k/IdANlk11xgsRRqajU2Xz32PLB1cAfLjj5cQfQuwSNuFeEHmU/pvKhS/ljHCgB4Itz6puvCllC8/w4YxcwFMuKYBMHfhhMhCdeHlBFPjBc0oiZTB8awC7cdgi/FEiyhzfYnaUtaSZKok31LMtDTzKIslCXj2d6hT5vUjyhOBxWJouz0qvdu3IESOomCOhBQL9LG+Oy2Kkvev07r5BIW+zeYtr5nrXZVlUYcVsUaIe8Zi5tNtKGajvDOpF9omF818Urh/NOjTZaTx1by++Ph0PS6WT9nvs4yC1+3OFbUDMz3N3qNb4R5Tdw6gHpKcr/hjXTq3tpPtFvl/Povg39AMvFaVLalleow47RpYrBVcpFRpY5zHB0jM0Fw06iCPVJ+Hu3Q66DmmmpJNP0fD/AOmvkG1G2+h7X24PE8VxRtNstaJOlovt1X0629VptI8zXS5vDM7h2Go4kmSTJPMrOri5yyx6clCOEaXB4WAtWuGEZ855YxpMR0gTCQFcqTDI2/fVccTY3mpSOGPEuHPoilm1qUxUA5SSIPkIPxSmk1tepdns/wCyTj9O/wCv0CW0yr27u6yL6zrRzTbBA1RlvoqSXBZMx/GGltQrH1CxM0aeYgBJS+Qx8CuOO5lOTj4OXZOwFYaoiwkCmhrRunI8i7K8U/ZUm+xMECkoQQiSoZJElVbJwRUEihyRfCG0VoZY+UHBGFbM+SNVFA5spCoXY1wHsp6noK29Q7DnxJiHUBPoMMQ+BITMnhAYrLPqVxdcuSGQqlVZKB3OVG8hMFrWq6RQvp0grpIq2X5QFYqRdWI5LnI7AVwOmKuIpNfdpdduxABdB6GIPRJ622cKJyi8PH07B6IJ2JMI41x+vipNV3hBMU22YItZu/mZKHo/DdPo1/Sjz3k+W/n9sItdqLLX5nx6dhO55TgEuwHGa2Gc51J5EiHNN2vEQQ5uhtvqNiEpqtHTqko2rOOj7r4P9oPVdOt+VmW4i7x5dgAB6AoF7bnhjFSxHI34VSEabp/TwSQpdJ5HLCnELMMoNuR1REVYS1tgrFTgF4XHB/BcOKleix3suewOHME3CT8RulTpbbIdVFtfHAbTxUrYxfTJtP4lUR3dF8XDy0eRaSR6tC8b/Blsva219tqfzzj9GafikVti/eec19V70xymq4qkmWRme0Lbzus3VrnI7p2JUiNHyg4+lcccUEl2GddEg+Sk0OqLoYSnovyislyDOQ2XKnFVZKIFUJK31CFRyZdIHdiXdEN2MIq0f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AutoShape 4" descr="data:image/jpeg;base64,/9j/4AAQSkZJRgABAQAAAQABAAD/2wCEAAkGBxQTEhQUExQWFhUXGBcYFxcYGBcXHhgaHBcXFxcYFxgYHCggHCAlHBcXITEhJSkrLi4uGB8zODMsNygtLisBCgoKDg0OGxAQGywkICQsLCwsLCwsLCwsLCwsLCwsLCwsLCwsLCwsLCwsLCwsLCwsLCwsLCwsLCwsLCwsLCwsLP/AABEIAJwBQwMBEQACEQEDEQH/xAAbAAACAwEBAQAAAAAAAAAAAAAEBQIDBgEHAP/EAEAQAAEDAgQDBQYEBAQGAwAAAAEAAhEDIQQSMUEFUWEGEyJxkTJCgaGxwVJy0fAHFCPhM2KCkiRDssLS8RVTVP/EABsBAAIDAQEBAAAAAAAAAAAAAAMEAQIFAAYH/8QAOBEAAgIBAwIDBgQGAgEFAAAAAAECAxEEEiExQQUiURNhcYGR0TKhsfAGFCNCUsEV4SQWU3KC8f/aAAwDAQACEQMRAD8ARU2LzLZ9WLsRTkTuoTKp8lQKku+D4s5/7R9zspK7s9AujhNC+w2aP0+5VZSSAys7Q6+oS7xCGiGjb9eaG2DSUeZdSWHwjwYOh1BK7JFlsGuAbiVRoJyiNlaCyFoUnHMifZyu1jznFnDLN7T5IeqjKS4Aa+uUo+Xt2NfwenTp0nsFYOEixZ7OYxqdeXqsy9yclLHJ5/UuyU1LbjBDB4fu3eFwDAYHkNPkeapZNzXPUiUt6wwbinaSkxpbm7x3Tba50+6LTobJtPGA+n0Nlj3JYFnDKzHS+lTLSDGd5zH/AEjRM3qUeJP5IPqHZF7Zssx9bKw+JocZ8TjvuepVKY7pcoBXHL4Rlq+WfBJHM7nc9AtSK9Tc01TxmYRwrBio8g+yGkn6D5/RDvtVcckaq1Vx4NDVbAAH6aARH72WbF7nlmKm3yU2eIFnRHK07fL5K6zB+4hPDADDXAn2WHwt3J0BH0HqmvxR479Qqfb1F/EHEXP+I4lxGuVsGB++SPUk+F0Ro6eznHZC7+cdsSmFWh7cVPrk3JlX2ldx9TpF1xMdb+i7KRGGwl2IaAJBkbKmGy+cIrGPPILnWV3Hzqwdqp24JymDVRHkrrkHJpcsR8T417tM+bv/AB/VPU6X+6f0PL+JeNZzXp38Zfb7iEmU4ebby8sso0pKJCGWUlLAe2nsE2o9kLuQzo0hTbmOp06dU1GOyOWLt7ngThj8RVaym0uc4w0Dc872A3k2AErL1F8eZSfCH6q8LCNYzjwwdL+WwDhnkGvigJNRw92lIswaAnW5GsnOq8Oeqn7bUrj+2HovV+9/kGlqPZLbX17sM7WdsjjMLQpublqNeXVY9lxDcrC3cTmcSNrao/h3hC0V85p5TWI+q5y8/kD1Grd0EvqY5wWuxQ61krkjmzY9i+zAqsqYuu3/AIei17g06VXMBMfkBF+ZtzWP4lr/AGc46ap+eTSfuT/2/wAuvoOaejdF2S6Ixp667+a13wKdytyoyyKlQueoLxZ9aCqWHtLjlHM/ouyAnbziJGnggbgkC8kxb52+qndgrK9rqF0cEGxAJOxI+gVHNg3c5dWE0sAT7U3VQUtQkuAynQaDlEWuVZi8rJPlgOJqANe+RIsOir1GIRbkombe4uMlMp4RqpKPA/4PwGu9oqNZDNnOIaD1Em/mlLdRGDxkytV4hRB7M8+4lVw4oTUqOzP0Y0GxPMjkhRs9s8RXzF56hXtQgvmLeI4mtUAzvMHbTysE1CuuL8qH6tNTHiKA2YOSAL/L5ontMcjE5qMWzb4Ps9lpNb3m0z87dFiW6vNjeDy9+pc5tibtLhWtIZB8Nw4nUEcvMJ3RzbWWafhnm5Zmy1aMW3ybOWaPguGy0g7d9/SwH19Vmaqe6eDB1ljlPBKu12yHBpdRdNC8YZ7XAj2ukyeg6Jr2kXHknKOVRUcSYggXJEgDaA25JOyJBwJi0uQDH4AsYS43da/tO8wLNHS/wTFdik8IaolvlhCd9Mps02muC2hht3KjmWjE5VxB2suUc9SWwcvJV+hTkmBOqjJJTiagpglxgfvRWhFzeEA1F8KIOc3hGc4nxR1S2jeXPz/RadOnjVy+p4vxDxWzVPbHiHp6/EWo3UyyynTlEjAq5YD6NKAmoxwheUsjbhVBocHPaXNFyAcpPQOgx6I6rk4va8P1xn8uM/UBKazh8hna/jWCNJtLCUC17v8AFfVJe5kGzGSSBOpcALW3KxEta7pfzFiaXRR4T+PGfk8mhFVKC9nHHx6mXwL3DMGmMwyuI1Ld2zyO/NNxpU2m+xWU9qDWMgJ9LAo3k7G644acM7LYzEAOp4eoWG7XGGNI2ILyAR5SkLvEdLU8WWJNdur/ACyMQ09kl5Uajg/8M8Q57DiCxlKZeGvzPI/CIECdJmyzNT/ENEYNU5cu2VhfcZq8Pm2nPoej8U4Y2phX4anFJjqfdgtEhjbCA2RtI13Xl9PqJV3q+Xmaeee7NSdacNi4POeKdgMLQbnrYxzRzLWNnoBMuPQSvR0+Mam+W2upP6/v6mfLR1wWXIwnFmYcGKDqr/8AM9rWg/laL+sLYq9s1m1Je5ZYpPYvwixEKnrZc1tmiTz/AH9l4s+p4cuZPCLW0DGaofJu5/Tz1UZB78vFf1LsJUN7COtgB+vVcwdsfeM6czNgI8/2FXAo/Qjh8V3lRtOYlwEqspuMdxNsPZVueALGsfSe6mZkn/cOcqK7FOOUGolG2tT9BbxesGwwba+e6YhHkd00M+ZhvZvg1OoW1K7srNmzd0HfcDUJfU6hx8sFliPiGssScKevqa3HYqjUdlpuBgaAmdbwNGjawWW1YvM0efhRZDmfc7w3DjPGSWzcwY89EOU31yTZNxjhPBHi3Z2m8PLQQ43EkxO3/pXp1c4ySfQNp9fZDGWZPCYD+o1lbwDebSNwPPRak7k4Zgbd+pzU5V8s2OIqwIiGREfQ9AIWPjc/eecw3LLMnxYtqPLnvLWkkCLz+X5zstfS1z/DXHLNCrVrToC/+Ha72KrT0Iujuyyt+eDQ3V4vGfpkDwjKjvCwuvsCVabrXmkP2QoxvmjT8OoNo0/6hzOJ3JgdBF3HyWZa3ZLymFbJSl5OhM4hz/C0BrdLQC7aCRoOirhQXPUHtxywPjNYSxrIDQYJuBMGTAF/iUbTRfLl1JjnOTL4+sHPkEu68/yjYBa9K2x5WDb0kHGOcFDKc6okrPQdUfUhi3QIVIc9SzAsqL0KNB+HoCBZClJlkkB8YxtOk2/tH2QN/wCyPRTO18dBDX6+rSQzLr2XqY3G411Qy4+Q2C2YVxqWEeF1est1U903x2XZAoEqyTYqXUqMo0YFJSDaVKExGOAEpZDcLQko8IZYGUsFvGMb3bQxvtH5dVOpu9nHbHqdRVveX0M9SZJWdCOWPSlgbUKOUJ6MdqFJSyShSQQAzeX1UfiLdD0L+F/F8SKwwzR3lCCXAn/BH4mu5E2ybk2i687/ABBo9N7L2z8s+ix/d7n9+xoaC6zdt6r9D1UrxiNkyn8ReOVMJhmupEB76gYCQHQMrnOIBtNgLzqtnwXR16m9qxZSWfzE9ZdKuHlPE8din1Xl9V7nvOrnEk/PQdF7WFca47YJJeiMZycnlgjyobJSKZQy+D3MUWUha7+Z28l4ps+ib53P3C7FPkyTK5DlccLCKqbydTZSy0oJInVxBAIDjdcupWNab5RPhuHc9pfTMvpuBjeLEEfNCuls8sujA6m1QlsmvK0a4tp4mga7rOaIHMP0yxuJWbBSpm12ML2k9Nd7OPTv8DAYzCvbUioIdyOy2q5px8p6eq6E6/IM2VxRpiPFUcIbOjRz6/RAUN7y+BJ1Tun6Ipbj6hEeFoOuUQT5lS6o55LPRV5y2xpw7tFUpmm2YY115uYNiEC3SxmmK3+GVzTa6muZxAVmZmkiYPIiDB+BWTKpweDAlS6m4sQcfwVMVWvzmJ1u4Eg3b5zsE/o/a2f04Ry+w5XrfZVNS4BOI497tL+eg/0jX4lek0f8LXPm57f1MazxaqC/prLAf5J9QydeZ6chyHotz+losUaeOZe7/bEZOd/9S6WI/voF0KVPDxUqv8Hl8rTKX8VxqNI6ZyXtOqS7e74ltJKULd8V5fUHwbYe9zPZd7Jdy1gN/X0XjrsxiozXK6nr53u2EU3ngKNOSZlx3JS+X1AlxPdszTB0aIk9SAqxTlIpKRl+O4mnlj2j5OjzJK1dNXLOQ9EN0lgrwGBL2OdYAc4E3g32V7bVCWDZlqYwaggZ/RXTHFgHxLUSLIaByQDdX5ZAt4lxzu/C0y75DzTdGkc/NLhGH4l41DT5rr5n+S+P2MvXrucS5xJcdSVqRSgsRPGW2zum5zeWyLaRImLTE9eXzXRW5g28BFKgmY1gZTC2MR1EE2X06aIog2xj3jaNM1HeQHM7BHclVDcwSi7JbUZerUc9xc65JWS25y3PqzSSUVhDHCUA0SdU7XDahac9zCcu5RAZSfEYGiq/My34RhgME6o8U6YEncnK1oHtPe42a0C5Ki22FMN0vourfol3bIhFzeDYt7VUcDR/l8CBVfrUxDmw1z9CWN1cBoJsB+K84L8Kt113t9W8LtBPove/1xz8B/8Amo0Q2Vde7EvDu12Lo1jWNR1Qu9tjyS1w5QLNjYtAhaGo8J0ttXstqjjo11X39+QFessjLdnIf/EPtLSxlLC91Ig1HVGHVjoYADsfegj5JHwjw6zSTs3+5J+q5/6D6vURtUdpg6gWwxRA9QoUmESKUMue64msG+1BXiT6HCDl0Aa9dhFmn1VkmMwhNdwSo8TYK2A6XHLJOAi+qghNjHs8DRd348TJLXNEk/GNOaX1O2xbO5na+UbV7POH++hq8Y5mQYhhhzogEeEgayzYjnqs7zfglyYdcZ7/AGUun77iWjwE4t4eXweonwjnG6Yr1CrW1I0P5/8Alq9sVkC47wRxqF1Iy38JsR0GyNTrIv8AEMaPxBKGLBNUY9lnNLT1EJtSjL8LNSNkJ/heS3g+DNaq1o01d0G/6fFVvn7OGQOrvjTXuNnhWgNENENs2ZNucaXWjov4clqIq26eM84R4HVeLedqCy/UjVod4w5nEEaXgxuBa3om9bqaPCI+y0sfO+4Giu3VS32PgDrU6NFpe50BpuXEXmOZubWA5pHwrxvUyv8A6jeGN6rQwlXmC5QvqcQqVf8ABpimwx/UqAmfyM+7rckzq9bXp24KxyTeWlx9X+8ojT6SVnMo4+P+kDO4U7N7WaYl7iSSdgZm3ID9IV0vi1MJe0nDnsl+/wAxu3SWOOyLwn1K8NXLDlOkwRyPMLQ1+np1um/mqlhrqK6W2ent9jJ5Q0w4zOyXJ1Jtcc7leSmmllm02L+0HEMkkBogQG6W8xqT5JnS07uOSIR3Mx2JxD6huQBsNh5ytyjT87UarjHT173yzQYCk1lFzjcOaRH4oFtbazYIPiEa46lQhLPRtmRXq79Qt7WHngW1s0ZmsgDW5P8AZH1Nmmk17JNGj4fdeni5554AsRjQG6i2p2HqhRrbZtTthFbm8IzPEuLzIYYG7tz5clqUaVR80/oeR8S8clNuvT8LvLu/h6ISuMpts84X4XBOeQNJ0Q5SSRJ6Bi+DNqUaOGpjJ3dy6Jlx9snSSfsFnU6l1WStlzn9oLOG5KKCKPYWi1uerXcGjV0NYB5l0ov/AC9spba4LPpy3/or/KxSzJiDin8t7OGY8ga1ajjLvysEADqRPktnS16n8V8l/wDFLp8X9uPiJXSq6QXzKcPS+C0YxFJMScWx3eugew2zR9XfFZ2ou9rLjoun3Hqa9keerO4HD+8Qi0145ZS2fZDJtPcppR7i7ZS85jA03KG3nhF1xyWNEWCt04RXr1LWN576/X63U7SM+h2FOCDjgoOKHobLoGqhDkEQHUS8g0SpVLHr9SrJuvHKJ9TjDC4IOcPgpwSkyp1e8NupwX246ltOhu70H3Ko32KSs7RNL2YxzqeZ2WaLfbDfd5PjU/dJaiG5+8wvEqYzajnzfvg+xIZWr/8ADk926C4bHSCBsdQg7nXW965B17qaf6i5NPVaKVMMaRmcBn3gbDmElJvGDJz7Wzcxf3UmBdU3eofKXUXdqWAUshiTETt1TeiUnPK6Dvh6lKzMegn4JxSlRa+mbOf7+3KDyGvqtGyuUpqaXC7DfielsuW6MvkWP4m/M7vDlF4MwNLZZsei39Tfdr4Rlp1xDlr4Hk66K9NKULe5JhrSM9V2UiQCYz9Aw3Gu8fFIa7X1XQ4r8/dsY02mak2nx2PqzmiMwECToZItAaJnoVl0VWWy215y/Q0pThWnKXCIDEd6HD2XQcvJsDV0b/JOajwy3RuPtVw+vqKVauF2dgHSrTlfUJtdoJ+gj5p/U/y1VOzTrzSXL6ikbLN3tL3hLoV1KhqPhojMb8/7W2HzWe5ShVtm3hduwr/PSuvUKY49+ORtjq5psdFMvzW8JFo/uTcckhVFTkm3g9HVByeGzF18PULpeHE3MGTA+y265wS4Zr0SqhwmW8LotJcXRZtgTE30EId0nxgprXJ1+QZMDn5C5sNEkNIIseY36D15Kb1pq4f023JmFRK+U23wjP8AGeJNoOdmqZnmQANGjk1un280eiqVsUsce8a9pVpv6lr57LuYrHcRdUPIbAffmtaqqNfTqYet8Qt1T83EfRfvkEARlyIBVCoBqPRRKpvoduNf2X4bmdnIkDTzWfqbMLAWCyegcJ4bBkjVZNtozGJhO1+IrHE1KdZ1qbvC0WbBEtcBuS0i5vqvV+FU0qiNla5a5ffPdfXsZernPe4sU02LWSEmwXjOLyt7tup9roNh8UvqrcL2a+f2DaevL3v5C3BYfMeiBTVueQ9k8Ic06YAk6DZPpJITbyVVXlxgaKknngtFYOsp8tOa5L0ObL2U1dIq2Whitgrk+7tdg7JF9AqHBkqQPUYhNF0wasyyHJBExfVCWkHiVKhY9QFe+l15LB9b2nW0ibuPwXNpEbkugVSAGgVG8gnlhdBmY3MDfyQwFktq4I0sc9rz3QtplG4NpI3KpOEZLMgdlMHDdPqbvsbwgMbnc1zSbwRaeYF4Wbc3OeX0R5nxHVb3ti+A/F4B73FxIibW25pN9xaFqjHCKsRxCnQENgu3cpUHL8JaFM7XmRjOMUu/f3jnEA/AeQJufIBaemk644wbFF708cRJYXs/TdoyANXvnTo2fr6Lp6yS7g7Nba31+RziOVha5vidlLc7rkZT7vLXZel/hfUPfOL7nnfF4dJMW0qLy4Ob7RIv/crd8S0lDocppLrz7xHSX2qxRXJdxKg7M42AblAM7R7PreFgeD+IUaeh7l5s8ev/AOGj4jROclniOOrfANR4gGiG76mLnyH6+iT1ts9XbvsfHZCb18NPDZTy/Upf4jPPfVC8sUZE7J3SzJtsa8OwhaQPfdreMjT/ANxHokbrd3PY9R4boPYx3v8AE/yL+I1YkMaLafCyDUsvMjTXTBnuI8Sazwg5nE3AEyevTotKmiUvM+gzVp5yeUCDHYahFas5xf7oiBPRo1RvZX3PZBcBdTP2EPO8L82ZTjvbCpWce7lg5+8f0WlpvDYVLMuWYF3iculSx7+5nCCTLiZ63K1I18ehlTscnlvLIu6KX6IhE2NVooq2H8Mw2d45C5J+/wC9lW6W2OF1Z0eWaupx3u2d3h9dDUI/6AfqfTdBo8N3y33fT7/Y6ep2rEPqMOB9uK1KG1Wiq3nZjx1kCD8RPVdqvA6rOantf1X3X74Oq10o8TWSXbHG4fFd1Xou8cd3UY4ZXc2OjQxcSCdQr+EafUaZyptXHWLXK9Gv0fOCmssrsSnF890ZivXFJhcdfdHMranYq47voJQg5ywZ+mw1HEm5JklZ0IOcuR6TUFwOaFMNC0YxURKTbI1HyobySlgkxi5I5sJp0kRRKNlzKaskVbCKdDmrqJRssc0AK2MHA7robLIf8Z7Mfy2BbVqiK9WowAf/AFsyvdl/MYE8tOZODpvElq9bKur8EYvn/J5Sz8F2+voP26f2VKlLq39DGVmrUkheLFldqVmhiLB4Qgh6p3QbsvIbsn1jc2SmNVBGCbJJAA1UZwRJpLLLcXUDG5Ab+8fsFCW5gqouyW59DnAKjRUzudEaACZ+R+iHqU3HEUD16bhtib+j2qZl1d8Gk/8AaAFlOm7GDysvD5J5B+Jcfc8QDkZ+J1p8gLu+AhdHTy7nQ08IPL5YnbRdUMjNf3nXP+lmjfMko7nCtB9/Axo4JjIc90ugWNyfN2w6CEtO6U1hdAeXJ8EMRjyTAIDeQ0PMlRGtJBI1pCrHUM0hrpcDmA0sdR++QWt4brZaS1W446AdXp/bw2IUnFlhIEzpJt8v1PwWtrdfZreJPEV2MHfHRcQhl+rKnFxNyT+9uSQSjFcYM622+9+fL9xB+FeDma12WRsbFWVsHxk5aK9rO1jDA0XEguEOJ8II0jV8dNuqXvsWOOhteG+HSrftLOvY7xHB0qbTUNR4c72b5i47mLeqFVZOx7dvB6Wu9ry4TMfiuK1IINQhomb/AHK2IURzwhxVVY9pLhCDEccDJFIS78R0HkN/NaENJnmf0MrVeORr8umX/wBn/pCatVfUdmcSTzKehXxiKwjzd+onbLfY22dFMBGUEhdyyVvcqtlkjjWqEiWwhjUZIG2G4Zh021hGhWs5BTnxgPp000oi7ZPIpwRknAAk6KeEiOWIMZiDVfbQWaOnP4rOsm7Z/oPQiq4h2EoQPqU3XDahecssumfL9+qvkoSp0pUqJzeA2lSRVEG2E06HwRFEo2XhgGivgrkIweCqVXFtJjnuAkhomBpJ6IGo1NOnjutkor1ZeuudjxFZDW9kMY6/8u4ebqY+rlnS8c8PXW1fST/0MrRaj/B/kaXsf2OfTq97iWgZCDTZLXS78bspItsOd9gsHxrx2uyr2OllnP4nhrj0Wcde/u4NDRaCUZb7V06Ia9vOB1sXSpMo5Za8udmdltlLRFjOqy/A9fTo5zlbnlJLCz3yN67TzuSUTCYj+HOLAJLsO0DUmq4ADmTksvQ/+oNJJ7YqbfuivuZ//H2JZbRhuLYLu3lveU6ke9TLnN/3Fon4SE+m5x3OLXueM/k2DwovCeRWWoeC+T1PMSLryHCPrKSRbTp/FVbKymkGVP6Lds5+QVHyLLN0vcJa9SSiwWDQisLCH/Z6lUawOaW+J0BuUudJMSYiBrvslNTtlw/1MXxCyO7GHx3H7sC0PINfO4bNGUg8hYn/AGlIqySWIxMn2kpw/DhfEIo4Km2SWkk3M2nznxO+KDO2Uu4Bbn0BMRj5GWmIaNSL38zqemgV41Y5n1CKr/IXms4uMHMdyb5egiBP75JjakstBMYKhNwHDqYm+scoHkrceh3fAIcfTGY5vZgCDJcdTHyEo3sJNIPHTzbyMMPgqr2tJbeJdIbA+JS87K4tpC1sK92GiytQ7pjnvfpo1oaJ9B99lWM/aSUYrqdVUpTUYpcnOHeOjNUkl0loOwmAYBHLVde9lmIdEGugoz2x6InhcIynLzBI/FfyABmAqztnPyoFJ46GD7X9pKXenKc5HI6RtyC39BoLNizwhWzWV0+9mDxmNfVdfTZo0C3aqowWImTqdZbe/O+PTsQZR5pmNfqJOfoThEKkKhVZEoqVCxbSarxRWTDKNJMRiBlIZYekmYRF5SCIRChwLkSLeL4r/lt/1fYJTU2f2L5/YYor/vZThKECTquqr2rLLWTzwgtoJ6BHWWBfBZTbPkpSyQ3gYUMPOyPGIFyGFOgB5o6jgG5ZJTK44i5QccwuIex4exxa9pkOGo/fJBtqhbBwsWU+qYSM3B7ovDPVOyPaE4prg5hbUYBmIHhdMwRyNj4V878b8IjoJpwlmMs4T6r7r3no9DrHfHDXK+hoFhGgZ7tf2k/k2Nhmd782WTDRlyyXRc+0LDrcLb8H8I/nt0pSxGOM46vPp2QhrdZ7DCSy2eT8c45iMUZrVCWzZg8LB5NGvmZPVe102ho0scVRx7+7+Zi26iyx+ZiDE0kWcSIyAO7S+0NuPUGBeJZ9bbGGA3iM2yG8id2c8i3Fl737yrRaQ3VshEpq0Qz2ru/Dy/MdvJX5ZZWux+XoN+zHGO4fnc0OnWSbeWyX1NO/oZ/iGhd8fK8D7jbQ9v8AN4UkT7QGrTvY63SdcoqXs5mZpZbf/HvXwfuMo7ilRx/qOLxu0mAfOE+qIJeTg2Ho6mv6fB9i+L1HQAA1o2ba3KdvhC6vTxXL5YOOgil15BqnE6mXK2GD/KPuUSNEc5fJaOiguWwZ2IeW5S85eWyIoLOQ0dNVDnA04Rw8th5YJ93OY+Ib9J9EtqLs+XJm6zUvO2L4NO2k9vjrPa1o1F/r+nNZbcJcQWWZecvCRn+0vEQ+GU/ZEknn6J/SUOHmkavh+nkpb2ijEdpKGHotdUdLoI7se06AAIGw8+ZRIaG6+xxiuPXsZ2vvr09kotmC7R9tK2JGRv8ATpAkhrTczpmdvbZb+k8Np0/mfml6/Y8/fq52e5Gcp0yfJacYuQm5JBDGAaI8YqPQE22SViCLioZKRUGyYQJywESOMarxic2GUKaPCICUhlQopuMBeUgsWRQR9C4kpx2JFNk7mwHX+yHbYq457l64b5YElCnfMf2UlXHuxucuyGNGluU5GPqLyl6F7maDnoFfAPIwweE0R4Vg5SGbWBthdHSwCbycKg4lkspOKi2fJVJLMNhXVHtYwZnuIDR1P23nYAoV10Ka5WTeFFZZeEJTkox6s9IbjMNwyg2kXZ6kZnNb7T3EXcfwi0CdgIleA/lNZ43qHfjbDom+iXov8n644znlG8rqdFX7Ncy/37/QA4P29a+oW4hgptcfC8EkN6Pn/qFuYCc1/wDC7hWpaZuTXVPGX719vzKafxXdLFqwuz+/3Av4qul2GG2Wo71NMW9Ef+FINVXZ/wAkvomB8VlmcfgzzxzV6dozcg1RkockXTAXUboDiGTN5TkjxW+XxXhW/Q+xNrPBxkz4Xu81PB0kn1RZUxzxYOPU2+RhRt7lVRB9UCNCnIbhLgZ0aBDZIQJS5FXNOQZwniXdOIdOR2o5dQgX0KfK6imr0qmt0eqDsTSpVwchHee7GrukboFTsreJdBKu6yiXn6Gfx+DdTdlqDK7XLY/RaFViksxZsU3xsWY9AcUSdBCJuQVvHUi2jDgDrsBd3wUt8ZB2425NOa/dUw4sDHbaE+u55lZm32k2k8nnXXvniPIg7Q8YB8TnQwfiJkn97J/SaaSeEuR2uqrTRdlzSX76GJ4n2oJltEZR+IxJ8ht+9Ft1aGKe6fPuMfW+PylmGmW1evf5en6/AzziXGTJJ+JK0EuyPOyk290mW06PNFjX6gpT9C1FBnQpOOOK44qcUOTLpBuCw3PUpOyWWFSD+F8AdUcGg+gVp6xQWcFVXuY8xHD8HQaWtL69Xc5opsPm0AvPQGOuyPpP5y57pYhH4eZ/Xp8/oBudMOFy/wAkANatrAgdc2F2MEFbnxrZRnHUslkRV6pqvnbRo6LPlJ2Tz9B6MVXHAZh6HqmYQATkH5Q0SdUxhRWQGcsu4fhi45jvorVQz5mROWOBzTbAgJlLABs4uOINM6KESy0qxBEhQcX4LHvolzqZDXOGXPHiaPey8ibX1jSJKW1GlqvSVqyk847N9srvjsugWuyUMuPH77AbiTJMmbknUnmTujY4KFZUEn2KxDnNY1ziQwFrATOUEyQOk7IKrjFtxWG+X730yy+5vCb6AVRQyUD1CqMuigsKHtZbJvXl1QRGn0XzzhM+wLbBgNWRZEWGNRafLIU6UrmyXJDfh/DSSCUGUxHUahJYQ5qUAdULkRjNroBVsICbEDrqpQaNzBDSyPBpP8Q1cBCv+JNSQSX9WGLEOcHj8O6nlrZXVby4/Yj9hI2V2wlmC4Mm6m2qea+hRT7Nuc7MXltMm3Mj42CvLWqKwllh34m1HCWWNIweEp53ljBu95uel7k9Alf/ACdTLZFN/Ay9Rq5y5slg8z7W/wAQW1Xn+XZLRZrnyBG8N19V6XReDuEc2v5L7gI+MewWKY5fq/sYTF4t9U5qji49dvIaBbkKowWIrBkX6m2+W62Tb/fyR3D4QuubDnz8kzCly56IUnYlwMmNY1hAEHnz+KbjGEY4Qu3JyywJBCn0Ljjq44j3gBuJQ7Mvo8F4hmEaHaCAElNST5CpjLD0ZIA8kJvBw44vw6tQbTaZbTqtJkWLiD4muPxFuqa8LVN8pS6yi/p7wWqc60vRiyQP0W/wjNOGqo3HYI95KjOScCziuIn+mP8AV9h90rqJ5exfP7DNEMeZkcJQ2GqmuHY6yY2ZTDBJTiSihVtyZ9haRrOn3Bvz6D9VEE7HnsWk1Be8eNaAI0TiSQr1Il6444b6qCSTApRxYpIOFQSVFVJIlQSVqpYprOVJMlAzuqEy6K6pVWSirJ5qCx6A7EsaPERPT+y+cbcn1xVTk+BXUrBzp0GgCJhodjDagvClu6HJMFZnoFv4nHhZpuVT2fqLrT55kXYXEDWZJ3P2VXFlLK2A8TxomC6On9kaFbYamCS6C6nXc42sN51KNsSQdoLZjGU3hz4yNu7QWA1JQpVuccR6iuqjipvKXvYD2i/iaPYwwLzpnqeyLQcrdTvcn1RtJ4H/AHXP5L7niLtYovFfPvPPOI8Sq13Z61Rz3ddB+UCw0Gi9BTRXTHbWsIz5zlN5k8gzGE6BHjFvoDbS6jXh9GiB/UDs3M6D4J2mupfjzn8ha2Vj/COsTwxrQCXgA6SRfy5p+dEV3FI2t9hXjsNAlpzDeP0StteF5eQ9cs9RcClcoYwSUkHziuZxUG81VIs2MmVRTYOZvHnp8oSkouybx0CLhB/ZvHvp1BVLWvaD7LrD4EXHzTD8PjdW45a94F6jZLpk3faLtPhsbg3MvRrUyHsa64JFnNa8Wu0kXi4CztD4bqtDq1NeaD4bXX3Np+j9Mh7tRXfVh8NGBcV6UzDi44qr4kMaTvoB1VJ2bI5+heMNzwLsNSJPMlL1wbfvDzkkh4xraTZOqfSjXHkUbc3wQweGdiHS61P69AqwhK55fQtOSqWF1H9mjKwQAnlhLCE22+WUV6zW+0Y6Kkpxj1LRi30A6nFB7oQXqF2Cqp9wapjXHeEN2tllBIIwGOOhV67X0ZWcEMxVlMbsgsE8wU5IwVucoZYrc5VORx5UMlAr0NlyrqqElbm81VlkVueFXJJoSZK8BjB9vXB8CuwcyYeVGEVwWaCXGBtzPkN1C56FHJdip+KcbMGUczr/AGVtsV1B4z1BhTOpRMosC8Q7QNo2sXfhH/cdkerSSt57GTrvF6dL5fxS9F/v0MlxLitSsZe62zRYD4LUqohUvKjxus192qlmb49OyAUYSCaeGOXMfRGjU8ZYN2c4Qdwym18h1jHhTVCjLKYC5uPKDHcPqDQtPwhHdFnbAJWw7l+HD5DajHXsHB1vjyV4b87Zr55KS24zF/IAxzhOZjnAzDmkwQRvI1CXtazmLYetPGJIpOLJEPAeP82o8nC4Q3Y2sT5/X6l1BL8PH79Ch4HukkcjqPTXzVGkuhZN9yOUlVw2TlI+MDUrmku5KbZfh6BeczpA+Z8uSvVVn3IpZYl06jdjdALAbJ9LjCE2y0U1baRk6aSnaRkqqNsqS4RZCSo41H200aEjl2Sz9BxJQiNacUWybuTqxUueoq82P3E8Dg3V3Z32YPn0Cmut3PdLoTOaqWI9R7VrsY0DYaAJ1zjFYFFFyYvr49xs0QEvK2T6BVWl1AKgnXVBl7wqItpqqROS1rQr4RXLJsUohlrK0KykRg0vZvhTq1KtXeCKNKnUdOmd7WkhregMEnyG9s/V+KRptrohzOckvgm+r977fX4nq0jlCVkuiTFIqytfcJ4Jg7qTikuny0VM5LdCt6qzkUkqhYor1FSTLJAbqiC5BcG28A/5dT4wPmvCKLZ9i3TfRlVTFMHssBP5ifoIVlXnqW22d2EYRj3e4GE6GC76lUm4IFKSS5ZRiKVRjvE3MrRlFl4yTXALWxrQCT4QNSVdVuTwuTrZxqjvm8L1MzxbtGXS2jYbu3PlyWnRo1Hmf0PI+IePSn5NPwvXu/h6GeJlPHm223ln0KSD4LiTSNoBzGnSQIA0WuopxRmuTUmRwuByvzHQLq6cSydO3McDJr/RNJi7OPbFxPqVzWOSU88Gfxr/ABlZlr8w9WvKU3VC5E+Sjkk+8RUeZncIJwuFE3ui11LPIOdjxwOaeGTygKOReymiJFGy1rVZIhs73anBGRJx2vfu2+bvqB9/RI6qfOxfP7Dmnh/e/kU4UBgnc6KK0oLPcmb3PAZguHmo7M/RHrpc3mQKdqisRGdSsB4WiALJhyxwgCWeWDuKG2WIFVLFLoVHgsjheoyTgu4fgqld/d0m53xOXM1pPOMxE+QQL9RXTHdY8L1w3+gSuqU3iI0HZPHf/mf/ALqX/mlP+Y0f/uL6P7Bv5G70DuB9h8TVqgV2Oo0xdziWyR+FgBNzzNhrfQravxyiuvNT3S7dcfFhatBNy8/CPRuPUA3AVqOHZ/yixlNsDWBA9SSvMaK3/wAyFtz/ALsts07o/wBFxiux5m3sxji0kYd4EanILfFy9p/zGj6e1Wfn9jE/k7f8QR/DsRSYHVqb2NeYaXwJ38ImT5prS6yq/Ma5bsdfd+/qBuplXhyWCMWTwuVVSqssgWrUQmy6QI9yC2ESKoVSxs6ODe83n9F4ZzS6H2adkYBtClTZ/mPPb+6o3JgHKc/cTwdVwdJ9J+yrKKwVsinHBDjXaOjRb/VEu91ggk9eg6n5q9Gkstfl6eplazW16Tq+fRdTzDivFH13EugCbNGg/XzK9BTRCpYX1PJ6zxC/Vv8AqPjsuyAkcSOLiD6V2ckh+AwOYgu05c0zTp9zzIBbdtWEPQtNCDLMqvgqWNClENlXEa+Rk77eardPZEtVDdIzhMm6y+rNDodCkgmApRBYxqskVbDKAR4oFIPpVExFgWiw1FbJXBYyoFZSIaKcbxDu2lw10A5lDtv2Rz3L11b5YEGHYXGXXJMk8yka4tvLHJySWEN8HhJMlPV1ZeWKzs7IfUqYATqWBVvJVVZKo1ksgZ9EBDcUiyYJXMIMngJEBc9AbDJFbqkaqjlglIq/mDMiQQZB0IOxEaHqhuWeAiWOT1j+HnaCriWvGIa5+SAK0wD/AJCBHii8t21iRPk/FdHVRJeyeM/2/wC/h8fkaumtlNeb6mqdiI0zEnYOf+tllYyM5EXafGilTL6rjBIaGMuTIJEkm2hutDw/Syvs2QwuM5YvqLVXHLMLi+2Ndze4of0qRMm5e49MxsB0AXoavCKVNSn5n9F9PuxCesntwuEVGo97s1RznmAMziXH1O3RegqqjXHbFJJdlwZc5uTy+WcJRCoLWchSZdANV6BJhUikqhYjmUZJwegYvFQ2B4W/XzXhYwPrsYc5YNSl1zpsP1RJNINlLqZ/jPalrWOp0fE8n/E2b+Xmeuibo0Lk1Kzp6Hl/EvHIpuFHX17fIxr3kmSSSdzdaySSwjyspOTzJ5Z8ArFD4lc2cfNaSYAlck5PCObS6jLC4IC7vRO10KPLFp254Q3o6WTsOnApLqWNV0VLQ1XKltMK6KsR8aqy/Ls36m5WfqpZnj0HdPHEc+ovASyDsmArEEwpKl1IK8SrPSuw3ZsVMHXc8XrtLKZPuhpkOHnUA+DFg+KeIurVVxj0g8v356r6fqPaXT7qm3/cYR1QgkEQQSCORBgj1XplNNZRluDXDJCqrKWSuC1jrTsrplWJMTWNV87CzfL+6QlJ2yz27DsY+zjgY4HDp2qArZMdYenCcisCzYWxnNXSK5OvYuaOyUYinZUkiyYjxGKaNb9Bf/0kZ2RQzGDYurY0nQBo9T6paVzfTgYjWl15KpVCwfwvBMec1aoKdIG5nxO6MbqfOLJa+6UfLWsy/JfEJCCfMuhqanbRtNgpYSlDGiA59gOZDAZJ6khZ8PCZWy33y6+n3Dy1SgsRR9wHtxVa8txDszHG7oANPyDRdvTVE1XhFbjmlYa7ev8A2Vr1cs4n0Gv8SsS04ahlcHZqmYEGQW9264PxSvgsZRunlYwsfmgmrw4IweA9oFeoq65MqzoOs/8A6TuRbBW93JVbJAsQ9BmwkUBudKDnIXBxQSRIVSTY8TxbKQzVHQALcyeQG68ZVXKbxE+r6rWV6aG+x/dmJ4tx+pV8IJYzkDc/mP20WtTpo1+9ni9f4tbqnhcR9PuJ00ZR0Ljj6VOSCylRLpgaaqYQlPOCJTUeo5weBBbNMzzBEFaNVK25h/2J2WvOJEzRI1V9r7ldyLcE6Cr1PDKWLKGUSmuoA5lUYOyW06ZV0mQxdxThMkva4SdQTHofsUpfpsvdFjFV+FtYsOBqfgPwv9Es6ZrsH9rD1InDuGrXehVdkl2Lb4vuE0uF1HNzADLubwOhMWKVnqYwe1p5CKttZQ97K9kH4qrk7xrQBmLg0utpa4uldR4tHTx3bc/PASvS+0eMnt+F4e1jGU2CGMaGtHIAQF42y9zk5y6t5ZrqCSwhPiOwmCfUfVqUyXOJc7xva2dzDSLbp6vxrVwgq4S4XC4Tf6AZ6SptykjOcax/DsPLMLh8O+p+NzRUa3yzSXnyt1Oi9F4f4fr9RiertlGP+KeJP6dF+fuRmajVU1+WqKb9ex5t2l4hmcWzLnXeYDfJsCw8hFoW3e4VxVNawu/7/XIrRFyftJ/ICwGHJU015Jtng0ODoRotGEcCMpZD2shGxgHkuAhSQdyqTiQozqLcl23J2cFZ4bS3aIVPYw9C3tJeol4nwdntMbl6BKXaaHWKwMV3y6NmfqUyDELPlF5wNqSxk62iBc3XKKXU7c+xM1ArZRXBEvVck4JOxTywUy4ljSXBuwJsSOSpsju345ZfLxgIwDoTNTAWIZtqJpMA0QrVLKJPg5IBqGUu3kMiCqSRJUEkJUFhbjcY+q4ue4k/IdANlk11xgsRRqajU2Xz32PLB1cAfLjj5cQfQuwSNuFeEHmU/pvKhS/ljHCgB4Itz6puvCllC8/w4YxcwFMuKYBMHfhhMhCdeHlBFPjBc0oiZTB8awC7cdgi/FEiyhzfYnaUtaSZKok31LMtDTzKIslCXj2d6hT5vUjyhOBxWJouz0qvdu3IESOomCOhBQL9LG+Oy2Kkvev07r5BIW+zeYtr5nrXZVlUYcVsUaIe8Zi5tNtKGajvDOpF9omF818Urh/NOjTZaTx1by++Ph0PS6WT9nvs4yC1+3OFbUDMz3N3qNb4R5Tdw6gHpKcr/hjXTq3tpPtFvl/Povg39AMvFaVLalleow47RpYrBVcpFRpY5zHB0jM0Fw06iCPVJ+Hu3Q66DmmmpJNP0fD/AOmvkG1G2+h7X24PE8VxRtNstaJOlovt1X0629VptI8zXS5vDM7h2Go4kmSTJPMrOri5yyx6clCOEaXB4WAtWuGEZ855YxpMR0gTCQFcqTDI2/fVccTY3mpSOGPEuHPoilm1qUxUA5SSIPkIPxSmk1tepdns/wCyTj9O/wCv0CW0yr27u6yL6zrRzTbBA1RlvoqSXBZMx/GGltQrH1CxM0aeYgBJS+Qx8CuOO5lOTj4OXZOwFYaoiwkCmhrRunI8i7K8U/ZUm+xMECkoQQiSoZJElVbJwRUEihyRfCG0VoZY+UHBGFbM+SNVFA5spCoXY1wHsp6noK29Q7DnxJiHUBPoMMQ+BITMnhAYrLPqVxdcuSGQqlVZKB3OVG8hMFrWq6RQvp0grpIq2X5QFYqRdWI5LnI7AVwOmKuIpNfdpdduxABdB6GIPRJ622cKJyi8PH07B6IJ2JMI41x+vipNV3hBMU22YItZu/mZKHo/DdPo1/Sjz3k+W/n9sItdqLLX5nx6dhO55TgEuwHGa2Gc51J5EiHNN2vEQQ5uhtvqNiEpqtHTqko2rOOj7r4P9oPVdOt+VmW4i7x5dgAB6AoF7bnhjFSxHI34VSEabp/TwSQpdJ5HLCnELMMoNuR1REVYS1tgrFTgF4XHB/BcOKleix3suewOHME3CT8RulTpbbIdVFtfHAbTxUrYxfTJtP4lUR3dF8XDy0eRaSR6tC8b/Blsva219tqfzzj9GafikVti/eec19V70xymq4qkmWRme0Lbzus3VrnI7p2JUiNHyg4+lcccUEl2GddEg+Sk0OqLoYSnovyislyDOQ2XKnFVZKIFUJK31CFRyZdIHdiXdEN2MIq0f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9" name="Picture 6" descr="crna gora i eu Ђуровић: Црна Гора у ЕУ најраније 2020. годин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609600"/>
            <a:ext cx="1600200" cy="106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38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639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639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6394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772400" cy="60960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x-none" sz="2800" b="1" dirty="0" smtClean="0">
                <a:latin typeface="Book Antiqua" pitchFamily="18" charset="0"/>
              </a:rPr>
              <a:t/>
            </a:r>
            <a:br>
              <a:rPr lang="x-none" sz="2800" b="1" dirty="0" smtClean="0">
                <a:latin typeface="Book Antiqua" pitchFamily="18" charset="0"/>
              </a:rPr>
            </a:br>
            <a:r>
              <a:rPr lang="x-none" sz="2800" b="1" dirty="0" smtClean="0">
                <a:latin typeface="Book Antiqua" pitchFamily="18" charset="0"/>
              </a:rPr>
              <a:t/>
            </a:r>
            <a:br>
              <a:rPr lang="x-none" sz="2800" b="1" dirty="0" smtClean="0">
                <a:latin typeface="Book Antiqua" pitchFamily="18" charset="0"/>
              </a:rPr>
            </a:br>
            <a:r>
              <a:rPr lang="x-none" sz="2800" b="1" smtClean="0">
                <a:latin typeface="Book Antiqua" pitchFamily="18" charset="0"/>
              </a:rPr>
              <a:t/>
            </a:r>
            <a:br>
              <a:rPr lang="x-none" sz="2800" b="1" smtClean="0">
                <a:latin typeface="Book Antiqua" pitchFamily="18" charset="0"/>
              </a:rPr>
            </a:br>
            <a:r>
              <a:rPr lang="x-none" sz="2400" b="1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Montenegro and EU (</a:t>
            </a:r>
            <a:r>
              <a:rPr lang="x-none" sz="2400" b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3</a:t>
            </a:r>
            <a:r>
              <a:rPr lang="x-none" sz="2400" b="1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)</a:t>
            </a:r>
            <a:r>
              <a:rPr lang="x-none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/>
            </a:r>
            <a:br>
              <a:rPr lang="x-none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</a:br>
            <a:r>
              <a:rPr lang="x-none" sz="2800" b="1" dirty="0" smtClean="0">
                <a:latin typeface="Book Antiqua" pitchFamily="18" charset="0"/>
              </a:rPr>
              <a:t/>
            </a:r>
            <a:br>
              <a:rPr lang="x-none" sz="2800" b="1" dirty="0" smtClean="0">
                <a:latin typeface="Book Antiqua" pitchFamily="18" charset="0"/>
              </a:rPr>
            </a:br>
            <a:r>
              <a:rPr lang="x-none" sz="2800" b="1" dirty="0" smtClean="0">
                <a:latin typeface="Book Antiqua" pitchFamily="18" charset="0"/>
              </a:rPr>
              <a:t/>
            </a:r>
            <a:br>
              <a:rPr lang="x-none" sz="2800" b="1" dirty="0" smtClean="0">
                <a:latin typeface="Book Antiqua" pitchFamily="18" charset="0"/>
              </a:rPr>
            </a:br>
            <a:endParaRPr lang="en-US" sz="2800" dirty="0">
              <a:latin typeface="Book Antiqua" pitchFamily="18" charset="0"/>
            </a:endParaRPr>
          </a:p>
        </p:txBody>
      </p:sp>
      <p:sp>
        <p:nvSpPr>
          <p:cNvPr id="16396" name="Subtitle 21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8153400" cy="4419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§"/>
            </a:pPr>
            <a:endParaRPr lang="sr-Latn-CS" sz="20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just" eaLnBrk="1" hangingPunct="1">
              <a:buFont typeface="Wingdings" pitchFamily="2" charset="2"/>
              <a:buChar char="§"/>
            </a:pPr>
            <a:r>
              <a:rPr lang="sr-Latn-CS" sz="20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sr-Latn-C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All trade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acquits </a:t>
            </a:r>
            <a:r>
              <a:rPr lang="x-none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will be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directly applicable upon accession of Montenegro to the EU, except the following trade issues which require national transposition (EU Export Control regime for dual-use items and technologies, Export Credits and GSP)</a:t>
            </a:r>
          </a:p>
          <a:p>
            <a:pPr algn="just" eaLnBrk="1" hangingPunct="1"/>
            <a:endParaRPr lang="en-US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During the pre-accession period Montenegro will harmonize with the EU legislation and adopt appropriate regulations to ensure the conditions for the direct application of EU legislation where is  necessary</a:t>
            </a:r>
            <a:b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endParaRPr lang="en-US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During the pre-accession period Montenegro will closely work with the EC regarding changes in </a:t>
            </a:r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its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trade policy</a:t>
            </a:r>
            <a:endParaRPr lang="sr-Latn-CS" sz="20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just" eaLnBrk="1" hangingPunct="1"/>
            <a:endParaRPr lang="sr-Latn-CS" sz="20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just" eaLnBrk="1" hangingPunct="1">
              <a:buFont typeface="Wingdings" pitchFamily="2" charset="2"/>
              <a:buChar char="§"/>
            </a:pPr>
            <a:endParaRPr lang="en-US" sz="20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sz="18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 eaLnBrk="1" hangingPunct="1">
              <a:buFont typeface="Arial" charset="0"/>
              <a:buChar char="•"/>
            </a:pPr>
            <a:endParaRPr lang="is-IS" dirty="0" smtClean="0">
              <a:solidFill>
                <a:schemeClr val="tx1"/>
              </a:solidFill>
            </a:endParaRPr>
          </a:p>
        </p:txBody>
      </p:sp>
      <p:sp>
        <p:nvSpPr>
          <p:cNvPr id="16397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6398" name="Rectangle 2"/>
          <p:cNvSpPr>
            <a:spLocks noChangeArrowheads="1"/>
          </p:cNvSpPr>
          <p:nvPr/>
        </p:nvSpPr>
        <p:spPr bwMode="auto">
          <a:xfrm>
            <a:off x="129540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6399" name="Rectangle 1"/>
          <p:cNvSpPr>
            <a:spLocks noChangeArrowheads="1"/>
          </p:cNvSpPr>
          <p:nvPr/>
        </p:nvSpPr>
        <p:spPr bwMode="auto">
          <a:xfrm>
            <a:off x="15240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sr-Latn-CS"/>
          </a:p>
        </p:txBody>
      </p:sp>
      <p:pic>
        <p:nvPicPr>
          <p:cNvPr id="29" name="Picture 6" descr="crna gora i eu Ђуровић: Црна Гора у ЕУ најраније 2020. годин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685800"/>
            <a:ext cx="1600200" cy="106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741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741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1741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741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itle 2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420" name="Subtitle 21"/>
          <p:cNvSpPr>
            <a:spLocks noGrp="1"/>
          </p:cNvSpPr>
          <p:nvPr>
            <p:ph type="subTitle" idx="1"/>
          </p:nvPr>
        </p:nvSpPr>
        <p:spPr>
          <a:xfrm>
            <a:off x="609600" y="1371600"/>
            <a:ext cx="8153400" cy="4724400"/>
          </a:xfrm>
        </p:spPr>
        <p:txBody>
          <a:bodyPr/>
          <a:lstStyle/>
          <a:p>
            <a:pPr algn="just" eaLnBrk="1" hangingPunct="1"/>
            <a:r>
              <a:rPr lang="sr-Latn-CS" sz="1800" smtClean="0">
                <a:solidFill>
                  <a:schemeClr val="tx1"/>
                </a:solidFill>
                <a:latin typeface="Book Antiqua" pitchFamily="18" charset="0"/>
              </a:rPr>
              <a:t> </a:t>
            </a:r>
            <a:endParaRPr lang="en-US" sz="180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 eaLnBrk="1" hangingPunct="1">
              <a:buFont typeface="Arial" charset="0"/>
              <a:buChar char="•"/>
            </a:pPr>
            <a:endParaRPr lang="is-IS" smtClean="0">
              <a:solidFill>
                <a:schemeClr val="tx1"/>
              </a:solidFill>
            </a:endParaRPr>
          </a:p>
        </p:txBody>
      </p:sp>
      <p:sp>
        <p:nvSpPr>
          <p:cNvPr id="17421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7422" name="Rectangle 2"/>
          <p:cNvSpPr>
            <a:spLocks noChangeArrowheads="1"/>
          </p:cNvSpPr>
          <p:nvPr/>
        </p:nvSpPr>
        <p:spPr bwMode="auto">
          <a:xfrm>
            <a:off x="129540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hr-BA"/>
          </a:p>
        </p:txBody>
      </p:sp>
      <p:sp>
        <p:nvSpPr>
          <p:cNvPr id="17423" name="Rectangle 1"/>
          <p:cNvSpPr>
            <a:spLocks noChangeArrowheads="1"/>
          </p:cNvSpPr>
          <p:nvPr/>
        </p:nvSpPr>
        <p:spPr bwMode="auto">
          <a:xfrm>
            <a:off x="15240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sr-Latn-CS"/>
          </a:p>
        </p:txBody>
      </p:sp>
      <p:pic>
        <p:nvPicPr>
          <p:cNvPr id="29" name="Picture 28" descr="Administrative capacity Ch 30 Common Commercial policy-page-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8437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4096</TotalTime>
  <Words>1227</Words>
  <Application>Microsoft Office PowerPoint</Application>
  <PresentationFormat>On-screen Show (4:3)</PresentationFormat>
  <Paragraphs>255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 Structure of the Presentation</vt:lpstr>
      <vt:lpstr>                              </vt:lpstr>
      <vt:lpstr>                              </vt:lpstr>
      <vt:lpstr>                Commercial  policy  </vt:lpstr>
      <vt:lpstr> Trade Policy - Basic Legal Acts (1) </vt:lpstr>
      <vt:lpstr> Trade Policy - Basic Legal Acts (2) </vt:lpstr>
      <vt:lpstr>Multilateral dimension (1)</vt:lpstr>
      <vt:lpstr>Bilateral / regional dimension (1) </vt:lpstr>
      <vt:lpstr>              Bilateral / regional dimension (2)  </vt:lpstr>
      <vt:lpstr> Unilateral dimension </vt:lpstr>
      <vt:lpstr> </vt:lpstr>
      <vt:lpstr> </vt:lpstr>
      <vt:lpstr>   Montenegro and EU (3)   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jelena.lekovic</cp:lastModifiedBy>
  <cp:revision>846</cp:revision>
  <dcterms:created xsi:type="dcterms:W3CDTF">2012-04-18T16:21:57Z</dcterms:created>
  <dcterms:modified xsi:type="dcterms:W3CDTF">2013-06-06T09:06:36Z</dcterms:modified>
</cp:coreProperties>
</file>