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79" r:id="rId2"/>
    <p:sldId id="378" r:id="rId3"/>
    <p:sldId id="350" r:id="rId4"/>
    <p:sldId id="374" r:id="rId5"/>
    <p:sldId id="375" r:id="rId6"/>
    <p:sldId id="376" r:id="rId7"/>
    <p:sldId id="353" r:id="rId8"/>
    <p:sldId id="370" r:id="rId9"/>
    <p:sldId id="342" r:id="rId10"/>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90000"/>
    <a:srgbClr val="6A1414"/>
    <a:srgbClr val="82302E"/>
    <a:srgbClr val="9E1E1E"/>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87" autoAdjust="0"/>
    <p:restoredTop sz="94709" autoAdjust="0"/>
  </p:normalViewPr>
  <p:slideViewPr>
    <p:cSldViewPr>
      <p:cViewPr varScale="1">
        <p:scale>
          <a:sx n="70" d="100"/>
          <a:sy n="70" d="100"/>
        </p:scale>
        <p:origin x="-113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076AADE6-4851-4C0D-AAC0-BB5A53623B07}" type="datetimeFigureOut">
              <a:rPr lang="en-US"/>
              <a:pPr>
                <a:defRPr/>
              </a:pPr>
              <a:t>6/12/2013</a:t>
            </a:fld>
            <a:endParaRPr lang="en-US" dirty="0"/>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CE532075-B91C-4763-A47D-088B0D0E96F4}"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B4983211-5D90-400D-86F3-3FC1CB736D00}" type="datetimeFigureOut">
              <a:rPr lang="en-US"/>
              <a:pPr>
                <a:defRPr/>
              </a:pPr>
              <a:t>6/12/2013</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257A9725-BBC5-47DF-B6E5-F0B0D9403AB7}"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3E0FBA6-2C2A-4817-956E-A0210533A5BC}" type="datetimeFigureOut">
              <a:rPr lang="en-US"/>
              <a:pPr>
                <a:defRPr/>
              </a:pPr>
              <a:t>6/12/2013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792B4D-9D07-4C8B-975E-39D313FD16C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ADD2445-82A1-4CE4-9159-0D5BB861FA7A}" type="datetimeFigureOut">
              <a:rPr lang="en-US"/>
              <a:pPr>
                <a:defRPr/>
              </a:pPr>
              <a:t>6/12/2013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F7D7E0F-8728-4834-B05B-C8F551E0383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0D788C5-BCF0-48DD-8646-8631550AD5DD}" type="datetimeFigureOut">
              <a:rPr lang="en-US"/>
              <a:pPr>
                <a:defRPr/>
              </a:pPr>
              <a:t>6/12/2013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1642CA-8CC9-4307-BE5B-58B4DBF849E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B1476E4-920D-4770-AB2A-A03CE1EDBE5A}" type="datetimeFigureOut">
              <a:rPr lang="en-US"/>
              <a:pPr>
                <a:defRPr/>
              </a:pPr>
              <a:t>6/12/2013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08150B5-A941-4F4F-9D39-6BA5B986400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4DBA2DF-A495-4742-B930-0EA892CFCD7F}" type="datetimeFigureOut">
              <a:rPr lang="en-US"/>
              <a:pPr>
                <a:defRPr/>
              </a:pPr>
              <a:t>6/12/2013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03FAD8A-1F66-4232-B385-CEB5DA500E5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76777FD-861A-4B47-A369-F87F0BF5B585}" type="datetimeFigureOut">
              <a:rPr lang="en-US"/>
              <a:pPr>
                <a:defRPr/>
              </a:pPr>
              <a:t>6/12/2013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1876DA8A-D3BC-489B-B404-62A4A56492A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5C7BB5-17C1-45DB-A122-C68AE9C40988}" type="datetimeFigureOut">
              <a:rPr lang="en-US"/>
              <a:pPr>
                <a:defRPr/>
              </a:pPr>
              <a:t>6/12/2013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5901109-E32B-47D2-9031-948BF6AD95D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59519EB-C5D6-4D1A-92BF-69F8EA16AEEC}" type="datetimeFigureOut">
              <a:rPr lang="en-US"/>
              <a:pPr>
                <a:defRPr/>
              </a:pPr>
              <a:t>6/12/2013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622C15-5B63-4B9F-85D8-81792591E5B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F27C3EA-4C26-44F8-A905-3AB29B3DDCCC}" type="datetimeFigureOut">
              <a:rPr lang="en-US"/>
              <a:pPr>
                <a:defRPr/>
              </a:pPr>
              <a:t>6/12/2013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8ED8655-B541-402D-8C56-89A6B3D79256}"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CF62EC3-9881-4259-B385-35C299142C2A}" type="datetimeFigureOut">
              <a:rPr lang="en-US"/>
              <a:pPr>
                <a:defRPr/>
              </a:pPr>
              <a:t>6/12/2013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985F56-EC80-47FF-B97C-98EED7EB9DF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C9E9F8-8B8A-4778-9E41-22C74EA828BA}" type="datetimeFigureOut">
              <a:rPr lang="en-US"/>
              <a:pPr>
                <a:defRPr/>
              </a:pPr>
              <a:t>6/12/2013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6855CF1-0BFA-4252-B3D2-FC99FA01AEE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6404A52-7D10-405B-A75B-C74375171592}" type="datetimeFigureOut">
              <a:rPr lang="en-US"/>
              <a:pPr>
                <a:defRPr/>
              </a:pPr>
              <a:t>6/12/2013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0983442-DBFD-4ABD-9BEC-DE46C460CB2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62013"/>
          </a:xfrm>
          <a:prstGeom prst="rect">
            <a:avLst/>
          </a:prstGeom>
          <a:noFill/>
          <a:ln w="9525">
            <a:noFill/>
            <a:miter lim="800000"/>
            <a:headEnd/>
            <a:tailEnd/>
          </a:ln>
        </p:spPr>
        <p:txBody>
          <a:bodyPr>
            <a:spAutoFit/>
          </a:bodyPr>
          <a:lstStyle/>
          <a:p>
            <a:pPr algn="ctr"/>
            <a:r>
              <a:rPr lang="en-US" sz="1600" b="1" dirty="0" smtClean="0">
                <a:solidFill>
                  <a:schemeClr val="bg1"/>
                </a:solidFill>
                <a:latin typeface="Cambria" pitchFamily="18" charset="0"/>
              </a:rPr>
              <a:t> M O N T E N E G R O </a:t>
            </a:r>
          </a:p>
          <a:p>
            <a:pPr algn="ctr"/>
            <a:r>
              <a:rPr lang="en-US" sz="1600" b="1" dirty="0" smtClean="0">
                <a:solidFill>
                  <a:schemeClr val="bg1"/>
                </a:solidFill>
                <a:latin typeface="Cambria" pitchFamily="18" charset="0"/>
              </a:rPr>
              <a:t>Negotiating Team for the Accession of Montenegro to the European Union</a:t>
            </a:r>
            <a:br>
              <a:rPr lang="en-US" sz="1600" b="1" dirty="0" smtClean="0">
                <a:solidFill>
                  <a:schemeClr val="bg1"/>
                </a:solidFill>
                <a:latin typeface="Cambria" pitchFamily="18" charset="0"/>
              </a:rPr>
            </a:br>
            <a:r>
              <a:rPr lang="en-US" sz="1600" b="1" i="1" dirty="0" smtClean="0">
                <a:solidFill>
                  <a:schemeClr val="bg1"/>
                </a:solidFill>
                <a:latin typeface="Cambria" pitchFamily="18" charset="0"/>
              </a:rPr>
              <a:t>Working Group for Chapter 32 – Financial control</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US" sz="2600" dirty="0" smtClean="0">
                <a:solidFill>
                  <a:schemeClr val="accent2">
                    <a:lumMod val="20000"/>
                    <a:lumOff val="80000"/>
                  </a:schemeClr>
                </a:solidFill>
                <a:latin typeface="Cambria" pitchFamily="18" charset="0"/>
                <a:cs typeface="+mn-cs"/>
              </a:rPr>
              <a:t>Bilateral screening: Chapter 32</a:t>
            </a:r>
          </a:p>
          <a:p>
            <a:pPr algn="ctr" fontAlgn="auto">
              <a:spcBef>
                <a:spcPts val="0"/>
              </a:spcBef>
              <a:spcAft>
                <a:spcPts val="0"/>
              </a:spcAft>
              <a:defRPr/>
            </a:pPr>
            <a:r>
              <a:rPr lang="en-US" sz="2600" b="1" dirty="0" smtClean="0">
                <a:solidFill>
                  <a:schemeClr val="accent2">
                    <a:lumMod val="20000"/>
                    <a:lumOff val="80000"/>
                  </a:schemeClr>
                </a:solidFill>
                <a:latin typeface="Cambria" pitchFamily="18" charset="0"/>
                <a:cs typeface="+mn-cs"/>
              </a:rPr>
              <a:t>PRESENTATION OF MONTENEGRO</a:t>
            </a:r>
            <a:endParaRPr lang="en-US" sz="2600" b="1" dirty="0">
              <a:solidFill>
                <a:schemeClr val="accent2">
                  <a:lumMod val="20000"/>
                  <a:lumOff val="80000"/>
                </a:schemeClr>
              </a:solidFill>
              <a:latin typeface="+mn-lt"/>
              <a:cs typeface="+mn-cs"/>
            </a:endParaRPr>
          </a:p>
        </p:txBody>
      </p:sp>
      <p:sp>
        <p:nvSpPr>
          <p:cNvPr id="13" name="Rectangle 12"/>
          <p:cNvSpPr/>
          <p:nvPr/>
        </p:nvSpPr>
        <p:spPr>
          <a:xfrm>
            <a:off x="3200400" y="6248400"/>
            <a:ext cx="2590800" cy="369888"/>
          </a:xfrm>
          <a:prstGeom prst="rect">
            <a:avLst/>
          </a:prstGeom>
        </p:spPr>
        <p:txBody>
          <a:bodyPr wrap="none" anchor="ctr">
            <a:spAutoFit/>
          </a:bodyPr>
          <a:lstStyle/>
          <a:p>
            <a:pPr algn="ctr" fontAlgn="auto">
              <a:spcBef>
                <a:spcPts val="0"/>
              </a:spcBef>
              <a:spcAft>
                <a:spcPts val="0"/>
              </a:spcAft>
              <a:defRPr/>
            </a:pPr>
            <a:r>
              <a:rPr lang="en-US" b="1" dirty="0" smtClean="0">
                <a:solidFill>
                  <a:schemeClr val="accent2">
                    <a:lumMod val="60000"/>
                    <a:lumOff val="40000"/>
                  </a:schemeClr>
                </a:solidFill>
                <a:latin typeface="Cambria" pitchFamily="18" charset="0"/>
                <a:cs typeface="+mn-cs"/>
              </a:rPr>
              <a:t>Brussels</a:t>
            </a:r>
            <a:r>
              <a:rPr lang="en-US" b="1" dirty="0">
                <a:solidFill>
                  <a:schemeClr val="accent2">
                    <a:lumMod val="60000"/>
                    <a:lumOff val="40000"/>
                  </a:schemeClr>
                </a:solidFill>
                <a:latin typeface="Cambria" pitchFamily="18" charset="0"/>
                <a:cs typeface="+mn-cs"/>
              </a:rPr>
              <a:t>, </a:t>
            </a:r>
            <a:r>
              <a:rPr lang="en-US" b="1" dirty="0" smtClean="0">
                <a:solidFill>
                  <a:schemeClr val="accent2">
                    <a:lumMod val="60000"/>
                    <a:lumOff val="40000"/>
                  </a:schemeClr>
                </a:solidFill>
                <a:latin typeface="Cambria" pitchFamily="18" charset="0"/>
                <a:cs typeface="+mn-cs"/>
              </a:rPr>
              <a:t>19 June 2013</a:t>
            </a:r>
            <a:endParaRPr lang="en-US" dirty="0">
              <a:solidFill>
                <a:schemeClr val="accent2">
                  <a:lumMod val="60000"/>
                  <a:lumOff val="40000"/>
                </a:schemeClr>
              </a:solidFill>
              <a:latin typeface="+mn-lt"/>
              <a:cs typeface="+mn-cs"/>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8" name="Picture 28"/>
          <p:cNvPicPr>
            <a:picLocks noChangeAspect="1" noChangeArrowheads="1"/>
          </p:cNvPicPr>
          <p:nvPr/>
        </p:nvPicPr>
        <p:blipFill>
          <a:blip r:embed="rId3"/>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latin typeface="Cambria" pitchFamily="18" charset="0"/>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205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205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50101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x-none"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a:t>
            </a:r>
            <a:r>
              <a:rPr lang="en-US" b="1" dirty="0">
                <a:solidFill>
                  <a:schemeClr val="accent2">
                    <a:lumMod val="20000"/>
                    <a:lumOff val="80000"/>
                  </a:schemeClr>
                </a:solidFill>
                <a:latin typeface="Cambria" pitchFamily="18" charset="0"/>
                <a:cs typeface="+mn-cs"/>
              </a:rPr>
              <a:t> </a:t>
            </a:r>
            <a:r>
              <a:rPr lang="en-US" b="1" i="1" dirty="0">
                <a:solidFill>
                  <a:schemeClr val="accent2">
                    <a:lumMod val="20000"/>
                    <a:lumOff val="80000"/>
                  </a:schemeClr>
                </a:solidFill>
                <a:latin typeface="Cambria" pitchFamily="18" charset="0"/>
                <a:cs typeface="+mn-cs"/>
              </a:rPr>
              <a:t>Financial control</a:t>
            </a: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381000" y="1981200"/>
            <a:ext cx="8534400" cy="1323439"/>
          </a:xfrm>
          <a:prstGeom prst="rect">
            <a:avLst/>
          </a:prstGeom>
          <a:noFill/>
          <a:ln w="9525">
            <a:noFill/>
            <a:miter lim="800000"/>
            <a:headEnd/>
            <a:tailEnd/>
          </a:ln>
        </p:spPr>
        <p:txBody>
          <a:bodyPr>
            <a:spAutoFit/>
          </a:bodyPr>
          <a:lstStyle/>
          <a:p>
            <a:pPr algn="ctr"/>
            <a:r>
              <a:rPr lang="en-GB" sz="4000" b="1" dirty="0" smtClean="0">
                <a:latin typeface="Cambria" pitchFamily="18" charset="0"/>
              </a:rPr>
              <a:t>P</a:t>
            </a:r>
            <a:r>
              <a:rPr lang="en-US" sz="4000" b="1" dirty="0" smtClean="0">
                <a:latin typeface="Cambria" pitchFamily="18" charset="0"/>
              </a:rPr>
              <a:t>FI</a:t>
            </a:r>
            <a:r>
              <a:rPr lang="en-GB" sz="4000" b="1" dirty="0" smtClean="0">
                <a:latin typeface="Cambria" pitchFamily="18" charset="0"/>
              </a:rPr>
              <a:t> </a:t>
            </a:r>
            <a:endParaRPr lang="sr-Latn-CS" sz="4000" b="1" dirty="0" smtClean="0">
              <a:latin typeface="Cambria" pitchFamily="18" charset="0"/>
            </a:endParaRPr>
          </a:p>
          <a:p>
            <a:pPr algn="ctr"/>
            <a:r>
              <a:rPr lang="sr-Latn-CS" sz="4000" b="1" dirty="0" smtClean="0">
                <a:latin typeface="Cambria" pitchFamily="18" charset="0"/>
              </a:rPr>
              <a:t>C</a:t>
            </a:r>
            <a:r>
              <a:rPr lang="en-GB" sz="4000" b="1" dirty="0" smtClean="0">
                <a:latin typeface="Cambria" pitchFamily="18" charset="0"/>
              </a:rPr>
              <a:t>onvention and </a:t>
            </a:r>
            <a:r>
              <a:rPr lang="sr-Latn-CS" sz="4000" b="1" dirty="0" smtClean="0">
                <a:latin typeface="Cambria" pitchFamily="18" charset="0"/>
              </a:rPr>
              <a:t>P</a:t>
            </a:r>
            <a:r>
              <a:rPr lang="en-GB" sz="4000" b="1" dirty="0" smtClean="0">
                <a:latin typeface="Cambria" pitchFamily="18" charset="0"/>
              </a:rPr>
              <a:t>rotocols </a:t>
            </a:r>
            <a:endParaRPr lang="en-US" sz="4000" b="1" dirty="0">
              <a:latin typeface="Cambria" pitchFamily="18" charset="0"/>
            </a:endParaRPr>
          </a:p>
        </p:txBody>
      </p:sp>
      <p:pic>
        <p:nvPicPr>
          <p:cNvPr id="2060" name="Picture 18" descr="EU MN logo"/>
          <p:cNvPicPr>
            <a:picLocks noChangeAspect="1" noChangeArrowheads="1"/>
          </p:cNvPicPr>
          <p:nvPr/>
        </p:nvPicPr>
        <p:blipFill>
          <a:blip r:embed="rId4"/>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sr-Latn-CS" sz="1400" b="1" dirty="0" smtClean="0">
                <a:solidFill>
                  <a:schemeClr val="accent2">
                    <a:lumMod val="50000"/>
                  </a:schemeClr>
                </a:solidFill>
                <a:latin typeface="Cambria" pitchFamily="18" charset="0"/>
              </a:rPr>
              <a:t>Duska Velimirovic</a:t>
            </a:r>
            <a:endParaRPr lang="x-none" sz="1400" b="1" dirty="0" smtClean="0">
              <a:solidFill>
                <a:schemeClr val="accent2">
                  <a:lumMod val="50000"/>
                </a:schemeClr>
              </a:solidFill>
              <a:latin typeface="Cambria" pitchFamily="18" charset="0"/>
            </a:endParaRPr>
          </a:p>
          <a:p>
            <a:pPr marL="814388" indent="-450850" algn="ctr" fontAlgn="auto">
              <a:spcBef>
                <a:spcPts val="0"/>
              </a:spcBef>
              <a:spcAft>
                <a:spcPts val="0"/>
              </a:spcAft>
              <a:defRPr/>
            </a:pPr>
            <a:r>
              <a:rPr lang="en-US" sz="1400" b="1" dirty="0" smtClean="0">
                <a:solidFill>
                  <a:schemeClr val="accent2">
                    <a:lumMod val="50000"/>
                  </a:schemeClr>
                </a:solidFill>
                <a:latin typeface="Cambria" pitchFamily="18" charset="0"/>
              </a:rPr>
              <a:t>Adviser</a:t>
            </a:r>
            <a:r>
              <a:rPr lang="x-none" sz="1400" b="1" dirty="0" smtClean="0">
                <a:solidFill>
                  <a:schemeClr val="accent2">
                    <a:lumMod val="50000"/>
                  </a:schemeClr>
                </a:solidFill>
                <a:latin typeface="Cambria" pitchFamily="18" charset="0"/>
              </a:rPr>
              <a:t> </a:t>
            </a:r>
            <a:endParaRPr lang="x-none" sz="1400"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en-US" sz="1400" b="1" dirty="0" smtClean="0">
                <a:solidFill>
                  <a:schemeClr val="accent2">
                    <a:lumMod val="50000"/>
                  </a:schemeClr>
                </a:solidFill>
                <a:latin typeface="Cambria" pitchFamily="18" charset="0"/>
              </a:rPr>
              <a:t>Ministry of </a:t>
            </a:r>
            <a:r>
              <a:rPr lang="sr-Latn-CS" sz="1400" b="1" dirty="0" smtClean="0">
                <a:solidFill>
                  <a:schemeClr val="accent2">
                    <a:lumMod val="50000"/>
                  </a:schemeClr>
                </a:solidFill>
                <a:latin typeface="Cambria" pitchFamily="18" charset="0"/>
              </a:rPr>
              <a:t>Justice</a:t>
            </a:r>
            <a:endParaRPr lang="x-none" sz="1400" b="1" dirty="0">
              <a:solidFill>
                <a:schemeClr val="accent2">
                  <a:lumMod val="50000"/>
                </a:schemeClr>
              </a:solidFill>
              <a:latin typeface="Cambria" pitchFamily="18" charset="0"/>
            </a:endParaRPr>
          </a:p>
          <a:p>
            <a:pPr marL="814388" indent="-450850" algn="ctr" fontAlgn="auto">
              <a:spcBef>
                <a:spcPts val="0"/>
              </a:spcBef>
              <a:spcAft>
                <a:spcPts val="0"/>
              </a:spcAft>
              <a:defRPr/>
            </a:pPr>
            <a:r>
              <a:rPr lang="sr-Latn-CS" sz="1400" b="1" dirty="0" smtClean="0">
                <a:solidFill>
                  <a:schemeClr val="accent2">
                    <a:lumMod val="50000"/>
                  </a:schemeClr>
                </a:solidFill>
                <a:latin typeface="Cambria" pitchFamily="18" charset="0"/>
              </a:rPr>
              <a:t>duska.velimirovic</a:t>
            </a:r>
            <a:r>
              <a:rPr lang="en-US" sz="1400" b="1" dirty="0" smtClean="0">
                <a:solidFill>
                  <a:schemeClr val="accent2">
                    <a:lumMod val="50000"/>
                  </a:schemeClr>
                </a:solidFill>
                <a:latin typeface="Cambria" pitchFamily="18" charset="0"/>
              </a:rPr>
              <a:t>@m</a:t>
            </a:r>
            <a:r>
              <a:rPr lang="sr-Latn-CS" sz="1400" b="1" dirty="0" smtClean="0">
                <a:solidFill>
                  <a:schemeClr val="accent2">
                    <a:lumMod val="50000"/>
                  </a:schemeClr>
                </a:solidFill>
                <a:latin typeface="Cambria" pitchFamily="18" charset="0"/>
              </a:rPr>
              <a:t>pa</a:t>
            </a:r>
            <a:r>
              <a:rPr lang="en-US" sz="1400" b="1" dirty="0" smtClean="0">
                <a:solidFill>
                  <a:schemeClr val="accent2">
                    <a:lumMod val="50000"/>
                  </a:schemeClr>
                </a:solidFill>
                <a:latin typeface="Cambria" pitchFamily="18" charset="0"/>
              </a:rPr>
              <a:t>.gov.me </a:t>
            </a:r>
            <a:endParaRPr lang="sr-Latn-CS" sz="14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76009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 </a:t>
            </a:r>
            <a:r>
              <a:rPr lang="en-US" b="1" i="1" dirty="0">
                <a:solidFill>
                  <a:schemeClr val="bg1"/>
                </a:solidFill>
                <a:latin typeface="Cambria" pitchFamily="18" charset="0"/>
              </a:rPr>
              <a:t>Financial control</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0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a:t>
            </a:r>
            <a:r>
              <a:rPr lang="en-US" sz="1100" b="1" i="1" dirty="0">
                <a:solidFill>
                  <a:schemeClr val="accent2">
                    <a:lumMod val="75000"/>
                  </a:schemeClr>
                </a:solidFill>
                <a:latin typeface="Cambria" pitchFamily="18" charset="0"/>
              </a:rPr>
              <a:t>: </a:t>
            </a:r>
          </a:p>
          <a:p>
            <a:pPr algn="ctr">
              <a:defRPr/>
            </a:pPr>
            <a:r>
              <a:rPr lang="en-US" sz="1100" b="1" i="1" dirty="0">
                <a:solidFill>
                  <a:schemeClr val="accent2">
                    <a:lumMod val="75000"/>
                  </a:schemeClr>
                </a:solidFill>
                <a:latin typeface="Cambria" pitchFamily="18" charset="0"/>
              </a:rPr>
              <a:t>Financial control</a:t>
            </a:r>
            <a:endParaRPr lang="sr-Latn-CS" sz="1100" b="1" i="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257800" y="533400"/>
            <a:ext cx="3657600" cy="830263"/>
          </a:xfrm>
          <a:prstGeom prst="rect">
            <a:avLst/>
          </a:prstGeom>
          <a:noFill/>
          <a:ln w="9525">
            <a:noFill/>
            <a:miter lim="800000"/>
            <a:headEnd/>
            <a:tailEnd/>
          </a:ln>
        </p:spPr>
        <p:txBody>
          <a:bodyPr>
            <a:spAutoFit/>
          </a:bodyPr>
          <a:lstStyle/>
          <a:p>
            <a:pPr marL="514350" indent="-514350" algn="ctr">
              <a:lnSpc>
                <a:spcPct val="200000"/>
              </a:lnSpc>
              <a:defRPr/>
            </a:pP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
        <p:nvSpPr>
          <p:cNvPr id="19" name="Rectangle 18"/>
          <p:cNvSpPr/>
          <p:nvPr/>
        </p:nvSpPr>
        <p:spPr>
          <a:xfrm>
            <a:off x="685800" y="1295401"/>
            <a:ext cx="3124200" cy="1846659"/>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endParaRPr lang="en-US" sz="2000" b="1" dirty="0" smtClean="0">
              <a:solidFill>
                <a:schemeClr val="accent2">
                  <a:lumMod val="50000"/>
                </a:schemeClr>
              </a:solidFill>
              <a:latin typeface="Cambria" pitchFamily="18" charset="0"/>
              <a:ea typeface="Arial Unicode MS" pitchFamily="34" charset="-128"/>
              <a:cs typeface="Arial Unicode MS" pitchFamily="34" charset="-128"/>
            </a:endParaRPr>
          </a:p>
          <a:p>
            <a:pPr marL="814388" indent="-450850" fontAlgn="auto">
              <a:spcBef>
                <a:spcPts val="0"/>
              </a:spcBef>
              <a:spcAft>
                <a:spcPts val="0"/>
              </a:spcAft>
              <a:defRPr/>
            </a:pPr>
            <a:endParaRPr lang="en-US" sz="2000"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r>
              <a:rPr lang="en-US" sz="2000" b="1" i="1" dirty="0" smtClean="0">
                <a:solidFill>
                  <a:srgbClr val="82302E"/>
                </a:solidFill>
                <a:effectLst>
                  <a:outerShdw blurRad="38100" dist="38100" dir="2700000" algn="tl">
                    <a:srgbClr val="000000">
                      <a:alpha val="43137"/>
                    </a:srgbClr>
                  </a:outerShdw>
                </a:effectLst>
                <a:latin typeface="Cambria" pitchFamily="18" charset="0"/>
              </a:rPr>
              <a:t>    </a:t>
            </a: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p:txBody>
      </p:sp>
      <p:sp>
        <p:nvSpPr>
          <p:cNvPr id="22" name="Title 21"/>
          <p:cNvSpPr>
            <a:spLocks noGrp="1"/>
          </p:cNvSpPr>
          <p:nvPr>
            <p:ph type="ctrTitle"/>
          </p:nvPr>
        </p:nvSpPr>
        <p:spPr>
          <a:xfrm>
            <a:off x="1143000" y="609600"/>
            <a:ext cx="7315200" cy="1676400"/>
          </a:xfrm>
        </p:spPr>
        <p:txBody>
          <a:bodyPr/>
          <a:lstStyle/>
          <a:p>
            <a:pPr algn="l"/>
            <a:r>
              <a:rPr lang="sr-Latn-CS" sz="1100" b="1" dirty="0" smtClean="0">
                <a:latin typeface="Cambria" pitchFamily="18" charset="0"/>
              </a:rPr>
              <a:t/>
            </a:r>
            <a:br>
              <a:rPr lang="sr-Latn-CS" sz="1100" b="1" dirty="0" smtClean="0">
                <a:latin typeface="Cambria" pitchFamily="18" charset="0"/>
              </a:rPr>
            </a:br>
            <a:r>
              <a:rPr lang="sr-Latn-CS" sz="1100" b="1" dirty="0" smtClean="0">
                <a:latin typeface="Cambria" pitchFamily="18" charset="0"/>
              </a:rPr>
              <a:t/>
            </a:r>
            <a:br>
              <a:rPr lang="sr-Latn-CS" sz="1100" b="1" dirty="0" smtClean="0">
                <a:latin typeface="Cambria" pitchFamily="18" charset="0"/>
              </a:rPr>
            </a:br>
            <a:r>
              <a:rPr lang="sr-Latn-CS" sz="1100" b="1" dirty="0" smtClean="0">
                <a:latin typeface="Cambria" pitchFamily="18" charset="0"/>
              </a:rPr>
              <a:t/>
            </a:r>
            <a:br>
              <a:rPr lang="sr-Latn-CS" sz="1100" b="1" dirty="0" smtClean="0">
                <a:latin typeface="Cambria" pitchFamily="18" charset="0"/>
              </a:rPr>
            </a:br>
            <a:r>
              <a:rPr lang="sr-Latn-CS" sz="1100" b="1" dirty="0" smtClean="0">
                <a:latin typeface="Cambria" pitchFamily="18" charset="0"/>
              </a:rPr>
              <a:t/>
            </a:r>
            <a:br>
              <a:rPr lang="sr-Latn-CS" sz="1100" b="1" dirty="0" smtClean="0">
                <a:latin typeface="Cambria" pitchFamily="18" charset="0"/>
              </a:rPr>
            </a:br>
            <a:r>
              <a:rPr lang="sr-Latn-CS" sz="1100" b="1" dirty="0" smtClean="0">
                <a:latin typeface="Cambria" pitchFamily="18" charset="0"/>
              </a:rPr>
              <a:t/>
            </a:r>
            <a:br>
              <a:rPr lang="sr-Latn-CS" sz="1100" b="1" dirty="0" smtClean="0">
                <a:latin typeface="Cambria" pitchFamily="18" charset="0"/>
              </a:rPr>
            </a:br>
            <a:r>
              <a:rPr lang="sr-Latn-CS" sz="1100" b="1" dirty="0" smtClean="0">
                <a:latin typeface="Cambria" pitchFamily="18" charset="0"/>
              </a:rPr>
              <a:t/>
            </a:r>
            <a:br>
              <a:rPr lang="sr-Latn-CS" sz="1100" b="1" dirty="0" smtClean="0">
                <a:latin typeface="Cambria" pitchFamily="18" charset="0"/>
              </a:rPr>
            </a:br>
            <a:r>
              <a:rPr lang="en-US" sz="1200" b="1" dirty="0" smtClean="0">
                <a:solidFill>
                  <a:srgbClr val="6A1414"/>
                </a:solidFill>
                <a:latin typeface="Cambria" pitchFamily="18" charset="0"/>
              </a:rPr>
              <a:t>41995A1127(03)</a:t>
            </a:r>
            <a:br>
              <a:rPr lang="en-US" sz="1200" b="1" dirty="0" smtClean="0">
                <a:solidFill>
                  <a:srgbClr val="6A1414"/>
                </a:solidFill>
                <a:latin typeface="Cambria" pitchFamily="18" charset="0"/>
              </a:rPr>
            </a:br>
            <a:r>
              <a:rPr lang="en-US" sz="1200" b="1" i="1" dirty="0" smtClean="0">
                <a:solidFill>
                  <a:srgbClr val="990000"/>
                </a:solidFill>
                <a:latin typeface="Cambria" pitchFamily="18" charset="0"/>
              </a:rPr>
              <a:t>Convention drawn up on the basis of Article K.3 of the Treaty on European Union, on the protection of the European Communities' financial interests </a:t>
            </a:r>
            <a:r>
              <a:rPr lang="sr-Latn-CS" sz="1200" b="1" i="1" dirty="0" smtClean="0">
                <a:solidFill>
                  <a:srgbClr val="6A1414"/>
                </a:solidFill>
                <a:latin typeface="Cambria" pitchFamily="18" charset="0"/>
              </a:rPr>
              <a:t/>
            </a:r>
            <a:br>
              <a:rPr lang="sr-Latn-CS" sz="1200" b="1" i="1" dirty="0" smtClean="0">
                <a:solidFill>
                  <a:srgbClr val="6A1414"/>
                </a:solidFill>
                <a:latin typeface="Cambria" pitchFamily="18" charset="0"/>
              </a:rPr>
            </a:br>
            <a:r>
              <a:rPr lang="en-US" sz="1200" b="1" dirty="0" smtClean="0">
                <a:solidFill>
                  <a:srgbClr val="6A1414"/>
                </a:solidFill>
                <a:latin typeface="Cambria" pitchFamily="18" charset="0"/>
              </a:rPr>
              <a:t>41996A1023(01)</a:t>
            </a:r>
            <a:r>
              <a:rPr lang="en-US" sz="1200" b="1" i="1" dirty="0" smtClean="0">
                <a:solidFill>
                  <a:srgbClr val="6A1414"/>
                </a:solidFill>
                <a:latin typeface="Cambria" pitchFamily="18" charset="0"/>
              </a:rPr>
              <a:t/>
            </a:r>
            <a:br>
              <a:rPr lang="en-US" sz="1200" b="1" i="1" dirty="0" smtClean="0">
                <a:solidFill>
                  <a:srgbClr val="6A1414"/>
                </a:solidFill>
                <a:latin typeface="Cambria" pitchFamily="18" charset="0"/>
              </a:rPr>
            </a:br>
            <a:r>
              <a:rPr lang="en-US" sz="1200" b="1" i="1" dirty="0" smtClean="0">
                <a:solidFill>
                  <a:srgbClr val="990000"/>
                </a:solidFill>
                <a:latin typeface="Cambria" pitchFamily="18" charset="0"/>
              </a:rPr>
              <a:t>Protocol drawn up on the basis of Article K.3 of the Treaty on European Union to the Convention on the protection of the European Communities' financial interests </a:t>
            </a:r>
            <a:r>
              <a:rPr lang="pl-PL" sz="1200" i="1" dirty="0" smtClean="0">
                <a:solidFill>
                  <a:srgbClr val="6A1414"/>
                </a:solidFill>
                <a:latin typeface="Cambria" pitchFamily="18" charset="0"/>
              </a:rPr>
              <a:t/>
            </a:r>
            <a:br>
              <a:rPr lang="pl-PL" sz="1200" i="1" dirty="0" smtClean="0">
                <a:solidFill>
                  <a:srgbClr val="6A1414"/>
                </a:solidFill>
                <a:latin typeface="Cambria" pitchFamily="18" charset="0"/>
              </a:rPr>
            </a:br>
            <a:r>
              <a:rPr lang="pl-PL" sz="1200" b="1" dirty="0" smtClean="0">
                <a:solidFill>
                  <a:srgbClr val="6A1414"/>
                </a:solidFill>
                <a:latin typeface="Cambria" pitchFamily="18" charset="0"/>
              </a:rPr>
              <a:t> 41997A0719(02)</a:t>
            </a:r>
            <a:br>
              <a:rPr lang="pl-PL" sz="1200" b="1" dirty="0" smtClean="0">
                <a:solidFill>
                  <a:srgbClr val="6A1414"/>
                </a:solidFill>
                <a:latin typeface="Cambria" pitchFamily="18" charset="0"/>
              </a:rPr>
            </a:br>
            <a:r>
              <a:rPr lang="en-US" sz="1200" b="1" dirty="0" smtClean="0">
                <a:solidFill>
                  <a:srgbClr val="6A1414"/>
                </a:solidFill>
                <a:latin typeface="Cambria" pitchFamily="18" charset="0"/>
              </a:rPr>
              <a:t> </a:t>
            </a:r>
            <a:r>
              <a:rPr lang="en-US" sz="1200" b="1" i="1" dirty="0" smtClean="0">
                <a:solidFill>
                  <a:srgbClr val="990000"/>
                </a:solidFill>
                <a:latin typeface="Cambria" pitchFamily="18" charset="0"/>
              </a:rPr>
              <a:t>Second Protocol, drawn up on the basis of Article K.3 of the treaty on European Union, to the Convention on the protection of the European Communities' financial interests </a:t>
            </a: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fr-FR" sz="1100" i="1" dirty="0" smtClean="0"/>
              <a:t/>
            </a:r>
            <a:br>
              <a:rPr lang="fr-FR" sz="1100" i="1" dirty="0" smtClean="0"/>
            </a:br>
            <a:r>
              <a:rPr lang="fr-FR" sz="1100" i="1" dirty="0" smtClean="0"/>
              <a:t> </a:t>
            </a: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en-US" sz="2400" dirty="0" smtClean="0"/>
              <a:t/>
            </a:r>
            <a:br>
              <a:rPr lang="en-US" sz="2400" dirty="0" smtClean="0"/>
            </a:br>
            <a:endParaRPr lang="en-US" sz="2400" dirty="0"/>
          </a:p>
        </p:txBody>
      </p:sp>
      <p:sp>
        <p:nvSpPr>
          <p:cNvPr id="29" name="Subtitle 28"/>
          <p:cNvSpPr>
            <a:spLocks noGrp="1"/>
          </p:cNvSpPr>
          <p:nvPr>
            <p:ph type="subTitle" idx="1"/>
          </p:nvPr>
        </p:nvSpPr>
        <p:spPr>
          <a:xfrm>
            <a:off x="381000" y="2895600"/>
            <a:ext cx="8458200" cy="3124200"/>
          </a:xfrm>
        </p:spPr>
        <p:txBody>
          <a:bodyPr/>
          <a:lstStyle/>
          <a:p>
            <a:r>
              <a:rPr lang="en-GB" sz="1800" b="1" dirty="0" smtClean="0">
                <a:solidFill>
                  <a:srgbClr val="6A1414"/>
                </a:solidFill>
                <a:latin typeface="Cambria" pitchFamily="18" charset="0"/>
              </a:rPr>
              <a:t>LEGAL FRAMEWORK</a:t>
            </a:r>
            <a:endParaRPr lang="sr-Latn-CS" sz="1800" b="1" dirty="0" smtClean="0">
              <a:solidFill>
                <a:srgbClr val="6A1414"/>
              </a:solidFill>
              <a:latin typeface="Cambria" pitchFamily="18" charset="0"/>
            </a:endParaRPr>
          </a:p>
          <a:p>
            <a:endParaRPr lang="sr-Latn-CS" sz="1600" b="1" dirty="0" smtClean="0">
              <a:solidFill>
                <a:srgbClr val="6A1414"/>
              </a:solidFill>
              <a:latin typeface="Cambria" pitchFamily="18" charset="0"/>
            </a:endParaRPr>
          </a:p>
          <a:p>
            <a:pPr algn="l">
              <a:buFont typeface="Arial" pitchFamily="34" charset="0"/>
              <a:buChar char="•"/>
            </a:pPr>
            <a:r>
              <a:rPr lang="sr-Latn-CS" sz="1400" b="1" dirty="0" smtClean="0">
                <a:solidFill>
                  <a:srgbClr val="6A1414"/>
                </a:solidFill>
                <a:latin typeface="Cambria" pitchFamily="18" charset="0"/>
              </a:rPr>
              <a:t> </a:t>
            </a:r>
            <a:r>
              <a:rPr lang="sr-Latn-CS" sz="1600" b="1" dirty="0" smtClean="0">
                <a:solidFill>
                  <a:srgbClr val="6A1414"/>
                </a:solidFill>
                <a:latin typeface="Cambria" pitchFamily="18" charset="0"/>
              </a:rPr>
              <a:t>Consititution </a:t>
            </a:r>
            <a:r>
              <a:rPr lang="sr-Latn-CS" sz="1600" dirty="0" smtClean="0">
                <a:solidFill>
                  <a:srgbClr val="6A1414"/>
                </a:solidFill>
                <a:latin typeface="Cambria" pitchFamily="18" charset="0"/>
              </a:rPr>
              <a:t>(</a:t>
            </a:r>
            <a:r>
              <a:rPr lang="en-US" sz="1600" dirty="0" smtClean="0">
                <a:solidFill>
                  <a:srgbClr val="6A1414"/>
                </a:solidFill>
                <a:latin typeface="Cambria" pitchFamily="18" charset="0"/>
              </a:rPr>
              <a:t>Official Gazette of Montenegro</a:t>
            </a:r>
            <a:r>
              <a:rPr lang="sr-Latn-CS" sz="1600" dirty="0" smtClean="0">
                <a:solidFill>
                  <a:srgbClr val="6A1414"/>
                </a:solidFill>
                <a:latin typeface="Cambria" pitchFamily="18" charset="0"/>
              </a:rPr>
              <a:t>, ref. </a:t>
            </a:r>
            <a:r>
              <a:rPr lang="en-US" sz="1600" dirty="0" smtClean="0">
                <a:solidFill>
                  <a:srgbClr val="6A1414"/>
                </a:solidFill>
                <a:latin typeface="Cambria" pitchFamily="18" charset="0"/>
              </a:rPr>
              <a:t>1/2007</a:t>
            </a:r>
            <a:r>
              <a:rPr lang="sr-Latn-CS" sz="1600" dirty="0" smtClean="0">
                <a:solidFill>
                  <a:srgbClr val="6A1414"/>
                </a:solidFill>
                <a:latin typeface="Cambria" pitchFamily="18" charset="0"/>
              </a:rPr>
              <a:t>)</a:t>
            </a:r>
          </a:p>
          <a:p>
            <a:pPr algn="l">
              <a:buFont typeface="Arial" pitchFamily="34" charset="0"/>
              <a:buChar char="•"/>
            </a:pPr>
            <a:r>
              <a:rPr lang="sr-Latn-CS" sz="1800" b="1" dirty="0" smtClean="0">
                <a:solidFill>
                  <a:srgbClr val="6A1414"/>
                </a:solidFill>
                <a:latin typeface="Cambria" pitchFamily="18" charset="0"/>
              </a:rPr>
              <a:t> </a:t>
            </a:r>
            <a:r>
              <a:rPr lang="sr-Latn-CS" sz="1600" b="1" dirty="0" smtClean="0">
                <a:solidFill>
                  <a:srgbClr val="6A1414"/>
                </a:solidFill>
                <a:latin typeface="Cambria" pitchFamily="18" charset="0"/>
              </a:rPr>
              <a:t>Criminal Code </a:t>
            </a:r>
            <a:r>
              <a:rPr lang="en-GB" sz="1600" dirty="0" smtClean="0">
                <a:solidFill>
                  <a:srgbClr val="6A1414"/>
                </a:solidFill>
                <a:latin typeface="Cambria" pitchFamily="18" charset="0"/>
              </a:rPr>
              <a:t>(“</a:t>
            </a:r>
            <a:r>
              <a:rPr lang="en-US" sz="1600" dirty="0" smtClean="0">
                <a:solidFill>
                  <a:srgbClr val="6A1414"/>
                </a:solidFill>
                <a:latin typeface="Cambria" pitchFamily="18" charset="0"/>
              </a:rPr>
              <a:t>Official Gazette </a:t>
            </a:r>
            <a:r>
              <a:rPr lang="sr-Latn-CS" sz="1600" dirty="0" smtClean="0">
                <a:solidFill>
                  <a:srgbClr val="6A1414"/>
                </a:solidFill>
                <a:latin typeface="Cambria" pitchFamily="18" charset="0"/>
              </a:rPr>
              <a:t>Of Montenegro</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ref</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70 /2003, 13/2004, 47/2006 and </a:t>
            </a:r>
            <a:r>
              <a:rPr lang="en-GB" sz="1600" dirty="0" smtClean="0">
                <a:solidFill>
                  <a:srgbClr val="6A1414"/>
                </a:solidFill>
                <a:latin typeface="Cambria" pitchFamily="18" charset="0"/>
              </a:rPr>
              <a:t>“</a:t>
            </a:r>
            <a:r>
              <a:rPr lang="sr-Latn-CS" sz="1600" dirty="0" smtClean="0">
                <a:solidFill>
                  <a:srgbClr val="6A1414"/>
                </a:solidFill>
                <a:latin typeface="Cambria" pitchFamily="18" charset="0"/>
              </a:rPr>
              <a:t>O.G.</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ref</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40/2008, 25/2010 and 32/2011)</a:t>
            </a:r>
          </a:p>
          <a:p>
            <a:pPr algn="l">
              <a:buFont typeface="Arial" pitchFamily="34" charset="0"/>
              <a:buChar char="•"/>
            </a:pPr>
            <a:r>
              <a:rPr lang="sr-Latn-CS" sz="1600" b="1" dirty="0" smtClean="0">
                <a:solidFill>
                  <a:srgbClr val="6A1414"/>
                </a:solidFill>
                <a:latin typeface="Cambria" pitchFamily="18" charset="0"/>
              </a:rPr>
              <a:t> Criminal procedural Code </a:t>
            </a:r>
            <a:r>
              <a:rPr lang="en-GB" sz="1600" dirty="0" smtClean="0">
                <a:solidFill>
                  <a:srgbClr val="6A1414"/>
                </a:solidFill>
                <a:latin typeface="Cambria" pitchFamily="18" charset="0"/>
              </a:rPr>
              <a:t>(“</a:t>
            </a:r>
            <a:r>
              <a:rPr lang="en-US" sz="1600" dirty="0" smtClean="0">
                <a:solidFill>
                  <a:srgbClr val="6A1414"/>
                </a:solidFill>
                <a:latin typeface="Cambria" pitchFamily="18" charset="0"/>
              </a:rPr>
              <a:t>Official Gazette </a:t>
            </a:r>
            <a:r>
              <a:rPr lang="sr-Latn-CS" sz="1600" dirty="0" smtClean="0">
                <a:solidFill>
                  <a:srgbClr val="6A1414"/>
                </a:solidFill>
                <a:latin typeface="Cambria" pitchFamily="18" charset="0"/>
              </a:rPr>
              <a:t>Of Montenegro</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ref</a:t>
            </a:r>
            <a:r>
              <a:rPr lang="en-GB" sz="1600" dirty="0" smtClean="0">
                <a:solidFill>
                  <a:srgbClr val="6A1414"/>
                </a:solidFill>
                <a:latin typeface="Cambria" pitchFamily="18" charset="0"/>
              </a:rPr>
              <a:t>. 57/</a:t>
            </a:r>
            <a:r>
              <a:rPr lang="sr-Latn-CS" sz="1600" dirty="0" smtClean="0">
                <a:solidFill>
                  <a:srgbClr val="6A1414"/>
                </a:solidFill>
                <a:latin typeface="Cambria" pitchFamily="18" charset="0"/>
              </a:rPr>
              <a:t>20</a:t>
            </a:r>
            <a:r>
              <a:rPr lang="en-GB" sz="1600" dirty="0" smtClean="0">
                <a:solidFill>
                  <a:srgbClr val="6A1414"/>
                </a:solidFill>
                <a:latin typeface="Cambria" pitchFamily="18" charset="0"/>
              </a:rPr>
              <a:t>09</a:t>
            </a:r>
            <a:r>
              <a:rPr lang="sr-Latn-CS" sz="1600" dirty="0" smtClean="0">
                <a:solidFill>
                  <a:srgbClr val="6A1414"/>
                </a:solidFill>
                <a:latin typeface="Cambria" pitchFamily="18" charset="0"/>
              </a:rPr>
              <a:t> and 49/2010.) </a:t>
            </a:r>
            <a:endParaRPr lang="sr-Latn-CS" sz="1600" b="1" dirty="0" smtClean="0">
              <a:solidFill>
                <a:srgbClr val="6A1414"/>
              </a:solidFill>
              <a:latin typeface="Cambria" pitchFamily="18" charset="0"/>
            </a:endParaRPr>
          </a:p>
          <a:p>
            <a:pPr algn="l">
              <a:buFont typeface="Arial" pitchFamily="34" charset="0"/>
              <a:buChar char="•"/>
            </a:pPr>
            <a:r>
              <a:rPr lang="sr-Latn-CS" sz="1600" b="1" dirty="0" smtClean="0">
                <a:solidFill>
                  <a:srgbClr val="6A1414"/>
                </a:solidFill>
                <a:latin typeface="Cambria" pitchFamily="18" charset="0"/>
              </a:rPr>
              <a:t> </a:t>
            </a:r>
            <a:r>
              <a:rPr lang="en-US" sz="1600" b="1" dirty="0" smtClean="0">
                <a:solidFill>
                  <a:srgbClr val="6A1414"/>
                </a:solidFill>
                <a:latin typeface="Cambria" pitchFamily="18" charset="0"/>
              </a:rPr>
              <a:t>Law on Liability of Legal Persons for Criminal </a:t>
            </a:r>
            <a:r>
              <a:rPr lang="sr-Latn-CS" sz="1600" b="1" dirty="0" smtClean="0">
                <a:solidFill>
                  <a:srgbClr val="6A1414"/>
                </a:solidFill>
                <a:latin typeface="Cambria" pitchFamily="18" charset="0"/>
              </a:rPr>
              <a:t> Offences </a:t>
            </a:r>
            <a:r>
              <a:rPr lang="en-GB" sz="1600" dirty="0" smtClean="0">
                <a:solidFill>
                  <a:srgbClr val="6A1414"/>
                </a:solidFill>
                <a:latin typeface="Cambria" pitchFamily="18" charset="0"/>
              </a:rPr>
              <a:t>(“</a:t>
            </a:r>
            <a:r>
              <a:rPr lang="en-US" sz="1600" dirty="0" smtClean="0">
                <a:solidFill>
                  <a:srgbClr val="6A1414"/>
                </a:solidFill>
                <a:latin typeface="Cambria" pitchFamily="18" charset="0"/>
              </a:rPr>
              <a:t>Official Gazette of the Republic</a:t>
            </a:r>
            <a:r>
              <a:rPr lang="sr-Latn-CS" sz="1600" dirty="0" smtClean="0">
                <a:solidFill>
                  <a:srgbClr val="6A1414"/>
                </a:solidFill>
                <a:latin typeface="Cambria" pitchFamily="18" charset="0"/>
              </a:rPr>
              <a:t> of Montenegro</a:t>
            </a:r>
            <a:r>
              <a:rPr lang="en-GB" sz="1600" dirty="0" smtClean="0">
                <a:solidFill>
                  <a:srgbClr val="6A1414"/>
                </a:solidFill>
                <a:latin typeface="Cambria" pitchFamily="18" charset="0"/>
              </a:rPr>
              <a:t>”, </a:t>
            </a:r>
            <a:r>
              <a:rPr lang="sr-Latn-CS" sz="1600" dirty="0" smtClean="0">
                <a:solidFill>
                  <a:srgbClr val="6A1414"/>
                </a:solidFill>
                <a:latin typeface="Cambria" pitchFamily="18" charset="0"/>
              </a:rPr>
              <a:t>ref</a:t>
            </a:r>
            <a:r>
              <a:rPr lang="en-GB" sz="1600" dirty="0" smtClean="0">
                <a:solidFill>
                  <a:srgbClr val="6A1414"/>
                </a:solidFill>
                <a:latin typeface="Cambria" pitchFamily="18" charset="0"/>
              </a:rPr>
              <a:t>. </a:t>
            </a:r>
            <a:r>
              <a:rPr lang="pl-PL" sz="1600" dirty="0" smtClean="0">
                <a:solidFill>
                  <a:srgbClr val="6A1414"/>
                </a:solidFill>
                <a:latin typeface="Cambria" pitchFamily="18" charset="0"/>
              </a:rPr>
              <a:t>2/2007, 13/2007 and 30/2012)</a:t>
            </a:r>
            <a:endParaRPr lang="sr-Latn-CS" sz="1600" dirty="0" smtClean="0">
              <a:solidFill>
                <a:srgbClr val="6A1414"/>
              </a:solidFill>
              <a:latin typeface="Cambria" pitchFamily="18" charset="0"/>
            </a:endParaRPr>
          </a:p>
          <a:p>
            <a:pPr algn="l">
              <a:buFont typeface="Arial" pitchFamily="34" charset="0"/>
              <a:buChar char="•"/>
            </a:pPr>
            <a:r>
              <a:rPr lang="sr-Latn-CS" sz="1600" b="1" dirty="0" smtClean="0">
                <a:solidFill>
                  <a:srgbClr val="6A1414"/>
                </a:solidFill>
                <a:latin typeface="Cambria" pitchFamily="18" charset="0"/>
              </a:rPr>
              <a:t> Law on Mutual Legal Assistance in Criminal Matters (</a:t>
            </a:r>
            <a:r>
              <a:rPr lang="en-US" sz="1600" dirty="0" smtClean="0">
                <a:solidFill>
                  <a:srgbClr val="6A1414"/>
                </a:solidFill>
                <a:latin typeface="Cambria" pitchFamily="18" charset="0"/>
              </a:rPr>
              <a:t>“Official Gazette of Montenegro”, </a:t>
            </a:r>
            <a:r>
              <a:rPr lang="sr-Latn-CS" sz="1600" dirty="0" smtClean="0">
                <a:solidFill>
                  <a:srgbClr val="6A1414"/>
                </a:solidFill>
                <a:latin typeface="Cambria" pitchFamily="18" charset="0"/>
              </a:rPr>
              <a:t>ref</a:t>
            </a:r>
            <a:r>
              <a:rPr lang="en-US" sz="1600" dirty="0" smtClean="0">
                <a:solidFill>
                  <a:srgbClr val="6A1414"/>
                </a:solidFill>
                <a:latin typeface="Cambria" pitchFamily="18" charset="0"/>
              </a:rPr>
              <a:t>. </a:t>
            </a:r>
            <a:r>
              <a:rPr lang="sr-Latn-CS" sz="1600" dirty="0" smtClean="0">
                <a:solidFill>
                  <a:srgbClr val="6A1414"/>
                </a:solidFill>
                <a:latin typeface="Cambria" pitchFamily="18" charset="0"/>
              </a:rPr>
              <a:t>4/2008)</a:t>
            </a:r>
            <a:endParaRPr lang="en-GB" sz="1600" b="1" dirty="0" smtClean="0">
              <a:solidFill>
                <a:srgbClr val="6A1414"/>
              </a:solidFill>
              <a:latin typeface="Cambria" pitchFamily="18"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76009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 </a:t>
            </a:r>
            <a:r>
              <a:rPr lang="en-US" b="1" i="1" dirty="0">
                <a:solidFill>
                  <a:schemeClr val="bg1"/>
                </a:solidFill>
                <a:latin typeface="Cambria" pitchFamily="18" charset="0"/>
              </a:rPr>
              <a:t>Financial control</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a:t>
            </a:r>
            <a:r>
              <a:rPr lang="en-US" sz="1100" b="1" i="1" dirty="0">
                <a:solidFill>
                  <a:schemeClr val="accent2">
                    <a:lumMod val="75000"/>
                  </a:schemeClr>
                </a:solidFill>
                <a:latin typeface="Cambria" pitchFamily="18" charset="0"/>
              </a:rPr>
              <a:t>: </a:t>
            </a:r>
          </a:p>
          <a:p>
            <a:pPr algn="ctr">
              <a:defRPr/>
            </a:pPr>
            <a:r>
              <a:rPr lang="en-US" sz="1100" b="1" i="1" dirty="0">
                <a:solidFill>
                  <a:schemeClr val="accent2">
                    <a:lumMod val="75000"/>
                  </a:schemeClr>
                </a:solidFill>
                <a:latin typeface="Cambria" pitchFamily="18" charset="0"/>
              </a:rPr>
              <a:t>Financial control</a:t>
            </a:r>
            <a:endParaRPr lang="sr-Latn-CS" sz="1100" b="1" i="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257800" y="533400"/>
            <a:ext cx="3657600" cy="830263"/>
          </a:xfrm>
          <a:prstGeom prst="rect">
            <a:avLst/>
          </a:prstGeom>
          <a:noFill/>
          <a:ln w="9525">
            <a:noFill/>
            <a:miter lim="800000"/>
            <a:headEnd/>
            <a:tailEnd/>
          </a:ln>
        </p:spPr>
        <p:txBody>
          <a:bodyPr>
            <a:spAutoFit/>
          </a:bodyPr>
          <a:lstStyle/>
          <a:p>
            <a:pPr marL="514350" indent="-514350" algn="ctr">
              <a:lnSpc>
                <a:spcPct val="200000"/>
              </a:lnSpc>
              <a:defRPr/>
            </a:pP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
        <p:nvSpPr>
          <p:cNvPr id="19" name="Rectangle 18"/>
          <p:cNvSpPr/>
          <p:nvPr/>
        </p:nvSpPr>
        <p:spPr>
          <a:xfrm>
            <a:off x="685800" y="1295401"/>
            <a:ext cx="3124200" cy="1846659"/>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endParaRPr lang="en-US" sz="2000" b="1" dirty="0" smtClean="0">
              <a:solidFill>
                <a:schemeClr val="accent2">
                  <a:lumMod val="50000"/>
                </a:schemeClr>
              </a:solidFill>
              <a:latin typeface="Cambria" pitchFamily="18" charset="0"/>
              <a:ea typeface="Arial Unicode MS" pitchFamily="34" charset="-128"/>
              <a:cs typeface="Arial Unicode MS" pitchFamily="34" charset="-128"/>
            </a:endParaRPr>
          </a:p>
          <a:p>
            <a:pPr marL="814388" indent="-450850" fontAlgn="auto">
              <a:spcBef>
                <a:spcPts val="0"/>
              </a:spcBef>
              <a:spcAft>
                <a:spcPts val="0"/>
              </a:spcAft>
              <a:defRPr/>
            </a:pPr>
            <a:endParaRPr lang="en-US" sz="2000"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r>
              <a:rPr lang="en-US" sz="2000" b="1" i="1" dirty="0" smtClean="0">
                <a:solidFill>
                  <a:srgbClr val="82302E"/>
                </a:solidFill>
                <a:effectLst>
                  <a:outerShdw blurRad="38100" dist="38100" dir="2700000" algn="tl">
                    <a:srgbClr val="000000">
                      <a:alpha val="43137"/>
                    </a:srgbClr>
                  </a:outerShdw>
                </a:effectLst>
                <a:latin typeface="Cambria" pitchFamily="18" charset="0"/>
              </a:rPr>
              <a:t>    </a:t>
            </a: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p:txBody>
      </p:sp>
      <p:sp>
        <p:nvSpPr>
          <p:cNvPr id="22" name="Title 21"/>
          <p:cNvSpPr>
            <a:spLocks noGrp="1"/>
          </p:cNvSpPr>
          <p:nvPr>
            <p:ph type="ctrTitle"/>
          </p:nvPr>
        </p:nvSpPr>
        <p:spPr>
          <a:xfrm>
            <a:off x="1143000" y="609600"/>
            <a:ext cx="7315200" cy="838200"/>
          </a:xfrm>
        </p:spPr>
        <p:txBody>
          <a:bodyPr/>
          <a:lstStyle/>
          <a:p>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en-US" sz="1200" b="1" dirty="0" smtClean="0">
                <a:solidFill>
                  <a:srgbClr val="6A1414"/>
                </a:solidFill>
                <a:latin typeface="Cambria" pitchFamily="18" charset="0"/>
              </a:rPr>
              <a:t>41995A1127(03)</a:t>
            </a:r>
            <a:r>
              <a:rPr lang="sr-Latn-CS" sz="1200" b="1" dirty="0" smtClean="0">
                <a:solidFill>
                  <a:srgbClr val="6A1414"/>
                </a:solidFill>
                <a:latin typeface="Cambria" pitchFamily="18" charset="0"/>
              </a:rPr>
              <a:t/>
            </a:r>
            <a:br>
              <a:rPr lang="sr-Latn-CS" sz="1200" b="1" dirty="0" smtClean="0">
                <a:solidFill>
                  <a:srgbClr val="6A1414"/>
                </a:solidFill>
                <a:latin typeface="Cambria" pitchFamily="18" charset="0"/>
              </a:rPr>
            </a:br>
            <a:r>
              <a:rPr lang="en-US" sz="1200" b="1" i="1" dirty="0" smtClean="0">
                <a:solidFill>
                  <a:srgbClr val="990000"/>
                </a:solidFill>
                <a:latin typeface="Cambria" pitchFamily="18" charset="0"/>
              </a:rPr>
              <a:t>Convention drawn up on the basis of Article K.3 of the Treaty on European Union, on the protection of the European Communities' financial interests </a:t>
            </a:r>
            <a:r>
              <a:rPr lang="sr-Latn-CS" sz="1400" i="1" dirty="0" smtClean="0">
                <a:solidFill>
                  <a:srgbClr val="6A1414"/>
                </a:solidFill>
                <a:latin typeface="Cambria" pitchFamily="18" charset="0"/>
              </a:rPr>
              <a:t/>
            </a:r>
            <a:br>
              <a:rPr lang="sr-Latn-CS" sz="1400" i="1" dirty="0" smtClean="0">
                <a:solidFill>
                  <a:srgbClr val="6A1414"/>
                </a:solidFill>
                <a:latin typeface="Cambria" pitchFamily="18" charset="0"/>
              </a:rPr>
            </a:b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en-US" sz="1100" i="1" dirty="0" smtClean="0">
                <a:latin typeface="Cambria" pitchFamily="18" charset="0"/>
              </a:rPr>
              <a:t/>
            </a:r>
            <a:br>
              <a:rPr lang="en-US" sz="1100" i="1" dirty="0" smtClean="0">
                <a:latin typeface="Cambria" pitchFamily="18" charset="0"/>
              </a:rPr>
            </a:br>
            <a:r>
              <a:rPr lang="en-US" sz="2400" dirty="0" smtClean="0"/>
              <a:t/>
            </a:r>
            <a:br>
              <a:rPr lang="en-US" sz="2400" dirty="0" smtClean="0"/>
            </a:br>
            <a:endParaRPr lang="en-US" sz="2400" dirty="0"/>
          </a:p>
        </p:txBody>
      </p:sp>
      <p:sp>
        <p:nvSpPr>
          <p:cNvPr id="29" name="Subtitle 28"/>
          <p:cNvSpPr>
            <a:spLocks noGrp="1"/>
          </p:cNvSpPr>
          <p:nvPr>
            <p:ph type="subTitle" idx="1"/>
          </p:nvPr>
        </p:nvSpPr>
        <p:spPr>
          <a:xfrm>
            <a:off x="152400" y="1828800"/>
            <a:ext cx="8534400" cy="4038600"/>
          </a:xfrm>
        </p:spPr>
        <p:txBody>
          <a:bodyPr/>
          <a:lstStyle/>
          <a:p>
            <a:r>
              <a:rPr lang="en-US" sz="1600" b="1" dirty="0" smtClean="0">
                <a:solidFill>
                  <a:srgbClr val="632523"/>
                </a:solidFill>
                <a:latin typeface="Cambria" pitchFamily="18" charset="0"/>
              </a:rPr>
              <a:t>CRIMINAL CODE</a:t>
            </a:r>
          </a:p>
          <a:p>
            <a:pPr algn="just">
              <a:buFont typeface="Arial" pitchFamily="34" charset="0"/>
              <a:buChar char="•"/>
            </a:pPr>
            <a:r>
              <a:rPr lang="sr-Latn-CS" sz="1400" dirty="0" smtClean="0">
                <a:solidFill>
                  <a:srgbClr val="632523"/>
                </a:solidFill>
                <a:latin typeface="Cambria" pitchFamily="18" charset="0"/>
              </a:rPr>
              <a:t> Art. 244, 245, 264, 265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 1 and 2 of the PFI Convention</a:t>
            </a:r>
          </a:p>
          <a:p>
            <a:pPr algn="just">
              <a:buFont typeface="Arial" pitchFamily="34" charset="0"/>
              <a:buChar char="•"/>
            </a:pPr>
            <a:r>
              <a:rPr lang="sr-Latn-CS" sz="1400" dirty="0" smtClean="0">
                <a:solidFill>
                  <a:srgbClr val="632523"/>
                </a:solidFill>
                <a:latin typeface="Cambria" pitchFamily="18" charset="0"/>
              </a:rPr>
              <a:t> Art.142 para. 3 and 4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3 of the PFI Convention</a:t>
            </a:r>
          </a:p>
          <a:p>
            <a:pPr algn="just">
              <a:buFont typeface="Arial" pitchFamily="34" charset="0"/>
              <a:buChar char="•"/>
            </a:pPr>
            <a:r>
              <a:rPr lang="sr-Latn-CS" sz="1400" dirty="0" smtClean="0">
                <a:solidFill>
                  <a:srgbClr val="632523"/>
                </a:solidFill>
                <a:latin typeface="Cambria" pitchFamily="18" charset="0"/>
              </a:rPr>
              <a:t> Art. 134 – 138 corespond to Art. 4 and 5 of the PFI Convention</a:t>
            </a:r>
          </a:p>
          <a:p>
            <a:endParaRPr lang="sr-Latn-CS" sz="1400" b="1" dirty="0" smtClean="0">
              <a:solidFill>
                <a:srgbClr val="632523"/>
              </a:solidFill>
              <a:latin typeface="Cambria" pitchFamily="18" charset="0"/>
            </a:endParaRPr>
          </a:p>
          <a:p>
            <a:r>
              <a:rPr lang="sr-Latn-CS" sz="1600" b="1" dirty="0" smtClean="0">
                <a:solidFill>
                  <a:srgbClr val="632523"/>
                </a:solidFill>
                <a:latin typeface="Cambria" pitchFamily="18" charset="0"/>
              </a:rPr>
              <a:t>CONSTITUTION</a:t>
            </a:r>
          </a:p>
          <a:p>
            <a:pPr algn="just">
              <a:buFont typeface="Arial" pitchFamily="34" charset="0"/>
              <a:buChar char="•"/>
            </a:pPr>
            <a:r>
              <a:rPr lang="sr-Latn-CS" sz="1400" b="1" dirty="0" smtClean="0">
                <a:solidFill>
                  <a:srgbClr val="632523"/>
                </a:solidFill>
                <a:latin typeface="Cambria" pitchFamily="18" charset="0"/>
              </a:rPr>
              <a:t> </a:t>
            </a:r>
            <a:r>
              <a:rPr lang="sr-Latn-CS" sz="1400" dirty="0" smtClean="0">
                <a:solidFill>
                  <a:srgbClr val="632523"/>
                </a:solidFill>
                <a:latin typeface="Cambria" pitchFamily="18" charset="0"/>
              </a:rPr>
              <a:t>Article 36 corresponds to Article 7 of the Protocol to PFI Convention</a:t>
            </a:r>
          </a:p>
          <a:p>
            <a:pPr algn="l"/>
            <a:endParaRPr lang="sr-Latn-CS" sz="1100" dirty="0" smtClean="0">
              <a:solidFill>
                <a:srgbClr val="632523"/>
              </a:solidFill>
              <a:latin typeface="Cambria" pitchFamily="18" charset="0"/>
            </a:endParaRPr>
          </a:p>
          <a:p>
            <a:pPr algn="l"/>
            <a:endParaRPr lang="sr-Latn-CS" sz="1100" dirty="0" smtClean="0">
              <a:solidFill>
                <a:srgbClr val="632523"/>
              </a:solidFill>
              <a:latin typeface="Cambria" pitchFamily="18" charset="0"/>
            </a:endParaRPr>
          </a:p>
          <a:p>
            <a:r>
              <a:rPr lang="en-US" sz="1600" b="1" dirty="0" smtClean="0">
                <a:solidFill>
                  <a:srgbClr val="632523"/>
                </a:solidFill>
                <a:latin typeface="Cambria" pitchFamily="18" charset="0"/>
              </a:rPr>
              <a:t>LAW ON LIABILITY OF LEGAL PERSONS FOR CRIMINAL</a:t>
            </a:r>
            <a:r>
              <a:rPr lang="sr-Latn-CS" sz="1600" b="1" dirty="0" smtClean="0">
                <a:solidFill>
                  <a:srgbClr val="632523"/>
                </a:solidFill>
                <a:latin typeface="Cambria" pitchFamily="18" charset="0"/>
              </a:rPr>
              <a:t> </a:t>
            </a:r>
            <a:r>
              <a:rPr lang="sr-Latn-CS" sz="1600" b="1" dirty="0" smtClean="0">
                <a:solidFill>
                  <a:srgbClr val="6A1414"/>
                </a:solidFill>
                <a:latin typeface="Cambria" pitchFamily="18" charset="0"/>
              </a:rPr>
              <a:t>OFFENCES </a:t>
            </a:r>
            <a:endParaRPr lang="sr-Latn-CS" sz="1600" b="1" dirty="0" smtClean="0">
              <a:solidFill>
                <a:srgbClr val="632523"/>
              </a:solidFill>
              <a:latin typeface="Cambria" pitchFamily="18" charset="0"/>
            </a:endParaRPr>
          </a:p>
          <a:p>
            <a:pPr algn="just">
              <a:buFont typeface="Arial" pitchFamily="34" charset="0"/>
              <a:buChar char="•"/>
            </a:pPr>
            <a:r>
              <a:rPr lang="sr-Latn-CS" sz="2000" b="1" dirty="0" smtClean="0">
                <a:solidFill>
                  <a:srgbClr val="632523"/>
                </a:solidFill>
                <a:latin typeface="Cambria" pitchFamily="18" charset="0"/>
              </a:rPr>
              <a:t> </a:t>
            </a:r>
            <a:r>
              <a:rPr lang="sr-Latn-CS" sz="1400" dirty="0" smtClean="0">
                <a:solidFill>
                  <a:srgbClr val="632523"/>
                </a:solidFill>
                <a:latin typeface="Cambria" pitchFamily="18" charset="0"/>
              </a:rPr>
              <a:t>Art. 4 para. 2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3 of the PFI Convention</a:t>
            </a:r>
          </a:p>
          <a:p>
            <a:pPr algn="just"/>
            <a:endParaRPr lang="sr-Latn-CS" sz="1400" dirty="0" smtClean="0">
              <a:solidFill>
                <a:srgbClr val="632523"/>
              </a:solidFill>
              <a:latin typeface="Cambria" pitchFamily="18" charset="0"/>
            </a:endParaRPr>
          </a:p>
          <a:p>
            <a:r>
              <a:rPr lang="sr-Latn-CS" sz="1600" b="1" dirty="0" smtClean="0">
                <a:solidFill>
                  <a:srgbClr val="6A1414"/>
                </a:solidFill>
                <a:latin typeface="Cambria" pitchFamily="18" charset="0"/>
              </a:rPr>
              <a:t>LAW ON MUTUAL LEGAL ASSISTANCE IN CRIMINAL MATTERS</a:t>
            </a:r>
            <a:endParaRPr lang="sr-Latn-CS" sz="1400" b="1" dirty="0" smtClean="0">
              <a:solidFill>
                <a:srgbClr val="6A1414"/>
              </a:solidFill>
              <a:latin typeface="Cambria" pitchFamily="18" charset="0"/>
            </a:endParaRPr>
          </a:p>
          <a:p>
            <a:pPr algn="just">
              <a:buFont typeface="Arial" pitchFamily="34" charset="0"/>
              <a:buChar char="•"/>
            </a:pPr>
            <a:r>
              <a:rPr lang="sr-Latn-CS" sz="1600" b="1" dirty="0" smtClean="0">
                <a:solidFill>
                  <a:srgbClr val="6A1414"/>
                </a:solidFill>
                <a:latin typeface="Cambria" pitchFamily="18" charset="0"/>
              </a:rPr>
              <a:t> </a:t>
            </a:r>
            <a:r>
              <a:rPr lang="sr-Latn-CS" sz="1400" dirty="0" smtClean="0">
                <a:solidFill>
                  <a:srgbClr val="6A1414"/>
                </a:solidFill>
                <a:latin typeface="Cambria" pitchFamily="18" charset="0"/>
              </a:rPr>
              <a:t>Art.5-33 correspond to </a:t>
            </a:r>
            <a:r>
              <a:rPr lang="sr-Latn-CS" sz="1400" dirty="0" smtClean="0">
                <a:solidFill>
                  <a:srgbClr val="632523"/>
                </a:solidFill>
                <a:latin typeface="Cambria" pitchFamily="18" charset="0"/>
              </a:rPr>
              <a:t>Article 5 of the PFI Convention</a:t>
            </a:r>
          </a:p>
          <a:p>
            <a:pPr algn="just">
              <a:buFont typeface="Arial" pitchFamily="34" charset="0"/>
              <a:buChar char="•"/>
            </a:pPr>
            <a:r>
              <a:rPr lang="sr-Latn-CS" sz="1400" dirty="0" smtClean="0">
                <a:solidFill>
                  <a:srgbClr val="6A1414"/>
                </a:solidFill>
                <a:latin typeface="Cambria" pitchFamily="18" charset="0"/>
              </a:rPr>
              <a:t> </a:t>
            </a:r>
            <a:r>
              <a:rPr lang="en-US" sz="1400" dirty="0" smtClean="0">
                <a:solidFill>
                  <a:srgbClr val="6A1414"/>
                </a:solidFill>
                <a:latin typeface="Cambria" pitchFamily="18" charset="0"/>
              </a:rPr>
              <a:t>Art. 11 para. 1 sub. 5 corresponds to Article 7 of the </a:t>
            </a:r>
            <a:r>
              <a:rPr lang="sr-Latn-CS" sz="1400" dirty="0" smtClean="0">
                <a:solidFill>
                  <a:srgbClr val="632523"/>
                </a:solidFill>
                <a:latin typeface="Cambria" pitchFamily="18" charset="0"/>
              </a:rPr>
              <a:t>PFI Convention</a:t>
            </a:r>
            <a:endParaRPr lang="sr-Latn-CS" sz="1400" dirty="0" smtClean="0">
              <a:solidFill>
                <a:srgbClr val="6A1414"/>
              </a:solidFill>
              <a:latin typeface="Cambria" pitchFamily="18" charset="0"/>
            </a:endParaRPr>
          </a:p>
          <a:p>
            <a:pPr algn="l"/>
            <a:endParaRPr lang="sr-Latn-CS" sz="1600" b="1" dirty="0" smtClean="0">
              <a:solidFill>
                <a:srgbClr val="6A1414"/>
              </a:solidFill>
              <a:latin typeface="Cambria" pitchFamily="18" charset="0"/>
            </a:endParaRPr>
          </a:p>
          <a:p>
            <a:pPr algn="l"/>
            <a:endParaRPr lang="sr-Latn-CS" sz="1600" dirty="0" smtClean="0">
              <a:solidFill>
                <a:srgbClr val="632523"/>
              </a:solidFill>
              <a:latin typeface="Cambria" pitchFamily="18" charset="0"/>
            </a:endParaRPr>
          </a:p>
          <a:p>
            <a:pPr algn="just"/>
            <a:endParaRPr lang="sr-Latn-CS" sz="2000" dirty="0" smtClean="0">
              <a:solidFill>
                <a:srgbClr val="632523"/>
              </a:solidFill>
              <a:latin typeface="Cambria" pitchFamily="18" charset="0"/>
            </a:endParaRPr>
          </a:p>
          <a:p>
            <a:pPr algn="l"/>
            <a:endParaRPr lang="sr-Latn-CS" sz="1600" dirty="0" smtClean="0">
              <a:solidFill>
                <a:srgbClr val="632523"/>
              </a:solidFill>
              <a:latin typeface="Cambria" pitchFamily="18" charset="0"/>
            </a:endParaRPr>
          </a:p>
          <a:p>
            <a:pPr algn="l"/>
            <a:endParaRPr lang="en-US" sz="1600" dirty="0" smtClean="0">
              <a:solidFill>
                <a:srgbClr val="632523"/>
              </a:solidFill>
              <a:latin typeface="Cambria" pitchFamily="18" charset="0"/>
            </a:endParaRPr>
          </a:p>
          <a:p>
            <a:pPr algn="l"/>
            <a:endParaRPr lang="en-GB" sz="1600" b="1" dirty="0" smtClean="0">
              <a:solidFill>
                <a:srgbClr val="632523"/>
              </a:solidFill>
              <a:latin typeface="Cambria" pitchFamily="18"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76009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 </a:t>
            </a:r>
            <a:r>
              <a:rPr lang="en-US" b="1" i="1" dirty="0">
                <a:solidFill>
                  <a:schemeClr val="bg1"/>
                </a:solidFill>
                <a:latin typeface="Cambria" pitchFamily="18" charset="0"/>
              </a:rPr>
              <a:t>Financial control</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a:t>
            </a:r>
            <a:r>
              <a:rPr lang="en-US" sz="1100" b="1" i="1" dirty="0">
                <a:solidFill>
                  <a:schemeClr val="accent2">
                    <a:lumMod val="75000"/>
                  </a:schemeClr>
                </a:solidFill>
                <a:latin typeface="Cambria" pitchFamily="18" charset="0"/>
              </a:rPr>
              <a:t>: </a:t>
            </a:r>
          </a:p>
          <a:p>
            <a:pPr algn="ctr">
              <a:defRPr/>
            </a:pPr>
            <a:r>
              <a:rPr lang="en-US" sz="1100" b="1" i="1" dirty="0">
                <a:solidFill>
                  <a:schemeClr val="accent2">
                    <a:lumMod val="75000"/>
                  </a:schemeClr>
                </a:solidFill>
                <a:latin typeface="Cambria" pitchFamily="18" charset="0"/>
              </a:rPr>
              <a:t>Financial control</a:t>
            </a:r>
            <a:endParaRPr lang="sr-Latn-CS" sz="1100" b="1" i="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257800" y="533400"/>
            <a:ext cx="3657600" cy="830263"/>
          </a:xfrm>
          <a:prstGeom prst="rect">
            <a:avLst/>
          </a:prstGeom>
          <a:noFill/>
          <a:ln w="9525">
            <a:noFill/>
            <a:miter lim="800000"/>
            <a:headEnd/>
            <a:tailEnd/>
          </a:ln>
        </p:spPr>
        <p:txBody>
          <a:bodyPr>
            <a:spAutoFit/>
          </a:bodyPr>
          <a:lstStyle/>
          <a:p>
            <a:pPr marL="514350" indent="-514350" algn="ctr">
              <a:lnSpc>
                <a:spcPct val="200000"/>
              </a:lnSpc>
              <a:defRPr/>
            </a:pP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
        <p:nvSpPr>
          <p:cNvPr id="19" name="Rectangle 18"/>
          <p:cNvSpPr/>
          <p:nvPr/>
        </p:nvSpPr>
        <p:spPr>
          <a:xfrm>
            <a:off x="685800" y="1295401"/>
            <a:ext cx="3124200" cy="1846659"/>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endParaRPr lang="en-US" sz="2000" b="1" dirty="0" smtClean="0">
              <a:solidFill>
                <a:schemeClr val="accent2">
                  <a:lumMod val="50000"/>
                </a:schemeClr>
              </a:solidFill>
              <a:latin typeface="Cambria" pitchFamily="18" charset="0"/>
              <a:ea typeface="Arial Unicode MS" pitchFamily="34" charset="-128"/>
              <a:cs typeface="Arial Unicode MS" pitchFamily="34" charset="-128"/>
            </a:endParaRPr>
          </a:p>
          <a:p>
            <a:pPr marL="814388" indent="-450850" fontAlgn="auto">
              <a:spcBef>
                <a:spcPts val="0"/>
              </a:spcBef>
              <a:spcAft>
                <a:spcPts val="0"/>
              </a:spcAft>
              <a:defRPr/>
            </a:pPr>
            <a:endParaRPr lang="en-US" sz="2000"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r>
              <a:rPr lang="en-US" sz="2000" b="1" i="1" dirty="0" smtClean="0">
                <a:solidFill>
                  <a:srgbClr val="82302E"/>
                </a:solidFill>
                <a:effectLst>
                  <a:outerShdw blurRad="38100" dist="38100" dir="2700000" algn="tl">
                    <a:srgbClr val="000000">
                      <a:alpha val="43137"/>
                    </a:srgbClr>
                  </a:outerShdw>
                </a:effectLst>
                <a:latin typeface="Cambria" pitchFamily="18" charset="0"/>
              </a:rPr>
              <a:t>    </a:t>
            </a: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p:txBody>
      </p:sp>
      <p:sp>
        <p:nvSpPr>
          <p:cNvPr id="22" name="Title 21"/>
          <p:cNvSpPr>
            <a:spLocks noGrp="1"/>
          </p:cNvSpPr>
          <p:nvPr>
            <p:ph type="ctrTitle"/>
          </p:nvPr>
        </p:nvSpPr>
        <p:spPr>
          <a:xfrm>
            <a:off x="1143000" y="609600"/>
            <a:ext cx="7315200" cy="685800"/>
          </a:xfrm>
        </p:spPr>
        <p:txBody>
          <a:bodyPr/>
          <a:lstStyle/>
          <a:p>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en-US" sz="1200" b="1" dirty="0" smtClean="0">
                <a:solidFill>
                  <a:srgbClr val="6A1414"/>
                </a:solidFill>
                <a:latin typeface="Cambria" pitchFamily="18" charset="0"/>
              </a:rPr>
              <a:t>41996A1023(01)</a:t>
            </a:r>
            <a:r>
              <a:rPr lang="en-US" sz="1200" b="1" i="1" dirty="0" smtClean="0">
                <a:solidFill>
                  <a:srgbClr val="6A1414"/>
                </a:solidFill>
                <a:latin typeface="Cambria" pitchFamily="18" charset="0"/>
              </a:rPr>
              <a:t/>
            </a:r>
            <a:br>
              <a:rPr lang="en-US" sz="1200" b="1" i="1" dirty="0" smtClean="0">
                <a:solidFill>
                  <a:srgbClr val="6A1414"/>
                </a:solidFill>
                <a:latin typeface="Cambria" pitchFamily="18" charset="0"/>
              </a:rPr>
            </a:br>
            <a:r>
              <a:rPr lang="en-US" sz="1200" b="1" i="1" dirty="0" smtClean="0">
                <a:solidFill>
                  <a:srgbClr val="990000"/>
                </a:solidFill>
                <a:latin typeface="Cambria" pitchFamily="18" charset="0"/>
              </a:rPr>
              <a:t>Protocol drawn up on the basis of Article K.3 of the Treaty on European Union to the Convention on the protection of the European Communities' financial interests </a:t>
            </a:r>
            <a:r>
              <a:rPr lang="pl-PL" sz="1100" i="1" dirty="0" smtClean="0">
                <a:solidFill>
                  <a:srgbClr val="6A1414"/>
                </a:solidFill>
                <a:latin typeface="Cambria" pitchFamily="18" charset="0"/>
              </a:rPr>
              <a:t/>
            </a:r>
            <a:br>
              <a:rPr lang="pl-PL" sz="1100" i="1" dirty="0" smtClean="0">
                <a:solidFill>
                  <a:srgbClr val="6A1414"/>
                </a:solidFill>
                <a:latin typeface="Cambria" pitchFamily="18" charset="0"/>
              </a:rPr>
            </a:br>
            <a:r>
              <a:rPr lang="pl-PL" sz="1100" b="1" dirty="0" smtClean="0">
                <a:solidFill>
                  <a:srgbClr val="6A1414"/>
                </a:solidFill>
                <a:latin typeface="Cambria" pitchFamily="18" charset="0"/>
              </a:rPr>
              <a:t> </a:t>
            </a: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en-US" sz="1100" i="1" dirty="0" smtClean="0">
                <a:latin typeface="Cambria" pitchFamily="18" charset="0"/>
              </a:rPr>
              <a:t/>
            </a:r>
            <a:br>
              <a:rPr lang="en-US" sz="1100" i="1" dirty="0" smtClean="0">
                <a:latin typeface="Cambria" pitchFamily="18" charset="0"/>
              </a:rPr>
            </a:br>
            <a:r>
              <a:rPr lang="en-US" sz="2400" dirty="0" smtClean="0"/>
              <a:t/>
            </a:r>
            <a:br>
              <a:rPr lang="en-US" sz="2400" dirty="0" smtClean="0"/>
            </a:br>
            <a:endParaRPr lang="en-US" sz="2400" dirty="0"/>
          </a:p>
        </p:txBody>
      </p:sp>
      <p:sp>
        <p:nvSpPr>
          <p:cNvPr id="29" name="Subtitle 28"/>
          <p:cNvSpPr>
            <a:spLocks noGrp="1"/>
          </p:cNvSpPr>
          <p:nvPr>
            <p:ph type="subTitle" idx="1"/>
          </p:nvPr>
        </p:nvSpPr>
        <p:spPr>
          <a:xfrm>
            <a:off x="228600" y="1828800"/>
            <a:ext cx="8610600" cy="4343400"/>
          </a:xfrm>
        </p:spPr>
        <p:txBody>
          <a:bodyPr/>
          <a:lstStyle/>
          <a:p>
            <a:endParaRPr lang="sr-Latn-CS" sz="1400" b="1" dirty="0" smtClean="0">
              <a:solidFill>
                <a:srgbClr val="632523"/>
              </a:solidFill>
              <a:latin typeface="Cambria" pitchFamily="18" charset="0"/>
            </a:endParaRPr>
          </a:p>
          <a:p>
            <a:r>
              <a:rPr lang="en-US" sz="1600" b="1" dirty="0" smtClean="0">
                <a:solidFill>
                  <a:srgbClr val="632523"/>
                </a:solidFill>
                <a:latin typeface="Cambria" pitchFamily="18" charset="0"/>
              </a:rPr>
              <a:t>CRIMINAL CODE</a:t>
            </a:r>
          </a:p>
          <a:p>
            <a:pPr algn="just">
              <a:buFont typeface="Arial" pitchFamily="34" charset="0"/>
              <a:buChar char="•"/>
            </a:pPr>
            <a:r>
              <a:rPr lang="sr-Latn-CS" sz="1400" dirty="0" smtClean="0">
                <a:solidFill>
                  <a:srgbClr val="632523"/>
                </a:solidFill>
                <a:latin typeface="Cambria" pitchFamily="18" charset="0"/>
              </a:rPr>
              <a:t> Art. 423, 142 para. 3 sub. 5a correspond to Art. 2, 4, 5 of the Protocol to PFI Convention</a:t>
            </a:r>
          </a:p>
          <a:p>
            <a:pPr algn="just">
              <a:buFont typeface="Arial" pitchFamily="34" charset="0"/>
              <a:buChar char="•"/>
            </a:pPr>
            <a:r>
              <a:rPr lang="sr-Latn-CS" sz="1400" dirty="0" smtClean="0">
                <a:solidFill>
                  <a:srgbClr val="632523"/>
                </a:solidFill>
                <a:latin typeface="Cambria" pitchFamily="18" charset="0"/>
              </a:rPr>
              <a:t>  Art. 424, 142 para. 3 sub. 5a correspond to Art. 3, 4, 5 of the Protocol to PFI Convention</a:t>
            </a:r>
          </a:p>
          <a:p>
            <a:pPr algn="just">
              <a:buFont typeface="Arial" pitchFamily="34" charset="0"/>
              <a:buChar char="•"/>
            </a:pPr>
            <a:r>
              <a:rPr lang="sr-Latn-CS" sz="1400" dirty="0" smtClean="0">
                <a:solidFill>
                  <a:srgbClr val="632523"/>
                </a:solidFill>
                <a:latin typeface="Cambria" pitchFamily="18" charset="0"/>
              </a:rPr>
              <a:t> Art. 134 -138 correspond to Article 6 of the Protocol to PFI Convention</a:t>
            </a:r>
          </a:p>
          <a:p>
            <a:endParaRPr lang="sr-Latn-CS" sz="1600" b="1" dirty="0" smtClean="0">
              <a:solidFill>
                <a:srgbClr val="6A1414"/>
              </a:solidFill>
              <a:latin typeface="Cambria" pitchFamily="18" charset="0"/>
            </a:endParaRPr>
          </a:p>
          <a:p>
            <a:r>
              <a:rPr lang="sr-Latn-CS" sz="1600" b="1" dirty="0" smtClean="0">
                <a:solidFill>
                  <a:srgbClr val="6A1414"/>
                </a:solidFill>
                <a:latin typeface="Cambria" pitchFamily="18" charset="0"/>
              </a:rPr>
              <a:t>LAW ON MUTUAL LEGAL ASSISTANCE IN CRIMINAL MATTERS</a:t>
            </a:r>
          </a:p>
          <a:p>
            <a:pPr algn="just">
              <a:buFont typeface="Arial" pitchFamily="34" charset="0"/>
              <a:buChar char="•"/>
            </a:pPr>
            <a:r>
              <a:rPr lang="sr-Latn-CS" sz="1600" b="1" dirty="0" smtClean="0">
                <a:solidFill>
                  <a:srgbClr val="6A1414"/>
                </a:solidFill>
                <a:latin typeface="Cambria" pitchFamily="18" charset="0"/>
              </a:rPr>
              <a:t> </a:t>
            </a:r>
            <a:r>
              <a:rPr lang="sr-Latn-CS" sz="1400" dirty="0" smtClean="0">
                <a:solidFill>
                  <a:srgbClr val="6A1414"/>
                </a:solidFill>
                <a:latin typeface="Cambria" pitchFamily="18" charset="0"/>
              </a:rPr>
              <a:t>Art. 5-33 correspond to </a:t>
            </a:r>
            <a:r>
              <a:rPr lang="sr-Latn-CS" sz="1400" dirty="0" smtClean="0">
                <a:solidFill>
                  <a:srgbClr val="632523"/>
                </a:solidFill>
                <a:latin typeface="Cambria" pitchFamily="18" charset="0"/>
              </a:rPr>
              <a:t>Article 5 of the Protocol to PFI Convention</a:t>
            </a:r>
          </a:p>
          <a:p>
            <a:pPr algn="just">
              <a:buFont typeface="Arial" pitchFamily="34" charset="0"/>
              <a:buChar char="•"/>
            </a:pPr>
            <a:r>
              <a:rPr lang="sr-Latn-CS" sz="1400" dirty="0" smtClean="0">
                <a:solidFill>
                  <a:srgbClr val="632523"/>
                </a:solidFill>
                <a:latin typeface="Cambria" pitchFamily="18" charset="0"/>
              </a:rPr>
              <a:t> Art. 11 para. </a:t>
            </a:r>
            <a:r>
              <a:rPr lang="en-US" sz="1400" dirty="0" smtClean="0">
                <a:solidFill>
                  <a:srgbClr val="632523"/>
                </a:solidFill>
                <a:latin typeface="Cambria" pitchFamily="18" charset="0"/>
              </a:rPr>
              <a:t>1</a:t>
            </a:r>
            <a:r>
              <a:rPr lang="sr-Latn-CS" sz="1400" dirty="0" smtClean="0">
                <a:solidFill>
                  <a:srgbClr val="632523"/>
                </a:solidFill>
                <a:latin typeface="Cambria" pitchFamily="18" charset="0"/>
              </a:rPr>
              <a:t> sub. 5 corresponds to Article 7 of the Protocol to PFI Convention</a:t>
            </a:r>
          </a:p>
          <a:p>
            <a:endParaRPr lang="sr-Latn-CS" sz="1600" b="1" dirty="0" smtClean="0">
              <a:solidFill>
                <a:srgbClr val="632523"/>
              </a:solidFill>
              <a:latin typeface="Cambria" pitchFamily="18" charset="0"/>
            </a:endParaRPr>
          </a:p>
          <a:p>
            <a:r>
              <a:rPr lang="sr-Latn-CS" sz="1600" b="1" dirty="0" smtClean="0">
                <a:solidFill>
                  <a:srgbClr val="632523"/>
                </a:solidFill>
                <a:latin typeface="Cambria" pitchFamily="18" charset="0"/>
              </a:rPr>
              <a:t>CONSTITUTION</a:t>
            </a:r>
          </a:p>
          <a:p>
            <a:pPr algn="just">
              <a:buFont typeface="Arial" pitchFamily="34" charset="0"/>
              <a:buChar char="•"/>
            </a:pPr>
            <a:r>
              <a:rPr lang="sr-Latn-CS" sz="1600" b="1" dirty="0" smtClean="0">
                <a:solidFill>
                  <a:srgbClr val="632523"/>
                </a:solidFill>
                <a:latin typeface="Cambria" pitchFamily="18" charset="0"/>
              </a:rPr>
              <a:t> </a:t>
            </a:r>
            <a:r>
              <a:rPr lang="sr-Latn-CS" sz="1400" dirty="0" smtClean="0">
                <a:solidFill>
                  <a:srgbClr val="632523"/>
                </a:solidFill>
                <a:latin typeface="Cambria" pitchFamily="18" charset="0"/>
              </a:rPr>
              <a:t>Article 36 corresponds to Article 7 of the Protocol to PFI Convention</a:t>
            </a:r>
          </a:p>
          <a:p>
            <a:pPr algn="just"/>
            <a:endParaRPr lang="sr-Latn-CS" sz="1600" dirty="0" smtClean="0">
              <a:solidFill>
                <a:srgbClr val="632523"/>
              </a:solidFill>
              <a:latin typeface="Cambria" pitchFamily="18" charset="0"/>
            </a:endParaRPr>
          </a:p>
          <a:p>
            <a:r>
              <a:rPr lang="sr-Latn-CS" sz="1600" b="1" dirty="0" smtClean="0">
                <a:solidFill>
                  <a:srgbClr val="6A1414"/>
                </a:solidFill>
                <a:latin typeface="Cambria" pitchFamily="18" charset="0"/>
              </a:rPr>
              <a:t>CRIMINAL PROCEDURAL CODE</a:t>
            </a:r>
          </a:p>
          <a:p>
            <a:pPr algn="just">
              <a:buFont typeface="Arial" pitchFamily="34" charset="0"/>
              <a:buChar char="•"/>
            </a:pPr>
            <a:r>
              <a:rPr lang="sr-Latn-CS" sz="1600" b="1" dirty="0" smtClean="0">
                <a:solidFill>
                  <a:srgbClr val="6A1414"/>
                </a:solidFill>
                <a:latin typeface="Cambria" pitchFamily="18" charset="0"/>
              </a:rPr>
              <a:t>  </a:t>
            </a:r>
            <a:r>
              <a:rPr lang="sr-Latn-CS" sz="1400" dirty="0" smtClean="0">
                <a:solidFill>
                  <a:srgbClr val="6A1414"/>
                </a:solidFill>
                <a:latin typeface="Cambria" pitchFamily="18" charset="0"/>
              </a:rPr>
              <a:t>Article 6 </a:t>
            </a:r>
            <a:r>
              <a:rPr lang="sr-Latn-CS" sz="1400" dirty="0" smtClean="0">
                <a:solidFill>
                  <a:srgbClr val="632523"/>
                </a:solidFill>
                <a:latin typeface="Cambria" pitchFamily="18" charset="0"/>
              </a:rPr>
              <a:t>corresponds to Article 7 of the Protocol to PFI Convention</a:t>
            </a:r>
            <a:endParaRPr lang="sr-Latn-CS" sz="1600" dirty="0" smtClean="0">
              <a:solidFill>
                <a:srgbClr val="6A1414"/>
              </a:solidFill>
              <a:latin typeface="Cambria" pitchFamily="18" charset="0"/>
            </a:endParaRPr>
          </a:p>
          <a:p>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76009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32</a:t>
            </a:r>
            <a:r>
              <a:rPr lang="sr-Latn-CS" b="1" dirty="0">
                <a:solidFill>
                  <a:schemeClr val="accent2">
                    <a:lumMod val="20000"/>
                    <a:lumOff val="80000"/>
                  </a:schemeClr>
                </a:solidFill>
                <a:latin typeface="Cambria" pitchFamily="18" charset="0"/>
                <a:cs typeface="+mn-cs"/>
              </a:rPr>
              <a:t>: </a:t>
            </a:r>
            <a:r>
              <a:rPr lang="en-US" b="1" i="1" dirty="0">
                <a:solidFill>
                  <a:schemeClr val="bg1"/>
                </a:solidFill>
                <a:latin typeface="Cambria" pitchFamily="18" charset="0"/>
              </a:rPr>
              <a:t>Financial control</a:t>
            </a: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32</a:t>
            </a:r>
            <a:r>
              <a:rPr lang="en-US" sz="1100" b="1" i="1" dirty="0">
                <a:solidFill>
                  <a:schemeClr val="accent2">
                    <a:lumMod val="75000"/>
                  </a:schemeClr>
                </a:solidFill>
                <a:latin typeface="Cambria" pitchFamily="18" charset="0"/>
              </a:rPr>
              <a:t>: </a:t>
            </a:r>
          </a:p>
          <a:p>
            <a:pPr algn="ctr">
              <a:defRPr/>
            </a:pPr>
            <a:r>
              <a:rPr lang="en-US" sz="1100" b="1" i="1" dirty="0">
                <a:solidFill>
                  <a:schemeClr val="accent2">
                    <a:lumMod val="75000"/>
                  </a:schemeClr>
                </a:solidFill>
                <a:latin typeface="Cambria" pitchFamily="18" charset="0"/>
              </a:rPr>
              <a:t>Financial control</a:t>
            </a:r>
            <a:endParaRPr lang="sr-Latn-CS" sz="1100" b="1" i="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5257800" y="533400"/>
            <a:ext cx="3657600" cy="830263"/>
          </a:xfrm>
          <a:prstGeom prst="rect">
            <a:avLst/>
          </a:prstGeom>
          <a:noFill/>
          <a:ln w="9525">
            <a:noFill/>
            <a:miter lim="800000"/>
            <a:headEnd/>
            <a:tailEnd/>
          </a:ln>
        </p:spPr>
        <p:txBody>
          <a:bodyPr>
            <a:spAutoFit/>
          </a:bodyPr>
          <a:lstStyle/>
          <a:p>
            <a:pPr marL="514350" indent="-514350" algn="ctr">
              <a:lnSpc>
                <a:spcPct val="200000"/>
              </a:lnSpc>
              <a:defRPr/>
            </a:pP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
        <p:nvSpPr>
          <p:cNvPr id="19" name="Rectangle 18"/>
          <p:cNvSpPr/>
          <p:nvPr/>
        </p:nvSpPr>
        <p:spPr>
          <a:xfrm>
            <a:off x="685800" y="1295401"/>
            <a:ext cx="3124200" cy="1846659"/>
          </a:xfrm>
          <a:prstGeom prst="rect">
            <a:avLst/>
          </a:prstGeom>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endParaRPr lang="en-US" sz="2000" b="1" dirty="0" smtClean="0">
              <a:solidFill>
                <a:schemeClr val="accent2">
                  <a:lumMod val="50000"/>
                </a:schemeClr>
              </a:solidFill>
              <a:latin typeface="Cambria" pitchFamily="18" charset="0"/>
              <a:ea typeface="Arial Unicode MS" pitchFamily="34" charset="-128"/>
              <a:cs typeface="Arial Unicode MS" pitchFamily="34" charset="-128"/>
            </a:endParaRPr>
          </a:p>
          <a:p>
            <a:pPr marL="814388" indent="-450850" fontAlgn="auto">
              <a:spcBef>
                <a:spcPts val="0"/>
              </a:spcBef>
              <a:spcAft>
                <a:spcPts val="0"/>
              </a:spcAft>
              <a:defRPr/>
            </a:pPr>
            <a:endParaRPr lang="en-US" sz="2000"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r>
              <a:rPr lang="en-US" sz="2000" b="1" i="1" dirty="0" smtClean="0">
                <a:solidFill>
                  <a:srgbClr val="82302E"/>
                </a:solidFill>
                <a:effectLst>
                  <a:outerShdw blurRad="38100" dist="38100" dir="2700000" algn="tl">
                    <a:srgbClr val="000000">
                      <a:alpha val="43137"/>
                    </a:srgbClr>
                  </a:outerShdw>
                </a:effectLst>
                <a:latin typeface="Cambria" pitchFamily="18" charset="0"/>
              </a:rPr>
              <a:t>    </a:t>
            </a: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a:p>
            <a:pPr marL="814388" indent="-450850" fontAlgn="auto">
              <a:spcBef>
                <a:spcPts val="0"/>
              </a:spcBef>
              <a:spcAft>
                <a:spcPts val="0"/>
              </a:spcAft>
              <a:defRPr/>
            </a:pPr>
            <a:endParaRPr lang="en-US" b="1" i="1" dirty="0" smtClean="0">
              <a:solidFill>
                <a:srgbClr val="82302E"/>
              </a:solidFill>
              <a:effectLst>
                <a:outerShdw blurRad="38100" dist="38100" dir="2700000" algn="tl">
                  <a:srgbClr val="000000">
                    <a:alpha val="43137"/>
                  </a:srgbClr>
                </a:outerShdw>
              </a:effectLst>
              <a:latin typeface="Cambria" pitchFamily="18" charset="0"/>
            </a:endParaRPr>
          </a:p>
        </p:txBody>
      </p:sp>
      <p:sp>
        <p:nvSpPr>
          <p:cNvPr id="22" name="Title 21"/>
          <p:cNvSpPr>
            <a:spLocks noGrp="1"/>
          </p:cNvSpPr>
          <p:nvPr>
            <p:ph type="ctrTitle"/>
          </p:nvPr>
        </p:nvSpPr>
        <p:spPr>
          <a:xfrm>
            <a:off x="1143000" y="609600"/>
            <a:ext cx="7315200" cy="685800"/>
          </a:xfrm>
        </p:spPr>
        <p:txBody>
          <a:bodyPr/>
          <a:lstStyle/>
          <a:p>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sr-Latn-CS" sz="1200" b="1" dirty="0" smtClean="0">
                <a:latin typeface="Cambria" pitchFamily="18" charset="0"/>
              </a:rPr>
              <a:t/>
            </a:r>
            <a:br>
              <a:rPr lang="sr-Latn-CS" sz="1200" b="1" dirty="0" smtClean="0">
                <a:latin typeface="Cambria" pitchFamily="18" charset="0"/>
              </a:rPr>
            </a:br>
            <a:r>
              <a:rPr lang="pl-PL" sz="1400" b="1" dirty="0" smtClean="0">
                <a:solidFill>
                  <a:srgbClr val="6A1414"/>
                </a:solidFill>
                <a:latin typeface="Cambria" pitchFamily="18" charset="0"/>
              </a:rPr>
              <a:t> </a:t>
            </a:r>
            <a:r>
              <a:rPr lang="pl-PL" sz="1200" b="1" dirty="0" smtClean="0">
                <a:solidFill>
                  <a:srgbClr val="6A1414"/>
                </a:solidFill>
                <a:latin typeface="Cambria" pitchFamily="18" charset="0"/>
              </a:rPr>
              <a:t>41997A0719(02)</a:t>
            </a:r>
            <a:br>
              <a:rPr lang="pl-PL" sz="1200" b="1" dirty="0" smtClean="0">
                <a:solidFill>
                  <a:srgbClr val="6A1414"/>
                </a:solidFill>
                <a:latin typeface="Cambria" pitchFamily="18" charset="0"/>
              </a:rPr>
            </a:br>
            <a:r>
              <a:rPr lang="en-US" sz="1200" b="1" dirty="0" smtClean="0">
                <a:solidFill>
                  <a:srgbClr val="6A1414"/>
                </a:solidFill>
                <a:latin typeface="Cambria" pitchFamily="18" charset="0"/>
              </a:rPr>
              <a:t> </a:t>
            </a:r>
            <a:r>
              <a:rPr lang="en-US" sz="1200" b="1" i="1" dirty="0" smtClean="0">
                <a:solidFill>
                  <a:srgbClr val="990000"/>
                </a:solidFill>
                <a:latin typeface="Cambria" pitchFamily="18" charset="0"/>
              </a:rPr>
              <a:t>Second Protocol, drawn up on the basis of Article K.3 of the treaty on European Union, to the Convention on the protection of the European Communities' financial interests </a:t>
            </a:r>
            <a:r>
              <a:rPr lang="pl-PL" sz="1200" i="1" dirty="0" smtClean="0">
                <a:solidFill>
                  <a:srgbClr val="6A1414"/>
                </a:solidFill>
                <a:latin typeface="Cambria" pitchFamily="18" charset="0"/>
              </a:rPr>
              <a:t/>
            </a:r>
            <a:br>
              <a:rPr lang="pl-PL" sz="1200" i="1" dirty="0" smtClean="0">
                <a:solidFill>
                  <a:srgbClr val="6A1414"/>
                </a:solidFill>
                <a:latin typeface="Cambria" pitchFamily="18" charset="0"/>
              </a:rPr>
            </a:br>
            <a:r>
              <a:rPr lang="pl-PL" sz="1200" b="1" dirty="0" smtClean="0">
                <a:solidFill>
                  <a:srgbClr val="6A1414"/>
                </a:solidFill>
                <a:latin typeface="Cambria" pitchFamily="18" charset="0"/>
              </a:rPr>
              <a:t> </a:t>
            </a: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pl-PL" sz="1100" i="1" dirty="0" smtClean="0">
                <a:solidFill>
                  <a:srgbClr val="FF0000"/>
                </a:solidFill>
                <a:latin typeface="Cambria" pitchFamily="18" charset="0"/>
              </a:rPr>
              <a:t/>
            </a:r>
            <a:br>
              <a:rPr lang="pl-PL" sz="1100" i="1" dirty="0" smtClean="0">
                <a:solidFill>
                  <a:srgbClr val="FF0000"/>
                </a:solidFill>
                <a:latin typeface="Cambria" pitchFamily="18" charset="0"/>
              </a:rPr>
            </a:br>
            <a:r>
              <a:rPr lang="en-US" sz="1100" i="1" dirty="0" smtClean="0">
                <a:latin typeface="Cambria" pitchFamily="18" charset="0"/>
              </a:rPr>
              <a:t/>
            </a:r>
            <a:br>
              <a:rPr lang="en-US" sz="1100" i="1" dirty="0" smtClean="0">
                <a:latin typeface="Cambria" pitchFamily="18" charset="0"/>
              </a:rPr>
            </a:br>
            <a:r>
              <a:rPr lang="en-US" sz="2400" dirty="0" smtClean="0"/>
              <a:t/>
            </a:r>
            <a:br>
              <a:rPr lang="en-US" sz="2400" dirty="0" smtClean="0"/>
            </a:br>
            <a:endParaRPr lang="en-US" sz="2400" dirty="0"/>
          </a:p>
        </p:txBody>
      </p:sp>
      <p:sp>
        <p:nvSpPr>
          <p:cNvPr id="29" name="Subtitle 28"/>
          <p:cNvSpPr>
            <a:spLocks noGrp="1"/>
          </p:cNvSpPr>
          <p:nvPr>
            <p:ph type="subTitle" idx="1"/>
          </p:nvPr>
        </p:nvSpPr>
        <p:spPr>
          <a:xfrm>
            <a:off x="228600" y="1828800"/>
            <a:ext cx="8610600" cy="3733800"/>
          </a:xfrm>
        </p:spPr>
        <p:txBody>
          <a:bodyPr/>
          <a:lstStyle/>
          <a:p>
            <a:endParaRPr lang="sr-Latn-CS" sz="1400" b="1" dirty="0" smtClean="0">
              <a:solidFill>
                <a:srgbClr val="632523"/>
              </a:solidFill>
              <a:latin typeface="Cambria" pitchFamily="18" charset="0"/>
            </a:endParaRPr>
          </a:p>
          <a:p>
            <a:r>
              <a:rPr lang="en-US" sz="1600" b="1" dirty="0" smtClean="0">
                <a:solidFill>
                  <a:srgbClr val="632523"/>
                </a:solidFill>
                <a:latin typeface="Cambria" pitchFamily="18" charset="0"/>
              </a:rPr>
              <a:t>CRIMINAL CODE</a:t>
            </a:r>
          </a:p>
          <a:p>
            <a:pPr algn="just">
              <a:buFont typeface="Arial" pitchFamily="34" charset="0"/>
              <a:buChar char="•"/>
            </a:pPr>
            <a:r>
              <a:rPr lang="sr-Latn-CS" sz="1400" dirty="0" smtClean="0">
                <a:solidFill>
                  <a:srgbClr val="632523"/>
                </a:solidFill>
                <a:latin typeface="Cambria" pitchFamily="18" charset="0"/>
              </a:rPr>
              <a:t> Article 268 corresponds to Article 2 of the Second Protocol to PFI Convention</a:t>
            </a:r>
          </a:p>
          <a:p>
            <a:pPr algn="just">
              <a:buFont typeface="Arial" pitchFamily="34" charset="0"/>
              <a:buChar char="•"/>
            </a:pPr>
            <a:r>
              <a:rPr lang="sr-Latn-CS" sz="1400" dirty="0" smtClean="0">
                <a:solidFill>
                  <a:srgbClr val="632523"/>
                </a:solidFill>
                <a:latin typeface="Cambria" pitchFamily="18" charset="0"/>
              </a:rPr>
              <a:t> Art. 75, 112, 113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5 of the Second Protocol to PFI Convention</a:t>
            </a:r>
          </a:p>
          <a:p>
            <a:endParaRPr lang="sr-Latn-CS" sz="1600" b="1" dirty="0" smtClean="0">
              <a:solidFill>
                <a:srgbClr val="6A1414"/>
              </a:solidFill>
              <a:latin typeface="Cambria" pitchFamily="18" charset="0"/>
            </a:endParaRPr>
          </a:p>
          <a:p>
            <a:r>
              <a:rPr lang="en-US" sz="1800" b="1" dirty="0" smtClean="0">
                <a:solidFill>
                  <a:srgbClr val="632523"/>
                </a:solidFill>
                <a:latin typeface="Cambria" pitchFamily="18" charset="0"/>
              </a:rPr>
              <a:t>LAW ON LIABILITY OF LEGAL PERSONS FOR CRIMINAL</a:t>
            </a:r>
            <a:r>
              <a:rPr lang="sr-Latn-CS" sz="1800" b="1" dirty="0" smtClean="0">
                <a:solidFill>
                  <a:srgbClr val="632523"/>
                </a:solidFill>
                <a:latin typeface="Cambria" pitchFamily="18" charset="0"/>
              </a:rPr>
              <a:t> </a:t>
            </a:r>
            <a:r>
              <a:rPr lang="sr-Latn-CS" sz="1800" b="1" dirty="0" smtClean="0">
                <a:solidFill>
                  <a:srgbClr val="6A1414"/>
                </a:solidFill>
                <a:latin typeface="Cambria" pitchFamily="18" charset="0"/>
              </a:rPr>
              <a:t>OFFENCES </a:t>
            </a:r>
            <a:endParaRPr lang="sr-Latn-CS" sz="1800" b="1" dirty="0" smtClean="0">
              <a:solidFill>
                <a:srgbClr val="632523"/>
              </a:solidFill>
              <a:latin typeface="Cambria" pitchFamily="18" charset="0"/>
            </a:endParaRPr>
          </a:p>
          <a:p>
            <a:pPr algn="just">
              <a:buFont typeface="Arial" pitchFamily="34" charset="0"/>
              <a:buChar char="•"/>
            </a:pPr>
            <a:r>
              <a:rPr lang="sr-Latn-CS" sz="1400" b="1" dirty="0" smtClean="0">
                <a:solidFill>
                  <a:srgbClr val="632523"/>
                </a:solidFill>
                <a:latin typeface="Cambria" pitchFamily="18" charset="0"/>
              </a:rPr>
              <a:t> </a:t>
            </a:r>
            <a:r>
              <a:rPr lang="sr-Latn-CS" sz="1400" dirty="0" smtClean="0">
                <a:solidFill>
                  <a:srgbClr val="632523"/>
                </a:solidFill>
                <a:latin typeface="Cambria" pitchFamily="18" charset="0"/>
              </a:rPr>
              <a:t>Art. 3, 5, 6 para. 2, 9 para. 1, 11 para. 1, 44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3 of the Second Protocol to PFI Convention</a:t>
            </a:r>
          </a:p>
          <a:p>
            <a:pPr algn="just">
              <a:buFont typeface="Arial" pitchFamily="34" charset="0"/>
              <a:buChar char="•"/>
            </a:pPr>
            <a:r>
              <a:rPr lang="sr-Latn-CS" sz="1400" dirty="0" smtClean="0">
                <a:solidFill>
                  <a:srgbClr val="632523"/>
                </a:solidFill>
                <a:latin typeface="Cambria" pitchFamily="18" charset="0"/>
              </a:rPr>
              <a:t> Art. 12-32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4 of the Second Protocol to PFI Convention</a:t>
            </a:r>
          </a:p>
          <a:p>
            <a:pPr algn="just">
              <a:buFont typeface="Arial" pitchFamily="34" charset="0"/>
              <a:buChar char="•"/>
            </a:pPr>
            <a:r>
              <a:rPr lang="sr-Latn-CS" sz="1400" dirty="0" smtClean="0">
                <a:solidFill>
                  <a:srgbClr val="632523"/>
                </a:solidFill>
                <a:latin typeface="Cambria" pitchFamily="18" charset="0"/>
              </a:rPr>
              <a:t> Art. 30, 35, 36 </a:t>
            </a:r>
            <a:r>
              <a:rPr lang="sr-Latn-CS" sz="1400" dirty="0" smtClean="0">
                <a:solidFill>
                  <a:srgbClr val="4E020F"/>
                </a:solidFill>
                <a:latin typeface="Cambria" pitchFamily="18" charset="0"/>
              </a:rPr>
              <a:t>correspond to </a:t>
            </a:r>
            <a:r>
              <a:rPr lang="sr-Latn-CS" sz="1400" dirty="0" smtClean="0">
                <a:solidFill>
                  <a:srgbClr val="632523"/>
                </a:solidFill>
                <a:latin typeface="Cambria" pitchFamily="18" charset="0"/>
              </a:rPr>
              <a:t>Article 5 of the Second Protocol to PFI Convention</a:t>
            </a:r>
          </a:p>
          <a:p>
            <a:pPr algn="just"/>
            <a:endParaRPr lang="sr-Latn-CS" sz="1600" dirty="0" smtClean="0">
              <a:solidFill>
                <a:srgbClr val="632523"/>
              </a:solidFill>
              <a:latin typeface="Cambria" pitchFamily="18" charset="0"/>
            </a:endParaRPr>
          </a:p>
          <a:p>
            <a:r>
              <a:rPr lang="sr-Latn-CS" sz="1600" b="1" dirty="0" smtClean="0">
                <a:solidFill>
                  <a:srgbClr val="6A1414"/>
                </a:solidFill>
                <a:latin typeface="Cambria" pitchFamily="18" charset="0"/>
              </a:rPr>
              <a:t>CRIMINAL PROCEDURAL CODE</a:t>
            </a:r>
          </a:p>
          <a:p>
            <a:pPr algn="just">
              <a:buFont typeface="Arial" pitchFamily="34" charset="0"/>
              <a:buChar char="•"/>
            </a:pPr>
            <a:r>
              <a:rPr lang="sr-Latn-CS" sz="1400" dirty="0" smtClean="0">
                <a:solidFill>
                  <a:srgbClr val="6A1414"/>
                </a:solidFill>
                <a:latin typeface="Cambria" pitchFamily="18" charset="0"/>
              </a:rPr>
              <a:t> Art. 478-485 </a:t>
            </a:r>
            <a:r>
              <a:rPr lang="en-US" sz="1400" dirty="0" smtClean="0">
                <a:solidFill>
                  <a:srgbClr val="6A1414"/>
                </a:solidFill>
                <a:latin typeface="Cambria" pitchFamily="18" charset="0"/>
              </a:rPr>
              <a:t>correspond to Article 5 of the Second Protocol to PFI Convention</a:t>
            </a:r>
            <a:endParaRPr lang="sr-Latn-CS" sz="1400" dirty="0" smtClean="0">
              <a:solidFill>
                <a:srgbClr val="6A1414"/>
              </a:solidFill>
              <a:latin typeface="Cambria" pitchFamily="18" charset="0"/>
            </a:endParaRPr>
          </a:p>
          <a:p>
            <a:pPr algn="just"/>
            <a:endParaRPr lang="sr-Latn-CS" sz="1600" dirty="0" smtClean="0">
              <a:solidFill>
                <a:srgbClr val="632523"/>
              </a:solidFill>
              <a:latin typeface="Cambria" pitchFamily="18" charset="0"/>
            </a:endParaRPr>
          </a:p>
          <a:p>
            <a:pPr algn="just">
              <a:buFont typeface="Arial" pitchFamily="34" charset="0"/>
              <a:buChar char="•"/>
            </a:pPr>
            <a:endParaRPr lang="sr-Latn-CS" sz="1400" dirty="0" smtClean="0">
              <a:solidFill>
                <a:srgbClr val="6A1414"/>
              </a:solidFill>
              <a:latin typeface="Cambria" pitchFamily="18" charset="0"/>
            </a:endParaRPr>
          </a:p>
          <a:p>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17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32</a:t>
            </a:r>
            <a:r>
              <a:rPr lang="sr-Latn-CS" b="1" dirty="0" smtClean="0">
                <a:solidFill>
                  <a:schemeClr val="accent2">
                    <a:lumMod val="20000"/>
                    <a:lumOff val="80000"/>
                  </a:schemeClr>
                </a:solidFill>
                <a:latin typeface="Cambria" pitchFamily="18" charset="0"/>
              </a:rPr>
              <a:t>: </a:t>
            </a:r>
            <a:r>
              <a:rPr lang="sr-Latn-CS" b="1" i="1" dirty="0">
                <a:solidFill>
                  <a:schemeClr val="accent2">
                    <a:lumMod val="20000"/>
                    <a:lumOff val="80000"/>
                  </a:schemeClr>
                </a:solidFill>
                <a:latin typeface="Cambria" pitchFamily="18" charset="0"/>
              </a:rPr>
              <a:t>Financial control</a:t>
            </a:r>
            <a:endParaRPr lang="en-US" b="1" i="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71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304800" y="2743200"/>
            <a:ext cx="8610600" cy="3939540"/>
          </a:xfrm>
          <a:prstGeom prst="rect">
            <a:avLst/>
          </a:prstGeom>
        </p:spPr>
        <p:txBody>
          <a:bodyPr wrap="square">
            <a:spAutoFit/>
          </a:bodyPr>
          <a:lstStyle/>
          <a:p>
            <a:pPr>
              <a:defRPr/>
            </a:pPr>
            <a:endParaRPr lang="en-US" dirty="0">
              <a:solidFill>
                <a:srgbClr val="6A1414"/>
              </a:solidFill>
              <a:effectLst>
                <a:outerShdw blurRad="38100" dist="38100" dir="2700000" algn="tl">
                  <a:srgbClr val="000000">
                    <a:alpha val="43137"/>
                  </a:srgbClr>
                </a:outerShdw>
              </a:effectLst>
              <a:latin typeface="Cambria" pitchFamily="18" charset="0"/>
            </a:endParaRPr>
          </a:p>
          <a:p>
            <a:pPr algn="ctr">
              <a:defRPr/>
            </a:pPr>
            <a:r>
              <a:rPr lang="sr-Latn-CS" sz="1600" b="1" dirty="0" smtClean="0">
                <a:solidFill>
                  <a:srgbClr val="6A1414"/>
                </a:solidFill>
                <a:latin typeface="Cambria" pitchFamily="18" charset="0"/>
              </a:rPr>
              <a:t>INSTITUTIONAL FRAMEWORK</a:t>
            </a:r>
          </a:p>
          <a:p>
            <a:pPr>
              <a:buFont typeface="Arial" pitchFamily="34" charset="0"/>
              <a:buChar char="•"/>
              <a:defRPr/>
            </a:pPr>
            <a:endParaRPr lang="sr-Latn-CS" dirty="0" smtClean="0">
              <a:solidFill>
                <a:srgbClr val="6A1414"/>
              </a:solidFill>
              <a:effectLst>
                <a:outerShdw blurRad="38100" dist="38100" dir="2700000" algn="tl">
                  <a:srgbClr val="000000">
                    <a:alpha val="43137"/>
                  </a:srgbClr>
                </a:outerShdw>
              </a:effectLst>
              <a:latin typeface="Cambria" pitchFamily="18" charset="0"/>
            </a:endParaRPr>
          </a:p>
          <a:p>
            <a:pPr>
              <a:buFont typeface="Arial" pitchFamily="34" charset="0"/>
              <a:buChar char="•"/>
              <a:defRPr/>
            </a:pPr>
            <a:r>
              <a:rPr lang="sr-Latn-CS" dirty="0" smtClean="0">
                <a:solidFill>
                  <a:srgbClr val="6A1414"/>
                </a:solidFill>
                <a:effectLst>
                  <a:outerShdw blurRad="38100" dist="38100" dir="2700000" algn="tl">
                    <a:srgbClr val="000000">
                      <a:alpha val="43137"/>
                    </a:srgbClr>
                  </a:outerShdw>
                </a:effectLst>
                <a:latin typeface="Cambria" pitchFamily="18" charset="0"/>
              </a:rPr>
              <a:t> </a:t>
            </a:r>
            <a:r>
              <a:rPr lang="sr-Latn-CS" dirty="0" smtClean="0">
                <a:solidFill>
                  <a:srgbClr val="6A1414"/>
                </a:solidFill>
                <a:latin typeface="Cambria" pitchFamily="18" charset="0"/>
              </a:rPr>
              <a:t>Court</a:t>
            </a:r>
            <a:endParaRPr lang="x-none" dirty="0">
              <a:solidFill>
                <a:srgbClr val="6A1414"/>
              </a:solidFill>
              <a:latin typeface="Cambria" pitchFamily="18" charset="0"/>
            </a:endParaRPr>
          </a:p>
          <a:p>
            <a:pPr>
              <a:defRPr/>
            </a:pPr>
            <a:endParaRPr lang="en-US" dirty="0">
              <a:solidFill>
                <a:srgbClr val="6A1414"/>
              </a:solidFill>
              <a:latin typeface="Cambria" pitchFamily="18" charset="0"/>
            </a:endParaRPr>
          </a:p>
          <a:p>
            <a:pPr>
              <a:buFont typeface="Arial" pitchFamily="34" charset="0"/>
              <a:buChar char="•"/>
              <a:defRPr/>
            </a:pPr>
            <a:r>
              <a:rPr lang="sr-Latn-CS" dirty="0" smtClean="0">
                <a:solidFill>
                  <a:srgbClr val="6A1414"/>
                </a:solidFill>
                <a:latin typeface="Cambria" pitchFamily="18" charset="0"/>
              </a:rPr>
              <a:t> State Prosecutor’s Office</a:t>
            </a:r>
          </a:p>
          <a:p>
            <a:pPr>
              <a:defRPr/>
            </a:pPr>
            <a:endParaRPr lang="sr-Latn-CS" dirty="0" smtClean="0">
              <a:solidFill>
                <a:srgbClr val="6A1414"/>
              </a:solidFill>
              <a:latin typeface="Cambria" pitchFamily="18" charset="0"/>
            </a:endParaRPr>
          </a:p>
          <a:p>
            <a:pPr>
              <a:buFont typeface="Arial" pitchFamily="34" charset="0"/>
              <a:buChar char="•"/>
              <a:defRPr/>
            </a:pPr>
            <a:r>
              <a:rPr lang="sr-Latn-CS" dirty="0" smtClean="0">
                <a:solidFill>
                  <a:srgbClr val="6A1414"/>
                </a:solidFill>
                <a:latin typeface="Cambria" pitchFamily="18" charset="0"/>
              </a:rPr>
              <a:t> Police Directorate</a:t>
            </a:r>
          </a:p>
          <a:p>
            <a:pPr>
              <a:defRPr/>
            </a:pPr>
            <a:endParaRPr lang="sr-Latn-CS" dirty="0" smtClean="0">
              <a:solidFill>
                <a:srgbClr val="6A1414"/>
              </a:solidFill>
              <a:latin typeface="Cambria" pitchFamily="18" charset="0"/>
            </a:endParaRPr>
          </a:p>
          <a:p>
            <a:pPr>
              <a:buFont typeface="Arial" pitchFamily="34" charset="0"/>
              <a:buChar char="•"/>
              <a:defRPr/>
            </a:pPr>
            <a:r>
              <a:rPr lang="sr-Latn-CS" dirty="0" smtClean="0">
                <a:solidFill>
                  <a:srgbClr val="6A1414"/>
                </a:solidFill>
                <a:latin typeface="Cambria" pitchFamily="18" charset="0"/>
              </a:rPr>
              <a:t> Ministry of Justice</a:t>
            </a:r>
            <a:endParaRPr lang="en-US" dirty="0">
              <a:solidFill>
                <a:srgbClr val="6A1414"/>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pic>
        <p:nvPicPr>
          <p:cNvPr id="21"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
        <p:nvSpPr>
          <p:cNvPr id="29" name="Title 28"/>
          <p:cNvSpPr>
            <a:spLocks noGrp="1"/>
          </p:cNvSpPr>
          <p:nvPr>
            <p:ph type="title"/>
          </p:nvPr>
        </p:nvSpPr>
        <p:spPr>
          <a:xfrm>
            <a:off x="1066800" y="685800"/>
            <a:ext cx="7620000" cy="1676400"/>
          </a:xfrm>
        </p:spPr>
        <p:txBody>
          <a:bodyPr/>
          <a:lstStyle/>
          <a:p>
            <a:pPr algn="l"/>
            <a:r>
              <a:rPr lang="en-US" sz="1200" b="1" dirty="0" smtClean="0">
                <a:solidFill>
                  <a:srgbClr val="6A1414"/>
                </a:solidFill>
                <a:latin typeface="Cambria" pitchFamily="18" charset="0"/>
              </a:rPr>
              <a:t>41995A1127(03)</a:t>
            </a:r>
            <a:br>
              <a:rPr lang="en-US" sz="1200" b="1" dirty="0" smtClean="0">
                <a:solidFill>
                  <a:srgbClr val="6A1414"/>
                </a:solidFill>
                <a:latin typeface="Cambria" pitchFamily="18" charset="0"/>
              </a:rPr>
            </a:br>
            <a:r>
              <a:rPr lang="en-US" sz="1200" b="1" i="1" dirty="0" smtClean="0">
                <a:solidFill>
                  <a:srgbClr val="990000"/>
                </a:solidFill>
                <a:latin typeface="Cambria" pitchFamily="18" charset="0"/>
              </a:rPr>
              <a:t>Convention drawn up on the basis of Article K.3 of the Treaty on European Union, on the protection of the European Communities' financial interests </a:t>
            </a:r>
            <a:r>
              <a:rPr lang="sr-Latn-CS" sz="1200" b="1" i="1" dirty="0" smtClean="0">
                <a:solidFill>
                  <a:srgbClr val="6A1414"/>
                </a:solidFill>
                <a:latin typeface="Cambria" pitchFamily="18" charset="0"/>
              </a:rPr>
              <a:t/>
            </a:r>
            <a:br>
              <a:rPr lang="sr-Latn-CS" sz="1200" b="1" i="1" dirty="0" smtClean="0">
                <a:solidFill>
                  <a:srgbClr val="6A1414"/>
                </a:solidFill>
                <a:latin typeface="Cambria" pitchFamily="18" charset="0"/>
              </a:rPr>
            </a:br>
            <a:r>
              <a:rPr lang="en-US" sz="1200" b="1" dirty="0" smtClean="0">
                <a:solidFill>
                  <a:srgbClr val="6A1414"/>
                </a:solidFill>
                <a:latin typeface="Cambria" pitchFamily="18" charset="0"/>
              </a:rPr>
              <a:t>41996A1023(01)</a:t>
            </a:r>
            <a:r>
              <a:rPr lang="en-US" sz="1200" b="1" i="1" dirty="0" smtClean="0">
                <a:solidFill>
                  <a:srgbClr val="6A1414"/>
                </a:solidFill>
                <a:latin typeface="Cambria" pitchFamily="18" charset="0"/>
              </a:rPr>
              <a:t/>
            </a:r>
            <a:br>
              <a:rPr lang="en-US" sz="1200" b="1" i="1" dirty="0" smtClean="0">
                <a:solidFill>
                  <a:srgbClr val="6A1414"/>
                </a:solidFill>
                <a:latin typeface="Cambria" pitchFamily="18" charset="0"/>
              </a:rPr>
            </a:br>
            <a:r>
              <a:rPr lang="en-US" sz="1200" b="1" i="1" dirty="0" smtClean="0">
                <a:solidFill>
                  <a:srgbClr val="990000"/>
                </a:solidFill>
                <a:latin typeface="Cambria" pitchFamily="18" charset="0"/>
              </a:rPr>
              <a:t>Protocol drawn up on the basis of Article K.3 of the Treaty on European Union to the Convention on the protection of the European Communities' financial interests </a:t>
            </a:r>
            <a:r>
              <a:rPr lang="pl-PL" sz="1200" i="1" dirty="0" smtClean="0">
                <a:solidFill>
                  <a:srgbClr val="6A1414"/>
                </a:solidFill>
                <a:latin typeface="Cambria" pitchFamily="18" charset="0"/>
              </a:rPr>
              <a:t/>
            </a:r>
            <a:br>
              <a:rPr lang="pl-PL" sz="1200" i="1" dirty="0" smtClean="0">
                <a:solidFill>
                  <a:srgbClr val="6A1414"/>
                </a:solidFill>
                <a:latin typeface="Cambria" pitchFamily="18" charset="0"/>
              </a:rPr>
            </a:br>
            <a:r>
              <a:rPr lang="pl-PL" sz="1200" b="1" dirty="0" smtClean="0">
                <a:solidFill>
                  <a:srgbClr val="6A1414"/>
                </a:solidFill>
                <a:latin typeface="Cambria" pitchFamily="18" charset="0"/>
              </a:rPr>
              <a:t> 41997A0719(02)</a:t>
            </a:r>
            <a:br>
              <a:rPr lang="pl-PL" sz="1200" b="1" dirty="0" smtClean="0">
                <a:solidFill>
                  <a:srgbClr val="6A1414"/>
                </a:solidFill>
                <a:latin typeface="Cambria" pitchFamily="18" charset="0"/>
              </a:rPr>
            </a:br>
            <a:r>
              <a:rPr lang="en-US" sz="1200" b="1" dirty="0" smtClean="0">
                <a:solidFill>
                  <a:srgbClr val="6A1414"/>
                </a:solidFill>
                <a:latin typeface="Cambria" pitchFamily="18" charset="0"/>
              </a:rPr>
              <a:t> </a:t>
            </a:r>
            <a:r>
              <a:rPr lang="en-US" sz="1200" b="1" i="1" dirty="0" smtClean="0">
                <a:solidFill>
                  <a:srgbClr val="990000"/>
                </a:solidFill>
                <a:latin typeface="Cambria" pitchFamily="18" charset="0"/>
              </a:rPr>
              <a:t>Second Protocol, drawn up on the basis of Article K.3 of the treaty on European Union, to the Convention on the protection of the European Communities' financial interests</a:t>
            </a:r>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4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52400" y="2819400"/>
            <a:ext cx="8569325" cy="3124200"/>
          </a:xfrm>
          <a:prstGeom prst="rect">
            <a:avLst/>
          </a:prstGeom>
          <a:noFill/>
          <a:ln w="9525" algn="ctr">
            <a:noFill/>
            <a:miter lim="800000"/>
            <a:headEnd/>
            <a:tailEnd/>
          </a:ln>
        </p:spPr>
        <p:txBody>
          <a:bodyPr/>
          <a:lstStyle/>
          <a:p>
            <a:pPr algn="ctr">
              <a:defRPr/>
            </a:pPr>
            <a:r>
              <a:rPr lang="sr-Latn-CS" sz="1600" b="1" dirty="0" smtClean="0">
                <a:solidFill>
                  <a:schemeClr val="accent2">
                    <a:lumMod val="50000"/>
                  </a:schemeClr>
                </a:solidFill>
                <a:latin typeface="Cambria" pitchFamily="18" charset="0"/>
              </a:rPr>
              <a:t>FUTURE PLANS AND ACTIVITIES</a:t>
            </a:r>
          </a:p>
          <a:p>
            <a:pPr algn="ctr">
              <a:defRPr/>
            </a:pPr>
            <a:endParaRPr lang="sr-Latn-CS"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buFont typeface="Arial" pitchFamily="34" charset="0"/>
              <a:buChar char="•"/>
              <a:defRPr/>
            </a:pPr>
            <a:endParaRPr lang="sr-Latn-CS"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a:buFont typeface="Arial" pitchFamily="34" charset="0"/>
              <a:buChar char="•"/>
              <a:defRPr/>
            </a:pPr>
            <a:r>
              <a:rPr lang="sr-Latn-CS" dirty="0" smtClean="0">
                <a:solidFill>
                  <a:schemeClr val="accent2">
                    <a:lumMod val="50000"/>
                  </a:schemeClr>
                </a:solidFill>
                <a:latin typeface="Cambria" pitchFamily="18" charset="0"/>
              </a:rPr>
              <a:t> Addoption </a:t>
            </a:r>
            <a:r>
              <a:rPr lang="en-US" dirty="0" smtClean="0">
                <a:solidFill>
                  <a:schemeClr val="accent2">
                    <a:lumMod val="50000"/>
                  </a:schemeClr>
                </a:solidFill>
                <a:latin typeface="Cambria" pitchFamily="18" charset="0"/>
              </a:rPr>
              <a:t>of Criminal Code Amendments</a:t>
            </a:r>
            <a:r>
              <a:rPr lang="sr-Latn-CS" dirty="0" smtClean="0">
                <a:solidFill>
                  <a:schemeClr val="accent2">
                    <a:lumMod val="50000"/>
                  </a:schemeClr>
                </a:solidFill>
                <a:latin typeface="Cambria" pitchFamily="18" charset="0"/>
              </a:rPr>
              <a:t>– in procedure</a:t>
            </a:r>
          </a:p>
          <a:p>
            <a:pPr>
              <a:buFont typeface="Arial" pitchFamily="34" charset="0"/>
              <a:buChar char="•"/>
              <a:defRPr/>
            </a:pPr>
            <a:endParaRPr lang="sr-Latn-CS" b="1" dirty="0" smtClean="0">
              <a:solidFill>
                <a:schemeClr val="accent2">
                  <a:lumMod val="50000"/>
                </a:schemeClr>
              </a:solidFill>
              <a:latin typeface="Cambria" pitchFamily="18" charset="0"/>
              <a:cs typeface="Times New Roman" pitchFamily="18" charset="0"/>
            </a:endParaRPr>
          </a:p>
          <a:p>
            <a:pPr>
              <a:buFont typeface="Arial" pitchFamily="34" charset="0"/>
              <a:buChar char="•"/>
              <a:defRPr/>
            </a:pPr>
            <a:r>
              <a:rPr lang="sr-Latn-CS" b="1" dirty="0" smtClean="0">
                <a:solidFill>
                  <a:schemeClr val="accent2">
                    <a:lumMod val="50000"/>
                  </a:schemeClr>
                </a:solidFill>
                <a:latin typeface="Cambria" pitchFamily="18" charset="0"/>
                <a:cs typeface="Times New Roman" pitchFamily="18" charset="0"/>
              </a:rPr>
              <a:t> </a:t>
            </a:r>
            <a:r>
              <a:rPr lang="sr-Latn-CS" dirty="0" smtClean="0">
                <a:solidFill>
                  <a:schemeClr val="accent2">
                    <a:lumMod val="50000"/>
                  </a:schemeClr>
                </a:solidFill>
                <a:latin typeface="Cambria" pitchFamily="18" charset="0"/>
                <a:cs typeface="Times New Roman" pitchFamily="18" charset="0"/>
              </a:rPr>
              <a:t>Implementation of legislation</a:t>
            </a:r>
          </a:p>
          <a:p>
            <a:pPr>
              <a:buFont typeface="Arial" pitchFamily="34" charset="0"/>
              <a:buChar char="•"/>
              <a:defRPr/>
            </a:pPr>
            <a:endParaRPr lang="sr-Latn-CS" dirty="0" smtClean="0">
              <a:solidFill>
                <a:schemeClr val="accent2">
                  <a:lumMod val="50000"/>
                </a:schemeClr>
              </a:solidFill>
              <a:latin typeface="Cambria" pitchFamily="18" charset="0"/>
              <a:cs typeface="Times New Roman" pitchFamily="18" charset="0"/>
            </a:endParaRPr>
          </a:p>
          <a:p>
            <a:pPr>
              <a:buFont typeface="Arial" pitchFamily="34" charset="0"/>
              <a:buChar char="•"/>
              <a:defRPr/>
            </a:pPr>
            <a:r>
              <a:rPr lang="sr-Latn-CS" dirty="0" smtClean="0">
                <a:solidFill>
                  <a:schemeClr val="accent2">
                    <a:lumMod val="50000"/>
                  </a:schemeClr>
                </a:solidFill>
                <a:latin typeface="Cambria" pitchFamily="18" charset="0"/>
                <a:cs typeface="Times New Roman" pitchFamily="18" charset="0"/>
              </a:rPr>
              <a:t> Continious training</a:t>
            </a:r>
          </a:p>
          <a:p>
            <a:pPr>
              <a:buFont typeface="Arial" pitchFamily="34" charset="0"/>
              <a:buChar char="•"/>
              <a:defRPr/>
            </a:pPr>
            <a:endParaRPr lang="sr-Latn-CS" dirty="0" smtClean="0">
              <a:solidFill>
                <a:schemeClr val="accent2">
                  <a:lumMod val="50000"/>
                </a:schemeClr>
              </a:solidFill>
              <a:latin typeface="Cambria" pitchFamily="18" charset="0"/>
              <a:cs typeface="Times New Roman" pitchFamily="18" charset="0"/>
            </a:endParaRPr>
          </a:p>
          <a:p>
            <a:pPr>
              <a:buFont typeface="Arial" pitchFamily="34" charset="0"/>
              <a:buChar char="•"/>
              <a:defRPr/>
            </a:pPr>
            <a:r>
              <a:rPr lang="sr-Latn-CS" dirty="0" smtClean="0">
                <a:solidFill>
                  <a:schemeClr val="accent2">
                    <a:lumMod val="50000"/>
                  </a:schemeClr>
                </a:solidFill>
                <a:latin typeface="Cambria" pitchFamily="18" charset="0"/>
                <a:cs typeface="Times New Roman" pitchFamily="18" charset="0"/>
              </a:rPr>
              <a:t> F</a:t>
            </a:r>
            <a:r>
              <a:rPr lang="en-US" dirty="0" smtClean="0">
                <a:solidFill>
                  <a:schemeClr val="accent2">
                    <a:lumMod val="50000"/>
                  </a:schemeClr>
                </a:solidFill>
                <a:latin typeface="Cambria" pitchFamily="18" charset="0"/>
                <a:cs typeface="Times New Roman" pitchFamily="18" charset="0"/>
              </a:rPr>
              <a:t>o</a:t>
            </a:r>
            <a:r>
              <a:rPr lang="sr-Latn-CS" dirty="0" smtClean="0">
                <a:solidFill>
                  <a:schemeClr val="accent2">
                    <a:lumMod val="50000"/>
                  </a:schemeClr>
                </a:solidFill>
                <a:latin typeface="Cambria" pitchFamily="18" charset="0"/>
                <a:cs typeface="Times New Roman" pitchFamily="18" charset="0"/>
              </a:rPr>
              <a:t>llow–up EU standards</a:t>
            </a:r>
          </a:p>
          <a:p>
            <a:pPr>
              <a:buFont typeface="Arial" pitchFamily="34" charset="0"/>
              <a:buChar char="•"/>
              <a:defRPr/>
            </a:pPr>
            <a:endParaRPr lang="sr-Latn-CS" dirty="0" smtClean="0">
              <a:solidFill>
                <a:schemeClr val="accent2">
                  <a:lumMod val="50000"/>
                </a:schemeClr>
              </a:solidFill>
              <a:effectLst>
                <a:outerShdw blurRad="38100" dist="38100" dir="2700000" algn="tl">
                  <a:srgbClr val="000000">
                    <a:alpha val="43137"/>
                  </a:srgbClr>
                </a:outerShdw>
              </a:effectLst>
              <a:latin typeface="Cambria" pitchFamily="18" charset="0"/>
              <a:cs typeface="Times New Roman" pitchFamily="18" charset="0"/>
            </a:endParaRPr>
          </a:p>
          <a:p>
            <a:pPr>
              <a:buFont typeface="Arial" pitchFamily="34" charset="0"/>
              <a:buChar char="•"/>
              <a:defRPr/>
            </a:pPr>
            <a:endParaRPr lang="sr-Latn-CS" dirty="0" smtClean="0">
              <a:solidFill>
                <a:schemeClr val="accent2">
                  <a:lumMod val="50000"/>
                </a:schemeClr>
              </a:solidFill>
              <a:effectLst>
                <a:outerShdw blurRad="38100" dist="38100" dir="2700000" algn="tl">
                  <a:srgbClr val="000000">
                    <a:alpha val="43137"/>
                  </a:srgbClr>
                </a:outerShdw>
              </a:effectLst>
              <a:latin typeface="Cambria" pitchFamily="18" charset="0"/>
              <a:cs typeface="Times New Roman" pitchFamily="18" charset="0"/>
            </a:endParaRPr>
          </a:p>
          <a:p>
            <a:pPr>
              <a:buFont typeface="Arial" pitchFamily="34" charset="0"/>
              <a:buChar char="•"/>
              <a:defRPr/>
            </a:pPr>
            <a:endParaRPr lang="en-US" dirty="0">
              <a:solidFill>
                <a:srgbClr val="6A1414"/>
              </a:solidFill>
              <a:effectLst>
                <a:outerShdw blurRad="38100" dist="38100" dir="2700000" algn="tl">
                  <a:srgbClr val="000000">
                    <a:alpha val="43137"/>
                  </a:srgbClr>
                </a:outerShdw>
              </a:effectLst>
              <a:latin typeface="Cambria" pitchFamily="18" charset="0"/>
              <a:cs typeface="Times New Roman"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en-US" b="1" dirty="0">
                <a:solidFill>
                  <a:schemeClr val="accent2">
                    <a:lumMod val="20000"/>
                    <a:lumOff val="80000"/>
                  </a:schemeClr>
                </a:solidFill>
                <a:latin typeface="Cambria" pitchFamily="18" charset="0"/>
              </a:rPr>
              <a:t>C</a:t>
            </a:r>
            <a:r>
              <a:rPr lang="sr-Latn-CS" b="1" dirty="0">
                <a:solidFill>
                  <a:schemeClr val="accent2">
                    <a:lumMod val="20000"/>
                    <a:lumOff val="80000"/>
                  </a:schemeClr>
                </a:solidFill>
                <a:latin typeface="Cambria" pitchFamily="18" charset="0"/>
              </a:rPr>
              <a:t>hapter </a:t>
            </a:r>
            <a:r>
              <a:rPr lang="en-US" b="1" dirty="0" smtClean="0">
                <a:solidFill>
                  <a:schemeClr val="accent2">
                    <a:lumMod val="20000"/>
                    <a:lumOff val="80000"/>
                  </a:schemeClr>
                </a:solidFill>
                <a:latin typeface="Cambria" pitchFamily="18" charset="0"/>
              </a:rPr>
              <a:t>32</a:t>
            </a:r>
            <a:r>
              <a:rPr lang="sr-Latn-CS" b="1" dirty="0" smtClean="0">
                <a:solidFill>
                  <a:schemeClr val="accent2">
                    <a:lumMod val="20000"/>
                    <a:lumOff val="80000"/>
                  </a:schemeClr>
                </a:solidFill>
                <a:latin typeface="Cambria" pitchFamily="18" charset="0"/>
              </a:rPr>
              <a:t>: </a:t>
            </a:r>
            <a:r>
              <a:rPr lang="sr-Latn-CS" b="1" i="1" dirty="0">
                <a:solidFill>
                  <a:schemeClr val="accent2">
                    <a:lumMod val="20000"/>
                    <a:lumOff val="80000"/>
                  </a:schemeClr>
                </a:solidFill>
                <a:latin typeface="Cambria" pitchFamily="18" charset="0"/>
              </a:rPr>
              <a:t>Financial </a:t>
            </a:r>
            <a:r>
              <a:rPr lang="sr-Latn-CS" b="1" i="1" dirty="0" smtClean="0">
                <a:solidFill>
                  <a:schemeClr val="accent2">
                    <a:lumMod val="20000"/>
                    <a:lumOff val="80000"/>
                  </a:schemeClr>
                </a:solidFill>
                <a:latin typeface="Cambria" pitchFamily="18" charset="0"/>
              </a:rPr>
              <a:t>control</a:t>
            </a:r>
            <a:endParaRPr lang="en-US" b="1" i="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024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x-none" sz="1100" b="1" dirty="0">
                <a:solidFill>
                  <a:schemeClr val="accent2">
                    <a:lumMod val="75000"/>
                  </a:schemeClr>
                </a:solidFill>
                <a:latin typeface="Cambria" pitchFamily="18" charset="0"/>
              </a:rPr>
              <a:t>2</a:t>
            </a:r>
            <a:r>
              <a:rPr lang="en-US" sz="1100" b="1" dirty="0">
                <a:solidFill>
                  <a:schemeClr val="accent2">
                    <a:lumMod val="75000"/>
                  </a:schemeClr>
                </a:solidFill>
                <a:latin typeface="Cambria" pitchFamily="18" charset="0"/>
              </a:rPr>
              <a:t>: </a:t>
            </a:r>
            <a:endParaRPr lang="sr-Latn-CS" sz="1100" b="1" dirty="0">
              <a:solidFill>
                <a:schemeClr val="accent2">
                  <a:lumMod val="75000"/>
                </a:schemeClr>
              </a:solidFill>
              <a:latin typeface="Cambria" pitchFamily="18" charset="0"/>
            </a:endParaRPr>
          </a:p>
          <a:p>
            <a:pPr algn="ctr">
              <a:defRPr/>
            </a:pPr>
            <a:r>
              <a:rPr lang="en-GB" sz="1100" b="1" i="1" dirty="0">
                <a:solidFill>
                  <a:schemeClr val="accent2">
                    <a:lumMod val="75000"/>
                  </a:schemeClr>
                </a:solidFill>
                <a:latin typeface="Cambria" pitchFamily="18" charset="0"/>
              </a:rPr>
              <a:t>F</a:t>
            </a:r>
            <a:r>
              <a:rPr lang="x-none" sz="1100" b="1" i="1" dirty="0">
                <a:solidFill>
                  <a:schemeClr val="accent2">
                    <a:lumMod val="75000"/>
                  </a:schemeClr>
                </a:solidFill>
                <a:latin typeface="Cambria" pitchFamily="18" charset="0"/>
              </a:rPr>
              <a:t>inancial control</a:t>
            </a:r>
            <a:endParaRPr lang="en-US" sz="1100" b="1" dirty="0">
              <a:solidFill>
                <a:schemeClr val="accent2">
                  <a:lumMod val="75000"/>
                </a:schemeClr>
              </a:solidFill>
              <a:latin typeface="Cambria" pitchFamily="18" charset="0"/>
            </a:endParaRPr>
          </a:p>
        </p:txBody>
      </p:sp>
      <p:sp>
        <p:nvSpPr>
          <p:cNvPr id="4107" name="Rectangle 18"/>
          <p:cNvSpPr>
            <a:spLocks noChangeArrowheads="1"/>
          </p:cNvSpPr>
          <p:nvPr/>
        </p:nvSpPr>
        <p:spPr bwMode="auto">
          <a:xfrm>
            <a:off x="1066800" y="609600"/>
            <a:ext cx="7086600" cy="1754326"/>
          </a:xfrm>
          <a:prstGeom prst="rect">
            <a:avLst/>
          </a:prstGeom>
          <a:noFill/>
          <a:ln w="9525">
            <a:noFill/>
            <a:miter lim="800000"/>
            <a:headEnd/>
            <a:tailEnd/>
          </a:ln>
        </p:spPr>
        <p:txBody>
          <a:bodyPr wrap="square">
            <a:spAutoFit/>
          </a:bodyPr>
          <a:lstStyle/>
          <a:p>
            <a:pPr>
              <a:defRPr/>
            </a:pPr>
            <a:r>
              <a:rPr lang="en-US" sz="1200" b="1" dirty="0" smtClean="0">
                <a:solidFill>
                  <a:srgbClr val="6A1414"/>
                </a:solidFill>
                <a:latin typeface="Cambria" pitchFamily="18" charset="0"/>
              </a:rPr>
              <a:t>41995A1127(03)</a:t>
            </a:r>
            <a:br>
              <a:rPr lang="en-US" sz="1200" b="1" dirty="0" smtClean="0">
                <a:solidFill>
                  <a:srgbClr val="6A1414"/>
                </a:solidFill>
                <a:latin typeface="Cambria" pitchFamily="18" charset="0"/>
              </a:rPr>
            </a:br>
            <a:r>
              <a:rPr lang="en-US" sz="1200" b="1" i="1" dirty="0" smtClean="0">
                <a:solidFill>
                  <a:srgbClr val="990000"/>
                </a:solidFill>
                <a:latin typeface="Cambria" pitchFamily="18" charset="0"/>
              </a:rPr>
              <a:t>Convention drawn up on the basis of Article K.3 of the Treaty on European Union, on the protection of the European Communities' financial interests </a:t>
            </a:r>
            <a:r>
              <a:rPr lang="sr-Latn-CS" sz="1200" b="1" i="1" dirty="0" smtClean="0">
                <a:solidFill>
                  <a:srgbClr val="6A1414"/>
                </a:solidFill>
                <a:latin typeface="Cambria" pitchFamily="18" charset="0"/>
              </a:rPr>
              <a:t/>
            </a:r>
            <a:br>
              <a:rPr lang="sr-Latn-CS" sz="1200" b="1" i="1" dirty="0" smtClean="0">
                <a:solidFill>
                  <a:srgbClr val="6A1414"/>
                </a:solidFill>
                <a:latin typeface="Cambria" pitchFamily="18" charset="0"/>
              </a:rPr>
            </a:br>
            <a:r>
              <a:rPr lang="en-US" sz="1200" b="1" dirty="0" smtClean="0">
                <a:solidFill>
                  <a:srgbClr val="6A1414"/>
                </a:solidFill>
                <a:latin typeface="Cambria" pitchFamily="18" charset="0"/>
              </a:rPr>
              <a:t>41996A1023(01)</a:t>
            </a:r>
            <a:r>
              <a:rPr lang="en-US" sz="1200" b="1" i="1" dirty="0" smtClean="0">
                <a:solidFill>
                  <a:srgbClr val="6A1414"/>
                </a:solidFill>
                <a:latin typeface="Cambria" pitchFamily="18" charset="0"/>
              </a:rPr>
              <a:t/>
            </a:r>
            <a:br>
              <a:rPr lang="en-US" sz="1200" b="1" i="1" dirty="0" smtClean="0">
                <a:solidFill>
                  <a:srgbClr val="6A1414"/>
                </a:solidFill>
                <a:latin typeface="Cambria" pitchFamily="18" charset="0"/>
              </a:rPr>
            </a:br>
            <a:r>
              <a:rPr lang="en-US" sz="1200" b="1" i="1" dirty="0" smtClean="0">
                <a:solidFill>
                  <a:srgbClr val="990000"/>
                </a:solidFill>
                <a:latin typeface="Cambria" pitchFamily="18" charset="0"/>
              </a:rPr>
              <a:t>Protocol drawn up on the basis of Article K.3 of the Treaty on European Union to the Convention on the protection of the European Communities' financial interests </a:t>
            </a:r>
            <a:r>
              <a:rPr lang="pl-PL" sz="1200" i="1" dirty="0" smtClean="0">
                <a:solidFill>
                  <a:srgbClr val="6A1414"/>
                </a:solidFill>
                <a:latin typeface="Cambria" pitchFamily="18" charset="0"/>
              </a:rPr>
              <a:t/>
            </a:r>
            <a:br>
              <a:rPr lang="pl-PL" sz="1200" i="1" dirty="0" smtClean="0">
                <a:solidFill>
                  <a:srgbClr val="6A1414"/>
                </a:solidFill>
                <a:latin typeface="Cambria" pitchFamily="18" charset="0"/>
              </a:rPr>
            </a:br>
            <a:r>
              <a:rPr lang="pl-PL" sz="1200" b="1" dirty="0" smtClean="0">
                <a:solidFill>
                  <a:srgbClr val="6A1414"/>
                </a:solidFill>
                <a:latin typeface="Cambria" pitchFamily="18" charset="0"/>
              </a:rPr>
              <a:t> 41997A0719(02)</a:t>
            </a:r>
            <a:br>
              <a:rPr lang="pl-PL" sz="1200" b="1" dirty="0" smtClean="0">
                <a:solidFill>
                  <a:srgbClr val="6A1414"/>
                </a:solidFill>
                <a:latin typeface="Cambria" pitchFamily="18" charset="0"/>
              </a:rPr>
            </a:br>
            <a:r>
              <a:rPr lang="en-US" sz="1200" b="1" dirty="0" smtClean="0">
                <a:solidFill>
                  <a:srgbClr val="6A1414"/>
                </a:solidFill>
                <a:latin typeface="Cambria" pitchFamily="18" charset="0"/>
              </a:rPr>
              <a:t> </a:t>
            </a:r>
            <a:r>
              <a:rPr lang="en-US" sz="1200" b="1" i="1" dirty="0" smtClean="0">
                <a:solidFill>
                  <a:srgbClr val="990000"/>
                </a:solidFill>
                <a:latin typeface="Cambria" pitchFamily="18" charset="0"/>
              </a:rPr>
              <a:t>Second Protocol, drawn up on the basis of Article K.3 of the treaty on European Union, to the Convention on the protection of the European Communities' financial interests</a:t>
            </a:r>
            <a:endParaRPr lang="en-US" sz="1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0" name="Rectangle 19"/>
          <p:cNvSpPr/>
          <p:nvPr/>
        </p:nvSpPr>
        <p:spPr>
          <a:xfrm>
            <a:off x="228600" y="1752600"/>
            <a:ext cx="8610600" cy="1200150"/>
          </a:xfrm>
          <a:prstGeom prst="rect">
            <a:avLst/>
          </a:prstGeom>
        </p:spPr>
        <p:txBody>
          <a:bodyPr>
            <a:spAutoFit/>
          </a:bodyPr>
          <a:lstStyle/>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pic>
        <p:nvPicPr>
          <p:cNvPr id="21" name="Picture 18" descr="EU MN logo"/>
          <p:cNvPicPr>
            <a:picLocks noChangeAspect="1" noChangeArrowheads="1"/>
          </p:cNvPicPr>
          <p:nvPr/>
        </p:nvPicPr>
        <p:blipFill>
          <a:blip r:embed="rId4" cstate="print"/>
          <a:srcRect/>
          <a:stretch>
            <a:fillRect/>
          </a:stretch>
        </p:blipFill>
        <p:spPr bwMode="auto">
          <a:xfrm>
            <a:off x="152400" y="609600"/>
            <a:ext cx="914400" cy="514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1269"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3200" b="1" dirty="0">
                <a:solidFill>
                  <a:schemeClr val="accent2">
                    <a:lumMod val="20000"/>
                    <a:lumOff val="80000"/>
                  </a:schemeClr>
                </a:solidFill>
                <a:latin typeface="Cambria" pitchFamily="18" charset="0"/>
                <a:cs typeface="+mn-cs"/>
              </a:rPr>
              <a:t>QUESTIONS</a:t>
            </a:r>
            <a:endParaRPr lang="hr-HR" sz="32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3742</TotalTime>
  <Words>845</Words>
  <Application>Microsoft Office PowerPoint</Application>
  <PresentationFormat>On-screen Show (4:3)</PresentationFormat>
  <Paragraphs>152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      41995A1127(03) Convention drawn up on the basis of Article K.3 of the Treaty on European Union, on the protection of the European Communities' financial interests  41996A1023(01) Protocol drawn up on the basis of Article K.3 of the Treaty on European Union to the Convention on the protection of the European Communities' financial interests   41997A0719(02)  Second Protocol, drawn up on the basis of Article K.3 of the treaty on European Union, to the Convention on the protection of the European Communities' financial interests      </vt:lpstr>
      <vt:lpstr>      41995A1127(03) Convention drawn up on the basis of Article K.3 of the Treaty on European Union, on the protection of the European Communities' financial interests      </vt:lpstr>
      <vt:lpstr>       41996A1023(01) Protocol drawn up on the basis of Article K.3 of the Treaty on European Union to the Convention on the protection of the European Communities' financial interests       </vt:lpstr>
      <vt:lpstr>        41997A0719(02)  Second Protocol, drawn up on the basis of Article K.3 of the treaty on European Union, to the Convention on the protection of the European Communities' financial interests       </vt:lpstr>
      <vt:lpstr>41995A1127(03) Convention drawn up on the basis of Article K.3 of the Treaty on European Union, on the protection of the European Communities' financial interests  41996A1023(01) Protocol drawn up on the basis of Article K.3 of the Treaty on European Union to the Convention on the protection of the European Communities' financial interests   41997A0719(02)  Second Protocol, drawn up on the basis of Article K.3 of the treaty on European Union, to the Convention on the protection of the European Communities' financial interests</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antonio.krcalovic</cp:lastModifiedBy>
  <cp:revision>493</cp:revision>
  <dcterms:created xsi:type="dcterms:W3CDTF">2012-04-18T16:21:57Z</dcterms:created>
  <dcterms:modified xsi:type="dcterms:W3CDTF">2013-06-12T08:34:47Z</dcterms:modified>
</cp:coreProperties>
</file>