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257" r:id="rId2"/>
    <p:sldId id="268" r:id="rId3"/>
    <p:sldId id="279" r:id="rId4"/>
    <p:sldId id="283" r:id="rId5"/>
    <p:sldId id="306" r:id="rId6"/>
    <p:sldId id="288" r:id="rId7"/>
    <p:sldId id="281" r:id="rId8"/>
    <p:sldId id="282" r:id="rId9"/>
    <p:sldId id="305" r:id="rId10"/>
    <p:sldId id="280" r:id="rId11"/>
    <p:sldId id="289" r:id="rId12"/>
    <p:sldId id="287" r:id="rId13"/>
    <p:sldId id="269" r:id="rId14"/>
    <p:sldId id="290" r:id="rId15"/>
    <p:sldId id="291" r:id="rId16"/>
    <p:sldId id="307" r:id="rId17"/>
    <p:sldId id="292" r:id="rId18"/>
    <p:sldId id="293" r:id="rId19"/>
    <p:sldId id="294" r:id="rId20"/>
    <p:sldId id="295" r:id="rId21"/>
    <p:sldId id="311" r:id="rId22"/>
    <p:sldId id="296" r:id="rId23"/>
    <p:sldId id="278" r:id="rId24"/>
    <p:sldId id="297" r:id="rId25"/>
    <p:sldId id="298" r:id="rId26"/>
    <p:sldId id="308" r:id="rId27"/>
    <p:sldId id="299" r:id="rId28"/>
    <p:sldId id="300" r:id="rId29"/>
    <p:sldId id="301" r:id="rId30"/>
    <p:sldId id="304" r:id="rId31"/>
    <p:sldId id="309" r:id="rId32"/>
    <p:sldId id="310" r:id="rId33"/>
    <p:sldId id="312" r:id="rId34"/>
    <p:sldId id="303" r:id="rId35"/>
    <p:sldId id="338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DFCFA"/>
    <a:srgbClr val="C2A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D7606F0-CD7C-A7F5-0E54-E11019887285}" v="20" dt="2026-04-27T12:42:30.213"/>
    <p1510:client id="{E0CBD3AA-6793-0041-E9A0-68DC178854E2}" v="13" dt="2026-04-27T16:35:28.0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79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1" d="100"/>
          <a:sy n="81" d="100"/>
        </p:scale>
        <p:origin x="389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microsoft.com/office/2016/11/relationships/changesInfo" Target="changesInfos/changesInfo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lena@ucg.ac.me" userId="S::urn:spo:guest#milena@ucg.ac.me::" providerId="AD" clId="Web-{E0CBD3AA-6793-0041-E9A0-68DC178854E2}"/>
    <pc:docChg chg="modSld">
      <pc:chgData name="milena@ucg.ac.me" userId="S::urn:spo:guest#milena@ucg.ac.me::" providerId="AD" clId="Web-{E0CBD3AA-6793-0041-E9A0-68DC178854E2}" dt="2026-04-27T16:35:28.054" v="12" actId="20577"/>
      <pc:docMkLst>
        <pc:docMk/>
      </pc:docMkLst>
      <pc:sldChg chg="modSp">
        <pc:chgData name="milena@ucg.ac.me" userId="S::urn:spo:guest#milena@ucg.ac.me::" providerId="AD" clId="Web-{E0CBD3AA-6793-0041-E9A0-68DC178854E2}" dt="2026-04-27T16:35:28.054" v="12" actId="20577"/>
        <pc:sldMkLst>
          <pc:docMk/>
          <pc:sldMk cId="770010613" sldId="338"/>
        </pc:sldMkLst>
        <pc:spChg chg="mod">
          <ac:chgData name="milena@ucg.ac.me" userId="S::urn:spo:guest#milena@ucg.ac.me::" providerId="AD" clId="Web-{E0CBD3AA-6793-0041-E9A0-68DC178854E2}" dt="2026-04-27T16:35:28.054" v="12" actId="20577"/>
          <ac:spMkLst>
            <pc:docMk/>
            <pc:sldMk cId="770010613" sldId="338"/>
            <ac:spMk id="3" creationId="{00000000-0000-0000-0000-000000000000}"/>
          </ac:spMkLst>
        </pc:spChg>
      </pc:sldChg>
    </pc:docChg>
  </pc:docChgLst>
  <pc:docChgLst>
    <pc:chgData name="milena@ucg.ac.me" userId="S::urn:spo:guest#milena@ucg.ac.me::" providerId="AD" clId="Web-{AD7606F0-CD7C-A7F5-0E54-E11019887285}"/>
    <pc:docChg chg="modSld">
      <pc:chgData name="milena@ucg.ac.me" userId="S::urn:spo:guest#milena@ucg.ac.me::" providerId="AD" clId="Web-{AD7606F0-CD7C-A7F5-0E54-E11019887285}" dt="2026-04-27T12:42:30.213" v="19" actId="20577"/>
      <pc:docMkLst>
        <pc:docMk/>
      </pc:docMkLst>
      <pc:sldChg chg="modSp">
        <pc:chgData name="milena@ucg.ac.me" userId="S::urn:spo:guest#milena@ucg.ac.me::" providerId="AD" clId="Web-{AD7606F0-CD7C-A7F5-0E54-E11019887285}" dt="2026-04-27T12:42:30.213" v="19" actId="20577"/>
        <pc:sldMkLst>
          <pc:docMk/>
          <pc:sldMk cId="770010613" sldId="338"/>
        </pc:sldMkLst>
        <pc:spChg chg="mod">
          <ac:chgData name="milena@ucg.ac.me" userId="S::urn:spo:guest#milena@ucg.ac.me::" providerId="AD" clId="Web-{AD7606F0-CD7C-A7F5-0E54-E11019887285}" dt="2026-04-27T12:42:30.213" v="19" actId="20577"/>
          <ac:spMkLst>
            <pc:docMk/>
            <pc:sldMk cId="770010613" sldId="338"/>
            <ac:spMk id="3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86B08EF-61EC-859B-8253-86EC76B4230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B5631B-C2C2-95E4-4E34-C93CFD4B538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B8F459-AFE0-4A07-B65E-D7EF688BB400}" type="datetimeFigureOut">
              <a:rPr lang="en-GB" smtClean="0"/>
              <a:t>27/04/2026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5FAF5A-543B-9820-3C24-2EB7B28156E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DE92F7-205A-9022-01F0-F793B05B1D8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3092B2-D8AD-427F-9DFE-2106310BF3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471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B7D35B-A820-46AD-BE58-C89592ADF745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4EDA52-5131-4D9E-9DDF-A216B991BB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5113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9F542F-E6D6-3DB2-5C10-B9B8E427D3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0CA419-505A-499B-901A-8D7F6DCA0816}" type="datetimeFigureOut">
              <a:rPr lang="en-GB" smtClean="0"/>
              <a:t>27/04/2026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AF3657-082D-DC69-E8BF-A16D362E2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198150-D74E-0664-CF81-0A4AE977D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CC02EF-F45F-462F-92FB-5DC867352F92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2C9293A-5B5D-9A30-3827-32E804482F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0B094ED-056E-779D-A195-7A507EB2DF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7277" y="639991"/>
            <a:ext cx="6870298" cy="1862617"/>
          </a:xfrm>
        </p:spPr>
        <p:txBody>
          <a:bodyPr anchor="b"/>
          <a:lstStyle>
            <a:lvl1pPr algn="ctr">
              <a:defRPr sz="6000"/>
            </a:lvl1pPr>
          </a:lstStyle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FA950F-8A0A-D23F-6A82-E9C10A5D91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7277" y="2578963"/>
            <a:ext cx="6870298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C2A36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462C3E9-0F16-3A9C-C01E-9CF55F5E688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6734" y="-160109"/>
            <a:ext cx="4177324" cy="208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208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rgbClr val="FDFC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273425-7FE0-2740-EFD8-7E62FCF07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ontserrat" pitchFamily="2" charset="-18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32EF03-AB83-4E6D-AD97-3E128EE1CB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Montserrat" pitchFamily="2" charset="-18"/>
              </a:defRPr>
            </a:lvl1pPr>
            <a:lvl2pPr>
              <a:defRPr>
                <a:latin typeface="Montserrat" pitchFamily="2" charset="-18"/>
              </a:defRPr>
            </a:lvl2pPr>
            <a:lvl3pPr>
              <a:defRPr>
                <a:latin typeface="Montserrat" pitchFamily="2" charset="-18"/>
              </a:defRPr>
            </a:lvl3pPr>
            <a:lvl4pPr>
              <a:defRPr>
                <a:latin typeface="Montserrat" pitchFamily="2" charset="-18"/>
              </a:defRPr>
            </a:lvl4pPr>
            <a:lvl5pPr>
              <a:defRPr>
                <a:latin typeface="Montserrat" pitchFamily="2" charset="-18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2824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A1B9AC-5947-F7C2-4F0B-FADE38733F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6DE3FD-6ED3-AEF6-68C0-65F2D5B1F1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77289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D97340-5932-EA68-F2A6-E513B0997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AC4462-B4B9-D23A-A2D7-5E43B28EF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9CCD2E-8461-6060-6CCC-8ED9FC41A1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D8CB4D-C741-197C-0628-3707D19471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AEB3D9-A06A-C329-8D3F-2136B8C6BA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6398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1F19BE-B2FF-6F5F-AD09-E3A6A394F8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noProof="0"/>
              <a:t>Click</a:t>
            </a:r>
            <a:r>
              <a:rPr lang="hr-HR" noProof="0" dirty="0"/>
              <a:t> to </a:t>
            </a:r>
            <a:r>
              <a:rPr lang="hr-HR" noProof="0" dirty="0" err="1"/>
              <a:t>edit</a:t>
            </a:r>
            <a:r>
              <a:rPr lang="hr-HR" noProof="0" dirty="0"/>
              <a:t> Master title </a:t>
            </a:r>
            <a:r>
              <a:rPr lang="hr-HR" noProof="0" dirty="0" err="1"/>
              <a:t>style</a:t>
            </a:r>
            <a:endParaRPr lang="hr-HR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A311E5-CBD7-8E0E-F44D-9897C3D7B8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noProof="0"/>
              <a:t>Click</a:t>
            </a:r>
            <a:r>
              <a:rPr lang="hr-HR" noProof="0" dirty="0"/>
              <a:t> to </a:t>
            </a:r>
            <a:r>
              <a:rPr lang="hr-HR" noProof="0" dirty="0" err="1"/>
              <a:t>edit</a:t>
            </a:r>
            <a:r>
              <a:rPr lang="hr-HR" noProof="0" dirty="0"/>
              <a:t> Master </a:t>
            </a:r>
            <a:r>
              <a:rPr lang="hr-HR" noProof="0" dirty="0" err="1"/>
              <a:t>text</a:t>
            </a:r>
            <a:r>
              <a:rPr lang="hr-HR" noProof="0" dirty="0"/>
              <a:t> </a:t>
            </a:r>
            <a:r>
              <a:rPr lang="hr-HR" noProof="0" dirty="0" err="1"/>
              <a:t>styles</a:t>
            </a:r>
            <a:endParaRPr lang="hr-HR" noProof="0" dirty="0"/>
          </a:p>
          <a:p>
            <a:pPr lvl="1"/>
            <a:r>
              <a:rPr lang="hr-HR" noProof="0" dirty="0" err="1"/>
              <a:t>Second</a:t>
            </a:r>
            <a:r>
              <a:rPr lang="hr-HR" noProof="0" dirty="0"/>
              <a:t> </a:t>
            </a:r>
            <a:r>
              <a:rPr lang="hr-HR" noProof="0" dirty="0" err="1"/>
              <a:t>level</a:t>
            </a:r>
            <a:endParaRPr lang="hr-HR" noProof="0" dirty="0"/>
          </a:p>
          <a:p>
            <a:pPr lvl="2"/>
            <a:r>
              <a:rPr lang="hr-HR" noProof="0" dirty="0"/>
              <a:t>Third </a:t>
            </a:r>
            <a:r>
              <a:rPr lang="hr-HR" noProof="0" dirty="0" err="1"/>
              <a:t>level</a:t>
            </a:r>
            <a:endParaRPr lang="hr-HR" noProof="0" dirty="0"/>
          </a:p>
          <a:p>
            <a:pPr lvl="3"/>
            <a:r>
              <a:rPr lang="hr-HR" noProof="0" dirty="0" err="1"/>
              <a:t>Fourth</a:t>
            </a:r>
            <a:r>
              <a:rPr lang="hr-HR" noProof="0" dirty="0"/>
              <a:t> </a:t>
            </a:r>
            <a:r>
              <a:rPr lang="hr-HR" noProof="0" dirty="0" err="1"/>
              <a:t>level</a:t>
            </a:r>
            <a:endParaRPr lang="hr-HR" noProof="0" dirty="0"/>
          </a:p>
          <a:p>
            <a:pPr lvl="4"/>
            <a:r>
              <a:rPr lang="hr-HR" noProof="0" dirty="0"/>
              <a:t>Fifth </a:t>
            </a:r>
            <a:r>
              <a:rPr lang="hr-HR" noProof="0" dirty="0" err="1"/>
              <a:t>level</a:t>
            </a:r>
            <a:endParaRPr lang="hr-HR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AE700B-34F2-4B58-49A3-A1BB015D038F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33070" y="6311900"/>
            <a:ext cx="1115060" cy="3676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D2D52CF-ADB5-B9B4-9B2E-F4ABCEA0E2C9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175" y="6129337"/>
            <a:ext cx="1596257" cy="67901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9888EE8-13BE-8186-0A9B-C444F0F3D764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4247" y="-30394"/>
            <a:ext cx="2845724" cy="1422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097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" pitchFamily="2" charset="-18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ontserrat" pitchFamily="2" charset="-18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ontserrat" pitchFamily="2" charset="-18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ontserrat" pitchFamily="2" charset="-18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itchFamily="2" charset="-18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itchFamily="2" charset="-18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mailto:SPDRG3@mep.gov.me" TargetMode="External"/><Relationship Id="rId2" Type="http://schemas.openxmlformats.org/officeDocument/2006/relationships/hyperlink" Target="mailto:milena.lipovina@mep.gov.me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C807F9C-69AA-A4C6-038F-ACC9B34C0D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hr-HR" dirty="0"/>
              <a:t>Strateški planski dokument Crne Gore</a:t>
            </a:r>
            <a:endParaRPr lang="en-GB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C396E44C-F86C-0AB7-299A-0D9584E7952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dirty="0" err="1"/>
              <a:t>Situacione</a:t>
            </a:r>
            <a:r>
              <a:rPr lang="hr-HR" dirty="0"/>
              <a:t> analize po </a:t>
            </a:r>
            <a:r>
              <a:rPr lang="hr-HR"/>
              <a:t>prioritetnim oblastima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07594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Indikativna</a:t>
            </a:r>
            <a:r>
              <a:rPr lang="en-US" dirty="0"/>
              <a:t> </a:t>
            </a:r>
            <a:r>
              <a:rPr lang="en-US" dirty="0" err="1"/>
              <a:t>lista</a:t>
            </a:r>
            <a:r>
              <a:rPr lang="en-US" dirty="0"/>
              <a:t> </a:t>
            </a:r>
            <a:r>
              <a:rPr lang="en-US" dirty="0" err="1"/>
              <a:t>razvojnih</a:t>
            </a:r>
            <a:r>
              <a:rPr lang="en-US" dirty="0"/>
              <a:t> </a:t>
            </a:r>
            <a:r>
              <a:rPr lang="sr-Latn-ME" dirty="0"/>
              <a:t>izazov</a:t>
            </a:r>
            <a:r>
              <a:rPr lang="en-US" dirty="0"/>
              <a:t>a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7123173"/>
              </p:ext>
            </p:extLst>
          </p:nvPr>
        </p:nvGraphicFramePr>
        <p:xfrm>
          <a:off x="320842" y="1620242"/>
          <a:ext cx="11678653" cy="50474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389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397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216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 dirty="0">
                          <a:effectLst/>
                          <a:latin typeface="Montserrat"/>
                        </a:rPr>
                        <a:t>Kod razvojnog izazova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26" marR="54926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>
                          <a:effectLst/>
                          <a:latin typeface="Montserrat"/>
                        </a:rPr>
                        <a:t>Naziv razvojnog izazova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26" marR="54926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216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 dirty="0">
                          <a:effectLst/>
                          <a:latin typeface="Montserrat"/>
                        </a:rPr>
                        <a:t>[PA2]3.3.4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26" marR="54926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 dirty="0">
                          <a:effectLst/>
                          <a:latin typeface="Montserrat"/>
                        </a:rPr>
                        <a:t>Nedovoljna ulaganja u istraživanje, razvoj i inovacije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26" marR="54926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216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 dirty="0">
                          <a:effectLst/>
                          <a:latin typeface="Montserrat"/>
                        </a:rPr>
                        <a:t>[PA2]3.3.5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26" marR="54926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 dirty="0">
                          <a:effectLst/>
                          <a:latin typeface="Montserrat"/>
                        </a:rPr>
                        <a:t>Nedostatak kadrova i vještina za digitalnu i tehnološku modernizaciju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26" marR="54926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216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 dirty="0">
                          <a:effectLst/>
                          <a:latin typeface="Montserrat"/>
                        </a:rPr>
                        <a:t>[PA2]3.3.6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26" marR="54926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 dirty="0">
                          <a:effectLst/>
                          <a:latin typeface="Montserrat"/>
                        </a:rPr>
                        <a:t>Ograničeni kapaciteti za razvoj i širenje tehnološki intenzivnih djelatnosti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26" marR="54926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216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>
                          <a:effectLst/>
                          <a:latin typeface="Montserrat"/>
                        </a:rPr>
                        <a:t>[PA2]3.4.1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26" marR="54926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>
                          <a:effectLst/>
                          <a:latin typeface="Montserrat"/>
                        </a:rPr>
                        <a:t>Spor tempo zelene transformacije poslovnog sektora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26" marR="54926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216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 dirty="0">
                          <a:effectLst/>
                          <a:latin typeface="Montserrat"/>
                        </a:rPr>
                        <a:t>[PA2]3.4.2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26" marR="54926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>
                          <a:effectLst/>
                          <a:latin typeface="Montserrat"/>
                        </a:rPr>
                        <a:t>Ograničeni kapaciteti preduzeća za dekarbonizaciju i energetsku efikasnost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26" marR="54926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216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 dirty="0">
                          <a:effectLst/>
                          <a:latin typeface="Montserrat"/>
                        </a:rPr>
                        <a:t>[PA2]3.4.3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26" marR="54926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>
                          <a:effectLst/>
                          <a:latin typeface="Montserrat"/>
                        </a:rPr>
                        <a:t>Nedovoljno razvijena cirkularna ekonomija u poslovnoj praksi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26" marR="54926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5216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 dirty="0">
                          <a:effectLst/>
                          <a:latin typeface="Montserrat"/>
                        </a:rPr>
                        <a:t>[PA2]3.4.4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26" marR="54926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 dirty="0">
                          <a:effectLst/>
                          <a:latin typeface="Montserrat"/>
                        </a:rPr>
                        <a:t>Slabo razvijeni lanci vrijednosti u bioekonomiji i zelenim tehnologijama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26" marR="54926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5216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>
                          <a:effectLst/>
                          <a:latin typeface="Montserrat"/>
                        </a:rPr>
                        <a:t>[PA2]3.4.5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26" marR="54926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 dirty="0">
                          <a:effectLst/>
                          <a:latin typeface="Montserrat"/>
                        </a:rPr>
                        <a:t>Ograničena spremnost privrede za nove klimatske i ekološke standarde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26" marR="54926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5216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>
                          <a:effectLst/>
                          <a:latin typeface="Montserrat"/>
                        </a:rPr>
                        <a:t>[PA2]3.4.6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26" marR="54926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 dirty="0">
                          <a:effectLst/>
                          <a:latin typeface="Montserrat"/>
                        </a:rPr>
                        <a:t>Nedovoljna integracija zelene tranzicije i industrijske modernizacije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26" marR="54926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5216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>
                          <a:effectLst/>
                          <a:latin typeface="Montserrat"/>
                        </a:rPr>
                        <a:t>[PA2]3.5.1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26" marR="54926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 dirty="0">
                          <a:effectLst/>
                          <a:latin typeface="Montserrat"/>
                        </a:rPr>
                        <a:t>Neujednačena teritorijalna raspodjela poslovnih kapaciteta i podrške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26" marR="54926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5216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>
                          <a:effectLst/>
                          <a:latin typeface="Montserrat"/>
                        </a:rPr>
                        <a:t>[PA2]3.5.2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26" marR="54926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 dirty="0">
                          <a:effectLst/>
                          <a:latin typeface="Montserrat"/>
                        </a:rPr>
                        <a:t>Nedovoljno razvijena poslovna infrastruktura izvan glavnih ekonomskih centara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26" marR="54926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5216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>
                          <a:effectLst/>
                          <a:latin typeface="Montserrat"/>
                        </a:rPr>
                        <a:t>[PA2]3.5.3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26" marR="54926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 dirty="0">
                          <a:effectLst/>
                          <a:latin typeface="Montserrat"/>
                        </a:rPr>
                        <a:t>Ograničena investiciona spremnost manje razvijenih područja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26" marR="54926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5216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>
                          <a:effectLst/>
                          <a:latin typeface="Montserrat"/>
                        </a:rPr>
                        <a:t>[PA2]3.5.4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26" marR="54926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 dirty="0">
                          <a:effectLst/>
                          <a:latin typeface="Montserrat"/>
                        </a:rPr>
                        <a:t>Nedovoljna povezanost lokalnih razvojnih potencijala sa instrumentima posl</a:t>
                      </a:r>
                      <a:r>
                        <a:rPr lang="en-US" sz="1800" dirty="0">
                          <a:effectLst/>
                          <a:latin typeface="Montserrat"/>
                        </a:rPr>
                        <a:t>.</a:t>
                      </a:r>
                      <a:r>
                        <a:rPr lang="sr-Latn-ME" sz="1800" dirty="0">
                          <a:effectLst/>
                          <a:latin typeface="Montserrat"/>
                        </a:rPr>
                        <a:t> podrške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26" marR="54926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5216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>
                          <a:effectLst/>
                          <a:latin typeface="Montserrat"/>
                        </a:rPr>
                        <a:t>[PA2]3.5.5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26" marR="54926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 dirty="0">
                          <a:effectLst/>
                          <a:latin typeface="Montserrat"/>
                        </a:rPr>
                        <a:t>Slabija otpornost lokalnih ekonomija sa uskom sektorskom bazom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26" marR="54926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5216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>
                          <a:effectLst/>
                          <a:latin typeface="Montserrat"/>
                        </a:rPr>
                        <a:t>[PA2]3.5.6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26" marR="54926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 dirty="0">
                          <a:effectLst/>
                          <a:latin typeface="Montserrat"/>
                        </a:rPr>
                        <a:t>Nedovoljno razvijeni mehanizmi teritorijalno ciljane poslovne podrške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26" marR="54926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33621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sz="3500" dirty="0"/>
              <a:t>SWOT analiza – u pripremi</a:t>
            </a:r>
            <a:endParaRPr lang="en-US" sz="35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2389057"/>
              </p:ext>
            </p:extLst>
          </p:nvPr>
        </p:nvGraphicFramePr>
        <p:xfrm>
          <a:off x="360946" y="1350938"/>
          <a:ext cx="11189370" cy="64840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903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6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699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55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2663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5957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noProof="1">
                          <a:effectLst/>
                          <a:latin typeface="Montserrat"/>
                        </a:rPr>
                        <a:t>Tematska cjelina</a:t>
                      </a:r>
                      <a:endParaRPr lang="sr-Latn-ME" sz="12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81" marR="4808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noProof="1">
                          <a:effectLst/>
                          <a:latin typeface="Montserrat"/>
                        </a:rPr>
                        <a:t>Snage</a:t>
                      </a:r>
                      <a:endParaRPr lang="sr-Latn-ME" sz="12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81" marR="4808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noProof="1">
                          <a:effectLst/>
                          <a:latin typeface="Montserrat"/>
                        </a:rPr>
                        <a:t>Slabosti</a:t>
                      </a:r>
                      <a:endParaRPr lang="sr-Latn-ME" sz="12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81" marR="4808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noProof="1">
                          <a:effectLst/>
                          <a:latin typeface="Montserrat"/>
                        </a:rPr>
                        <a:t>Prilike</a:t>
                      </a:r>
                      <a:endParaRPr lang="sr-Latn-ME" sz="12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81" marR="4808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noProof="1">
                          <a:effectLst/>
                          <a:latin typeface="Montserrat"/>
                        </a:rPr>
                        <a:t>Prijetnje</a:t>
                      </a:r>
                      <a:endParaRPr lang="sr-Latn-ME" sz="12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81" marR="48081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096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noProof="1">
                          <a:effectLst/>
                          <a:latin typeface="Montserrat"/>
                        </a:rPr>
                        <a:t>[PA2]3.1 Reforma poslovnog ambijenta i regulatorni okvir</a:t>
                      </a:r>
                      <a:endParaRPr lang="sr-Latn-ME" sz="12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81" marR="4808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noProof="1">
                          <a:effectLst/>
                          <a:latin typeface="Montserrat"/>
                        </a:rPr>
                        <a:t>Postoji jasan reformski pravac i aktivan operativni okvir za uklanjanje biznis barijera.</a:t>
                      </a:r>
                      <a:endParaRPr lang="sr-Latn-ME" sz="12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81" marR="4808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noProof="1">
                          <a:effectLst/>
                          <a:latin typeface="Montserrat"/>
                        </a:rPr>
                        <a:t>Poslovni sektor je i dalje opterećen složenim procedurama, regulatornim promjenama i neujednačenom primjenom propisa.</a:t>
                      </a:r>
                      <a:endParaRPr lang="sr-Latn-ME" sz="12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81" marR="4808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noProof="1">
                          <a:effectLst/>
                          <a:latin typeface="Montserrat"/>
                        </a:rPr>
                        <a:t>EU pristupanje i Reformska agenda daju snažan okvir za modernizaciju institucija i povećanje pravne sigurnosti.</a:t>
                      </a:r>
                      <a:endParaRPr lang="sr-Latn-ME" sz="12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81" marR="4808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noProof="1">
                          <a:effectLst/>
                          <a:latin typeface="Montserrat"/>
                        </a:rPr>
                        <a:t>Spora ili parcijalna implementacija može zadržati jaz između formalnog usklađivanja i stvarnog poslovnog iskustva.</a:t>
                      </a:r>
                      <a:endParaRPr lang="sr-Latn-ME" sz="12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81" marR="48081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587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noProof="1">
                          <a:effectLst/>
                          <a:latin typeface="Montserrat"/>
                        </a:rPr>
                        <a:t>[PA2]3.2 Poslovni razvoj, rast MSP i pristup finansijama</a:t>
                      </a:r>
                      <a:endParaRPr lang="sr-Latn-ME" sz="12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81" marR="4808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noProof="1">
                          <a:effectLst/>
                          <a:latin typeface="Montserrat"/>
                        </a:rPr>
                        <a:t>MSP sektor je jasno prepoznat kao centralni fokus strateške i finansijske podrške.</a:t>
                      </a:r>
                      <a:endParaRPr lang="sr-Latn-ME" sz="12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81" marR="4808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noProof="1">
                          <a:effectLst/>
                          <a:latin typeface="Montserrat"/>
                        </a:rPr>
                        <a:t>Ograničen pristup finansiranju i dalje je jedno od ključnih ograničenja razvoja preduzeća.</a:t>
                      </a:r>
                      <a:endParaRPr lang="sr-Latn-ME" sz="12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81" marR="4808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noProof="1">
                          <a:effectLst/>
                          <a:latin typeface="Montserrat"/>
                        </a:rPr>
                        <a:t>Razvojna banka i Kreditno-garantni fond mogu proširiti dostupnost razvojnih i garantnih instrumenata.</a:t>
                      </a:r>
                      <a:endParaRPr lang="sr-Latn-ME" sz="12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81" marR="4808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noProof="1">
                          <a:effectLst/>
                          <a:latin typeface="Montserrat"/>
                        </a:rPr>
                        <a:t>Ako novi finansijski instrumenti ostanu operativno nedovoljno dostupni, njihov efekat na rast MSP biće ograničen.</a:t>
                      </a:r>
                      <a:endParaRPr lang="sr-Latn-ME" sz="12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81" marR="48081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096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noProof="1">
                          <a:effectLst/>
                          <a:latin typeface="Montserrat"/>
                        </a:rPr>
                        <a:t>[PA2]3.3 Digitalizacija, inovacije i tehnološka ulaganja</a:t>
                      </a:r>
                      <a:endParaRPr lang="sr-Latn-ME" sz="12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81" marR="4808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noProof="1">
                          <a:effectLst/>
                          <a:latin typeface="Montserrat"/>
                        </a:rPr>
                        <a:t>Postoje institucionalne tačke oslonca za inovacije i tehnološku modernizaciju, uključujući Fond za inovacije, Tehnopolis i NTP.</a:t>
                      </a:r>
                      <a:endParaRPr lang="sr-Latn-ME" sz="12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81" marR="4808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noProof="1">
                          <a:effectLst/>
                          <a:latin typeface="Montserrat"/>
                        </a:rPr>
                        <a:t>Preduzeća zaostaju za EU u digitalnom intenzitetu, korišćenju cloud usluga, AI i ulaganjima u R&amp;D.</a:t>
                      </a:r>
                      <a:endParaRPr lang="sr-Latn-ME" sz="12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81" marR="4808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noProof="1">
                          <a:effectLst/>
                          <a:latin typeface="Montserrat"/>
                        </a:rPr>
                        <a:t>Jača saradnja firmi sa univerzitetima, istraživačkim centrima i inovacionim institucijama može ubrzati tehnološki transfer.</a:t>
                      </a:r>
                      <a:endParaRPr lang="sr-Latn-ME" sz="12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81" marR="4808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noProof="1">
                          <a:effectLst/>
                          <a:latin typeface="Montserrat"/>
                        </a:rPr>
                        <a:t>Spor tempo digitalne tranzicije može dodatno povećati produktivni i tehnološki jaz u odnosu na EU.</a:t>
                      </a:r>
                      <a:endParaRPr lang="sr-Latn-ME" sz="12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81" marR="48081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4612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noProof="1">
                          <a:effectLst/>
                          <a:latin typeface="Montserrat"/>
                        </a:rPr>
                        <a:t>[PA2]3.4 Zelena transformacija privrede: dekarbonizacija, cirkularna ekonomija i bioekonomija</a:t>
                      </a:r>
                      <a:endParaRPr lang="sr-Latn-ME" sz="12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81" marR="4808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noProof="1">
                          <a:effectLst/>
                          <a:latin typeface="Montserrat"/>
                        </a:rPr>
                        <a:t>Zelena tranzicija je ugrađena u industrijsku politiku i reformski okvir, uz relativno dobar udio obnovljivih izvora energije.</a:t>
                      </a:r>
                      <a:endParaRPr lang="sr-Latn-ME" sz="12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81" marR="4808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noProof="1">
                          <a:effectLst/>
                          <a:latin typeface="Montserrat"/>
                        </a:rPr>
                        <a:t>Preduzeća imaju ograničene kapacitete i instrumente podrške za ulaganja u energetsku i resursnu efikasnost.</a:t>
                      </a:r>
                      <a:endParaRPr lang="sr-Latn-ME" sz="12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81" marR="4808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noProof="1">
                          <a:effectLst/>
                          <a:latin typeface="Montserrat"/>
                        </a:rPr>
                        <a:t>EU okvir za neto-nultu industriju, cirkularnu ekonomiju i čiste tehnologije otvara prostor za nova ulaganja i proizvodne niše.</a:t>
                      </a:r>
                      <a:endParaRPr lang="sr-Latn-ME" sz="12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81" marR="4808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noProof="1">
                          <a:effectLst/>
                          <a:latin typeface="Montserrat"/>
                        </a:rPr>
                        <a:t>Ako zelena tranzicija ostane dominantno regulatorni zahtjev, dio preduzeća može je doživjeti kao dodatni trošak, a ne razvojnu šansu.</a:t>
                      </a:r>
                      <a:endParaRPr lang="sr-Latn-ME" sz="12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81" marR="48081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1096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noProof="1">
                          <a:effectLst/>
                          <a:latin typeface="Montserrat"/>
                        </a:rPr>
                        <a:t>[PA2]3.5 Regionalna konkurentnost i teritorijalno usmjerena podrška poslovanju</a:t>
                      </a:r>
                      <a:endParaRPr lang="sr-Latn-ME" sz="12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81" marR="4808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noProof="1">
                          <a:effectLst/>
                          <a:latin typeface="Montserrat"/>
                        </a:rPr>
                        <a:t>Strateški okvir prepoznaje potrebu povezivanja podrške poslovanju sa regionalnim razvojem i poslovnom infrastrukturom.</a:t>
                      </a:r>
                      <a:endParaRPr lang="sr-Latn-ME" sz="12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81" marR="4808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noProof="1">
                          <a:effectLst/>
                          <a:latin typeface="Montserrat"/>
                        </a:rPr>
                        <a:t>Regionalne razlike u poslovnim kapacitetima i dostupnosti infrastrukture posebno su izražene u manje razvijenim opštinama.</a:t>
                      </a:r>
                      <a:endParaRPr lang="sr-Latn-ME" sz="12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81" marR="4808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noProof="1">
                          <a:effectLst/>
                          <a:latin typeface="Montserrat"/>
                        </a:rPr>
                        <a:t>Teritorijalno ciljane mjere mogu bolje povezati lokalne potencijale, poslovnu infrastrukturu i instrumente podrške.</a:t>
                      </a:r>
                      <a:endParaRPr lang="sr-Latn-ME" sz="12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81" marR="4808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noProof="1">
                          <a:effectLst/>
                          <a:latin typeface="Montserrat"/>
                        </a:rPr>
                        <a:t>Dalja koncentracija investicija i inovacione podrške u nekoliko urbanih centara može produbiti regionalne disparitete.</a:t>
                      </a:r>
                      <a:endParaRPr lang="sr-Latn-ME" sz="12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81" marR="48081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04289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Pitanja za diskusiju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Latn-ME" noProof="1"/>
              <a:t>Da li je obuhvat ključnih strategija, programa i zakona adekvatan za ovo prioritetno područje?</a:t>
            </a:r>
          </a:p>
          <a:p>
            <a:r>
              <a:rPr lang="sr-Latn-ME" noProof="1"/>
              <a:t>Da li predložene tematske cjeline dobro obuhvataju prioritetno područje?</a:t>
            </a:r>
          </a:p>
          <a:p>
            <a:r>
              <a:rPr lang="sr-Latn-ME" noProof="1"/>
              <a:t>Koji dodatni indikatori bi mogli biti uključeni radi boljeg dokazivanja razvojnih izazova?</a:t>
            </a:r>
          </a:p>
          <a:p>
            <a:r>
              <a:rPr lang="sr-Latn-ME" noProof="1"/>
              <a:t>Da li postoje relevantni administrativni podaci koje institucije mogu dostaviti?</a:t>
            </a:r>
          </a:p>
          <a:p>
            <a:r>
              <a:rPr lang="sr-Latn-ME" noProof="1"/>
              <a:t>Koji indikatori najbolje pokazuju jaz između Crne Gore i EU prosjeka?</a:t>
            </a:r>
          </a:p>
          <a:p>
            <a:r>
              <a:rPr lang="it-IT" dirty="0"/>
              <a:t>Da li biste dodali, izostavili ili preformulisali neki razvojni izazov?</a:t>
            </a:r>
            <a:endParaRPr lang="sr-Latn-ME" dirty="0"/>
          </a:p>
          <a:p>
            <a:r>
              <a:rPr lang="sr-Latn-ME" noProof="1"/>
              <a:t>Koje reforme su preduslov za djelotvorne investicije?</a:t>
            </a:r>
          </a:p>
          <a:p>
            <a:r>
              <a:rPr lang="sr-Latn-ME" noProof="1"/>
              <a:t>Koji instrumenti podrške bi mogli imati najveći razvojni efekat?</a:t>
            </a:r>
          </a:p>
        </p:txBody>
      </p:sp>
    </p:spTree>
    <p:extLst>
      <p:ext uri="{BB962C8B-B14F-4D97-AF65-F5344CB8AC3E}">
        <p14:creationId xmlns:p14="http://schemas.microsoft.com/office/powerpoint/2010/main" val="483713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BC551B-A3FE-626B-6049-CC6140D97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Kultura, turizam i mediji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8B218B-C4BF-1689-5A28-764A96F1DE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Prioritetna oblast </a:t>
            </a:r>
            <a:r>
              <a:rPr lang="en-US" dirty="0"/>
              <a:t>4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4DF277F-41BD-D5A0-D0B7-A19C056F4B4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550" y="189000"/>
            <a:ext cx="3240000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3160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Obuhvat prioritetne oblasti</a:t>
            </a:r>
            <a:endParaRPr lang="en-US" dirty="0"/>
          </a:p>
        </p:txBody>
      </p:sp>
      <p:sp>
        <p:nvSpPr>
          <p:cNvPr id="6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838200" y="1690688"/>
            <a:ext cx="11143593" cy="3954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sr-Latn-ME" altLang="en-US" sz="2400" noProof="1"/>
              <a:t>razvoj kulture, kreativnih sektora i kulturno-umjetničkog stvaralaštva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sr-Latn-ME" altLang="en-US" sz="2400" noProof="1"/>
              <a:t>zaštita, valorizacija i promocija kulturne baštine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sr-Latn-ME" altLang="en-US" sz="2400" noProof="1"/>
              <a:t>regeneracija i aktiviranje javnih prostora za kulturne i razvojne svrhe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sr-Latn-ME" altLang="en-US" sz="2400" noProof="1"/>
              <a:t>jačanje slobode, pluralizma i održivosti medija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sr-Latn-ME" altLang="en-US" sz="2400" noProof="1"/>
              <a:t>unapređenje medijske pismenosti i otpornosti na dezinformacije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sr-Latn-ME" altLang="en-US" sz="2400" noProof="1"/>
              <a:t>razvoj audiovizuelnog sektora i dostupnosti sadržaja od javnog interesa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sr-Latn-ME" altLang="en-US" sz="2400" noProof="1"/>
              <a:t>razvoj održivog, diverzifikovanog i cjelogodišnjeg turizma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sr-Latn-ME" altLang="en-US" sz="2400" noProof="1"/>
              <a:t>digitalizacija, upravljanje destinacijom i teritorijalno uravnotežen razvoj turističke ponude </a:t>
            </a:r>
          </a:p>
        </p:txBody>
      </p:sp>
    </p:spTree>
    <p:extLst>
      <p:ext uri="{BB962C8B-B14F-4D97-AF65-F5344CB8AC3E}">
        <p14:creationId xmlns:p14="http://schemas.microsoft.com/office/powerpoint/2010/main" val="42775982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Opis prioritetne oblasti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5495834"/>
              </p:ext>
            </p:extLst>
          </p:nvPr>
        </p:nvGraphicFramePr>
        <p:xfrm>
          <a:off x="774031" y="2411822"/>
          <a:ext cx="10515600" cy="27661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73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507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982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926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Kod prioritetne oblasti nivo 1</a:t>
                      </a:r>
                      <a:endParaRPr lang="en-US" sz="20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Naziv  prioritetne oblasti nivo 1</a:t>
                      </a:r>
                      <a:endParaRPr lang="en-US" sz="20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>
                          <a:effectLst/>
                          <a:latin typeface="Montserrat"/>
                        </a:rPr>
                        <a:t>Kod  prioritetne oblasti nivo 2</a:t>
                      </a:r>
                      <a:endParaRPr lang="en-US" sz="20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>
                          <a:effectLst/>
                          <a:latin typeface="Montserrat"/>
                        </a:rPr>
                        <a:t>Naziv  prioritetne oblasti nivo 2</a:t>
                      </a:r>
                      <a:endParaRPr lang="en-US" sz="20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rowSpan="4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4</a:t>
                      </a:r>
                      <a:endParaRPr lang="en-US" sz="20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 </a:t>
                      </a:r>
                      <a:endParaRPr lang="en-US" sz="20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 </a:t>
                      </a:r>
                      <a:endParaRPr lang="en-US" sz="20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 </a:t>
                      </a:r>
                      <a:endParaRPr lang="en-US" sz="20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rowSpan="4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Kultura, turizam i mediji</a:t>
                      </a:r>
                      <a:endParaRPr lang="en-US" sz="20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 </a:t>
                      </a:r>
                      <a:endParaRPr lang="en-US" sz="20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 </a:t>
                      </a:r>
                      <a:endParaRPr lang="en-US" sz="20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 </a:t>
                      </a:r>
                      <a:endParaRPr lang="en-US" sz="20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4.11</a:t>
                      </a:r>
                      <a:endParaRPr lang="en-US" sz="20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>
                          <a:effectLst/>
                          <a:latin typeface="Montserrat"/>
                        </a:rPr>
                        <a:t>Kultura i kreativne industrije</a:t>
                      </a:r>
                      <a:endParaRPr lang="en-US" sz="20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4.12</a:t>
                      </a:r>
                      <a:endParaRPr lang="en-US" sz="20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>
                          <a:effectLst/>
                          <a:latin typeface="Montserrat"/>
                        </a:rPr>
                        <a:t>Mediji</a:t>
                      </a:r>
                      <a:endParaRPr lang="en-US" sz="20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4.05</a:t>
                      </a:r>
                      <a:endParaRPr lang="en-US" sz="20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Reforme</a:t>
                      </a:r>
                      <a:endParaRPr lang="en-US" sz="20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>
                          <a:effectLst/>
                          <a:latin typeface="Montserrat"/>
                        </a:rPr>
                        <a:t>4.13</a:t>
                      </a:r>
                      <a:endParaRPr lang="en-US" sz="20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Turizam</a:t>
                      </a:r>
                      <a:endParaRPr lang="en-US" sz="20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8362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Prioritetna oblast – nivo intervencija 2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2648044"/>
              </p:ext>
            </p:extLst>
          </p:nvPr>
        </p:nvGraphicFramePr>
        <p:xfrm>
          <a:off x="741955" y="1474120"/>
          <a:ext cx="10303035" cy="46696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530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99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30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2869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77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noProof="1">
                          <a:effectLst/>
                          <a:latin typeface="Montserrat"/>
                        </a:rPr>
                        <a:t>PA2 kod</a:t>
                      </a:r>
                      <a:endParaRPr lang="sr-Latn-ME" sz="16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98" marR="6559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noProof="1">
                          <a:effectLst/>
                          <a:latin typeface="Montserrat"/>
                        </a:rPr>
                        <a:t>Oblast politike 2</a:t>
                      </a:r>
                      <a:endParaRPr lang="sr-Latn-ME" sz="16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98" marR="6559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noProof="1">
                          <a:effectLst/>
                          <a:latin typeface="Montserrat"/>
                        </a:rPr>
                        <a:t>Int_kod</a:t>
                      </a:r>
                      <a:endParaRPr lang="sr-Latn-ME" sz="16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98" marR="6559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noProof="1">
                          <a:effectLst/>
                          <a:latin typeface="Montserrat"/>
                        </a:rPr>
                        <a:t>Interventno polje unutar PA2</a:t>
                      </a:r>
                      <a:endParaRPr lang="sr-Latn-ME" sz="16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98" marR="65598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606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noProof="1">
                          <a:effectLst/>
                          <a:latin typeface="Montserrat"/>
                        </a:rPr>
                        <a:t>4.05</a:t>
                      </a:r>
                      <a:endParaRPr lang="sr-Latn-ME" sz="16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98" marR="65598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noProof="1">
                          <a:effectLst/>
                          <a:latin typeface="Montserrat"/>
                        </a:rPr>
                        <a:t>Reforme</a:t>
                      </a:r>
                      <a:endParaRPr lang="sr-Latn-ME" sz="16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98" marR="6559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noProof="1">
                          <a:effectLst/>
                          <a:latin typeface="Montserrat"/>
                        </a:rPr>
                        <a:t>92</a:t>
                      </a:r>
                      <a:endParaRPr lang="sr-Latn-ME" sz="16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98" marR="65598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noProof="1">
                          <a:effectLst/>
                          <a:latin typeface="Montserrat"/>
                        </a:rPr>
                        <a:t>Reforme u oblasti kulture, turizma i medija</a:t>
                      </a:r>
                      <a:endParaRPr lang="sr-Latn-ME" sz="16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98" marR="65598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606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noProof="1">
                          <a:effectLst/>
                          <a:latin typeface="Montserrat"/>
                        </a:rPr>
                        <a:t>4.11</a:t>
                      </a:r>
                      <a:endParaRPr lang="sr-Latn-ME" sz="16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98" marR="65598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noProof="1">
                          <a:effectLst/>
                          <a:latin typeface="Montserrat"/>
                        </a:rPr>
                        <a:t>Kultura i kreativni sektori</a:t>
                      </a:r>
                      <a:endParaRPr lang="sr-Latn-ME" sz="16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98" marR="6559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noProof="1">
                          <a:effectLst/>
                          <a:latin typeface="Montserrat"/>
                        </a:rPr>
                        <a:t>87</a:t>
                      </a:r>
                      <a:endParaRPr lang="sr-Latn-ME" sz="16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98" marR="65598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noProof="1">
                          <a:effectLst/>
                          <a:latin typeface="Montserrat"/>
                        </a:rPr>
                        <a:t>Kreativne, kulturne i umjetničke aktivnosti i usluge</a:t>
                      </a:r>
                      <a:endParaRPr lang="sr-Latn-ME" sz="16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98" marR="65598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60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r-Latn-ME" sz="1600" noProof="1">
                        <a:effectLst/>
                        <a:latin typeface="Montserrat"/>
                        <a:cs typeface="Times New Roman" panose="02020603050405020304" pitchFamily="18" charset="0"/>
                      </a:endParaRPr>
                    </a:p>
                  </a:txBody>
                  <a:tcPr marL="65598" marR="6559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r-Latn-ME" sz="1600" noProof="1">
                        <a:effectLst/>
                        <a:latin typeface="Montserrat"/>
                        <a:cs typeface="Times New Roman" panose="02020603050405020304" pitchFamily="18" charset="0"/>
                      </a:endParaRPr>
                    </a:p>
                  </a:txBody>
                  <a:tcPr marL="65598" marR="6559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noProof="1">
                          <a:effectLst/>
                          <a:latin typeface="Montserrat"/>
                        </a:rPr>
                        <a:t>88</a:t>
                      </a:r>
                      <a:endParaRPr lang="sr-Latn-ME" sz="16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98" marR="65598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noProof="1">
                          <a:effectLst/>
                          <a:latin typeface="Montserrat"/>
                        </a:rPr>
                        <a:t>Fizička obnova i bezbjednost javnih prostora</a:t>
                      </a:r>
                      <a:endParaRPr lang="sr-Latn-ME" sz="16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98" marR="65598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77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noProof="1">
                          <a:effectLst/>
                          <a:latin typeface="Montserrat"/>
                        </a:rPr>
                        <a:t>4.12</a:t>
                      </a:r>
                      <a:endParaRPr lang="sr-Latn-ME" sz="16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98" marR="65598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noProof="1">
                          <a:effectLst/>
                          <a:latin typeface="Montserrat"/>
                        </a:rPr>
                        <a:t>Mediji</a:t>
                      </a:r>
                      <a:endParaRPr lang="sr-Latn-ME" sz="16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98" marR="6559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noProof="1">
                          <a:effectLst/>
                          <a:latin typeface="Montserrat"/>
                        </a:rPr>
                        <a:t>89</a:t>
                      </a:r>
                      <a:endParaRPr lang="sr-Latn-ME" sz="16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98" marR="65598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noProof="1">
                          <a:effectLst/>
                          <a:latin typeface="Montserrat"/>
                        </a:rPr>
                        <a:t>Sloboda i pluralizam medija, održivost medija i pristup informativnim sadržajima</a:t>
                      </a:r>
                      <a:endParaRPr lang="sr-Latn-ME" sz="16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98" marR="65598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77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r-Latn-ME" sz="1600" noProof="1">
                        <a:effectLst/>
                        <a:latin typeface="Montserrat"/>
                        <a:cs typeface="Times New Roman" panose="02020603050405020304" pitchFamily="18" charset="0"/>
                      </a:endParaRPr>
                    </a:p>
                  </a:txBody>
                  <a:tcPr marL="65598" marR="6559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r-Latn-ME" sz="1600" noProof="1">
                        <a:effectLst/>
                        <a:latin typeface="Montserrat"/>
                        <a:cs typeface="Times New Roman" panose="02020603050405020304" pitchFamily="18" charset="0"/>
                      </a:endParaRPr>
                    </a:p>
                  </a:txBody>
                  <a:tcPr marL="65598" marR="6559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noProof="1">
                          <a:effectLst/>
                          <a:latin typeface="Montserrat"/>
                        </a:rPr>
                        <a:t>90</a:t>
                      </a:r>
                      <a:endParaRPr lang="sr-Latn-ME" sz="16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98" marR="65598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noProof="1">
                          <a:effectLst/>
                          <a:latin typeface="Montserrat"/>
                        </a:rPr>
                        <a:t>Unapređenje otkrivanja i suzbijanja dezinformacija i medijske pismenosti</a:t>
                      </a:r>
                      <a:endParaRPr lang="sr-Latn-ME" sz="16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98" marR="65598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77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r-Latn-ME" sz="1600" noProof="1">
                        <a:effectLst/>
                        <a:latin typeface="Montserrat"/>
                        <a:cs typeface="Times New Roman" panose="02020603050405020304" pitchFamily="18" charset="0"/>
                      </a:endParaRPr>
                    </a:p>
                  </a:txBody>
                  <a:tcPr marL="65598" marR="6559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r-Latn-ME" sz="1600" noProof="1">
                        <a:effectLst/>
                        <a:latin typeface="Montserrat"/>
                        <a:cs typeface="Times New Roman" panose="02020603050405020304" pitchFamily="18" charset="0"/>
                      </a:endParaRPr>
                    </a:p>
                  </a:txBody>
                  <a:tcPr marL="65598" marR="6559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noProof="1">
                          <a:effectLst/>
                          <a:latin typeface="Montserrat"/>
                        </a:rPr>
                        <a:t>91</a:t>
                      </a:r>
                      <a:endParaRPr lang="sr-Latn-ME" sz="16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98" marR="65598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noProof="1">
                          <a:effectLst/>
                          <a:latin typeface="Montserrat"/>
                        </a:rPr>
                        <a:t>Mediji i zabava: podrška stvaranju, distribuciji i pristupu audiovizuelnim djelima</a:t>
                      </a:r>
                      <a:endParaRPr lang="sr-Latn-ME" sz="16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98" marR="65598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77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noProof="1">
                          <a:effectLst/>
                          <a:latin typeface="Montserrat"/>
                        </a:rPr>
                        <a:t>4.13</a:t>
                      </a:r>
                      <a:endParaRPr lang="sr-Latn-ME" sz="16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98" marR="65598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noProof="1">
                          <a:effectLst/>
                          <a:latin typeface="Montserrat"/>
                        </a:rPr>
                        <a:t>Turizam</a:t>
                      </a:r>
                      <a:endParaRPr lang="sr-Latn-ME" sz="16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98" marR="6559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noProof="1">
                          <a:effectLst/>
                          <a:latin typeface="Montserrat"/>
                        </a:rPr>
                        <a:t>93</a:t>
                      </a:r>
                      <a:endParaRPr lang="sr-Latn-ME" sz="16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98" marR="65598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noProof="1">
                          <a:effectLst/>
                          <a:latin typeface="Montserrat"/>
                        </a:rPr>
                        <a:t>Zaštita, razvoj i promocija kulturne baštine i turističkih usluga (isključujući infrastrukturu)</a:t>
                      </a:r>
                      <a:endParaRPr lang="sr-Latn-ME" sz="16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98" marR="65598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60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r-Latn-ME" sz="1600" noProof="1">
                        <a:effectLst/>
                        <a:latin typeface="Montserrat"/>
                        <a:cs typeface="Times New Roman" panose="02020603050405020304" pitchFamily="18" charset="0"/>
                      </a:endParaRPr>
                    </a:p>
                  </a:txBody>
                  <a:tcPr marL="65598" marR="6559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r-Latn-ME" sz="1600" noProof="1">
                        <a:effectLst/>
                        <a:latin typeface="Montserrat"/>
                        <a:cs typeface="Times New Roman" panose="02020603050405020304" pitchFamily="18" charset="0"/>
                      </a:endParaRPr>
                    </a:p>
                  </a:txBody>
                  <a:tcPr marL="65598" marR="6559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noProof="1">
                          <a:effectLst/>
                          <a:latin typeface="Montserrat"/>
                        </a:rPr>
                        <a:t>94</a:t>
                      </a:r>
                      <a:endParaRPr lang="sr-Latn-ME" sz="16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98" marR="65598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noProof="1">
                          <a:effectLst/>
                          <a:latin typeface="Montserrat"/>
                        </a:rPr>
                        <a:t>Finansijska podrška turizmu</a:t>
                      </a:r>
                      <a:endParaRPr lang="sr-Latn-ME" sz="16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98" marR="65598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60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r-Latn-ME" sz="1600" noProof="1">
                        <a:effectLst/>
                        <a:latin typeface="Montserrat"/>
                        <a:cs typeface="Times New Roman" panose="02020603050405020304" pitchFamily="18" charset="0"/>
                      </a:endParaRPr>
                    </a:p>
                  </a:txBody>
                  <a:tcPr marL="65598" marR="6559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r-Latn-ME" sz="1600" noProof="1">
                        <a:effectLst/>
                        <a:latin typeface="Montserrat"/>
                        <a:cs typeface="Times New Roman" panose="02020603050405020304" pitchFamily="18" charset="0"/>
                      </a:endParaRPr>
                    </a:p>
                  </a:txBody>
                  <a:tcPr marL="65598" marR="6559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noProof="1">
                          <a:effectLst/>
                          <a:latin typeface="Montserrat"/>
                        </a:rPr>
                        <a:t>95</a:t>
                      </a:r>
                      <a:endParaRPr lang="sr-Latn-ME" sz="16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98" marR="65598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noProof="1">
                          <a:effectLst/>
                          <a:latin typeface="Montserrat"/>
                        </a:rPr>
                        <a:t>Finansijska podrška turizmu za aktivnosti održivog turizma</a:t>
                      </a:r>
                      <a:endParaRPr lang="sr-Latn-ME" sz="16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98" marR="65598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18187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Regulatorni i strateški okvir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ME" dirty="0"/>
              <a:t>EU okvir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839788" y="2603929"/>
            <a:ext cx="5157787" cy="3684588"/>
          </a:xfrm>
        </p:spPr>
        <p:txBody>
          <a:bodyPr>
            <a:normAutofit/>
          </a:bodyPr>
          <a:lstStyle/>
          <a:p>
            <a:r>
              <a:rPr lang="sr-Latn-ME" sz="1400" dirty="0"/>
              <a:t>Creative Europe Programme 2021–2027</a:t>
            </a:r>
          </a:p>
          <a:p>
            <a:r>
              <a:rPr lang="sr-Latn-ME" sz="1400" dirty="0"/>
              <a:t>EU Work Plan for Culture 2023–2026</a:t>
            </a:r>
          </a:p>
          <a:p>
            <a:r>
              <a:rPr lang="sr-Latn-ME" sz="1400" dirty="0"/>
              <a:t>Culture Compass for Europe</a:t>
            </a:r>
            <a:endParaRPr lang="en-US" sz="1400" dirty="0"/>
          </a:p>
          <a:p>
            <a:r>
              <a:rPr lang="sr-Latn-ME" sz="1400" dirty="0"/>
              <a:t>Direktiva o audiovizuelnim medijskim uslugama </a:t>
            </a:r>
          </a:p>
          <a:p>
            <a:r>
              <a:rPr lang="sr-Latn-ME" sz="1400" dirty="0"/>
              <a:t>European Media Freedom Act — Uredba (EU) 2024/1083</a:t>
            </a:r>
          </a:p>
          <a:p>
            <a:r>
              <a:rPr lang="sr-Latn-ME" sz="1400" dirty="0"/>
              <a:t>Digital Services Act — Uredba (EU) 2022/2065</a:t>
            </a:r>
          </a:p>
          <a:p>
            <a:r>
              <a:rPr lang="sr-Latn-ME" sz="1400" dirty="0"/>
              <a:t>European Agenda for Tourism 2030</a:t>
            </a:r>
          </a:p>
          <a:p>
            <a:r>
              <a:rPr lang="sr-Latn-ME" sz="1400" dirty="0"/>
              <a:t>Transition Pathway for Tourism</a:t>
            </a:r>
          </a:p>
          <a:p>
            <a:r>
              <a:rPr lang="sr-Latn-ME" sz="1400" dirty="0"/>
              <a:t>UNESCO Konvencija o zaštiti i promociji raznolikosti kulturnih izraza</a:t>
            </a:r>
            <a:endParaRPr lang="en-US" sz="14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r-Latn-ME" dirty="0"/>
              <a:t>Nacionalni okvir</a:t>
            </a:r>
            <a:endParaRPr lang="en-US" dirty="0"/>
          </a:p>
        </p:txBody>
      </p:sp>
      <p:sp>
        <p:nvSpPr>
          <p:cNvPr id="8" name="Rectangle 1"/>
          <p:cNvSpPr>
            <a:spLocks noGrp="1" noChangeArrowheads="1"/>
          </p:cNvSpPr>
          <p:nvPr>
            <p:ph sz="quarter" idx="4"/>
          </p:nvPr>
        </p:nvSpPr>
        <p:spPr bwMode="auto">
          <a:xfrm>
            <a:off x="6097588" y="2697435"/>
            <a:ext cx="5513387" cy="3093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</a:pPr>
            <a:r>
              <a:rPr lang="sr-Latn-ME" altLang="en-US" sz="1400" noProof="1"/>
              <a:t>Nacionalni program razvoja kulture Crne Gore 2023–2027</a:t>
            </a:r>
          </a:p>
          <a:p>
            <a:pPr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</a:pPr>
            <a:r>
              <a:rPr lang="sr-Latn-ME" altLang="en-US" sz="1400" noProof="1"/>
              <a:t>Medijska strategija Crne Gore 2023–2027</a:t>
            </a:r>
          </a:p>
          <a:p>
            <a:pPr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</a:pPr>
            <a:r>
              <a:rPr lang="sr-Latn-ME" altLang="en-US" sz="1400" noProof="1"/>
              <a:t>Strategija razvoja turizma Crne Gore 2027–2036 </a:t>
            </a:r>
          </a:p>
          <a:p>
            <a:pPr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</a:pPr>
            <a:r>
              <a:rPr lang="sr-Latn-ME" altLang="en-US" sz="1400" noProof="1"/>
              <a:t>Program razvoja ruralnog turizma 2023–2025</a:t>
            </a:r>
          </a:p>
          <a:p>
            <a:pPr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</a:pPr>
            <a:r>
              <a:rPr lang="sr-Latn-ME" altLang="en-US" sz="1400" noProof="1"/>
              <a:t>Program podsticajnih mjera u oblasti turizma za 2025. </a:t>
            </a:r>
          </a:p>
          <a:p>
            <a:pPr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</a:pPr>
            <a:r>
              <a:rPr lang="sr-Latn-ME" altLang="en-US" sz="1400" noProof="1"/>
              <a:t>Program razvoja ljudskih resursa u turizmu</a:t>
            </a:r>
          </a:p>
          <a:p>
            <a:pPr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</a:pPr>
            <a:r>
              <a:rPr lang="sr-Latn-ME" altLang="en-US" sz="1400" noProof="1"/>
              <a:t>Program zaštite i očuvanja kulturnih dobara</a:t>
            </a:r>
          </a:p>
          <a:p>
            <a:pPr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</a:pPr>
            <a:r>
              <a:rPr lang="sr-Latn-ME" altLang="en-US" sz="1400" noProof="1"/>
              <a:t>Strategija pametne specijalizacije Crne Gore</a:t>
            </a:r>
          </a:p>
          <a:p>
            <a:pPr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</a:pPr>
            <a:r>
              <a:rPr lang="sr-Latn-ME" altLang="en-US" sz="1400" noProof="1"/>
              <a:t>Nacionalna strategija održivog razvoja do 2030. godine</a:t>
            </a:r>
            <a:endParaRPr lang="en-US" altLang="en-US" sz="1400" noProof="1"/>
          </a:p>
          <a:p>
            <a:pPr marL="0" indent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None/>
            </a:pPr>
            <a:r>
              <a:rPr lang="en-US" altLang="en-US" sz="2000" b="1" noProof="1"/>
              <a:t>…</a:t>
            </a:r>
            <a:endParaRPr lang="sr-Latn-ME" altLang="en-US" sz="2000" b="1" noProof="1"/>
          </a:p>
        </p:txBody>
      </p:sp>
    </p:spTree>
    <p:extLst>
      <p:ext uri="{BB962C8B-B14F-4D97-AF65-F5344CB8AC3E}">
        <p14:creationId xmlns:p14="http://schemas.microsoft.com/office/powerpoint/2010/main" val="18651082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Tematske cjeline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0174193"/>
              </p:ext>
            </p:extLst>
          </p:nvPr>
        </p:nvGraphicFramePr>
        <p:xfrm>
          <a:off x="467019" y="1927725"/>
          <a:ext cx="10515600" cy="25102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836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319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286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500" dirty="0">
                          <a:effectLst/>
                          <a:latin typeface="Montserrat"/>
                        </a:rPr>
                        <a:t>Kod tematske cjeline</a:t>
                      </a:r>
                      <a:endParaRPr lang="en-US" sz="25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500">
                          <a:effectLst/>
                          <a:latin typeface="Montserrat"/>
                        </a:rPr>
                        <a:t>Naziv tematske cjeline</a:t>
                      </a:r>
                      <a:endParaRPr lang="en-US" sz="25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>
                          <a:effectLst/>
                          <a:latin typeface="Montserrat"/>
                          <a:ea typeface="Aptos" panose="02110004020202020204"/>
                          <a:cs typeface="Arial" panose="020B0604020202020204" pitchFamily="34" charset="0"/>
                        </a:rPr>
                        <a:t>[PA2]-4.1</a:t>
                      </a:r>
                      <a:endParaRPr lang="en-US" sz="2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>
                          <a:effectLst/>
                          <a:latin typeface="Montserrat"/>
                          <a:ea typeface="Aptos" panose="02110004020202020204"/>
                          <a:cs typeface="Arial" panose="020B0604020202020204" pitchFamily="34" charset="0"/>
                        </a:rPr>
                        <a:t>Upravljanje, reformski i institucionalni okvir</a:t>
                      </a:r>
                      <a:endParaRPr lang="en-US" sz="2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256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  <a:ea typeface="Aptos" panose="02110004020202020204"/>
                          <a:cs typeface="Arial" panose="020B0604020202020204" pitchFamily="34" charset="0"/>
                        </a:rPr>
                        <a:t>[PA2]-4.2</a:t>
                      </a:r>
                      <a:endParaRPr lang="en-US" sz="20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>
                          <a:effectLst/>
                          <a:latin typeface="Montserrat"/>
                          <a:ea typeface="Aptos" panose="02110004020202020204"/>
                          <a:cs typeface="Arial" panose="020B0604020202020204" pitchFamily="34" charset="0"/>
                        </a:rPr>
                        <a:t>Kultura, kreativni sektori, baština i javni prostori</a:t>
                      </a:r>
                      <a:endParaRPr lang="en-US" sz="2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>
                          <a:effectLst/>
                          <a:latin typeface="Montserrat"/>
                          <a:ea typeface="Aptos" panose="02110004020202020204"/>
                          <a:cs typeface="Arial" panose="020B0604020202020204" pitchFamily="34" charset="0"/>
                        </a:rPr>
                        <a:t>[PA2]-4.3</a:t>
                      </a:r>
                      <a:endParaRPr lang="en-US" sz="2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>
                          <a:effectLst/>
                          <a:latin typeface="Montserrat"/>
                          <a:ea typeface="Aptos" panose="02110004020202020204"/>
                          <a:cs typeface="Arial" panose="020B0604020202020204" pitchFamily="34" charset="0"/>
                        </a:rPr>
                        <a:t>Mediji, informisanje i medijska pismenost</a:t>
                      </a:r>
                      <a:endParaRPr lang="en-US" sz="2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>
                          <a:effectLst/>
                          <a:latin typeface="Montserrat"/>
                          <a:ea typeface="Aptos" panose="02110004020202020204"/>
                          <a:cs typeface="Arial" panose="020B0604020202020204" pitchFamily="34" charset="0"/>
                        </a:rPr>
                        <a:t>[PA2]-4.4</a:t>
                      </a:r>
                      <a:endParaRPr lang="en-US" sz="2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>
                          <a:effectLst/>
                          <a:latin typeface="Montserrat"/>
                          <a:ea typeface="Aptos" panose="02110004020202020204"/>
                          <a:cs typeface="Arial" panose="020B0604020202020204" pitchFamily="34" charset="0"/>
                        </a:rPr>
                        <a:t>Audiovizuelni sektor i dostupnost sadržaja</a:t>
                      </a:r>
                      <a:endParaRPr lang="en-US" sz="2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>
                          <a:effectLst/>
                          <a:latin typeface="Montserrat"/>
                          <a:ea typeface="Aptos" panose="02110004020202020204"/>
                          <a:cs typeface="Arial" panose="020B0604020202020204" pitchFamily="34" charset="0"/>
                        </a:rPr>
                        <a:t>[PA2]-4.5</a:t>
                      </a:r>
                      <a:endParaRPr lang="en-US" sz="2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  <a:ea typeface="Aptos" panose="02110004020202020204"/>
                          <a:cs typeface="Arial" panose="020B0604020202020204" pitchFamily="34" charset="0"/>
                        </a:rPr>
                        <a:t>Održivi, diverzifikovani i cjelogodišnji turizam</a:t>
                      </a:r>
                      <a:endParaRPr lang="en-US" sz="20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04649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Indikativna</a:t>
            </a:r>
            <a:r>
              <a:rPr lang="en-US" dirty="0"/>
              <a:t> </a:t>
            </a:r>
            <a:r>
              <a:rPr lang="en-US" dirty="0" err="1"/>
              <a:t>lista</a:t>
            </a:r>
            <a:r>
              <a:rPr lang="en-US" dirty="0"/>
              <a:t> </a:t>
            </a:r>
            <a:r>
              <a:rPr lang="en-US" dirty="0" err="1"/>
              <a:t>razvojnih</a:t>
            </a:r>
            <a:r>
              <a:rPr lang="en-US" dirty="0"/>
              <a:t> </a:t>
            </a:r>
            <a:r>
              <a:rPr lang="sr-Latn-ME" dirty="0"/>
              <a:t>izazov</a:t>
            </a:r>
            <a:r>
              <a:rPr lang="en-US" dirty="0"/>
              <a:t>a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0473580"/>
              </p:ext>
            </p:extLst>
          </p:nvPr>
        </p:nvGraphicFramePr>
        <p:xfrm>
          <a:off x="838200" y="1382220"/>
          <a:ext cx="10515600" cy="50819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208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947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400" dirty="0">
                          <a:effectLst/>
                          <a:latin typeface="Montserrat"/>
                        </a:rPr>
                        <a:t>Kod razvojnog izazova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Naziv razvojnog izazova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4.05-1.1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Ograničeni institucionalni i administrativni kapaciteti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4.05-1.2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Nedovoljno razvijen sistem praćenja, evaluacije i upravljanja podacima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4.05-1.3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Spora i neravnomjerna implementacija strateškog i zakonodavnog okvira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4.05-1.4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Nedovoljna međuresorna koordinacija i partnersko upravljanje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4.11-2.1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Nedovoljna konkurentnost kulturnih i kreativnih sektora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4.11-2.2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Neravnomjerna dostupnost kulturnih sadržaja i infrastrukture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4.11-2.3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400" dirty="0">
                          <a:effectLst/>
                          <a:latin typeface="Montserrat"/>
                        </a:rPr>
                        <a:t>Nedovoljno razvijeni kapaciteti za razvoj publike i međunarodnu vidljivost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4.11-2.4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Ograničena valorizacija kulturne baštine i javnih prostora za razvojne svrhe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4.12-3.1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Ograničena održivost i otpornost medijskog tržišta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4.12-3.2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Nedovoljno konsolidovan sistem zaštite medijskih sloboda i profesionalnih standarda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4.12-3.3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Nizak nivo medijske pismenosti i ranjivost na dezinformacije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4.12-3.4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Ograničena dostupnost kvalitetnih i raznovrsnih sadržaja od javnog interesa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4.12-4.1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Nedovoljno razvijen domaći audiovizuelni sektor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4.12-4.2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Ograničen pristup i cirkulacija audiovizuelnih djela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4.12-4.3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400" dirty="0">
                          <a:effectLst/>
                          <a:latin typeface="Montserrat"/>
                        </a:rPr>
                        <a:t>Nedovoljna povezanost audiovizuelnog sektora sa kreativnim industrijama i međunar. programima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4.13-5.1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Visoka sezonalnost i nedovoljna diverzifikacija turističke ponude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4.13-5.2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Izražena zavisnost od stranog tržišta i ograničeno domaće učešće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4.13-5.3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Nedovoljno razvijen održivi i teritorijalno uravnotežen turizam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4.13-5.4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Ograničeni efekti digitalizacije i upravljanja destinacijom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4.13-5.5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400" dirty="0">
                          <a:effectLst/>
                          <a:latin typeface="Montserrat"/>
                        </a:rPr>
                        <a:t>Nedovoljno ciljano korišćenje finansijske podrške za održivi turizam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8719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ED642F-9D56-1661-B0E9-69B9262F08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Podrška poslovanju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655656-4505-4126-3D77-88E99CAFBF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Prioritetna oblast </a:t>
            </a:r>
            <a:r>
              <a:rPr lang="en-US" dirty="0"/>
              <a:t>3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6DAA84B-FE1E-61D8-9809-FC0CC49A72A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550" y="371475"/>
            <a:ext cx="3240000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633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Odabrani indikatori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8441580"/>
              </p:ext>
            </p:extLst>
          </p:nvPr>
        </p:nvGraphicFramePr>
        <p:xfrm>
          <a:off x="6208294" y="1690687"/>
          <a:ext cx="5590674" cy="42363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637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61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79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58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6707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6270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000" dirty="0">
                          <a:effectLst/>
                          <a:latin typeface="Montserrat"/>
                        </a:rPr>
                        <a:t>Oblast</a:t>
                      </a:r>
                      <a:endParaRPr lang="en-US" sz="10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34030" marR="3403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000">
                          <a:effectLst/>
                          <a:latin typeface="Montserrat"/>
                        </a:rPr>
                        <a:t>Indikator</a:t>
                      </a:r>
                      <a:endParaRPr lang="en-US" sz="1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34030" marR="3403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000">
                          <a:effectLst/>
                          <a:latin typeface="Montserrat"/>
                        </a:rPr>
                        <a:t>EU-27</a:t>
                      </a:r>
                      <a:endParaRPr lang="en-US" sz="1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34030" marR="3403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000" dirty="0">
                          <a:effectLst/>
                          <a:latin typeface="Montserrat"/>
                        </a:rPr>
                        <a:t>Crna Gora</a:t>
                      </a:r>
                      <a:endParaRPr lang="en-US" sz="10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34030" marR="3403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000">
                          <a:effectLst/>
                          <a:latin typeface="Montserrat"/>
                        </a:rPr>
                        <a:t>Izvor</a:t>
                      </a:r>
                      <a:endParaRPr lang="en-US" sz="1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34030" marR="3403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55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000" dirty="0">
                          <a:effectLst/>
                          <a:latin typeface="Montserrat"/>
                        </a:rPr>
                        <a:t>Turizam</a:t>
                      </a:r>
                      <a:endParaRPr lang="en-US" sz="10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34030" marR="3403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000" dirty="0">
                          <a:effectLst/>
                          <a:latin typeface="Montserrat"/>
                        </a:rPr>
                        <a:t>Doprinos turizma BDP-u, 2023 (ukupan doprinos Travel &amp; Tourism sektora)</a:t>
                      </a:r>
                      <a:endParaRPr lang="en-US" sz="10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34030" marR="3403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000">
                          <a:effectLst/>
                          <a:latin typeface="Montserrat"/>
                        </a:rPr>
                        <a:t>oko 10% BDP-a</a:t>
                      </a:r>
                      <a:endParaRPr lang="en-US" sz="1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34030" marR="3403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000">
                          <a:effectLst/>
                          <a:latin typeface="Montserrat"/>
                        </a:rPr>
                        <a:t>29,1% BDP-a</a:t>
                      </a:r>
                      <a:endParaRPr lang="en-US" sz="1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34030" marR="3403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000">
                          <a:effectLst/>
                          <a:latin typeface="Montserrat"/>
                        </a:rPr>
                        <a:t>WTTC, Economic Impact Research</a:t>
                      </a:r>
                      <a:endParaRPr lang="en-US" sz="1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34030" marR="3403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830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000">
                          <a:effectLst/>
                          <a:latin typeface="Montserrat"/>
                        </a:rPr>
                        <a:t>Turizam</a:t>
                      </a:r>
                      <a:endParaRPr lang="en-US" sz="1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34030" marR="3403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000">
                          <a:effectLst/>
                          <a:latin typeface="Montserrat"/>
                        </a:rPr>
                        <a:t>Turistički kapacitet / intenzitet smještaja (bed places per 1.000 stanovnika)</a:t>
                      </a:r>
                      <a:endParaRPr lang="en-US" sz="1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34030" marR="3403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000">
                          <a:effectLst/>
                          <a:latin typeface="Montserrat"/>
                        </a:rPr>
                        <a:t>27</a:t>
                      </a:r>
                      <a:endParaRPr lang="en-US" sz="1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34030" marR="3403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000">
                          <a:effectLst/>
                          <a:latin typeface="Montserrat"/>
                        </a:rPr>
                        <a:t>58</a:t>
                      </a:r>
                      <a:endParaRPr lang="en-US" sz="1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34030" marR="3403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000">
                          <a:effectLst/>
                          <a:latin typeface="Montserrat"/>
                        </a:rPr>
                        <a:t>Eurostat – Statistics on tourism for the enlargement countries</a:t>
                      </a:r>
                      <a:endParaRPr lang="en-US" sz="1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34030" marR="3403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65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000">
                          <a:effectLst/>
                          <a:latin typeface="Montserrat"/>
                        </a:rPr>
                        <a:t>Turizam</a:t>
                      </a:r>
                      <a:endParaRPr lang="en-US" sz="1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34030" marR="3403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000">
                          <a:effectLst/>
                          <a:latin typeface="Montserrat"/>
                        </a:rPr>
                        <a:t>Turistički intenzitet: broj noćenja u hotelima i sličnom smještaju po stanovniku, 2018</a:t>
                      </a:r>
                      <a:endParaRPr lang="en-US" sz="1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34030" marR="3403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000">
                          <a:effectLst/>
                          <a:latin typeface="Montserrat"/>
                        </a:rPr>
                        <a:t>4,0</a:t>
                      </a:r>
                      <a:endParaRPr lang="en-US" sz="1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34030" marR="3403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000">
                          <a:effectLst/>
                          <a:latin typeface="Montserrat"/>
                        </a:rPr>
                        <a:t>6,1</a:t>
                      </a:r>
                      <a:endParaRPr lang="en-US" sz="1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34030" marR="3403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000">
                          <a:effectLst/>
                          <a:latin typeface="Montserrat"/>
                        </a:rPr>
                        <a:t>Eurostat – Statistics on tourism for the enlargement countries</a:t>
                      </a:r>
                      <a:endParaRPr lang="en-US" sz="1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34030" marR="3403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65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000">
                          <a:effectLst/>
                          <a:latin typeface="Montserrat"/>
                        </a:rPr>
                        <a:t>Turizam</a:t>
                      </a:r>
                      <a:endParaRPr lang="en-US" sz="1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34030" marR="3403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000">
                          <a:effectLst/>
                          <a:latin typeface="Montserrat"/>
                        </a:rPr>
                        <a:t>Prosječan broj noćenja po dolasku u hotelima i sličnom smještaju, 2018</a:t>
                      </a:r>
                      <a:endParaRPr lang="en-US" sz="1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34030" marR="3403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000">
                          <a:effectLst/>
                          <a:latin typeface="Montserrat"/>
                        </a:rPr>
                        <a:t>2,5</a:t>
                      </a:r>
                      <a:endParaRPr lang="en-US" sz="1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34030" marR="3403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000">
                          <a:effectLst/>
                          <a:latin typeface="Montserrat"/>
                        </a:rPr>
                        <a:t>3,7</a:t>
                      </a:r>
                      <a:endParaRPr lang="en-US" sz="1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34030" marR="3403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000">
                          <a:effectLst/>
                          <a:latin typeface="Montserrat"/>
                        </a:rPr>
                        <a:t>Eurostat – Statistics on tourism for the enlargement countries</a:t>
                      </a:r>
                      <a:endParaRPr lang="en-US" sz="1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34030" marR="3403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65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000">
                          <a:effectLst/>
                          <a:latin typeface="Montserrat"/>
                        </a:rPr>
                        <a:t>Turizam</a:t>
                      </a:r>
                      <a:endParaRPr lang="en-US" sz="1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34030" marR="3403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000">
                          <a:effectLst/>
                          <a:latin typeface="Montserrat"/>
                        </a:rPr>
                        <a:t>Broj dolazaka nerezidenata u hotele i sličan smještaj na 1.000 stanovnika, 2018</a:t>
                      </a:r>
                      <a:endParaRPr lang="en-US" sz="1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34030" marR="3403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000">
                          <a:effectLst/>
                          <a:latin typeface="Montserrat"/>
                        </a:rPr>
                        <a:t>688</a:t>
                      </a:r>
                      <a:endParaRPr lang="en-US" sz="1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34030" marR="3403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000">
                          <a:effectLst/>
                          <a:latin typeface="Montserrat"/>
                        </a:rPr>
                        <a:t>1.467</a:t>
                      </a:r>
                      <a:endParaRPr lang="en-US" sz="1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34030" marR="3403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000">
                          <a:effectLst/>
                          <a:latin typeface="Montserrat"/>
                        </a:rPr>
                        <a:t>Eurostat – Statistics on tourism for the enlargement countries</a:t>
                      </a:r>
                      <a:endParaRPr lang="en-US" sz="1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34030" marR="3403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52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000">
                          <a:effectLst/>
                          <a:latin typeface="Montserrat"/>
                        </a:rPr>
                        <a:t>Turizam / širi razvojni kontekst</a:t>
                      </a:r>
                      <a:endParaRPr lang="en-US" sz="1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34030" marR="3403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000">
                          <a:effectLst/>
                          <a:latin typeface="Montserrat"/>
                        </a:rPr>
                        <a:t>BDP po stanovniku u PPS, 2023 (EU-27 = 100)</a:t>
                      </a:r>
                      <a:endParaRPr lang="en-US" sz="1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34030" marR="3403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000">
                          <a:effectLst/>
                          <a:latin typeface="Montserrat"/>
                        </a:rPr>
                        <a:t>100</a:t>
                      </a:r>
                      <a:endParaRPr lang="en-US" sz="1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34030" marR="3403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000">
                          <a:effectLst/>
                          <a:latin typeface="Montserrat"/>
                        </a:rPr>
                        <a:t>52</a:t>
                      </a:r>
                      <a:endParaRPr lang="en-US" sz="1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34030" marR="3403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000" dirty="0">
                          <a:effectLst/>
                          <a:latin typeface="Montserrat"/>
                        </a:rPr>
                        <a:t>Evropska komisija, Montenegro Report 2024</a:t>
                      </a:r>
                      <a:endParaRPr lang="en-US" sz="10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34030" marR="3403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3635367"/>
              </p:ext>
            </p:extLst>
          </p:nvPr>
        </p:nvGraphicFramePr>
        <p:xfrm>
          <a:off x="393032" y="1690688"/>
          <a:ext cx="5157536" cy="46748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700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90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299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35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849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7393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000" dirty="0">
                          <a:effectLst/>
                          <a:latin typeface="Montserrat"/>
                        </a:rPr>
                        <a:t>Oblast</a:t>
                      </a:r>
                      <a:endParaRPr lang="en-US" sz="10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34030" marR="3403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000">
                          <a:effectLst/>
                          <a:latin typeface="Montserrat"/>
                        </a:rPr>
                        <a:t>Indikator</a:t>
                      </a:r>
                      <a:endParaRPr lang="en-US" sz="1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34030" marR="3403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000">
                          <a:effectLst/>
                          <a:latin typeface="Montserrat"/>
                        </a:rPr>
                        <a:t>EU-27</a:t>
                      </a:r>
                      <a:endParaRPr lang="en-US" sz="1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34030" marR="3403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000">
                          <a:effectLst/>
                          <a:latin typeface="Montserrat"/>
                        </a:rPr>
                        <a:t>Crna Gora</a:t>
                      </a:r>
                      <a:endParaRPr lang="en-US" sz="1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34030" marR="3403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000">
                          <a:effectLst/>
                          <a:latin typeface="Montserrat"/>
                        </a:rPr>
                        <a:t>Izvor</a:t>
                      </a:r>
                      <a:endParaRPr lang="en-US" sz="1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34030" marR="3403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134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000" dirty="0">
                          <a:effectLst/>
                          <a:latin typeface="Montserrat"/>
                        </a:rPr>
                        <a:t>Kultura</a:t>
                      </a:r>
                      <a:endParaRPr lang="en-US" sz="10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34030" marR="3403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000" dirty="0">
                          <a:effectLst/>
                          <a:latin typeface="Montserrat"/>
                        </a:rPr>
                        <a:t>Udio izdataka domaćinstava za kulturu u ukupnoj potrošnji domaćinstava, 2020</a:t>
                      </a:r>
                      <a:endParaRPr lang="en-US" sz="10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34030" marR="3403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000">
                          <a:effectLst/>
                          <a:latin typeface="Montserrat"/>
                        </a:rPr>
                        <a:t>2,7%</a:t>
                      </a:r>
                      <a:endParaRPr lang="en-US" sz="1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34030" marR="3403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000">
                          <a:effectLst/>
                          <a:latin typeface="Montserrat"/>
                        </a:rPr>
                        <a:t>0,9%</a:t>
                      </a:r>
                      <a:endParaRPr lang="en-US" sz="1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34030" marR="3403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000" dirty="0">
                          <a:effectLst/>
                          <a:latin typeface="Montserrat"/>
                        </a:rPr>
                        <a:t>Eurostat – Culture statistics – household expenditure on culture</a:t>
                      </a:r>
                      <a:endParaRPr lang="en-US" sz="10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34030" marR="3403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134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000">
                          <a:effectLst/>
                          <a:latin typeface="Montserrat"/>
                        </a:rPr>
                        <a:t>Kultura</a:t>
                      </a:r>
                      <a:endParaRPr lang="en-US" sz="1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34030" marR="3403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000" dirty="0">
                          <a:effectLst/>
                          <a:latin typeface="Montserrat"/>
                        </a:rPr>
                        <a:t>Udio osoba koje su pročitale najmanje jednu knjigu u prethodnih 12 mjeseci, 2022</a:t>
                      </a:r>
                      <a:endParaRPr lang="en-US" sz="10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34030" marR="3403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000">
                          <a:effectLst/>
                          <a:latin typeface="Montserrat"/>
                        </a:rPr>
                        <a:t>52,8%</a:t>
                      </a:r>
                      <a:endParaRPr lang="en-US" sz="1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34030" marR="3403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000">
                          <a:effectLst/>
                          <a:latin typeface="Montserrat"/>
                        </a:rPr>
                        <a:t>64,6%</a:t>
                      </a:r>
                      <a:endParaRPr lang="en-US" sz="1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34030" marR="3403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000">
                          <a:effectLst/>
                          <a:latin typeface="Montserrat"/>
                        </a:rPr>
                        <a:t>Eurostat – Culture statistics – cultural participation (ilc_scp27)</a:t>
                      </a:r>
                      <a:endParaRPr lang="en-US" sz="1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34030" marR="3403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134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000">
                          <a:effectLst/>
                          <a:latin typeface="Montserrat"/>
                        </a:rPr>
                        <a:t>Mediji</a:t>
                      </a:r>
                      <a:endParaRPr lang="en-US" sz="1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34030" marR="3403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000">
                          <a:effectLst/>
                          <a:latin typeface="Montserrat"/>
                        </a:rPr>
                        <a:t>Udio domaćinstava sa pristupom internetu kod kuće, 2024</a:t>
                      </a:r>
                      <a:endParaRPr lang="en-US" sz="1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34030" marR="3403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000">
                          <a:effectLst/>
                          <a:latin typeface="Montserrat"/>
                        </a:rPr>
                        <a:t>94,1%</a:t>
                      </a:r>
                      <a:endParaRPr lang="en-US" sz="1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34030" marR="3403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000">
                          <a:effectLst/>
                          <a:latin typeface="Montserrat"/>
                        </a:rPr>
                        <a:t>84,5%</a:t>
                      </a:r>
                      <a:endParaRPr lang="en-US" sz="1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34030" marR="3403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000" dirty="0">
                          <a:effectLst/>
                          <a:latin typeface="Montserrat"/>
                        </a:rPr>
                        <a:t>Eurostat – Technology in enlargement countries – digital transformation</a:t>
                      </a:r>
                      <a:endParaRPr lang="en-US" sz="10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34030" marR="3403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134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000">
                          <a:effectLst/>
                          <a:latin typeface="Montserrat"/>
                        </a:rPr>
                        <a:t>Mediji</a:t>
                      </a:r>
                      <a:endParaRPr lang="en-US" sz="1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34030" marR="3403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000">
                          <a:effectLst/>
                          <a:latin typeface="Montserrat"/>
                        </a:rPr>
                        <a:t>Udio dnevnih korisnika interneta, 2024</a:t>
                      </a:r>
                      <a:endParaRPr lang="en-US" sz="1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34030" marR="3403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000">
                          <a:effectLst/>
                          <a:latin typeface="Montserrat"/>
                        </a:rPr>
                        <a:t>88,3%</a:t>
                      </a:r>
                      <a:endParaRPr lang="en-US" sz="1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34030" marR="3403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000">
                          <a:effectLst/>
                          <a:latin typeface="Montserrat"/>
                        </a:rPr>
                        <a:t>87,2%</a:t>
                      </a:r>
                      <a:endParaRPr lang="en-US" sz="1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34030" marR="3403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000">
                          <a:effectLst/>
                          <a:latin typeface="Montserrat"/>
                        </a:rPr>
                        <a:t>Eurostat – Technology in enlargement countries – digital transformation</a:t>
                      </a:r>
                      <a:endParaRPr lang="en-US" sz="1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34030" marR="3403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51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000">
                          <a:effectLst/>
                          <a:latin typeface="Montserrat"/>
                        </a:rPr>
                        <a:t>Mediji</a:t>
                      </a:r>
                      <a:endParaRPr lang="en-US" sz="1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34030" marR="3403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000">
                          <a:effectLst/>
                          <a:latin typeface="Montserrat"/>
                        </a:rPr>
                        <a:t>Udio internet korisnika koji čitaju online news sajtove / online novine / magazine, 2024</a:t>
                      </a:r>
                      <a:endParaRPr lang="en-US" sz="1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34030" marR="3403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000">
                          <a:effectLst/>
                          <a:latin typeface="Montserrat"/>
                        </a:rPr>
                        <a:t>70,0%</a:t>
                      </a:r>
                      <a:endParaRPr lang="en-US" sz="1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34030" marR="3403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000">
                          <a:effectLst/>
                          <a:latin typeface="Montserrat"/>
                        </a:rPr>
                        <a:t>46,95%</a:t>
                      </a:r>
                      <a:endParaRPr lang="en-US" sz="1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34030" marR="3403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ME" sz="1000" dirty="0">
                          <a:effectLst/>
                          <a:latin typeface="Montserrat"/>
                        </a:rPr>
                        <a:t>Eurostat – Culture statistics – use of ICT for cultural purposes</a:t>
                      </a:r>
                      <a:endParaRPr lang="en-US" sz="10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34030" marR="3403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84833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sz="3500" dirty="0"/>
              <a:t>SWOT analiza – u pripremi</a:t>
            </a:r>
            <a:endParaRPr lang="en-US" sz="35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5039289"/>
              </p:ext>
            </p:extLst>
          </p:nvPr>
        </p:nvGraphicFramePr>
        <p:xfrm>
          <a:off x="385013" y="1488742"/>
          <a:ext cx="11205409" cy="52089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940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28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28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28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5283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6505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noProof="1">
                          <a:effectLst/>
                          <a:latin typeface="Montserrat"/>
                        </a:rPr>
                        <a:t>Tematska cjelina</a:t>
                      </a:r>
                      <a:endParaRPr lang="sr-Latn-ME" sz="11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98" marR="4969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noProof="1">
                          <a:effectLst/>
                          <a:latin typeface="Montserrat"/>
                        </a:rPr>
                        <a:t>Snage</a:t>
                      </a:r>
                      <a:endParaRPr lang="sr-Latn-ME" sz="11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98" marR="4969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noProof="1">
                          <a:effectLst/>
                          <a:latin typeface="Montserrat"/>
                        </a:rPr>
                        <a:t>Slabosti</a:t>
                      </a:r>
                      <a:endParaRPr lang="sr-Latn-ME" sz="11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98" marR="4969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noProof="1">
                          <a:effectLst/>
                          <a:latin typeface="Montserrat"/>
                        </a:rPr>
                        <a:t>Prilike</a:t>
                      </a:r>
                      <a:endParaRPr lang="sr-Latn-ME" sz="11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98" marR="4969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noProof="1">
                          <a:effectLst/>
                          <a:latin typeface="Montserrat"/>
                        </a:rPr>
                        <a:t>Prijetnje</a:t>
                      </a:r>
                      <a:endParaRPr lang="sr-Latn-ME" sz="11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98" marR="49698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72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noProof="1">
                          <a:effectLst/>
                          <a:latin typeface="Montserrat"/>
                        </a:rPr>
                        <a:t>[PA2]-4.1 Upravljanje, reformski i institucionalni okvir</a:t>
                      </a:r>
                      <a:endParaRPr lang="sr-Latn-ME" sz="11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98" marR="496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noProof="1">
                          <a:effectLst/>
                          <a:latin typeface="Montserrat"/>
                        </a:rPr>
                        <a:t>Postoji jasan sektorski okvir i u toku su važne reforme u kulturi, medijima i turizmu.</a:t>
                      </a:r>
                      <a:endParaRPr lang="sr-Latn-ME" sz="11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98" marR="496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noProof="1">
                          <a:effectLst/>
                          <a:latin typeface="Montserrat"/>
                        </a:rPr>
                        <a:t>Sprovođenje politika je neujednačeno, uz ograničene administrativne kapacitete i koordinaciju.</a:t>
                      </a:r>
                      <a:endParaRPr lang="sr-Latn-ME" sz="11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98" marR="496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noProof="1">
                          <a:effectLst/>
                          <a:latin typeface="Montserrat"/>
                        </a:rPr>
                        <a:t>Jedinstvenije strateško planiranje i EU usklađivanje mogu ubrzati institucionalnu konsolidaciju.</a:t>
                      </a:r>
                      <a:endParaRPr lang="sr-Latn-ME" sz="11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98" marR="496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noProof="1">
                          <a:effectLst/>
                          <a:latin typeface="Montserrat"/>
                        </a:rPr>
                        <a:t>Fragmentacija nadležnosti i spora normativna dinamika mogu oslabiti reformski efekat.</a:t>
                      </a:r>
                      <a:endParaRPr lang="sr-Latn-ME" sz="11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98" marR="49698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72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noProof="1">
                          <a:effectLst/>
                          <a:latin typeface="Montserrat"/>
                        </a:rPr>
                        <a:t>[PA2]-4.2 Kultura, kreativni sektori, baština i javni prostori</a:t>
                      </a:r>
                      <a:endParaRPr lang="sr-Latn-ME" sz="11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98" marR="496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noProof="1">
                          <a:effectLst/>
                          <a:latin typeface="Montserrat"/>
                        </a:rPr>
                        <a:t>Crna Gora ima raznoliku kulturnu baštinu i stabilan institucionalni okvir za zaštitu javnog interesa u kulturi.</a:t>
                      </a:r>
                      <a:endParaRPr lang="sr-Latn-ME" sz="11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98" marR="496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noProof="1">
                          <a:effectLst/>
                          <a:latin typeface="Montserrat"/>
                        </a:rPr>
                        <a:t>Niska privatna potražnja za kulturom i zavisnost od javnog finansiranja ograničavaju razvoj sektora.</a:t>
                      </a:r>
                      <a:endParaRPr lang="sr-Latn-ME" sz="11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98" marR="496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noProof="1">
                          <a:effectLst/>
                          <a:latin typeface="Montserrat"/>
                        </a:rPr>
                        <a:t>Povezivanje kulture, kreativnih industrija i turizma može povećati lokalni razvoj i međunarodnu vidljivost.</a:t>
                      </a:r>
                      <a:endParaRPr lang="sr-Latn-ME" sz="11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98" marR="496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noProof="1">
                          <a:effectLst/>
                          <a:latin typeface="Montserrat"/>
                        </a:rPr>
                        <a:t>Kašnjenje u reformi zakonskog okvira i zaštiti baštine može ograničiti razvojni potencijal sektora.</a:t>
                      </a:r>
                      <a:endParaRPr lang="sr-Latn-ME" sz="11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98" marR="49698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72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noProof="1">
                          <a:effectLst/>
                          <a:latin typeface="Montserrat"/>
                        </a:rPr>
                        <a:t>[PA2]-4.3 Mediji, informisanje i medijska pismenost</a:t>
                      </a:r>
                      <a:endParaRPr lang="sr-Latn-ME" sz="11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98" marR="496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noProof="1">
                          <a:effectLst/>
                          <a:latin typeface="Montserrat"/>
                        </a:rPr>
                        <a:t>Medijska strategija 2023–2027 i veći fondovi za pluralizam daju jasnu osnovu za razvoj sektora.</a:t>
                      </a:r>
                      <a:endParaRPr lang="sr-Latn-ME" sz="11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98" marR="496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noProof="1">
                          <a:effectLst/>
                          <a:latin typeface="Montserrat"/>
                        </a:rPr>
                        <a:t>Politički i ekonomski uticaji, slaba samoregulacija i nizak socio-ekonomski položaj zaposlenih slabe otpornost medija.</a:t>
                      </a:r>
                      <a:endParaRPr lang="sr-Latn-ME" sz="11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98" marR="496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noProof="1">
                          <a:effectLst/>
                          <a:latin typeface="Montserrat"/>
                        </a:rPr>
                        <a:t>Usklađivanje sa EMFA i AVMSD može unaprijediti nezavisnost, transparentnost i kvalitet informisanja.</a:t>
                      </a:r>
                      <a:endParaRPr lang="sr-Latn-ME" sz="11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98" marR="496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noProof="1">
                          <a:effectLst/>
                          <a:latin typeface="Montserrat"/>
                        </a:rPr>
                        <a:t>Dezinformacije, govor mržnje i politička instrumentalizacija medija ostaju ključni rizici.</a:t>
                      </a:r>
                      <a:endParaRPr lang="sr-Latn-ME" sz="11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98" marR="49698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172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noProof="1">
                          <a:effectLst/>
                          <a:latin typeface="Montserrat"/>
                        </a:rPr>
                        <a:t>[PA2]-4.4 Audiovizuelni sektor i dostupnost sadržaja</a:t>
                      </a:r>
                      <a:endParaRPr lang="sr-Latn-ME" sz="11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98" marR="496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noProof="1">
                          <a:effectLst/>
                          <a:latin typeface="Montserrat"/>
                        </a:rPr>
                        <a:t>EU okvir i domaći strateški dokumenti daju jasan pravac za razvoj AV sektora i dostupnost sadržaja.</a:t>
                      </a:r>
                      <a:endParaRPr lang="sr-Latn-ME" sz="11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98" marR="496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noProof="1">
                          <a:effectLst/>
                          <a:latin typeface="Montserrat"/>
                        </a:rPr>
                        <a:t>Tehničko-tehnološki kapaciteti i domaća produkcija još nijesu dovoljno razvijeni.</a:t>
                      </a:r>
                      <a:endParaRPr lang="sr-Latn-ME" sz="11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98" marR="496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noProof="1">
                          <a:effectLst/>
                          <a:latin typeface="Montserrat"/>
                        </a:rPr>
                        <a:t>Ulaganja u sopstvenu produkciju, digitalne formate i pristupačnost mogu proširiti domaću publiku i međunarodnu saradnju.</a:t>
                      </a:r>
                      <a:endParaRPr lang="sr-Latn-ME" sz="11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98" marR="496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noProof="1">
                          <a:effectLst/>
                          <a:latin typeface="Montserrat"/>
                        </a:rPr>
                        <a:t>Konkurencija stranih platformi i odliv publike mogu oslabiti ekonomsku osnovu domaćeg AV </a:t>
                      </a:r>
                      <a:r>
                        <a:rPr lang="sr-Latn-ME" sz="1050" noProof="1">
                          <a:effectLst/>
                          <a:latin typeface="Montserrat"/>
                        </a:rPr>
                        <a:t>sektora</a:t>
                      </a:r>
                      <a:r>
                        <a:rPr lang="sr-Latn-ME" sz="1100" noProof="1">
                          <a:effectLst/>
                          <a:latin typeface="Montserrat"/>
                        </a:rPr>
                        <a:t>.</a:t>
                      </a:r>
                      <a:endParaRPr lang="sr-Latn-ME" sz="11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98" marR="49698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172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noProof="1">
                          <a:effectLst/>
                          <a:latin typeface="Montserrat"/>
                        </a:rPr>
                        <a:t>[PA2]-4.5 Održivi, diverzifikovani i cjelogodišnji turizam</a:t>
                      </a:r>
                      <a:endParaRPr lang="sr-Latn-ME" sz="11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98" marR="496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noProof="1">
                          <a:effectLst/>
                          <a:latin typeface="Montserrat"/>
                        </a:rPr>
                        <a:t>Turizam je jedan od najjačih sektora, sa visokim doprinosom BDP-u i razvijenim programima podrške.</a:t>
                      </a:r>
                      <a:endParaRPr lang="sr-Latn-ME" sz="11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98" marR="496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noProof="1">
                          <a:effectLst/>
                          <a:latin typeface="Montserrat"/>
                        </a:rPr>
                        <a:t>Sektor je izrazito sezonski, prostorno koncentrisan i zavisan od stranih turista.</a:t>
                      </a:r>
                      <a:endParaRPr lang="sr-Latn-ME" sz="11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98" marR="496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noProof="1">
                          <a:effectLst/>
                          <a:latin typeface="Montserrat"/>
                        </a:rPr>
                        <a:t>Nova Strategija razvoja turizma, TIS i razvoj ruralnog, kulturnog i zdravstvenog turizma mogu produžiti sezonu.</a:t>
                      </a:r>
                      <a:endParaRPr lang="sr-Latn-ME" sz="11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98" marR="496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noProof="1">
                          <a:effectLst/>
                          <a:latin typeface="Montserrat"/>
                        </a:rPr>
                        <a:t>Spoljni šokovi, klimatski pritisci i prekomjerno opterećenje prostora mogu ugroziti održivost destinacije.</a:t>
                      </a:r>
                      <a:endParaRPr lang="sr-Latn-ME" sz="11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98" marR="49698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91239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Pitanja za diskusiju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Latn-ME" noProof="1"/>
              <a:t>Da li je obuhvat ključnih strategija, programa i zakona adekvatan za ovo prioritetno područje?</a:t>
            </a:r>
          </a:p>
          <a:p>
            <a:r>
              <a:rPr lang="sr-Latn-ME" noProof="1"/>
              <a:t>Da li predložene tematske cjeline dobro obuhvataju prioritetno područje?</a:t>
            </a:r>
          </a:p>
          <a:p>
            <a:r>
              <a:rPr lang="sr-Latn-ME" noProof="1"/>
              <a:t>Koji dodatni indikatori bi mogli biti uključeni radi boljeg dokazivanja razvojnih izazova?</a:t>
            </a:r>
          </a:p>
          <a:p>
            <a:r>
              <a:rPr lang="sr-Latn-ME" noProof="1"/>
              <a:t>Da li postoje relevantni administrativni podaci koje institucije mogu dostaviti?</a:t>
            </a:r>
          </a:p>
          <a:p>
            <a:r>
              <a:rPr lang="sr-Latn-ME" noProof="1"/>
              <a:t>Koji indikatori najbolje pokazuju jaz između Crne Gore i EU prosjeka?</a:t>
            </a:r>
          </a:p>
          <a:p>
            <a:r>
              <a:rPr lang="it-IT" dirty="0"/>
              <a:t>Da li biste dodali, izostavili ili preformulisali neki razvojni izazov?</a:t>
            </a:r>
            <a:endParaRPr lang="sr-Latn-ME" dirty="0"/>
          </a:p>
          <a:p>
            <a:r>
              <a:rPr lang="sr-Latn-ME" noProof="1"/>
              <a:t>Koje reforme su preduslov za djelotvorne investicije?</a:t>
            </a:r>
          </a:p>
          <a:p>
            <a:r>
              <a:rPr lang="sr-Latn-ME" noProof="1"/>
              <a:t>Koji instrumenti podrške bi mogli imati najveći razvojni efekat?</a:t>
            </a:r>
          </a:p>
        </p:txBody>
      </p:sp>
    </p:spTree>
    <p:extLst>
      <p:ext uri="{BB962C8B-B14F-4D97-AF65-F5344CB8AC3E}">
        <p14:creationId xmlns:p14="http://schemas.microsoft.com/office/powerpoint/2010/main" val="20262526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A89EF-A6C7-9EE9-50F5-87EDF178E6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2EF99-E0C7-F5D8-31AC-3EF4DBC822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Istraživanje i inovacije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A36F89-E8DE-BAFF-855F-A367BE93F1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Prioritetna oblast 13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E2E83E-4FA1-7EB4-04C0-C851851002F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50" y="276225"/>
            <a:ext cx="3240000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060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Obuhvat prioritetne oblasti</a:t>
            </a:r>
            <a:endParaRPr lang="en-US" dirty="0"/>
          </a:p>
        </p:txBody>
      </p:sp>
      <p:sp>
        <p:nvSpPr>
          <p:cNvPr id="6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838200" y="1594380"/>
            <a:ext cx="11143593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sr-Latn-ME" altLang="en-US" sz="2400" noProof="1"/>
              <a:t>jačanje istraživačkih kapaciteta, ljudskih resursa i naučne izvrsnosti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sr-Latn-ME" altLang="en-US" sz="2400" noProof="1"/>
              <a:t>unapređenje ulaganja u istraživanje, razvoj i inovacije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sr-Latn-ME" altLang="en-US" sz="2400" noProof="1"/>
              <a:t>razvoj istraživačke i inovacione infrastrukture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sr-Latn-ME" altLang="en-US" sz="2400" noProof="1"/>
              <a:t>podrška inovacionom ekosistemu, startapovima i inovativnim preduzećima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sr-Latn-ME" altLang="en-US" sz="2400" noProof="1"/>
              <a:t>saradnja nauke i privrede i transfer tehnologije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sr-Latn-ME" altLang="en-US" sz="2400" noProof="1"/>
              <a:t>komercijalizacija rezultata istraživanja i inovacija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sr-Latn-ME" altLang="en-US" sz="2400" noProof="1"/>
              <a:t>digitalna, zelena i tehnološka transformacija kroz R&amp;I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sr-Latn-ME" altLang="en-US" sz="2400" noProof="1"/>
              <a:t>međunarodna integracija, ERA i učešće u EU programima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sr-Latn-ME" altLang="en-US" sz="2400" noProof="1"/>
              <a:t>reformski okvir, koordinacija sistema i upravljanje politikama zasnovano na podacima</a:t>
            </a:r>
          </a:p>
        </p:txBody>
      </p:sp>
    </p:spTree>
    <p:extLst>
      <p:ext uri="{BB962C8B-B14F-4D97-AF65-F5344CB8AC3E}">
        <p14:creationId xmlns:p14="http://schemas.microsoft.com/office/powerpoint/2010/main" val="28009678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Opis prioritetne oblasti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8664012"/>
              </p:ext>
            </p:extLst>
          </p:nvPr>
        </p:nvGraphicFramePr>
        <p:xfrm>
          <a:off x="581525" y="2216670"/>
          <a:ext cx="11161296" cy="38177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889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702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948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073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Kod prioritetne oblasti nivo 1</a:t>
                      </a:r>
                      <a:endParaRPr lang="en-US" sz="20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>
                          <a:effectLst/>
                          <a:latin typeface="Montserrat"/>
                        </a:rPr>
                        <a:t>Naziv  prioritetne oblasti nivo 1</a:t>
                      </a:r>
                      <a:endParaRPr lang="en-US" sz="2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>
                          <a:effectLst/>
                          <a:latin typeface="Montserrat"/>
                        </a:rPr>
                        <a:t>Kod  prioritetne oblasti nivo 2</a:t>
                      </a:r>
                      <a:endParaRPr lang="en-US" sz="2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>
                          <a:effectLst/>
                          <a:latin typeface="Montserrat"/>
                        </a:rPr>
                        <a:t>Naziv  prioritetne oblasti nivo 2</a:t>
                      </a:r>
                      <a:endParaRPr lang="en-US" sz="2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rowSpan="7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13</a:t>
                      </a:r>
                      <a:endParaRPr lang="en-US" sz="20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 </a:t>
                      </a:r>
                      <a:endParaRPr lang="en-US" sz="20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 </a:t>
                      </a:r>
                      <a:endParaRPr lang="en-US" sz="20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 </a:t>
                      </a:r>
                      <a:endParaRPr lang="en-US" sz="20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 </a:t>
                      </a:r>
                      <a:endParaRPr lang="en-US" sz="20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 </a:t>
                      </a:r>
                      <a:endParaRPr lang="en-US" sz="20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 </a:t>
                      </a:r>
                      <a:endParaRPr lang="en-US" sz="20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rowSpan="7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Istraživanje i inovacije</a:t>
                      </a:r>
                      <a:endParaRPr lang="en-US" sz="20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 </a:t>
                      </a:r>
                      <a:endParaRPr lang="en-US" sz="20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 </a:t>
                      </a:r>
                      <a:endParaRPr lang="en-US" sz="20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 </a:t>
                      </a:r>
                      <a:endParaRPr lang="en-US" sz="20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 </a:t>
                      </a:r>
                      <a:endParaRPr lang="en-US" sz="20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 </a:t>
                      </a:r>
                      <a:endParaRPr lang="en-US" sz="20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 </a:t>
                      </a:r>
                      <a:endParaRPr lang="en-US" sz="20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>
                          <a:effectLst/>
                          <a:latin typeface="Montserrat"/>
                        </a:rPr>
                        <a:t>13.54</a:t>
                      </a:r>
                      <a:endParaRPr lang="en-US" sz="2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>
                          <a:effectLst/>
                          <a:latin typeface="Montserrat"/>
                        </a:rPr>
                        <a:t>Fundamentalna istraživanja</a:t>
                      </a:r>
                      <a:endParaRPr lang="en-US" sz="2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>
                          <a:effectLst/>
                          <a:latin typeface="Montserrat"/>
                        </a:rPr>
                        <a:t>13.55</a:t>
                      </a:r>
                      <a:endParaRPr lang="en-US" sz="2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>
                          <a:effectLst/>
                          <a:latin typeface="Montserrat"/>
                        </a:rPr>
                        <a:t>Kapitalna imovina</a:t>
                      </a:r>
                      <a:endParaRPr lang="en-US" sz="2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>
                          <a:effectLst/>
                          <a:latin typeface="Montserrat"/>
                        </a:rPr>
                        <a:t>13.21</a:t>
                      </a:r>
                      <a:endParaRPr lang="en-US" sz="2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>
                          <a:effectLst/>
                          <a:latin typeface="Montserrat"/>
                        </a:rPr>
                        <a:t>Saradnja</a:t>
                      </a:r>
                      <a:endParaRPr lang="en-US" sz="2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>
                          <a:effectLst/>
                          <a:latin typeface="Montserrat"/>
                        </a:rPr>
                        <a:t>13.56</a:t>
                      </a:r>
                      <a:endParaRPr lang="en-US" sz="2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>
                          <a:effectLst/>
                          <a:latin typeface="Montserrat"/>
                        </a:rPr>
                        <a:t>Digitalizacija</a:t>
                      </a:r>
                      <a:endParaRPr lang="en-US" sz="2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>
                          <a:effectLst/>
                          <a:latin typeface="Montserrat"/>
                        </a:rPr>
                        <a:t>13.05</a:t>
                      </a:r>
                      <a:endParaRPr lang="en-US" sz="2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>
                          <a:effectLst/>
                          <a:latin typeface="Montserrat"/>
                        </a:rPr>
                        <a:t>Reforme</a:t>
                      </a:r>
                      <a:endParaRPr lang="en-US" sz="2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13.57</a:t>
                      </a:r>
                      <a:endParaRPr lang="en-US" sz="20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Otpornost, odbrana i bezbjednost</a:t>
                      </a:r>
                      <a:endParaRPr lang="en-US" sz="20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13.58</a:t>
                      </a:r>
                      <a:endParaRPr lang="en-US" sz="20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Društvene nauke</a:t>
                      </a:r>
                      <a:endParaRPr lang="en-US" sz="20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4414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Prioritetna oblast – nivo intervencije 2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380462"/>
              </p:ext>
            </p:extLst>
          </p:nvPr>
        </p:nvGraphicFramePr>
        <p:xfrm>
          <a:off x="184484" y="1413304"/>
          <a:ext cx="11365832" cy="53556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274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27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91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264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80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PA2 kod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7" marR="475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Oblast politike 2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7" marR="475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Int_kod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7" marR="475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Interventno polje unutar PA2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7" marR="47567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951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13.05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7" marR="47567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Reforme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7" marR="475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382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7" marR="47567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Politički i regulatorni okvir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7" marR="47567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121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13.21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7" marR="47567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Saradnja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7" marR="475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343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7" marR="47567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Transfer tehnologije i saradnja između preduzeća, istraživačkih centara i sektora visokog obrazovanja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7" marR="47567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951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13.54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7" marR="47567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Osnovna istraživanja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7" marR="475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339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7" marR="47567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Granična istraživanja, obuka istraživača i istraživačke infrastrukture**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7" marR="47567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121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13.55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7" marR="47567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Kapitalna sredstva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7" marR="475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340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7" marR="47567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Ulaganja u osnovna sredstva, uključujući istraživačku infrastrukturu, direktno povezana sa istraživanjem i inovacijama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7" marR="47567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951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 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7" marR="47567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 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7" marR="475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341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7" marR="47567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Ulaganja u nematerijalnu imovinu direktno povezanu sa istraživanjem i inovacijama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7" marR="47567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951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 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7" marR="47567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 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7" marR="475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342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7" marR="47567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Ulaganja u materijalnu imovinu direktno povezanu sa istraživanjem i inovacijama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7" marR="47567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951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13.56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7" marR="47567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Digitalno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7" marR="475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344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7" marR="47567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Vještačka inteligencija, podaci, robotika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7" marR="47567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951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 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7" marR="47567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 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7" marR="475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345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7" marR="47567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Čipovi i poluprovodnici, uključujući fotoniku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7" marR="47567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951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 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7" marR="47567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 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7" marR="475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346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7" marR="47567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Cloud – edge tehnologije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7" marR="47567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951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 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7" marR="47567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 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7" marR="475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347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7" marR="47567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Sajber bezbjednost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7" marR="47567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951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13.57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7" marR="47567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Otpornost, odbrana, svemir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7" marR="475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383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7" marR="47567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Istraživanje i razvoj u oblasti odbrane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7" marR="47567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951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 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7" marR="47567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 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7" marR="475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384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7" marR="47567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Svemirska istraživanja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7" marR="47567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951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 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7" marR="47567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 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7" marR="475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385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7" marR="47567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Podrška bezbjednosti, granicama i civilnoj pripravnosti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7" marR="47567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951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13.58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7" marR="47567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Društvene nauke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7" marR="475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386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7" marR="47567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Društvene nauke, civilno društvo, demokratija i kultura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7" marR="47567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12707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Regulatorni i strateški okvir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ME" dirty="0"/>
              <a:t>EU okvir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839788" y="2603928"/>
            <a:ext cx="5157787" cy="4133755"/>
          </a:xfrm>
        </p:spPr>
        <p:txBody>
          <a:bodyPr>
            <a:normAutofit/>
          </a:bodyPr>
          <a:lstStyle/>
          <a:p>
            <a:r>
              <a:rPr lang="sr-Latn-ME" sz="1600" dirty="0"/>
              <a:t>Horizont Evropa 2021–2027</a:t>
            </a:r>
          </a:p>
          <a:p>
            <a:r>
              <a:rPr lang="sr-Latn-ME" sz="1600" dirty="0"/>
              <a:t>Evropski istraživački prostor — ERA</a:t>
            </a:r>
          </a:p>
          <a:p>
            <a:r>
              <a:rPr lang="sr-Latn-ME" sz="1600" dirty="0"/>
              <a:t>Nova ERA agenda</a:t>
            </a:r>
          </a:p>
          <a:p>
            <a:r>
              <a:rPr lang="sr-Latn-ME" sz="1600" dirty="0"/>
              <a:t>Nova evropska agenda inovacija</a:t>
            </a:r>
          </a:p>
          <a:p>
            <a:r>
              <a:rPr lang="sr-Latn-ME" sz="1600" dirty="0"/>
              <a:t>Pametna specijalizacija — S3/RIS3</a:t>
            </a:r>
          </a:p>
          <a:p>
            <a:r>
              <a:rPr lang="sr-Latn-ME" sz="1600" dirty="0"/>
              <a:t>European Innovation Scoreboard</a:t>
            </a:r>
          </a:p>
          <a:p>
            <a:r>
              <a:rPr lang="sr-Latn-ME" sz="1600" dirty="0"/>
              <a:t>EU koheziona politika</a:t>
            </a:r>
          </a:p>
          <a:p>
            <a:r>
              <a:rPr lang="sr-Latn-ME" sz="1600" dirty="0"/>
              <a:t>Plan rasta za Zapadni Balkan</a:t>
            </a:r>
          </a:p>
          <a:p>
            <a:r>
              <a:rPr lang="sr-Latn-ME" sz="1600" dirty="0"/>
              <a:t>Panevropske istraživačke infrastrukture</a:t>
            </a:r>
            <a:endParaRPr lang="en-US" sz="1600" dirty="0"/>
          </a:p>
          <a:p>
            <a:pPr marL="3200400" lvl="7" indent="0">
              <a:buNone/>
            </a:pPr>
            <a:endParaRPr lang="en-US" sz="700" dirty="0"/>
          </a:p>
          <a:p>
            <a:pPr marL="3200400" lvl="7" indent="0">
              <a:buNone/>
            </a:pPr>
            <a:r>
              <a:rPr lang="en-US" sz="2400" b="1" dirty="0"/>
              <a:t>…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r-Latn-ME" dirty="0"/>
              <a:t>Nacionalni okvir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4"/>
          </p:nvPr>
        </p:nvSpPr>
        <p:spPr>
          <a:xfrm>
            <a:off x="5997575" y="2505075"/>
            <a:ext cx="5953793" cy="3684588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sr-Latn-ME" sz="1600" noProof="1"/>
              <a:t>Strategija naučnoistraživačke djelatnosti Crne Gore 2024–2028</a:t>
            </a:r>
          </a:p>
          <a:p>
            <a:pPr>
              <a:spcBef>
                <a:spcPts val="600"/>
              </a:spcBef>
            </a:pPr>
            <a:r>
              <a:rPr lang="sr-Latn-ME" sz="1600" noProof="1"/>
              <a:t>Program za nauku i inovacije 2026–2030</a:t>
            </a:r>
          </a:p>
          <a:p>
            <a:pPr>
              <a:spcBef>
                <a:spcPts val="600"/>
              </a:spcBef>
            </a:pPr>
            <a:r>
              <a:rPr lang="sr-Latn-ME" sz="1600" noProof="1"/>
              <a:t>Strategija pametne specijalizacije Crne Gore 2019–2024</a:t>
            </a:r>
          </a:p>
          <a:p>
            <a:pPr>
              <a:spcBef>
                <a:spcPts val="600"/>
              </a:spcBef>
            </a:pPr>
            <a:r>
              <a:rPr lang="sr-Latn-ME" sz="1600" noProof="1"/>
              <a:t>Nova Strategija pametne specijalizacije 2026–2031</a:t>
            </a:r>
          </a:p>
          <a:p>
            <a:pPr>
              <a:spcBef>
                <a:spcPts val="600"/>
              </a:spcBef>
            </a:pPr>
            <a:r>
              <a:rPr lang="sr-Latn-ME" sz="1600" noProof="1"/>
              <a:t>Mapa puta za istraživačku infrastrukturu Crne Gore 2024–2028</a:t>
            </a:r>
          </a:p>
          <a:p>
            <a:pPr>
              <a:spcBef>
                <a:spcPts val="600"/>
              </a:spcBef>
            </a:pPr>
            <a:r>
              <a:rPr lang="sr-Latn-ME" sz="1600" noProof="1"/>
              <a:t>Strategija digitalne transformacije Crne Gore 2022–2026</a:t>
            </a:r>
          </a:p>
          <a:p>
            <a:pPr>
              <a:spcBef>
                <a:spcPts val="600"/>
              </a:spcBef>
            </a:pPr>
            <a:r>
              <a:rPr lang="sr-Latn-ME" sz="1600" noProof="1"/>
              <a:t>Strategija reforme obrazovanja 2025–2035</a:t>
            </a:r>
          </a:p>
          <a:p>
            <a:pPr>
              <a:spcBef>
                <a:spcPts val="600"/>
              </a:spcBef>
            </a:pPr>
            <a:r>
              <a:rPr lang="sr-Latn-ME" sz="1600" noProof="1"/>
              <a:t>Program pristupanja Crne Gore Evropskoj uniji 2026–2027</a:t>
            </a:r>
          </a:p>
          <a:p>
            <a:pPr>
              <a:spcBef>
                <a:spcPts val="600"/>
              </a:spcBef>
            </a:pPr>
            <a:r>
              <a:rPr lang="sr-Latn-ME" sz="1600" noProof="1"/>
              <a:t>Reformska agenda Crne Gore 2024–2027</a:t>
            </a:r>
          </a:p>
        </p:txBody>
      </p:sp>
    </p:spTree>
    <p:extLst>
      <p:ext uri="{BB962C8B-B14F-4D97-AF65-F5344CB8AC3E}">
        <p14:creationId xmlns:p14="http://schemas.microsoft.com/office/powerpoint/2010/main" val="16406113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Tematske cjeline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7121865"/>
              </p:ext>
            </p:extLst>
          </p:nvPr>
        </p:nvGraphicFramePr>
        <p:xfrm>
          <a:off x="838200" y="2100773"/>
          <a:ext cx="10515600" cy="30597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088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067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Kod tematske cjeline</a:t>
                      </a:r>
                      <a:endParaRPr lang="en-US" sz="20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>
                          <a:effectLst/>
                          <a:latin typeface="Montserrat"/>
                        </a:rPr>
                        <a:t>Naziv tematske cjeline</a:t>
                      </a:r>
                      <a:endParaRPr lang="en-US" sz="2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7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[PA2]-13.1</a:t>
                      </a:r>
                      <a:endParaRPr lang="en-US" sz="20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>
                          <a:effectLst/>
                          <a:latin typeface="Montserrat"/>
                        </a:rPr>
                        <a:t>Istraživački kapaciteti, ljudski resursi i naučna izvrsnost</a:t>
                      </a:r>
                      <a:endParaRPr lang="en-US" sz="2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27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[PA2]-13.2</a:t>
                      </a:r>
                      <a:endParaRPr lang="en-US" sz="20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>
                          <a:effectLst/>
                          <a:latin typeface="Montserrat"/>
                        </a:rPr>
                        <a:t>Istraživačka i inovaciona infrastruktura i podrška razvoju ekosistema</a:t>
                      </a:r>
                      <a:endParaRPr lang="en-US" sz="2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27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[PA2]-13.3</a:t>
                      </a:r>
                      <a:endParaRPr lang="en-US" sz="20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>
                          <a:effectLst/>
                          <a:latin typeface="Montserrat"/>
                        </a:rPr>
                        <a:t>Saradnja nauke i privrede, transfer tehnologije i inovacije u preduzećima</a:t>
                      </a:r>
                      <a:endParaRPr lang="en-US" sz="20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27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[PA2]-13.44</a:t>
                      </a:r>
                      <a:endParaRPr lang="en-US" sz="20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Upravljanje sistemom, reformski okvir i međunarodna integracija</a:t>
                      </a:r>
                      <a:endParaRPr lang="en-US" sz="20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19539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Indikativna</a:t>
            </a:r>
            <a:r>
              <a:rPr lang="en-US" dirty="0"/>
              <a:t> </a:t>
            </a:r>
            <a:r>
              <a:rPr lang="en-US" dirty="0" err="1"/>
              <a:t>lista</a:t>
            </a:r>
            <a:r>
              <a:rPr lang="en-US" dirty="0"/>
              <a:t> </a:t>
            </a:r>
            <a:r>
              <a:rPr lang="en-US" dirty="0" err="1"/>
              <a:t>razvojnih</a:t>
            </a:r>
            <a:r>
              <a:rPr lang="en-US" dirty="0"/>
              <a:t> </a:t>
            </a:r>
            <a:r>
              <a:rPr lang="sr-Latn-ME" dirty="0"/>
              <a:t>izazov</a:t>
            </a:r>
            <a:r>
              <a:rPr lang="en-US" dirty="0"/>
              <a:t>a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4404076"/>
              </p:ext>
            </p:extLst>
          </p:nvPr>
        </p:nvGraphicFramePr>
        <p:xfrm>
          <a:off x="762000" y="1520302"/>
          <a:ext cx="11044989" cy="41456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447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002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08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>
                          <a:effectLst/>
                          <a:latin typeface="Montserrat"/>
                        </a:rPr>
                        <a:t>Kod razvojnog izazova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Naziv razvojnog izazova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08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>
                          <a:effectLst/>
                          <a:latin typeface="Montserrat"/>
                        </a:rPr>
                        <a:t>[PA2]- 13.1.1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Nizak intenzitet ulaganja u istraživanje i razvoj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08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>
                          <a:effectLst/>
                          <a:latin typeface="Montserrat"/>
                        </a:rPr>
                        <a:t>[PA2]- 13.1.2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Nedovoljna atraktivnost istraživačkog sistema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08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>
                          <a:effectLst/>
                          <a:latin typeface="Montserrat"/>
                        </a:rPr>
                        <a:t>[PA2]- 13.1.3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Odliv istraživača i visokoobrazovanih kadrova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08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>
                          <a:effectLst/>
                          <a:latin typeface="Montserrat"/>
                        </a:rPr>
                        <a:t>[PA2]- 13.1.4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Ograničena istraživačka baza i mali obim sistema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08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[PA2]- 13.1.5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Nedovoljan broj novih doktora nauka i ograničen talenat u ICT-u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08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[PA2]- 13.1.6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Nedovoljna međunarodna konkurentnost istraživanja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208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[PA2]- 13.1.7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Nedovoljno razvijen sistem praćenja performansi istraživanja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208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[PA2]- 13.1.8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Nedovoljno usmjerenje istraživanja ka društvenim i ekonomskim potrebama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208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[PA2]- 13.2.1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>
                          <a:effectLst/>
                          <a:latin typeface="Montserrat"/>
                        </a:rPr>
                        <a:t>Izazovi u održavanju i daljem razvoju istraživačke infrastrukture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208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[PA2]- 13.2.2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Nedovoljna dostupnost i otvoreni pristup istraživačkoj infrastrukturi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208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[PA2]- 13.2.3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Ograničena povezanost istraživačke i inovacione infrastrukture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208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[PA2]- 13.2.4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Nedovoljno razvijene usluge podrške za startapove i inovativna preduzeća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208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[PA2]- 13.2.5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Ograničeni kapaciteti za akceleraciju i skaliranje inovativnih projekata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208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[PA2]- 13.2.6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Nedovoljna teritorijalna rasprostranjenost podrške inovacijama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208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[PA2]- 13.2.7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Ograničeni kapaciteti za strateško upravljanje infrastrukturom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208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[PA2]- 13.2.8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Nedovoljna integracija u panevropske istraživačke infrastrukture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208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[PA2]- 13.2.9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>
                          <a:effectLst/>
                          <a:latin typeface="Montserrat"/>
                        </a:rPr>
                        <a:t>Ograničena skala podrške u inovacionoj infrastrukturi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9303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Obuhvat prioritetne oblasti</a:t>
            </a:r>
            <a:endParaRPr lang="en-US" dirty="0"/>
          </a:p>
        </p:txBody>
      </p:sp>
      <p:sp>
        <p:nvSpPr>
          <p:cNvPr id="6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838199" y="1191693"/>
            <a:ext cx="11143593" cy="4324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endParaRPr lang="en-US" altLang="en-US" sz="3000" noProof="1"/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sr-Latn-ME" altLang="en-US" sz="3000" noProof="1"/>
              <a:t>unapređenje poslovnog ambijenta i regulatornog okvira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sr-Latn-ME" altLang="en-US" sz="3000" noProof="1"/>
              <a:t>razvoj mikro, malih i srednjih preduzeća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sr-Latn-ME" altLang="en-US" sz="3000" noProof="1"/>
              <a:t>pristup finansijama i novim tržištima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sr-Latn-ME" altLang="en-US" sz="3000" noProof="1"/>
              <a:t>digitalizacij</a:t>
            </a:r>
            <a:r>
              <a:rPr lang="en-US" altLang="en-US" sz="3000" noProof="1"/>
              <a:t>a</a:t>
            </a:r>
            <a:r>
              <a:rPr lang="sr-Latn-ME" altLang="en-US" sz="3000" noProof="1"/>
              <a:t> i tehnološk</a:t>
            </a:r>
            <a:r>
              <a:rPr lang="en-US" altLang="en-US" sz="3000" noProof="1"/>
              <a:t>a</a:t>
            </a:r>
            <a:r>
              <a:rPr lang="sr-Latn-ME" altLang="en-US" sz="3000" noProof="1"/>
              <a:t> modernizacij</a:t>
            </a:r>
            <a:r>
              <a:rPr lang="en-US" altLang="en-US" sz="3000" noProof="1"/>
              <a:t>a</a:t>
            </a:r>
            <a:r>
              <a:rPr lang="sr-Latn-ME" altLang="en-US" sz="3000" noProof="1"/>
              <a:t> preduzeća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sr-Latn-ME" altLang="en-US" sz="3000" noProof="1"/>
              <a:t>inovacije i saradnj</a:t>
            </a:r>
            <a:r>
              <a:rPr lang="en-US" altLang="en-US" sz="3000" noProof="1"/>
              <a:t>a</a:t>
            </a:r>
            <a:r>
              <a:rPr lang="sr-Latn-ME" altLang="en-US" sz="3000" noProof="1"/>
              <a:t> privrede sa istraživačkim sektorom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sr-Latn-ME" altLang="en-US" sz="3000" noProof="1"/>
              <a:t>zelen</a:t>
            </a:r>
            <a:r>
              <a:rPr lang="en-US" altLang="en-US" sz="3000" noProof="1"/>
              <a:t>a</a:t>
            </a:r>
            <a:r>
              <a:rPr lang="sr-Latn-ME" altLang="en-US" sz="3000" noProof="1"/>
              <a:t> transformacij</a:t>
            </a:r>
            <a:r>
              <a:rPr lang="en-US" altLang="en-US" sz="3000" noProof="1"/>
              <a:t>a</a:t>
            </a:r>
            <a:r>
              <a:rPr lang="sr-Latn-ME" altLang="en-US" sz="3000" noProof="1"/>
              <a:t>, dekarbonizacij</a:t>
            </a:r>
            <a:r>
              <a:rPr lang="en-US" altLang="en-US" sz="3000" noProof="1"/>
              <a:t>a</a:t>
            </a:r>
            <a:r>
              <a:rPr lang="sr-Latn-ME" altLang="en-US" sz="3000" noProof="1"/>
              <a:t> i cirkularn</a:t>
            </a:r>
            <a:r>
              <a:rPr lang="en-US" altLang="en-US" sz="3000" noProof="1"/>
              <a:t>a</a:t>
            </a:r>
            <a:r>
              <a:rPr lang="sr-Latn-ME" altLang="en-US" sz="3000" noProof="1"/>
              <a:t> ekonomiju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sr-Latn-ME" altLang="en-US" sz="3000" noProof="1"/>
              <a:t>poslovn</a:t>
            </a:r>
            <a:r>
              <a:rPr lang="en-US" altLang="en-US" sz="3000" noProof="1"/>
              <a:t>a</a:t>
            </a:r>
            <a:r>
              <a:rPr lang="sr-Latn-ME" altLang="en-US" sz="3000" noProof="1"/>
              <a:t> infrastruktur</a:t>
            </a:r>
            <a:r>
              <a:rPr lang="en-US" altLang="en-US" sz="3000" noProof="1"/>
              <a:t>a</a:t>
            </a:r>
            <a:r>
              <a:rPr lang="sr-Latn-ME" altLang="en-US" sz="3000" noProof="1"/>
              <a:t> i teritorijalno usmjeren</a:t>
            </a:r>
            <a:r>
              <a:rPr lang="en-US" altLang="en-US" sz="3000" noProof="1"/>
              <a:t>a</a:t>
            </a:r>
            <a:r>
              <a:rPr lang="sr-Latn-ME" altLang="en-US" sz="3000" noProof="1"/>
              <a:t> podršk</a:t>
            </a:r>
            <a:r>
              <a:rPr lang="en-US" altLang="en-US" sz="3000" noProof="1"/>
              <a:t>a</a:t>
            </a:r>
            <a:r>
              <a:rPr lang="sr-Latn-ME" altLang="en-US" sz="3000" noProof="1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633337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41062"/>
            <a:ext cx="10515600" cy="1325563"/>
          </a:xfrm>
        </p:spPr>
        <p:txBody>
          <a:bodyPr/>
          <a:lstStyle/>
          <a:p>
            <a:r>
              <a:rPr lang="en-US" dirty="0" err="1"/>
              <a:t>Indikativna</a:t>
            </a:r>
            <a:r>
              <a:rPr lang="en-US" dirty="0"/>
              <a:t> </a:t>
            </a:r>
            <a:r>
              <a:rPr lang="en-US" dirty="0" err="1"/>
              <a:t>lista</a:t>
            </a:r>
            <a:r>
              <a:rPr lang="en-US" dirty="0"/>
              <a:t> </a:t>
            </a:r>
            <a:r>
              <a:rPr lang="en-US" dirty="0" err="1"/>
              <a:t>razvojnih</a:t>
            </a:r>
            <a:r>
              <a:rPr lang="en-US" dirty="0"/>
              <a:t> </a:t>
            </a:r>
            <a:r>
              <a:rPr lang="sr-Latn-ME" dirty="0"/>
              <a:t>izazov</a:t>
            </a:r>
            <a:r>
              <a:rPr lang="en-US" dirty="0"/>
              <a:t>a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3324539"/>
              </p:ext>
            </p:extLst>
          </p:nvPr>
        </p:nvGraphicFramePr>
        <p:xfrm>
          <a:off x="838200" y="1472176"/>
          <a:ext cx="10708105" cy="43759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671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409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08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>
                          <a:effectLst/>
                          <a:latin typeface="Montserrat"/>
                        </a:rPr>
                        <a:t>Kod razvojnog izazova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Naziv razvojnog izazova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08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>
                          <a:effectLst/>
                          <a:latin typeface="Montserrat"/>
                        </a:rPr>
                        <a:t>[PA2]- 13.3.1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Nedovoljno razvijena saradnja nauke i privrede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08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[PA2]- 13.3.2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Ograničeni kapaciteti za transfer tehnologije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08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[PA2]- 13.3.3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Nizak nivo povjerenja između istraživačkog i poslovnog sektora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08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[PA2]- 13.3.4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>
                          <a:effectLst/>
                          <a:latin typeface="Montserrat"/>
                        </a:rPr>
                        <a:t>Nedovoljno uključivanje privatnog sektora u istraživanje i razvoj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08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[PA2]- 13.3.5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Mali broj korisnika i ograničen obim zajedničkih projekata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08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[PA2]- 13.3.6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Slaba komercijalizacija rezultata istraživanja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208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[PA2]- 13.3.7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Nedovoljno razvijena preduzetnička kultura zasnovana na znanju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208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[PA2]- 13.3.8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>
                          <a:effectLst/>
                          <a:latin typeface="Montserrat"/>
                        </a:rPr>
                        <a:t>Ograničen pristup finansiranju za inovativna preduzeća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208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[PA2]- 13.3.9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Nedovoljna sektorska orijentacija istraživanja i inovacija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208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[PA2]- 13.3.10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Ograničen obuhvat inovativnih preduzeća instrumentima podrške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208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[PA2]- 13.4.1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Nedovoljna koordinacija unutar nacionalnog inovacionog ekosistema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208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[PA2]- 13.4.2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Ograničeni kapaciteti za upravljanje i sprovođenje politika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208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[PA2]- 13.4.3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Nepotpuna operacionalizacija pravnog okvira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208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[PA2]- 13.4.4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Nedovoljna usklađenost sistema sa potrebama buduće kohezijske politike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208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[PA2]- 13.4.5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>
                          <a:effectLst/>
                          <a:latin typeface="Montserrat"/>
                        </a:rPr>
                        <a:t>Ograničeno učešće u međunarodnim i EU programima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208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[PA2]- 13.4.6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Nedovoljno korišćenje potencijala međunarodne i dijasporske saradnje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208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[PA2]- 13.4.7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Nedovoljno razvijen pravni okvir za intelektualnu svojinu i AI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208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Montserrat"/>
                        </a:rPr>
                        <a:t>[PA2]- 13.4.8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>
                          <a:effectLst/>
                          <a:latin typeface="Montserrat"/>
                        </a:rPr>
                        <a:t>Ograničena raspoloživost i uporedivost podataka za upravljanje sistemom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07939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Odabrani indikatori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4258647"/>
              </p:ext>
            </p:extLst>
          </p:nvPr>
        </p:nvGraphicFramePr>
        <p:xfrm>
          <a:off x="356937" y="1586414"/>
          <a:ext cx="11113168" cy="41290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596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97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23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620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2794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3489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Montserrat"/>
                        </a:rPr>
                        <a:t>Indikator</a:t>
                      </a:r>
                      <a:endParaRPr lang="en-US" sz="12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Crna Gora</a:t>
                      </a:r>
                      <a:endParaRPr lang="en-US" sz="12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EU-27</a:t>
                      </a:r>
                      <a:endParaRPr lang="en-US" sz="12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Montserrat"/>
                        </a:rPr>
                        <a:t>Godina / napomena</a:t>
                      </a:r>
                      <a:endParaRPr lang="en-US" sz="12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Izvor</a:t>
                      </a:r>
                      <a:endParaRPr lang="en-US" sz="12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760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Montserrat"/>
                        </a:rPr>
                        <a:t>Ukupni inovacioni učinak (European Innovation Scoreboard)</a:t>
                      </a:r>
                      <a:endParaRPr lang="en-US" sz="12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45,3</a:t>
                      </a:r>
                      <a:endParaRPr lang="en-US" sz="12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100 (EU=100)</a:t>
                      </a:r>
                      <a:endParaRPr lang="en-US" sz="12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2025</a:t>
                      </a:r>
                      <a:endParaRPr lang="en-US" sz="12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EIS 2025 Country Profile Montenegro / Guideline on R&amp;I</a:t>
                      </a:r>
                      <a:endParaRPr lang="en-US" sz="12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760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Status na European Innovation Scoreboard</a:t>
                      </a:r>
                      <a:endParaRPr lang="en-US" sz="12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Montserrat"/>
                        </a:rPr>
                        <a:t>Emerging Innovator</a:t>
                      </a:r>
                      <a:endParaRPr lang="en-US" sz="12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—</a:t>
                      </a:r>
                      <a:endParaRPr lang="en-US" sz="12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2025</a:t>
                      </a:r>
                      <a:endParaRPr lang="en-US" sz="12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EIS 2025 Country Profile Montenegro / Guideline on R&amp;I</a:t>
                      </a:r>
                      <a:endParaRPr lang="en-US" sz="12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760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Budžetska izdvajanja države za istraživanje i razvoj (GBARD) (% BDP)</a:t>
                      </a:r>
                      <a:endParaRPr lang="en-US" sz="12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0,02</a:t>
                      </a:r>
                      <a:endParaRPr lang="en-US" sz="12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0,71</a:t>
                      </a:r>
                      <a:endParaRPr lang="en-US" sz="12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2024</a:t>
                      </a:r>
                      <a:endParaRPr lang="en-US" sz="12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Eurostat – Government budget allocations for R&amp;D</a:t>
                      </a:r>
                      <a:endParaRPr lang="en-US" sz="12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760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Montserrat"/>
                        </a:rPr>
                        <a:t>Izdaci za istraživanje i razvoj (% BDP)</a:t>
                      </a:r>
                      <a:endParaRPr lang="en-US" sz="12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0,4%</a:t>
                      </a:r>
                      <a:endParaRPr lang="en-US" sz="12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2,2%</a:t>
                      </a:r>
                      <a:endParaRPr lang="en-US" sz="12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CG: procjena za 2024; EU: 2024</a:t>
                      </a:r>
                      <a:endParaRPr lang="en-US" sz="12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EK Izvještaj o Crnoj Gori 2025 / Eurostat</a:t>
                      </a:r>
                      <a:endParaRPr lang="en-US" sz="12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760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Izdaci javnog sektora za istraživanje i razvoj (u odnosu na EU prosjek)</a:t>
                      </a:r>
                      <a:endParaRPr lang="en-US" sz="12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31,7</a:t>
                      </a:r>
                      <a:endParaRPr lang="en-US" sz="12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100 (EU=100)</a:t>
                      </a:r>
                      <a:endParaRPr lang="en-US" sz="12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2025</a:t>
                      </a:r>
                      <a:endParaRPr lang="en-US" sz="12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EIS 2025 Country Profile Montenegro / Guideline on R&amp;I</a:t>
                      </a:r>
                      <a:endParaRPr lang="en-US" sz="12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760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Izdaci poslovnog sektora za istraživanje i razvoj (u odnosu na EU prosjek)</a:t>
                      </a:r>
                      <a:endParaRPr lang="en-US" sz="12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9,7</a:t>
                      </a:r>
                      <a:endParaRPr lang="en-US" sz="12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100 (EU=100)</a:t>
                      </a:r>
                      <a:endParaRPr lang="en-US" sz="12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2023</a:t>
                      </a:r>
                      <a:endParaRPr lang="en-US" sz="12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Strategija naučnoistraživačke djelatnosti 2024–2028</a:t>
                      </a:r>
                      <a:endParaRPr lang="en-US" sz="12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760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Izdaci poslovnog sektora za istraživanje i razvoj (% BDP)</a:t>
                      </a:r>
                      <a:endParaRPr lang="en-US" sz="12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0,20%</a:t>
                      </a:r>
                      <a:endParaRPr lang="en-US" sz="12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—</a:t>
                      </a:r>
                      <a:endParaRPr lang="en-US" sz="12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CG: 2018</a:t>
                      </a:r>
                      <a:endParaRPr lang="en-US" sz="12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Program za nauku i inovacije 2026–2030</a:t>
                      </a:r>
                      <a:endParaRPr lang="en-US" sz="12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760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Montserrat"/>
                        </a:rPr>
                        <a:t>Novi doktori nauka (indeks, EU=100)</a:t>
                      </a:r>
                      <a:endParaRPr lang="en-US" sz="12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9,8</a:t>
                      </a:r>
                      <a:endParaRPr lang="en-US" sz="12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100</a:t>
                      </a:r>
                      <a:endParaRPr lang="en-US" sz="12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2024</a:t>
                      </a:r>
                      <a:endParaRPr lang="en-US" sz="12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Montserrat"/>
                        </a:rPr>
                        <a:t>European Innovation Scoreboard 2025: Country Profile – Montenegro</a:t>
                      </a:r>
                      <a:endParaRPr lang="en-US" sz="12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78634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Odabrani indikatori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1148787"/>
              </p:ext>
            </p:extLst>
          </p:nvPr>
        </p:nvGraphicFramePr>
        <p:xfrm>
          <a:off x="208548" y="1626520"/>
          <a:ext cx="11774904" cy="45263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645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60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069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24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848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082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effectLst/>
                          <a:latin typeface="Montserrat"/>
                        </a:rPr>
                        <a:t>Indikator</a:t>
                      </a:r>
                      <a:endParaRPr lang="en-US" sz="11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>
                          <a:effectLst/>
                          <a:latin typeface="Montserrat"/>
                        </a:rPr>
                        <a:t>Crna Gora</a:t>
                      </a:r>
                      <a:endParaRPr lang="en-US" sz="11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>
                          <a:effectLst/>
                          <a:latin typeface="Montserrat"/>
                        </a:rPr>
                        <a:t>EU-27</a:t>
                      </a:r>
                      <a:endParaRPr lang="en-US" sz="11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>
                          <a:effectLst/>
                          <a:latin typeface="Montserrat"/>
                        </a:rPr>
                        <a:t>Godina / napomena</a:t>
                      </a:r>
                      <a:endParaRPr lang="en-US" sz="11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>
                          <a:effectLst/>
                          <a:latin typeface="Montserrat"/>
                        </a:rPr>
                        <a:t>Izvor</a:t>
                      </a:r>
                      <a:endParaRPr lang="en-US" sz="11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760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effectLst/>
                          <a:latin typeface="Montserrat"/>
                        </a:rPr>
                        <a:t>Naučne publikacije među 10% najcitiranijih (indeks, Eu=100)</a:t>
                      </a:r>
                      <a:endParaRPr lang="en-US" sz="11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>
                          <a:effectLst/>
                          <a:latin typeface="Montserrat"/>
                        </a:rPr>
                        <a:t>33,2</a:t>
                      </a:r>
                      <a:endParaRPr lang="en-US" sz="11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>
                          <a:effectLst/>
                          <a:latin typeface="Montserrat"/>
                        </a:rPr>
                        <a:t>100</a:t>
                      </a:r>
                      <a:endParaRPr lang="en-US" sz="11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>
                          <a:effectLst/>
                          <a:latin typeface="Montserrat"/>
                        </a:rPr>
                        <a:t>2024</a:t>
                      </a:r>
                      <a:endParaRPr lang="en-US" sz="11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>
                          <a:effectLst/>
                          <a:latin typeface="Montserrat"/>
                        </a:rPr>
                        <a:t>European Innovation Scoreboard 2025: Country Profile – Montenegro</a:t>
                      </a:r>
                      <a:endParaRPr lang="en-US" sz="11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760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>
                          <a:effectLst/>
                          <a:latin typeface="Montserrat"/>
                        </a:rPr>
                        <a:t>Javno-privatne ko-publikacije (u odnosu na EU prosjek)</a:t>
                      </a:r>
                      <a:endParaRPr lang="en-US" sz="11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>
                          <a:effectLst/>
                          <a:latin typeface="Montserrat"/>
                        </a:rPr>
                        <a:t>33,1</a:t>
                      </a:r>
                      <a:endParaRPr lang="en-US" sz="11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>
                          <a:effectLst/>
                          <a:latin typeface="Montserrat"/>
                        </a:rPr>
                        <a:t>100 (EU=100)</a:t>
                      </a:r>
                      <a:endParaRPr lang="en-US" sz="11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>
                          <a:effectLst/>
                          <a:latin typeface="Montserrat"/>
                        </a:rPr>
                        <a:t>2024</a:t>
                      </a:r>
                      <a:endParaRPr lang="en-US" sz="11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>
                          <a:effectLst/>
                          <a:latin typeface="Montserrat"/>
                        </a:rPr>
                        <a:t>Program za nauku i inovacije 2026–2030</a:t>
                      </a:r>
                      <a:endParaRPr lang="en-US" sz="11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760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effectLst/>
                          <a:latin typeface="Montserrat"/>
                        </a:rPr>
                        <a:t>Zaposlenost u inovativnim preduzećima (u odnosu na EU prosjek)</a:t>
                      </a:r>
                      <a:endParaRPr lang="en-US" sz="11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effectLst/>
                          <a:latin typeface="Montserrat"/>
                        </a:rPr>
                        <a:t>137,0</a:t>
                      </a:r>
                      <a:endParaRPr lang="en-US" sz="11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>
                          <a:effectLst/>
                          <a:latin typeface="Montserrat"/>
                        </a:rPr>
                        <a:t>100 (EU=100)</a:t>
                      </a:r>
                      <a:endParaRPr lang="en-US" sz="11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>
                          <a:effectLst/>
                          <a:latin typeface="Montserrat"/>
                        </a:rPr>
                        <a:t>2025</a:t>
                      </a:r>
                      <a:endParaRPr lang="en-US" sz="11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>
                          <a:effectLst/>
                          <a:latin typeface="Montserrat"/>
                        </a:rPr>
                        <a:t>EIS 2025 Country Profile Montenegro / Guideline on R&amp;I</a:t>
                      </a:r>
                      <a:endParaRPr lang="en-US" sz="11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760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>
                          <a:effectLst/>
                          <a:latin typeface="Montserrat"/>
                        </a:rPr>
                        <a:t>Inovativna MSP koja sarađuju sa drugima (u odnosu na EU prosjek)</a:t>
                      </a:r>
                      <a:endParaRPr lang="en-US" sz="11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>
                          <a:effectLst/>
                          <a:latin typeface="Montserrat"/>
                        </a:rPr>
                        <a:t>146,0</a:t>
                      </a:r>
                      <a:endParaRPr lang="en-US" sz="11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>
                          <a:effectLst/>
                          <a:latin typeface="Montserrat"/>
                        </a:rPr>
                        <a:t>100 (EU=100)</a:t>
                      </a:r>
                      <a:endParaRPr lang="en-US" sz="11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>
                          <a:effectLst/>
                          <a:latin typeface="Montserrat"/>
                        </a:rPr>
                        <a:t>2025</a:t>
                      </a:r>
                      <a:endParaRPr lang="en-US" sz="11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>
                          <a:effectLst/>
                          <a:latin typeface="Montserrat"/>
                        </a:rPr>
                        <a:t>EIS 2025 Country Profile Montenegro / Guideline on R&amp;I</a:t>
                      </a:r>
                      <a:endParaRPr lang="en-US" sz="11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760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>
                          <a:effectLst/>
                          <a:latin typeface="Montserrat"/>
                        </a:rPr>
                        <a:t>Izdaci za venture capital (u odnosu na EU prosjek)</a:t>
                      </a:r>
                      <a:endParaRPr lang="en-US" sz="11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>
                          <a:effectLst/>
                          <a:latin typeface="Montserrat"/>
                        </a:rPr>
                        <a:t>0,5</a:t>
                      </a:r>
                      <a:endParaRPr lang="en-US" sz="11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>
                          <a:effectLst/>
                          <a:latin typeface="Montserrat"/>
                        </a:rPr>
                        <a:t>100 (EU=100)</a:t>
                      </a:r>
                      <a:endParaRPr lang="en-US" sz="11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>
                          <a:effectLst/>
                          <a:latin typeface="Montserrat"/>
                        </a:rPr>
                        <a:t>2025</a:t>
                      </a:r>
                      <a:endParaRPr lang="en-US" sz="11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>
                          <a:effectLst/>
                          <a:latin typeface="Montserrat"/>
                        </a:rPr>
                        <a:t>EIS 2025 Country Profile Montenegro / Guideline on R&amp;I</a:t>
                      </a:r>
                      <a:endParaRPr lang="en-US" sz="11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760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>
                          <a:effectLst/>
                          <a:latin typeface="Montserrat"/>
                        </a:rPr>
                        <a:t>Ulaganja u digitalne tehnologije (u odnosu na EU prosjek)</a:t>
                      </a:r>
                      <a:endParaRPr lang="en-US" sz="11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>
                          <a:effectLst/>
                          <a:latin typeface="Montserrat"/>
                        </a:rPr>
                        <a:t>50,9</a:t>
                      </a:r>
                      <a:endParaRPr lang="en-US" sz="11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>
                          <a:effectLst/>
                          <a:latin typeface="Montserrat"/>
                        </a:rPr>
                        <a:t>100 (EU=100)</a:t>
                      </a:r>
                      <a:endParaRPr lang="en-US" sz="11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>
                          <a:effectLst/>
                          <a:latin typeface="Montserrat"/>
                        </a:rPr>
                        <a:t>2025</a:t>
                      </a:r>
                      <a:endParaRPr lang="en-US" sz="11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>
                          <a:effectLst/>
                          <a:latin typeface="Montserrat"/>
                        </a:rPr>
                        <a:t>EIS 2025 Country Profile Montenegro / Guideline on R&amp;I</a:t>
                      </a:r>
                      <a:endParaRPr lang="en-US" sz="11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760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>
                          <a:effectLst/>
                          <a:latin typeface="Montserrat"/>
                        </a:rPr>
                        <a:t>Lica sa iznad osnovnog nivoa ukupnih digitalnih vještina (u odnosu na EU prosjek)</a:t>
                      </a:r>
                      <a:endParaRPr lang="en-US" sz="11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>
                          <a:effectLst/>
                          <a:latin typeface="Montserrat"/>
                        </a:rPr>
                        <a:t>28,1</a:t>
                      </a:r>
                      <a:endParaRPr lang="en-US" sz="11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>
                          <a:effectLst/>
                          <a:latin typeface="Montserrat"/>
                        </a:rPr>
                        <a:t>100 (EU=100)</a:t>
                      </a:r>
                      <a:endParaRPr lang="en-US" sz="11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>
                          <a:effectLst/>
                          <a:latin typeface="Montserrat"/>
                        </a:rPr>
                        <a:t>2025</a:t>
                      </a:r>
                      <a:endParaRPr lang="en-US" sz="11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>
                          <a:effectLst/>
                          <a:latin typeface="Montserrat"/>
                        </a:rPr>
                        <a:t>EIS 2025 Country Profile Montenegro / Guideline on R&amp;I</a:t>
                      </a:r>
                      <a:endParaRPr lang="en-US" sz="11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760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>
                          <a:effectLst/>
                          <a:latin typeface="Montserrat"/>
                        </a:rPr>
                        <a:t>Broj potpisanih Horizon Europe grantova</a:t>
                      </a:r>
                      <a:endParaRPr lang="en-US" sz="11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>
                          <a:effectLst/>
                          <a:latin typeface="Montserrat"/>
                        </a:rPr>
                        <a:t>31</a:t>
                      </a:r>
                      <a:endParaRPr lang="en-US" sz="11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>
                          <a:effectLst/>
                          <a:latin typeface="Montserrat"/>
                        </a:rPr>
                        <a:t>—</a:t>
                      </a:r>
                      <a:endParaRPr lang="en-US" sz="11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>
                          <a:effectLst/>
                          <a:latin typeface="Montserrat"/>
                        </a:rPr>
                        <a:t>stanje do 2025</a:t>
                      </a:r>
                      <a:endParaRPr lang="en-US" sz="11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>
                          <a:effectLst/>
                          <a:latin typeface="Montserrat"/>
                        </a:rPr>
                        <a:t>Horizon Europe dashboard / Guideline on R&amp;I</a:t>
                      </a:r>
                      <a:endParaRPr lang="en-US" sz="11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760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>
                          <a:effectLst/>
                          <a:latin typeface="Montserrat"/>
                        </a:rPr>
                        <a:t>Horizon Europe finansiranje</a:t>
                      </a:r>
                      <a:endParaRPr lang="en-US" sz="11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>
                          <a:effectLst/>
                          <a:latin typeface="Montserrat"/>
                        </a:rPr>
                        <a:t>4,83 mil. €</a:t>
                      </a:r>
                      <a:endParaRPr lang="en-US" sz="11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>
                          <a:effectLst/>
                          <a:latin typeface="Montserrat"/>
                        </a:rPr>
                        <a:t>—</a:t>
                      </a:r>
                      <a:endParaRPr lang="en-US" sz="11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>
                          <a:effectLst/>
                          <a:latin typeface="Montserrat"/>
                        </a:rPr>
                        <a:t>stanje do 2025</a:t>
                      </a:r>
                      <a:endParaRPr lang="en-US" sz="11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>
                          <a:effectLst/>
                          <a:latin typeface="Montserrat"/>
                        </a:rPr>
                        <a:t>Horizon Europe dashboard / Guideline on R&amp;I</a:t>
                      </a:r>
                      <a:endParaRPr lang="en-US" sz="11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760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>
                          <a:effectLst/>
                          <a:latin typeface="Montserrat"/>
                        </a:rPr>
                        <a:t>Istraživači, ekvivalent punog radnog vremena (FTE)</a:t>
                      </a:r>
                      <a:endParaRPr lang="en-US" sz="11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>
                          <a:effectLst/>
                          <a:latin typeface="Montserrat"/>
                        </a:rPr>
                        <a:t>469</a:t>
                      </a:r>
                      <a:endParaRPr lang="en-US" sz="11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>
                          <a:effectLst/>
                          <a:latin typeface="Montserrat"/>
                        </a:rPr>
                        <a:t>1,86 miliona</a:t>
                      </a:r>
                      <a:endParaRPr lang="en-US" sz="11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>
                          <a:effectLst/>
                          <a:latin typeface="Montserrat"/>
                        </a:rPr>
                        <a:t>2019</a:t>
                      </a:r>
                      <a:endParaRPr lang="en-US" sz="11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>
                          <a:effectLst/>
                          <a:latin typeface="Montserrat"/>
                        </a:rPr>
                        <a:t>Eurostat, researchers in full-time equivalent (FTE);</a:t>
                      </a:r>
                      <a:endParaRPr lang="en-US" sz="11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760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>
                          <a:effectLst/>
                          <a:latin typeface="Montserrat"/>
                        </a:rPr>
                        <a:t>Ukupno osoblje u istraživanju i razvoju, ekvivalent punog radnog vremena (FTE)</a:t>
                      </a:r>
                      <a:endParaRPr lang="en-US" sz="11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>
                          <a:effectLst/>
                          <a:latin typeface="Montserrat"/>
                        </a:rPr>
                        <a:t>685</a:t>
                      </a:r>
                      <a:endParaRPr lang="en-US" sz="11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>
                          <a:effectLst/>
                          <a:latin typeface="Montserrat"/>
                        </a:rPr>
                        <a:t>2,9 miliona</a:t>
                      </a:r>
                      <a:endParaRPr lang="en-US" sz="11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>
                          <a:effectLst/>
                          <a:latin typeface="Montserrat"/>
                        </a:rPr>
                        <a:t>2019</a:t>
                      </a:r>
                      <a:endParaRPr lang="en-US" sz="11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>
                          <a:effectLst/>
                          <a:latin typeface="Montserrat"/>
                        </a:rPr>
                        <a:t>Eurostat, researchers in full-time equivalent (FTE);</a:t>
                      </a:r>
                      <a:endParaRPr lang="en-US" sz="11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7760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>
                          <a:effectLst/>
                          <a:latin typeface="Montserrat"/>
                        </a:rPr>
                        <a:t>Istraživanje i razvoj u radnoj snazi</a:t>
                      </a:r>
                      <a:endParaRPr lang="en-US" sz="11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>
                          <a:effectLst/>
                          <a:latin typeface="Montserrat"/>
                        </a:rPr>
                        <a:t>oko 0,3%</a:t>
                      </a:r>
                      <a:endParaRPr lang="en-US" sz="11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>
                          <a:effectLst/>
                          <a:latin typeface="Montserrat"/>
                        </a:rPr>
                        <a:t>oko 1%</a:t>
                      </a:r>
                      <a:endParaRPr lang="en-US" sz="11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>
                          <a:effectLst/>
                          <a:latin typeface="Montserrat"/>
                        </a:rPr>
                        <a:t>posljednji raspoloživi podaci u izvoru</a:t>
                      </a:r>
                      <a:endParaRPr lang="en-US" sz="11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effectLst/>
                          <a:latin typeface="Montserrat"/>
                        </a:rPr>
                        <a:t>Guideline on R&amp;I</a:t>
                      </a:r>
                      <a:endParaRPr lang="en-US" sz="11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34749" marR="34749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08296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sz="3500" dirty="0"/>
              <a:t>SWOT analiza – u pripremi</a:t>
            </a:r>
            <a:endParaRPr lang="en-US" sz="35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5142164"/>
              </p:ext>
            </p:extLst>
          </p:nvPr>
        </p:nvGraphicFramePr>
        <p:xfrm>
          <a:off x="320843" y="1690688"/>
          <a:ext cx="11550315" cy="48896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002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25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125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125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1252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2252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noProof="1">
                          <a:effectLst/>
                          <a:latin typeface="Montserrat"/>
                        </a:rPr>
                        <a:t>Tematska cjelina</a:t>
                      </a:r>
                      <a:endParaRPr lang="sr-Latn-ME" sz="12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73" marR="6047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noProof="1">
                          <a:effectLst/>
                          <a:latin typeface="Montserrat"/>
                        </a:rPr>
                        <a:t>Snage</a:t>
                      </a:r>
                      <a:endParaRPr lang="sr-Latn-ME" sz="12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73" marR="6047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noProof="1">
                          <a:effectLst/>
                          <a:latin typeface="Montserrat"/>
                        </a:rPr>
                        <a:t>Slabosti</a:t>
                      </a:r>
                      <a:endParaRPr lang="sr-Latn-ME" sz="12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73" marR="6047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noProof="1">
                          <a:effectLst/>
                          <a:latin typeface="Montserrat"/>
                        </a:rPr>
                        <a:t>Prilike</a:t>
                      </a:r>
                      <a:endParaRPr lang="sr-Latn-ME" sz="12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73" marR="6047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noProof="1">
                          <a:effectLst/>
                          <a:latin typeface="Montserrat"/>
                        </a:rPr>
                        <a:t>Prijetnje</a:t>
                      </a:r>
                      <a:endParaRPr lang="sr-Latn-ME" sz="12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73" marR="60473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646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noProof="1">
                          <a:effectLst/>
                          <a:latin typeface="Montserrat"/>
                        </a:rPr>
                        <a:t>PA2-</a:t>
                      </a:r>
                      <a:r>
                        <a:rPr lang="en-US" sz="1200" noProof="1">
                          <a:effectLst/>
                          <a:latin typeface="Montserrat"/>
                        </a:rPr>
                        <a:t>13.</a:t>
                      </a:r>
                      <a:r>
                        <a:rPr lang="sr-Latn-ME" sz="1200" noProof="1">
                          <a:effectLst/>
                          <a:latin typeface="Montserrat"/>
                        </a:rPr>
                        <a:t>1 Istraživački kapaciteti, ljudski resursi i naučna izvrsnost</a:t>
                      </a:r>
                      <a:endParaRPr lang="sr-Latn-ME" sz="12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73" marR="6047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noProof="1">
                          <a:effectLst/>
                          <a:latin typeface="Montserrat"/>
                        </a:rPr>
                        <a:t>Postoji strateški i normativni okvir, uz uključivanje Crne Gore u ERA i Horizont Evropa.</a:t>
                      </a:r>
                      <a:endParaRPr lang="sr-Latn-ME" sz="12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73" marR="6047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noProof="1">
                          <a:effectLst/>
                          <a:latin typeface="Montserrat"/>
                        </a:rPr>
                        <a:t>Nizak intenzitet ulaganja u R&amp;D i ograničen broj istraživača ostaju ključna strukturna ograničenja.</a:t>
                      </a:r>
                      <a:endParaRPr lang="sr-Latn-ME" sz="12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73" marR="6047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noProof="1">
                          <a:effectLst/>
                          <a:latin typeface="Montserrat"/>
                        </a:rPr>
                        <a:t>Program za nauku i inovacije 2026–2030 otvara prostor za višegodišnje finansiranje, izvrsnost i razvoj mladih istraživača.</a:t>
                      </a:r>
                      <a:endParaRPr lang="sr-Latn-ME" sz="12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73" marR="6047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noProof="1">
                          <a:effectLst/>
                          <a:latin typeface="Montserrat"/>
                        </a:rPr>
                        <a:t>Odliv istraživača i nedovoljan priliv novih talenata mogu dugoročno oslabiti istraživački sistem.</a:t>
                      </a:r>
                      <a:endParaRPr lang="sr-Latn-ME" sz="12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73" marR="60473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646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noProof="1">
                          <a:effectLst/>
                          <a:latin typeface="Montserrat"/>
                        </a:rPr>
                        <a:t>PA2-</a:t>
                      </a:r>
                      <a:r>
                        <a:rPr lang="en-US" sz="1200" noProof="1">
                          <a:effectLst/>
                          <a:latin typeface="Montserrat"/>
                        </a:rPr>
                        <a:t>13.</a:t>
                      </a:r>
                      <a:r>
                        <a:rPr lang="sr-Latn-ME" sz="1200" noProof="1">
                          <a:effectLst/>
                          <a:latin typeface="Montserrat"/>
                        </a:rPr>
                        <a:t>2 Istraživačka i inovaciona infrastruktura i podrška razvoju ekosistema</a:t>
                      </a:r>
                      <a:endParaRPr lang="sr-Latn-ME" sz="12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73" marR="6047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noProof="1">
                          <a:effectLst/>
                          <a:latin typeface="Montserrat"/>
                        </a:rPr>
                        <a:t>Mapa puta za istraživačku infrastrukturu 2024–2028 daje sistematičan okvir za razvoj i upravljanje infrastrukturom.</a:t>
                      </a:r>
                      <a:endParaRPr lang="sr-Latn-ME" sz="12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73" marR="6047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noProof="1">
                          <a:effectLst/>
                          <a:latin typeface="Montserrat"/>
                        </a:rPr>
                        <a:t>Infrastruktura je neujednačeno razvijena, teritorijalno koncentrisana i nedovoljno otvorena za šire korišćenje.</a:t>
                      </a:r>
                      <a:endParaRPr lang="sr-Latn-ME" sz="12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73" marR="6047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noProof="1">
                          <a:effectLst/>
                          <a:latin typeface="Montserrat"/>
                        </a:rPr>
                        <a:t>Otvoreni pristup i povezivanje sa regionalnim i evropskim infrastrukturama mogu povećati iskorišćenost kapaciteta.</a:t>
                      </a:r>
                      <a:endParaRPr lang="sr-Latn-ME" sz="12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73" marR="6047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noProof="1">
                          <a:effectLst/>
                          <a:latin typeface="Montserrat"/>
                        </a:rPr>
                        <a:t>Nedovoljna održivost finansiranja može usporiti modernizaciju, održavanje i funkcionalnu upotrebu opreme.</a:t>
                      </a:r>
                      <a:endParaRPr lang="sr-Latn-ME" sz="12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73" marR="60473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646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noProof="1">
                          <a:effectLst/>
                          <a:latin typeface="Montserrat"/>
                        </a:rPr>
                        <a:t>PA2-</a:t>
                      </a:r>
                      <a:r>
                        <a:rPr lang="en-US" sz="1200" noProof="1">
                          <a:effectLst/>
                          <a:latin typeface="Montserrat"/>
                        </a:rPr>
                        <a:t>13.</a:t>
                      </a:r>
                      <a:r>
                        <a:rPr lang="sr-Latn-ME" sz="1200" noProof="1">
                          <a:effectLst/>
                          <a:latin typeface="Montserrat"/>
                        </a:rPr>
                        <a:t>3 Saradnja nauke i privrede, transfer tehnologije i inovacije u preduzećima</a:t>
                      </a:r>
                      <a:endParaRPr lang="sr-Latn-ME" sz="12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73" marR="6047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noProof="1">
                          <a:effectLst/>
                          <a:latin typeface="Montserrat"/>
                        </a:rPr>
                        <a:t>Fond za inovacije je razvio instrumente podrške za startapove, inovativna MMSP i saradnju sa istraživačkim organizacijama.</a:t>
                      </a:r>
                      <a:endParaRPr lang="sr-Latn-ME" sz="12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73" marR="6047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noProof="1">
                          <a:effectLst/>
                          <a:latin typeface="Montserrat"/>
                        </a:rPr>
                        <a:t>Saradnja nauke i privrede, privatna R&amp;D ulaganja i tržišna valorizacija znanja ostaju slabo razvijeni.</a:t>
                      </a:r>
                      <a:endParaRPr lang="sr-Latn-ME" sz="12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73" marR="6047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noProof="1">
                          <a:effectLst/>
                          <a:latin typeface="Montserrat"/>
                        </a:rPr>
                        <a:t>TTO, NTP, Tehnopolis i Fond za inovacije mogu formirati integrisani pipeline od ideje do tržišta.</a:t>
                      </a:r>
                      <a:endParaRPr lang="sr-Latn-ME" sz="12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73" marR="6047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noProof="1">
                          <a:effectLst/>
                          <a:latin typeface="Montserrat"/>
                        </a:rPr>
                        <a:t>Bez jačanja tražnje iz privrede, saradnja može ostati ograničena na mali broj pilot projekata.</a:t>
                      </a:r>
                      <a:endParaRPr lang="sr-Latn-ME" sz="12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73" marR="60473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646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noProof="1">
                          <a:effectLst/>
                          <a:latin typeface="Montserrat"/>
                        </a:rPr>
                        <a:t>PA2-</a:t>
                      </a:r>
                      <a:r>
                        <a:rPr lang="en-US" sz="1200" noProof="1">
                          <a:effectLst/>
                          <a:latin typeface="Montserrat"/>
                        </a:rPr>
                        <a:t>13.</a:t>
                      </a:r>
                      <a:r>
                        <a:rPr lang="sr-Latn-ME" sz="1200" noProof="1">
                          <a:effectLst/>
                          <a:latin typeface="Montserrat"/>
                        </a:rPr>
                        <a:t>4 Upravljanje sistemom, reformski okvir i međunarodna integracija</a:t>
                      </a:r>
                      <a:endParaRPr lang="sr-Latn-ME" sz="12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73" marR="6047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noProof="1">
                          <a:effectLst/>
                          <a:latin typeface="Montserrat"/>
                        </a:rPr>
                        <a:t>Strateški, pravni i reformski okvir za istraživanje i inovacije značajno je unaprijeđen.</a:t>
                      </a:r>
                      <a:endParaRPr lang="sr-Latn-ME" sz="12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73" marR="6047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noProof="1">
                          <a:effectLst/>
                          <a:latin typeface="Montserrat"/>
                        </a:rPr>
                        <a:t>Glavni izazov je implementacija, koordinacija i pretvaranje ciljeva iz strateških dokumenata u mjerljive rezultate.</a:t>
                      </a:r>
                      <a:endParaRPr lang="sr-Latn-ME" sz="12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73" marR="6047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noProof="1">
                          <a:effectLst/>
                          <a:latin typeface="Montserrat"/>
                        </a:rPr>
                        <a:t>Nova S3 2026–2031 i priprema za buduće EU fondove mogu bolje fokusirati ulaganja i međunarodnu integraciju.</a:t>
                      </a:r>
                      <a:endParaRPr lang="sr-Latn-ME" sz="12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73" marR="6047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noProof="1">
                          <a:effectLst/>
                          <a:latin typeface="Montserrat"/>
                        </a:rPr>
                        <a:t>Kašnjenja u reformama i slabija analitička baza za praćenje učinaka mogu ograničiti modernizaciju sistema.</a:t>
                      </a:r>
                      <a:endParaRPr lang="sr-Latn-ME" sz="12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73" marR="60473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70058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Pitanja za diskusiju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Latn-ME" noProof="1"/>
              <a:t>Da li je obuhvat ključnih strategija, programa i zakona adekvatan za ovo prioritetno područje?</a:t>
            </a:r>
          </a:p>
          <a:p>
            <a:r>
              <a:rPr lang="sr-Latn-ME" noProof="1"/>
              <a:t>Da li predložene tematske cjeline dobro obuhvataju prioritetno područje?</a:t>
            </a:r>
          </a:p>
          <a:p>
            <a:r>
              <a:rPr lang="sr-Latn-ME" noProof="1"/>
              <a:t>Koji dodatni indikatori bi mogli biti uključeni radi boljeg dokazivanja razvojnih izazova?</a:t>
            </a:r>
          </a:p>
          <a:p>
            <a:r>
              <a:rPr lang="sr-Latn-ME" noProof="1"/>
              <a:t>Da li postoje relevantni administrativni podaci koje institucije mogu dostaviti?</a:t>
            </a:r>
          </a:p>
          <a:p>
            <a:r>
              <a:rPr lang="sr-Latn-ME" noProof="1"/>
              <a:t>Koji indikatori najbolje pokazuju jaz između Crne Gore i EU prosjeka?</a:t>
            </a:r>
          </a:p>
          <a:p>
            <a:r>
              <a:rPr lang="it-IT" dirty="0"/>
              <a:t>Da li biste dodali, izostavili ili preformulisali neki razvojni izazov?</a:t>
            </a:r>
            <a:endParaRPr lang="sr-Latn-ME" dirty="0"/>
          </a:p>
          <a:p>
            <a:r>
              <a:rPr lang="sr-Latn-ME" noProof="1"/>
              <a:t>Koje reforme su preduslov za djelotvorne investicije?</a:t>
            </a:r>
          </a:p>
          <a:p>
            <a:r>
              <a:rPr lang="sr-Latn-ME" noProof="1"/>
              <a:t>Koji instrumenti podrške bi mogli imati najveći razvojni efekat?</a:t>
            </a:r>
          </a:p>
        </p:txBody>
      </p:sp>
    </p:spTree>
    <p:extLst>
      <p:ext uri="{BB962C8B-B14F-4D97-AF65-F5344CB8AC3E}">
        <p14:creationId xmlns:p14="http://schemas.microsoft.com/office/powerpoint/2010/main" val="37888929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sr-Latn-ME" dirty="0"/>
              <a:t>Konsultant</a:t>
            </a:r>
          </a:p>
          <a:p>
            <a:pPr marL="0" indent="0" algn="ctr">
              <a:buNone/>
            </a:pPr>
            <a:r>
              <a:rPr lang="hr-HR" dirty="0">
                <a:latin typeface="Montserrat"/>
              </a:rPr>
              <a:t>Milena </a:t>
            </a:r>
            <a:r>
              <a:rPr lang="hr-HR">
                <a:latin typeface="Montserrat"/>
              </a:rPr>
              <a:t>Lipovina-Božović</a:t>
            </a:r>
            <a:endParaRPr lang="sr-Latn-ME" dirty="0"/>
          </a:p>
          <a:p>
            <a:pPr marL="0" indent="0" algn="ctr">
              <a:buNone/>
            </a:pPr>
            <a:r>
              <a:rPr lang="hr-HR" dirty="0">
                <a:latin typeface="Montserrat"/>
                <a:hlinkClick r:id="rId2"/>
              </a:rPr>
              <a:t>milena@ucg.ac.me</a:t>
            </a:r>
            <a:r>
              <a:rPr lang="hr-HR" dirty="0">
                <a:latin typeface="Montserrat"/>
              </a:rPr>
              <a:t> </a:t>
            </a:r>
            <a:endParaRPr lang="hr-HR" dirty="0"/>
          </a:p>
          <a:p>
            <a:pPr marL="0" indent="0" algn="ctr">
              <a:buNone/>
            </a:pPr>
            <a:endParaRPr lang="hr-HR" dirty="0"/>
          </a:p>
          <a:p>
            <a:pPr marL="0" indent="0" algn="ctr">
              <a:buNone/>
            </a:pPr>
            <a:endParaRPr lang="hr-HR" dirty="0"/>
          </a:p>
          <a:p>
            <a:pPr marL="0" indent="0" algn="ctr">
              <a:buNone/>
            </a:pPr>
            <a:r>
              <a:rPr lang="hr-HR" dirty="0"/>
              <a:t>Adresa radne grupe za sve upite i komentare</a:t>
            </a:r>
          </a:p>
          <a:p>
            <a:pPr marL="0" indent="0" algn="ctr">
              <a:buNone/>
            </a:pPr>
            <a:endParaRPr lang="hr-HR" dirty="0"/>
          </a:p>
          <a:p>
            <a:pPr marL="0" indent="0" algn="ctr">
              <a:buNone/>
            </a:pPr>
            <a:r>
              <a:rPr lang="hr-HR" b="1" dirty="0">
                <a:hlinkClick r:id="rId3"/>
              </a:rPr>
              <a:t>SPDRG1@mep.gov.me</a:t>
            </a:r>
            <a:endParaRPr lang="hr-HR" b="1" dirty="0"/>
          </a:p>
          <a:p>
            <a:pPr marL="0" indent="0" algn="r">
              <a:buNone/>
            </a:pPr>
            <a:endParaRPr lang="hr-HR" dirty="0"/>
          </a:p>
          <a:p>
            <a:pPr marL="0" indent="0" algn="r">
              <a:buNone/>
            </a:pPr>
            <a:endParaRPr lang="hr-HR" dirty="0"/>
          </a:p>
          <a:p>
            <a:pPr marL="0" indent="0" algn="r">
              <a:buNone/>
            </a:pPr>
            <a:r>
              <a:rPr lang="en-US" dirty="0"/>
              <a:t> </a:t>
            </a:r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val="7700106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Opis prioritetne oblasti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1991085"/>
              </p:ext>
            </p:extLst>
          </p:nvPr>
        </p:nvGraphicFramePr>
        <p:xfrm>
          <a:off x="838200" y="2207173"/>
          <a:ext cx="10515601" cy="41606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676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10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889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487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7836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400" dirty="0">
                          <a:effectLst/>
                          <a:latin typeface="Montserrat"/>
                        </a:rPr>
                        <a:t>Kod prioritetnog područja nivo 1</a:t>
                      </a:r>
                      <a:endParaRPr lang="en-US" sz="24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400" dirty="0">
                          <a:effectLst/>
                          <a:latin typeface="Montserrat"/>
                        </a:rPr>
                        <a:t>Naziv prioritetnog područja nivo 1</a:t>
                      </a:r>
                      <a:endParaRPr lang="en-US" sz="24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400" dirty="0">
                          <a:effectLst/>
                          <a:latin typeface="Montserrat"/>
                        </a:rPr>
                        <a:t>Kod prioritetnog područja nivo 2</a:t>
                      </a:r>
                      <a:endParaRPr lang="en-US" sz="24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400" dirty="0">
                          <a:effectLst/>
                          <a:latin typeface="Montserrat"/>
                        </a:rPr>
                        <a:t>Naziv prioritetnog područja nivo 2</a:t>
                      </a:r>
                      <a:endParaRPr lang="en-US" sz="24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9182">
                <a:tc rowSpan="5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400" dirty="0">
                          <a:effectLst/>
                          <a:latin typeface="Aptos" panose="02110004020202020204"/>
                          <a:ea typeface="Aptos" panose="02110004020202020204"/>
                          <a:cs typeface="Arial" panose="020B0604020202020204" pitchFamily="34" charset="0"/>
                        </a:rPr>
                        <a:t>3</a:t>
                      </a:r>
                      <a:endParaRPr lang="en-US" sz="24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400" dirty="0">
                          <a:effectLst/>
                          <a:latin typeface="Montserrat"/>
                        </a:rPr>
                        <a:t> </a:t>
                      </a:r>
                      <a:endParaRPr lang="en-US" sz="24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400" dirty="0">
                          <a:effectLst/>
                          <a:latin typeface="Montserrat"/>
                        </a:rPr>
                        <a:t> </a:t>
                      </a:r>
                      <a:endParaRPr lang="en-US" sz="24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400" dirty="0">
                          <a:effectLst/>
                          <a:latin typeface="Montserrat"/>
                        </a:rPr>
                        <a:t> </a:t>
                      </a:r>
                      <a:endParaRPr lang="en-US" sz="24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400" dirty="0">
                          <a:effectLst/>
                          <a:latin typeface="Montserrat"/>
                        </a:rPr>
                        <a:t> </a:t>
                      </a:r>
                      <a:endParaRPr lang="en-US" sz="24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rowSpan="5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400" dirty="0">
                          <a:effectLst/>
                          <a:latin typeface="Montserrat"/>
                        </a:rPr>
                        <a:t>Podrška poslovanju</a:t>
                      </a:r>
                      <a:endParaRPr lang="en-US" sz="24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400" dirty="0">
                          <a:effectLst/>
                          <a:latin typeface="Montserrat"/>
                        </a:rPr>
                        <a:t> </a:t>
                      </a:r>
                      <a:endParaRPr lang="en-US" sz="24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400" dirty="0">
                          <a:effectLst/>
                          <a:latin typeface="Montserrat"/>
                        </a:rPr>
                        <a:t> </a:t>
                      </a:r>
                      <a:endParaRPr lang="en-US" sz="24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400" dirty="0">
                          <a:effectLst/>
                          <a:latin typeface="Montserrat"/>
                        </a:rPr>
                        <a:t> </a:t>
                      </a:r>
                      <a:endParaRPr lang="en-US" sz="24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400" dirty="0">
                          <a:effectLst/>
                          <a:latin typeface="Montserrat"/>
                        </a:rPr>
                        <a:t> </a:t>
                      </a:r>
                      <a:endParaRPr lang="en-US" sz="24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400">
                          <a:effectLst/>
                          <a:latin typeface="Montserrat"/>
                        </a:rPr>
                        <a:t>3.06</a:t>
                      </a:r>
                      <a:endParaRPr lang="en-US" sz="24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400">
                          <a:effectLst/>
                          <a:latin typeface="Montserrat"/>
                        </a:rPr>
                        <a:t>Razvoj biznisa</a:t>
                      </a:r>
                      <a:endParaRPr lang="en-US" sz="24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9182">
                <a:tc v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400">
                          <a:effectLst/>
                          <a:latin typeface="Montserrat"/>
                        </a:rPr>
                        <a:t>3.07</a:t>
                      </a:r>
                      <a:endParaRPr lang="en-US" sz="24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400">
                          <a:effectLst/>
                          <a:latin typeface="Montserrat"/>
                        </a:rPr>
                        <a:t>Dekarbonizacija</a:t>
                      </a:r>
                      <a:endParaRPr lang="en-US" sz="24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9182">
                <a:tc v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400">
                          <a:effectLst/>
                          <a:latin typeface="Montserrat"/>
                        </a:rPr>
                        <a:t>3.08</a:t>
                      </a:r>
                      <a:endParaRPr lang="en-US" sz="24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400">
                          <a:effectLst/>
                          <a:latin typeface="Montserrat"/>
                        </a:rPr>
                        <a:t>Bioekonomija</a:t>
                      </a:r>
                      <a:endParaRPr lang="en-US" sz="24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9182">
                <a:tc v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400">
                          <a:effectLst/>
                          <a:latin typeface="Montserrat"/>
                        </a:rPr>
                        <a:t>3.09</a:t>
                      </a:r>
                      <a:endParaRPr lang="en-US" sz="24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400">
                          <a:effectLst/>
                          <a:latin typeface="Montserrat"/>
                        </a:rPr>
                        <a:t>Udaljeni regioni</a:t>
                      </a:r>
                      <a:endParaRPr lang="en-US" sz="24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9182">
                <a:tc v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400">
                          <a:effectLst/>
                          <a:latin typeface="Montserrat"/>
                        </a:rPr>
                        <a:t>3.05</a:t>
                      </a:r>
                      <a:endParaRPr lang="en-US" sz="24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400" dirty="0">
                          <a:effectLst/>
                          <a:latin typeface="Montserrat"/>
                        </a:rPr>
                        <a:t>Reforme</a:t>
                      </a:r>
                      <a:endParaRPr lang="en-US" sz="24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59753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Prioritetna oblast – nivo 2 intervencije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8316223"/>
              </p:ext>
            </p:extLst>
          </p:nvPr>
        </p:nvGraphicFramePr>
        <p:xfrm>
          <a:off x="441158" y="1406893"/>
          <a:ext cx="11438021" cy="566448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0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07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343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639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PA2 kod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Int_kod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Interventno polje unutar PA2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72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3.05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Reforme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72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 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74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Poslovno okruženje i regulatorni okvir, uključujući politike MSP i industrijske politike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72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 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75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Pristup finansiranju i finansiranje rasta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72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 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76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Podrška finansijskoj stabilnosti i daljem razvoju maloprodajnih, bankarskih i tržišta kapitala, kao i standarda korporativnog računovodstva i revizije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72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3.06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Razvoj poslovanja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72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 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63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Podrška inovacijama i naprednim uslugama podrške za MSP – procesi, ekosistemi i strateški razvoj, uključujući usluge menadžmenta, marketinga i dizajna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72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 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64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Odgovorno poslovanje i korporativna održivost, uključujući mjere klimatske otpornosti proizvodnih procesa i lanaca snabdijevanja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72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 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65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Razvoj poslovanja kroz usluge podrške preduzećima, uključujući usluge menadžmenta, marketinga i dizajna, isključujući infrastrukturu, digitalizaciju i tehnološke investicije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672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 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66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Poslovna infrastruktura, uključujući industrijske parkove i lokacije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672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 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67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Digitalizacija poslovanja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672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 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68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Eksploatacija i prerada kritičnih sirovina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672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 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69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Podrška industrijama u trećim zemljama: tekstil, hemikalije, postrojenja za proizvodnju đubriva, cement/kreč/gips, osnovni metali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672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3.07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Dekarbonizacija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672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 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70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Dekarbonizacija energetski intenzivnih industrija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672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 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71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Dekarbonizacija ostalih industrija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672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3.08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Bioekonomija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672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 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72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Investicije u bioekonomiju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672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3.09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Najudaljeniji regioni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672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 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73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Posebne mjere za nadoknadu dodatnih troškova usljed faktora veličine tržišta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672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3.1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Tehnološke investicije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672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 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77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Proizvodnja – novi prioriteti u nastajanju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672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 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78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Proizvodnja baterija / sistema za skladištenje energije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672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 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79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Biotehnologije, uključujući ljekove – dostupnost i proizvodnja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672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 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80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Proizvodnja tehnologija za cirkularnu ekonomiju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672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 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81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Proizvodnja čistih tehnologija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672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 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82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Proizvodnja tehnologija čistog transporta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672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 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83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Proizvodnja dubokih i digitalnih tehnologija, npr. poluprovodnici, kvantne tehnologije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672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 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84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Proizvodnja elektrolizera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672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 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85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Proizvodnja tehnologija obnovljive energije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1672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 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86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0" i="0" baseline="0" noProof="1">
                          <a:effectLst/>
                          <a:latin typeface="Montserrat"/>
                        </a:rPr>
                        <a:t>Proizvodnja ostalih tehnologija</a:t>
                      </a:r>
                      <a:endParaRPr lang="sr-Latn-ME" sz="1000" b="0" i="0" baseline="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78" marR="23378" marT="0" marB="0" anchor="ctr"/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02324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Odabrani indikatori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7447120"/>
              </p:ext>
            </p:extLst>
          </p:nvPr>
        </p:nvGraphicFramePr>
        <p:xfrm>
          <a:off x="597569" y="1525596"/>
          <a:ext cx="10515599" cy="47354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984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99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13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42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215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3206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Montserrat"/>
                        </a:rPr>
                        <a:t>Indikator</a:t>
                      </a:r>
                      <a:endParaRPr lang="en-US" sz="12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Montserrat"/>
                        </a:rPr>
                        <a:t>CG vrijednost</a:t>
                      </a:r>
                      <a:endParaRPr lang="en-US" sz="12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Montserrat"/>
                        </a:rPr>
                        <a:t>EU vrijednost</a:t>
                      </a:r>
                      <a:endParaRPr lang="en-US" sz="12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Montserrat"/>
                        </a:rPr>
                        <a:t>Godina</a:t>
                      </a:r>
                      <a:endParaRPr lang="en-US" sz="12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Montserrat"/>
                        </a:rPr>
                        <a:t>Izvor</a:t>
                      </a:r>
                      <a:endParaRPr lang="en-US" sz="12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Montserrat"/>
                        </a:rPr>
                        <a:t>BDP po stanovniku, EU=100 (prosjek 2022–2024)</a:t>
                      </a:r>
                      <a:endParaRPr lang="en-US" sz="12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Montserrat"/>
                        </a:rPr>
                        <a:t>51,3</a:t>
                      </a:r>
                      <a:endParaRPr lang="en-US" sz="12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100,0</a:t>
                      </a:r>
                      <a:endParaRPr lang="en-US" sz="12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2022–2024</a:t>
                      </a:r>
                      <a:endParaRPr lang="en-US" sz="12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European Innovation Scoreboard 2025</a:t>
                      </a:r>
                      <a:endParaRPr lang="en-US" sz="12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Montserrat"/>
                        </a:rPr>
                        <a:t>Sažeti indeks inovacionog učinka, EU=100</a:t>
                      </a:r>
                      <a:endParaRPr lang="en-US" sz="12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45,3</a:t>
                      </a:r>
                      <a:endParaRPr lang="en-US" sz="12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Montserrat"/>
                        </a:rPr>
                        <a:t>100,0</a:t>
                      </a:r>
                      <a:endParaRPr lang="en-US" sz="12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2025</a:t>
                      </a:r>
                      <a:endParaRPr lang="en-US" sz="12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European Innovation Scoreboard 2025</a:t>
                      </a:r>
                      <a:endParaRPr lang="en-US" sz="12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Montserrat"/>
                        </a:rPr>
                        <a:t>Izdaci za istraživanje i razvoj (% BDP-a)</a:t>
                      </a:r>
                      <a:endParaRPr lang="en-US" sz="12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0,29</a:t>
                      </a:r>
                      <a:endParaRPr lang="en-US" sz="12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Montserrat"/>
                        </a:rPr>
                        <a:t>2,24</a:t>
                      </a:r>
                      <a:endParaRPr lang="en-US" sz="12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Montserrat"/>
                        </a:rPr>
                        <a:t>2024</a:t>
                      </a:r>
                      <a:endParaRPr lang="en-US" sz="12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Eurostat, R&amp;D expenditure</a:t>
                      </a:r>
                      <a:endParaRPr lang="en-US" sz="12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Montserrat"/>
                        </a:rPr>
                        <a:t>Preduzeća koja koriste plaćene cloud usluge (% preduzeća)</a:t>
                      </a:r>
                      <a:endParaRPr lang="en-US" sz="12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33,36</a:t>
                      </a:r>
                      <a:endParaRPr lang="en-US" sz="12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52,74</a:t>
                      </a:r>
                      <a:endParaRPr lang="en-US" sz="12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Montserrat"/>
                        </a:rPr>
                        <a:t>2025</a:t>
                      </a:r>
                      <a:endParaRPr lang="en-US" sz="12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Eurostat, Cloud computing tables and graphs</a:t>
                      </a:r>
                      <a:endParaRPr lang="en-US" sz="12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Montserrat"/>
                        </a:rPr>
                        <a:t>Preduzeća koja koriste AI tehnologije (% preduzeća)</a:t>
                      </a:r>
                      <a:endParaRPr lang="en-US" sz="12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10,05</a:t>
                      </a:r>
                      <a:endParaRPr lang="en-US" sz="12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Montserrat"/>
                        </a:rPr>
                        <a:t>19,95</a:t>
                      </a:r>
                      <a:endParaRPr lang="en-US" sz="12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Montserrat"/>
                        </a:rPr>
                        <a:t>2025</a:t>
                      </a:r>
                      <a:endParaRPr lang="en-US" sz="12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Eurostat, Use of AI in enterprises / tables and graphs</a:t>
                      </a:r>
                      <a:endParaRPr lang="en-US" sz="12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Montserrat"/>
                        </a:rPr>
                        <a:t>Preduzeća koja obavljaju data analytics interno ili preko eksternog pružaoca (% preduzeća)</a:t>
                      </a:r>
                      <a:endParaRPr lang="en-US" sz="12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Montserrat"/>
                        </a:rPr>
                        <a:t>46,0</a:t>
                      </a:r>
                      <a:endParaRPr lang="en-US" sz="12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Montserrat"/>
                        </a:rPr>
                        <a:t>33,25</a:t>
                      </a:r>
                      <a:endParaRPr lang="en-US" sz="12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Montserrat"/>
                        </a:rPr>
                        <a:t>2023</a:t>
                      </a:r>
                      <a:endParaRPr lang="en-US" sz="12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Eurostat, Digital Decade targets graphs and tables</a:t>
                      </a:r>
                      <a:endParaRPr lang="en-US" sz="12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Preduzeća sa najmanje osnovnim nivoom digitalnog intenziteta (% preduzeća)</a:t>
                      </a:r>
                      <a:endParaRPr lang="en-US" sz="12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34,6</a:t>
                      </a:r>
                      <a:endParaRPr lang="en-US" sz="12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Montserrat"/>
                        </a:rPr>
                        <a:t>73,65</a:t>
                      </a:r>
                      <a:endParaRPr lang="en-US" sz="12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Montserrat"/>
                        </a:rPr>
                        <a:t>2024</a:t>
                      </a:r>
                      <a:endParaRPr lang="en-US" sz="12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Eurostat, Digital Decade targets graphs and tables</a:t>
                      </a:r>
                      <a:endParaRPr lang="en-US" sz="12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Domaći kredit privatnom sektoru (% BDP-a)</a:t>
                      </a:r>
                      <a:endParaRPr lang="en-US" sz="12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46,4</a:t>
                      </a:r>
                      <a:endParaRPr lang="en-US" sz="12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74,56</a:t>
                      </a:r>
                      <a:endParaRPr lang="en-US" sz="12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Montserrat"/>
                        </a:rPr>
                        <a:t>2024</a:t>
                      </a:r>
                      <a:endParaRPr lang="en-US" sz="12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Montserrat"/>
                        </a:rPr>
                        <a:t>World Bank indicator, preko Trading Economics</a:t>
                      </a:r>
                      <a:endParaRPr lang="en-US" sz="12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Montserrat"/>
                        </a:rPr>
                        <a:t>Udio obnovljivih izvora u bruto finalnoj potrošnji energije (%)</a:t>
                      </a:r>
                      <a:endParaRPr lang="en-US" sz="12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40,9</a:t>
                      </a:r>
                      <a:endParaRPr lang="en-US" sz="12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24,5</a:t>
                      </a:r>
                      <a:endParaRPr lang="en-US" sz="120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Montserrat"/>
                        </a:rPr>
                        <a:t>2023</a:t>
                      </a:r>
                      <a:endParaRPr lang="en-US" sz="12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Montserrat"/>
                        </a:rPr>
                        <a:t>Eurostat / EEA</a:t>
                      </a:r>
                      <a:endParaRPr lang="en-US" sz="12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58882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Regulatorni</a:t>
            </a:r>
            <a:r>
              <a:rPr lang="en-US" dirty="0"/>
              <a:t> i </a:t>
            </a:r>
            <a:r>
              <a:rPr lang="en-US" dirty="0" err="1"/>
              <a:t>strate</a:t>
            </a:r>
            <a:r>
              <a:rPr lang="sr-Latn-ME" dirty="0"/>
              <a:t>ški okvir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839787" y="1302802"/>
            <a:ext cx="5157787" cy="823912"/>
          </a:xfrm>
        </p:spPr>
        <p:txBody>
          <a:bodyPr/>
          <a:lstStyle/>
          <a:p>
            <a:r>
              <a:rPr lang="sr-Latn-ME" dirty="0"/>
              <a:t>EU okvir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sr-Latn-ME" sz="2400" dirty="0"/>
              <a:t>Jedinstveno tržište</a:t>
            </a:r>
          </a:p>
          <a:p>
            <a:r>
              <a:rPr lang="sr-Latn-ME" sz="2400" dirty="0"/>
              <a:t>SME Strategy</a:t>
            </a:r>
          </a:p>
          <a:p>
            <a:r>
              <a:rPr lang="sr-Latn-ME" sz="2400" dirty="0"/>
              <a:t>Digital Europe</a:t>
            </a:r>
          </a:p>
          <a:p>
            <a:r>
              <a:rPr lang="sr-Latn-ME" sz="2400" dirty="0"/>
              <a:t>InvestEU</a:t>
            </a:r>
          </a:p>
          <a:p>
            <a:r>
              <a:rPr lang="sr-Latn-ME" sz="2400" dirty="0"/>
              <a:t>Green Deal Industry Plan</a:t>
            </a:r>
          </a:p>
          <a:p>
            <a:r>
              <a:rPr lang="sr-Latn-ME" sz="2400" dirty="0"/>
              <a:t>Net-Zero Industry Act</a:t>
            </a:r>
          </a:p>
          <a:p>
            <a:r>
              <a:rPr lang="sr-Latn-ME" sz="2400" dirty="0"/>
              <a:t>EU agenda konkurentnosti</a:t>
            </a:r>
            <a:endParaRPr lang="en-US" sz="24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5842687" y="1302802"/>
            <a:ext cx="5183188" cy="823912"/>
          </a:xfrm>
        </p:spPr>
        <p:txBody>
          <a:bodyPr/>
          <a:lstStyle/>
          <a:p>
            <a:r>
              <a:rPr lang="sr-Latn-ME" dirty="0"/>
              <a:t>Nacionalni okvir</a:t>
            </a:r>
            <a:endParaRPr lang="en-US" dirty="0"/>
          </a:p>
        </p:txBody>
      </p:sp>
      <p:sp>
        <p:nvSpPr>
          <p:cNvPr id="8" name="Rectangle 1"/>
          <p:cNvSpPr>
            <a:spLocks noGrp="1" noChangeArrowheads="1"/>
          </p:cNvSpPr>
          <p:nvPr>
            <p:ph sz="quarter" idx="4"/>
          </p:nvPr>
        </p:nvSpPr>
        <p:spPr bwMode="auto">
          <a:xfrm>
            <a:off x="4916426" y="2235771"/>
            <a:ext cx="7694735" cy="3677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</a:pPr>
            <a:r>
              <a:rPr lang="sr-Latn-ME" altLang="en-US" sz="2400" noProof="1"/>
              <a:t>Strategija razvoja MMSP 2023–2026 </a:t>
            </a:r>
          </a:p>
          <a:p>
            <a:pPr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</a:pPr>
            <a:r>
              <a:rPr lang="sr-Latn-ME" altLang="en-US" sz="2400" noProof="1"/>
              <a:t>Industrijska politika Crne Gore 2024–2028 </a:t>
            </a:r>
          </a:p>
          <a:p>
            <a:pPr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</a:pPr>
            <a:r>
              <a:rPr lang="sr-Latn-ME" altLang="en-US" sz="2400" noProof="1"/>
              <a:t>Strategija razvoja ženskog preduzetništva 2025–2028 </a:t>
            </a:r>
          </a:p>
          <a:p>
            <a:pPr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</a:pPr>
            <a:r>
              <a:rPr lang="sr-Latn-ME" altLang="en-US" sz="2400" noProof="1"/>
              <a:t>Nacionalna strategija cirkularne tranzicije do 2030 </a:t>
            </a:r>
          </a:p>
          <a:p>
            <a:pPr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</a:pPr>
            <a:r>
              <a:rPr lang="sr-Latn-ME" altLang="en-US" sz="2400" noProof="1"/>
              <a:t>Strategija regionalnog razvoja 2023–2027 </a:t>
            </a:r>
          </a:p>
          <a:p>
            <a:pPr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</a:pPr>
            <a:r>
              <a:rPr lang="sr-Latn-ME" altLang="en-US" sz="2400" noProof="1"/>
              <a:t>Program ekonomskih reformi 2026–2028 </a:t>
            </a:r>
          </a:p>
          <a:p>
            <a:pPr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</a:pPr>
            <a:r>
              <a:rPr lang="sr-Latn-ME" altLang="en-US" sz="2400" noProof="1"/>
              <a:t>Reformska agenda Crne Gore 2024–2027 </a:t>
            </a:r>
            <a:endParaRPr lang="en-US" altLang="en-US" sz="2400" noProof="1"/>
          </a:p>
          <a:p>
            <a:pPr marL="0" indent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None/>
            </a:pPr>
            <a:r>
              <a:rPr lang="en-US" altLang="en-US" sz="3000" b="1" noProof="1"/>
              <a:t>…</a:t>
            </a:r>
            <a:endParaRPr lang="sr-Latn-ME" altLang="en-US" sz="3000" b="1" noProof="1"/>
          </a:p>
        </p:txBody>
      </p:sp>
    </p:spTree>
    <p:extLst>
      <p:ext uri="{BB962C8B-B14F-4D97-AF65-F5344CB8AC3E}">
        <p14:creationId xmlns:p14="http://schemas.microsoft.com/office/powerpoint/2010/main" val="1999845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Tematske cjeline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2040506"/>
              </p:ext>
            </p:extLst>
          </p:nvPr>
        </p:nvGraphicFramePr>
        <p:xfrm>
          <a:off x="964324" y="1895640"/>
          <a:ext cx="10515600" cy="46771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455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700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500" dirty="0">
                          <a:effectLst/>
                          <a:latin typeface="Montserrat"/>
                        </a:rPr>
                        <a:t>Kod tematske cjeline</a:t>
                      </a:r>
                      <a:endParaRPr lang="en-US" sz="25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500">
                          <a:effectLst/>
                          <a:latin typeface="Montserrat"/>
                        </a:rPr>
                        <a:t>Naziv tematske cjeline</a:t>
                      </a:r>
                      <a:endParaRPr lang="en-US" sz="25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500" dirty="0">
                          <a:effectLst/>
                          <a:latin typeface="Montserrat"/>
                        </a:rPr>
                        <a:t>[PA2]3.1</a:t>
                      </a:r>
                      <a:endParaRPr lang="en-US" sz="25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500">
                          <a:effectLst/>
                          <a:latin typeface="Montserrat"/>
                        </a:rPr>
                        <a:t>Reforma poslovnog ambijenta i regulatorni okvir</a:t>
                      </a:r>
                      <a:endParaRPr lang="en-US" sz="25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256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500">
                          <a:effectLst/>
                          <a:latin typeface="Montserrat"/>
                        </a:rPr>
                        <a:t>[PA2]3.2</a:t>
                      </a:r>
                      <a:endParaRPr lang="en-US" sz="25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500">
                          <a:effectLst/>
                          <a:latin typeface="Montserrat"/>
                        </a:rPr>
                        <a:t>Poslovni razvoj, rast MSP i pristup fnansijama</a:t>
                      </a:r>
                      <a:endParaRPr lang="en-US" sz="25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500">
                          <a:effectLst/>
                          <a:latin typeface="Montserrat"/>
                        </a:rPr>
                        <a:t>[PA2]3.3</a:t>
                      </a:r>
                      <a:endParaRPr lang="en-US" sz="25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500">
                          <a:effectLst/>
                          <a:latin typeface="Montserrat"/>
                        </a:rPr>
                        <a:t>Digitalizacija, inovacije i tehnološka ulaganja</a:t>
                      </a:r>
                      <a:endParaRPr lang="en-US" sz="25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500">
                          <a:effectLst/>
                          <a:latin typeface="Montserrat"/>
                        </a:rPr>
                        <a:t>[PA2]3.4</a:t>
                      </a:r>
                      <a:endParaRPr lang="en-US" sz="25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500">
                          <a:effectLst/>
                          <a:latin typeface="Montserrat"/>
                        </a:rPr>
                        <a:t>Zelena transformacija privrede: dekarbonizacija, cirkularna ekonomija i bioekonomija</a:t>
                      </a:r>
                      <a:endParaRPr lang="en-US" sz="25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500">
                          <a:effectLst/>
                          <a:latin typeface="Montserrat"/>
                        </a:rPr>
                        <a:t>[PA2]3.5</a:t>
                      </a:r>
                      <a:endParaRPr lang="en-US" sz="25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500" dirty="0">
                          <a:effectLst/>
                          <a:latin typeface="Montserrat"/>
                        </a:rPr>
                        <a:t>Regionalna konkurentnost i teritorijalno usmjerena podrška poslovanju</a:t>
                      </a:r>
                      <a:endParaRPr lang="en-US" sz="2500" dirty="0">
                        <a:effectLst/>
                        <a:latin typeface="Aptos" panose="02110004020202020204"/>
                        <a:ea typeface="Aptos" panose="0211000402020202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93613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Indikativna</a:t>
            </a:r>
            <a:r>
              <a:rPr lang="en-US" dirty="0"/>
              <a:t> </a:t>
            </a:r>
            <a:r>
              <a:rPr lang="en-US" dirty="0" err="1"/>
              <a:t>lista</a:t>
            </a:r>
            <a:r>
              <a:rPr lang="en-US" dirty="0"/>
              <a:t> </a:t>
            </a:r>
            <a:r>
              <a:rPr lang="en-US" dirty="0" err="1"/>
              <a:t>razvojnih</a:t>
            </a:r>
            <a:r>
              <a:rPr lang="en-US" dirty="0"/>
              <a:t> </a:t>
            </a:r>
            <a:r>
              <a:rPr lang="sr-Latn-ME" dirty="0"/>
              <a:t>izazov</a:t>
            </a:r>
            <a:r>
              <a:rPr lang="en-US" dirty="0"/>
              <a:t>a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4704184"/>
              </p:ext>
            </p:extLst>
          </p:nvPr>
        </p:nvGraphicFramePr>
        <p:xfrm>
          <a:off x="421105" y="1690688"/>
          <a:ext cx="11349789" cy="63149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90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589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216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 dirty="0">
                          <a:effectLst/>
                          <a:latin typeface="Montserrat"/>
                        </a:rPr>
                        <a:t>Kod razvojnog izazova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26" marR="54926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>
                          <a:effectLst/>
                          <a:latin typeface="Montserrat"/>
                        </a:rPr>
                        <a:t>Naziv razvojnog izazova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26" marR="54926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216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 dirty="0">
                          <a:effectLst/>
                          <a:latin typeface="Montserrat"/>
                        </a:rPr>
                        <a:t>[PA2]3.1.1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26" marR="54926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>
                          <a:effectLst/>
                          <a:latin typeface="Montserrat"/>
                        </a:rPr>
                        <a:t>Složeno i promjenljivo regulatorno okruženje za poslovanje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26" marR="54926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216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>
                          <a:effectLst/>
                          <a:latin typeface="Montserrat"/>
                        </a:rPr>
                        <a:t>[PA2]3.1.2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26" marR="54926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>
                          <a:effectLst/>
                          <a:latin typeface="Montserrat"/>
                        </a:rPr>
                        <a:t>Nedovoljna efikasnost administrativnih procedura i usluga za privredu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26" marR="54926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216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>
                          <a:effectLst/>
                          <a:latin typeface="Montserrat"/>
                        </a:rPr>
                        <a:t>[PA2]3.1.3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26" marR="54926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>
                          <a:effectLst/>
                          <a:latin typeface="Montserrat"/>
                        </a:rPr>
                        <a:t>Ograničena pravna sigurnost ulaganja u prostoru i imovinsko-pravnim odnosima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26" marR="54926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216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>
                          <a:effectLst/>
                          <a:latin typeface="Montserrat"/>
                        </a:rPr>
                        <a:t>[PA2]3.1.4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26" marR="54926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>
                          <a:effectLst/>
                          <a:latin typeface="Montserrat"/>
                        </a:rPr>
                        <a:t>Nedovoljno djelotvoran nadzor tržišta i inspekcijski okvir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26" marR="54926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216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>
                          <a:effectLst/>
                          <a:latin typeface="Montserrat"/>
                        </a:rPr>
                        <a:t>[PA2]3.1.5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26" marR="54926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 dirty="0">
                          <a:effectLst/>
                          <a:latin typeface="Montserrat"/>
                        </a:rPr>
                        <a:t>Ograničena konkurencija i tržišne distorzije u pojedinim segmentima privrede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26" marR="54926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216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>
                          <a:effectLst/>
                          <a:latin typeface="Montserrat"/>
                        </a:rPr>
                        <a:t>[PA2]3.1.6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26" marR="54926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>
                          <a:effectLst/>
                          <a:latin typeface="Montserrat"/>
                        </a:rPr>
                        <a:t>Nedovoljna predvidivost i koherentnost ekonomskih politika za privredu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26" marR="54926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5216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>
                          <a:effectLst/>
                          <a:latin typeface="Montserrat"/>
                        </a:rPr>
                        <a:t>[PA2]3.2.1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26" marR="54926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 dirty="0">
                          <a:effectLst/>
                          <a:latin typeface="Montserrat"/>
                        </a:rPr>
                        <a:t>Ograničen pristup finansijama za MSP i preduzetnike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26" marR="54926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5216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>
                          <a:effectLst/>
                          <a:latin typeface="Montserrat"/>
                        </a:rPr>
                        <a:t>[PA2]3.2.2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26" marR="54926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>
                          <a:effectLst/>
                          <a:latin typeface="Montserrat"/>
                        </a:rPr>
                        <a:t>Nedovoljno razvijeno tržište rizičnog, vlasničkog i razvojnog kapitala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26" marR="54926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5216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>
                          <a:effectLst/>
                          <a:latin typeface="Montserrat"/>
                        </a:rPr>
                        <a:t>[PA2]3.2.3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26" marR="54926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>
                          <a:effectLst/>
                          <a:latin typeface="Montserrat"/>
                        </a:rPr>
                        <a:t>Ograničen rast i produktivnost MSP sektora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26" marR="54926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5216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>
                          <a:effectLst/>
                          <a:latin typeface="Montserrat"/>
                        </a:rPr>
                        <a:t>[PA2]3.2.4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26" marR="54926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>
                          <a:effectLst/>
                          <a:latin typeface="Montserrat"/>
                        </a:rPr>
                        <a:t>Nedovoljna dostupnost kvalitetnih razvojnih i savjetodavnih usluga za preduzeća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26" marR="54926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5216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>
                          <a:effectLst/>
                          <a:latin typeface="Montserrat"/>
                        </a:rPr>
                        <a:t>[PA2]3.2.5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26" marR="54926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>
                          <a:effectLst/>
                          <a:latin typeface="Montserrat"/>
                        </a:rPr>
                        <a:t>Niska internacionalizacija i ograničena integracija domaćih firmi u lance vrijednosti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26" marR="54926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5216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>
                          <a:effectLst/>
                          <a:latin typeface="Montserrat"/>
                        </a:rPr>
                        <a:t>[PA2]3.2.6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26" marR="54926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 dirty="0">
                          <a:effectLst/>
                          <a:latin typeface="Montserrat"/>
                        </a:rPr>
                        <a:t>Nedovoljno razvijeni kapaciteti za rast ženskog i inkluzivnog preduzetništva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26" marR="54926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5216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>
                          <a:effectLst/>
                          <a:latin typeface="Montserrat"/>
                        </a:rPr>
                        <a:t>[PA2]3.3.1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26" marR="54926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>
                          <a:effectLst/>
                          <a:latin typeface="Montserrat"/>
                        </a:rPr>
                        <a:t>Nizak nivo digitalne transformacije preduzeća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26" marR="54926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5216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 dirty="0">
                          <a:effectLst/>
                          <a:latin typeface="Montserrat"/>
                        </a:rPr>
                        <a:t>[PA2]3.3.2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26" marR="54926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>
                          <a:effectLst/>
                          <a:latin typeface="Montserrat"/>
                        </a:rPr>
                        <a:t>Ograničena primjena naprednih tehnologija u privredi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26" marR="54926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5216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>
                          <a:effectLst/>
                          <a:latin typeface="Montserrat"/>
                        </a:rPr>
                        <a:t>[PA2]3.3.3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26" marR="54926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 dirty="0">
                          <a:effectLst/>
                          <a:latin typeface="Montserrat"/>
                        </a:rPr>
                        <a:t>Slaba povezanost između privrede, nauke i inovacionog sistema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26" marR="54926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62549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503</TotalTime>
  <Words>4661</Words>
  <Application>Microsoft Office PowerPoint</Application>
  <PresentationFormat>Widescreen</PresentationFormat>
  <Paragraphs>935</Paragraphs>
  <Slides>35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Office Theme</vt:lpstr>
      <vt:lpstr>Strateški planski dokument Crne Gore</vt:lpstr>
      <vt:lpstr>Podrška poslovanju</vt:lpstr>
      <vt:lpstr>Obuhvat prioritetne oblasti</vt:lpstr>
      <vt:lpstr>Opis prioritetne oblasti</vt:lpstr>
      <vt:lpstr>Prioritetna oblast – nivo 2 intervencije</vt:lpstr>
      <vt:lpstr>Odabrani indikatori</vt:lpstr>
      <vt:lpstr>Regulatorni i strateški okvir</vt:lpstr>
      <vt:lpstr>Tematske cjeline</vt:lpstr>
      <vt:lpstr>Indikativna lista razvojnih izazova</vt:lpstr>
      <vt:lpstr>Indikativna lista razvojnih izazova</vt:lpstr>
      <vt:lpstr>SWOT analiza – u pripremi</vt:lpstr>
      <vt:lpstr>Pitanja za diskusiju</vt:lpstr>
      <vt:lpstr>Kultura, turizam i mediji</vt:lpstr>
      <vt:lpstr>Obuhvat prioritetne oblasti</vt:lpstr>
      <vt:lpstr>Opis prioritetne oblasti</vt:lpstr>
      <vt:lpstr>Prioritetna oblast – nivo intervencija 2</vt:lpstr>
      <vt:lpstr>Regulatorni i strateški okvir</vt:lpstr>
      <vt:lpstr>Tematske cjeline</vt:lpstr>
      <vt:lpstr>Indikativna lista razvojnih izazova</vt:lpstr>
      <vt:lpstr>Odabrani indikatori</vt:lpstr>
      <vt:lpstr>SWOT analiza – u pripremi</vt:lpstr>
      <vt:lpstr>Pitanja za diskusiju</vt:lpstr>
      <vt:lpstr>Istraživanje i inovacije</vt:lpstr>
      <vt:lpstr>Obuhvat prioritetne oblasti</vt:lpstr>
      <vt:lpstr>Opis prioritetne oblasti</vt:lpstr>
      <vt:lpstr>Prioritetna oblast – nivo intervencije 2</vt:lpstr>
      <vt:lpstr>Regulatorni i strateški okvir</vt:lpstr>
      <vt:lpstr>Tematske cjeline</vt:lpstr>
      <vt:lpstr>Indikativna lista razvojnih izazova</vt:lpstr>
      <vt:lpstr>Indikativna lista razvojnih izazova</vt:lpstr>
      <vt:lpstr>Odabrani indikatori</vt:lpstr>
      <vt:lpstr>Odabrani indikatori</vt:lpstr>
      <vt:lpstr>SWOT analiza – u pripremi</vt:lpstr>
      <vt:lpstr>Pitanja za diskusiju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Strateški planski dokument Crne Gore</dc:title>
  <dc:creator>Krešimir Ivančić</dc:creator>
  <cp:lastModifiedBy>Krešimir Ivančić</cp:lastModifiedBy>
  <cp:revision>51</cp:revision>
  <dcterms:created xsi:type="dcterms:W3CDTF">2026-04-24T05:20:09Z</dcterms:created>
  <dcterms:modified xsi:type="dcterms:W3CDTF">2026-04-27T16:35:28Z</dcterms:modified>
</cp:coreProperties>
</file>