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70" r:id="rId3"/>
    <p:sldId id="273" r:id="rId4"/>
    <p:sldId id="283" r:id="rId5"/>
    <p:sldId id="287" r:id="rId6"/>
    <p:sldId id="275" r:id="rId7"/>
    <p:sldId id="288" r:id="rId8"/>
    <p:sldId id="290" r:id="rId9"/>
    <p:sldId id="289" r:id="rId10"/>
    <p:sldId id="298" r:id="rId11"/>
    <p:sldId id="281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78" r:id="rId20"/>
    <p:sldId id="33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CFA"/>
    <a:srgbClr val="C2A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6CAF99-3FEB-E0DA-BCF7-E1846FA3A704}" v="64" dt="2026-04-28T23:04:50.150"/>
    <p1510:client id="{A224CF5A-82CC-4367-B15A-A9B0BC640ACE}" v="2" dt="2026-04-29T03:41:05.2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6e2e8d82-acea-442c-8733-5d0f7217c163::" providerId="AD" clId="Web-{2DCDCA77-6903-9E1B-52B0-9C93F2ADA432}"/>
    <pc:docChg chg="modSld">
      <pc:chgData name="Guest User" userId="S::urn:spo:tenantanon#6e2e8d82-acea-442c-8733-5d0f7217c163::" providerId="AD" clId="Web-{2DCDCA77-6903-9E1B-52B0-9C93F2ADA432}" dt="2026-04-27T06:16:29.121" v="2" actId="20577"/>
      <pc:docMkLst>
        <pc:docMk/>
      </pc:docMkLst>
      <pc:sldChg chg="modSp">
        <pc:chgData name="Guest User" userId="S::urn:spo:tenantanon#6e2e8d82-acea-442c-8733-5d0f7217c163::" providerId="AD" clId="Web-{2DCDCA77-6903-9E1B-52B0-9C93F2ADA432}" dt="2026-04-27T06:16:29.121" v="2" actId="20577"/>
        <pc:sldMkLst>
          <pc:docMk/>
          <pc:sldMk cId="770010613" sldId="338"/>
        </pc:sldMkLst>
        <pc:spChg chg="mod">
          <ac:chgData name="Guest User" userId="S::urn:spo:tenantanon#6e2e8d82-acea-442c-8733-5d0f7217c163::" providerId="AD" clId="Web-{2DCDCA77-6903-9E1B-52B0-9C93F2ADA432}" dt="2026-04-27T06:16:29.121" v="2" actId="20577"/>
          <ac:spMkLst>
            <pc:docMk/>
            <pc:sldMk cId="770010613" sldId="338"/>
            <ac:spMk id="3" creationId="{00000000-0000-0000-0000-000000000000}"/>
          </ac:spMkLst>
        </pc:spChg>
      </pc:sldChg>
    </pc:docChg>
  </pc:docChgLst>
  <pc:docChgLst>
    <pc:chgData name="Krešimir Ivančić" userId="06963822-1b24-4a33-bd6d-33f0b78a0585" providerId="ADAL" clId="{6F460602-2820-44B1-9A83-3EC552240354}"/>
    <pc:docChg chg="custSel modSld">
      <pc:chgData name="Krešimir Ivančić" userId="06963822-1b24-4a33-bd6d-33f0b78a0585" providerId="ADAL" clId="{6F460602-2820-44B1-9A83-3EC552240354}" dt="2026-04-29T03:41:05.200" v="11"/>
      <pc:docMkLst>
        <pc:docMk/>
      </pc:docMkLst>
      <pc:sldChg chg="addSp delSp modSp mod">
        <pc:chgData name="Krešimir Ivančić" userId="06963822-1b24-4a33-bd6d-33f0b78a0585" providerId="ADAL" clId="{6F460602-2820-44B1-9A83-3EC552240354}" dt="2026-04-29T03:40:31.568" v="5"/>
        <pc:sldMkLst>
          <pc:docMk/>
          <pc:sldMk cId="481456279" sldId="270"/>
        </pc:sldMkLst>
        <pc:picChg chg="add mod">
          <ac:chgData name="Krešimir Ivančić" userId="06963822-1b24-4a33-bd6d-33f0b78a0585" providerId="ADAL" clId="{6F460602-2820-44B1-9A83-3EC552240354}" dt="2026-04-29T03:40:31.568" v="5"/>
          <ac:picMkLst>
            <pc:docMk/>
            <pc:sldMk cId="481456279" sldId="270"/>
            <ac:picMk id="5" creationId="{DAE0FDC1-C7F6-EC71-729C-AF9B1943C0F9}"/>
          </ac:picMkLst>
        </pc:picChg>
        <pc:picChg chg="del">
          <ac:chgData name="Krešimir Ivančić" userId="06963822-1b24-4a33-bd6d-33f0b78a0585" providerId="ADAL" clId="{6F460602-2820-44B1-9A83-3EC552240354}" dt="2026-04-29T03:40:08.127" v="0" actId="478"/>
          <ac:picMkLst>
            <pc:docMk/>
            <pc:sldMk cId="481456279" sldId="270"/>
            <ac:picMk id="18" creationId="{3E1DF0EE-ECB3-AD5B-9F89-C5A65632AD5F}"/>
          </ac:picMkLst>
        </pc:picChg>
      </pc:sldChg>
      <pc:sldChg chg="addSp delSp modSp mod">
        <pc:chgData name="Krešimir Ivančić" userId="06963822-1b24-4a33-bd6d-33f0b78a0585" providerId="ADAL" clId="{6F460602-2820-44B1-9A83-3EC552240354}" dt="2026-04-29T03:41:05.200" v="11"/>
        <pc:sldMkLst>
          <pc:docMk/>
          <pc:sldMk cId="721774082" sldId="281"/>
        </pc:sldMkLst>
        <pc:picChg chg="add mod">
          <ac:chgData name="Krešimir Ivančić" userId="06963822-1b24-4a33-bd6d-33f0b78a0585" providerId="ADAL" clId="{6F460602-2820-44B1-9A83-3EC552240354}" dt="2026-04-29T03:41:05.200" v="11"/>
          <ac:picMkLst>
            <pc:docMk/>
            <pc:sldMk cId="721774082" sldId="281"/>
            <ac:picMk id="5" creationId="{7F73590B-266A-A9B7-A373-CBDAB4B9DBFD}"/>
          </ac:picMkLst>
        </pc:picChg>
        <pc:picChg chg="del">
          <ac:chgData name="Krešimir Ivančić" userId="06963822-1b24-4a33-bd6d-33f0b78a0585" providerId="ADAL" clId="{6F460602-2820-44B1-9A83-3EC552240354}" dt="2026-04-29T03:40:44.289" v="6" actId="478"/>
          <ac:picMkLst>
            <pc:docMk/>
            <pc:sldMk cId="721774082" sldId="281"/>
            <ac:picMk id="20" creationId="{409C2ED1-61E6-3E86-C3AF-4A06F832F199}"/>
          </ac:picMkLst>
        </pc:picChg>
      </pc:sldChg>
    </pc:docChg>
  </pc:docChgLst>
  <pc:docChgLst>
    <pc:chgData name="Guest User" userId="S::urn:spo:tenantanon#6e2e8d82-acea-442c-8733-5d0f7217c163::" providerId="AD" clId="Web-{246CAF99-3FEB-E0DA-BCF7-E1846FA3A704}"/>
    <pc:docChg chg="modSld">
      <pc:chgData name="Guest User" userId="S::urn:spo:tenantanon#6e2e8d82-acea-442c-8733-5d0f7217c163::" providerId="AD" clId="Web-{246CAF99-3FEB-E0DA-BCF7-E1846FA3A704}" dt="2026-04-28T23:04:50.150" v="63" actId="1076"/>
      <pc:docMkLst>
        <pc:docMk/>
      </pc:docMkLst>
      <pc:sldChg chg="addSp delSp modSp">
        <pc:chgData name="Guest User" userId="S::urn:spo:tenantanon#6e2e8d82-acea-442c-8733-5d0f7217c163::" providerId="AD" clId="Web-{246CAF99-3FEB-E0DA-BCF7-E1846FA3A704}" dt="2026-04-28T23:04:50.150" v="63" actId="1076"/>
        <pc:sldMkLst>
          <pc:docMk/>
          <pc:sldMk cId="1629105430" sldId="287"/>
        </pc:sldMkLst>
        <pc:graphicFrameChg chg="add del mod">
          <ac:chgData name="Guest User" userId="S::urn:spo:tenantanon#6e2e8d82-acea-442c-8733-5d0f7217c163::" providerId="AD" clId="Web-{246CAF99-3FEB-E0DA-BCF7-E1846FA3A704}" dt="2026-04-28T23:02:19.653" v="4"/>
          <ac:graphicFrameMkLst>
            <pc:docMk/>
            <pc:sldMk cId="1629105430" sldId="287"/>
            <ac:graphicFrameMk id="4" creationId="{7B43A154-80B6-7394-3999-F3A8E546F084}"/>
          </ac:graphicFrameMkLst>
        </pc:graphicFrameChg>
        <pc:graphicFrameChg chg="del">
          <ac:chgData name="Guest User" userId="S::urn:spo:tenantanon#6e2e8d82-acea-442c-8733-5d0f7217c163::" providerId="AD" clId="Web-{246CAF99-3FEB-E0DA-BCF7-E1846FA3A704}" dt="2026-04-28T23:02:03.558" v="0"/>
          <ac:graphicFrameMkLst>
            <pc:docMk/>
            <pc:sldMk cId="1629105430" sldId="287"/>
            <ac:graphicFrameMk id="6" creationId="{13D41087-C997-0D36-57E7-463C08F5A7DC}"/>
          </ac:graphicFrameMkLst>
        </pc:graphicFrameChg>
        <pc:picChg chg="add del mod">
          <ac:chgData name="Guest User" userId="S::urn:spo:tenantanon#6e2e8d82-acea-442c-8733-5d0f7217c163::" providerId="AD" clId="Web-{246CAF99-3FEB-E0DA-BCF7-E1846FA3A704}" dt="2026-04-28T23:02:18.606" v="3"/>
          <ac:picMkLst>
            <pc:docMk/>
            <pc:sldMk cId="1629105430" sldId="287"/>
            <ac:picMk id="5" creationId="{499D1FC7-BE15-D6A5-CD9C-4226B0E31EE2}"/>
          </ac:picMkLst>
        </pc:picChg>
        <pc:picChg chg="add mod">
          <ac:chgData name="Guest User" userId="S::urn:spo:tenantanon#6e2e8d82-acea-442c-8733-5d0f7217c163::" providerId="AD" clId="Web-{246CAF99-3FEB-E0DA-BCF7-E1846FA3A704}" dt="2026-04-28T23:04:50.150" v="63" actId="1076"/>
          <ac:picMkLst>
            <pc:docMk/>
            <pc:sldMk cId="1629105430" sldId="287"/>
            <ac:picMk id="8" creationId="{999F6488-43F7-6138-DDDF-E805D0829F16}"/>
          </ac:picMkLst>
        </pc:picChg>
      </pc:sldChg>
      <pc:sldChg chg="modSp">
        <pc:chgData name="Guest User" userId="S::urn:spo:tenantanon#6e2e8d82-acea-442c-8733-5d0f7217c163::" providerId="AD" clId="Web-{246CAF99-3FEB-E0DA-BCF7-E1846FA3A704}" dt="2026-04-28T23:04:45.430" v="61" actId="20577"/>
        <pc:sldMkLst>
          <pc:docMk/>
          <pc:sldMk cId="3672952695" sldId="294"/>
        </pc:sldMkLst>
        <pc:spChg chg="mod">
          <ac:chgData name="Guest User" userId="S::urn:spo:tenantanon#6e2e8d82-acea-442c-8733-5d0f7217c163::" providerId="AD" clId="Web-{246CAF99-3FEB-E0DA-BCF7-E1846FA3A704}" dt="2026-04-28T23:04:45.430" v="61" actId="20577"/>
          <ac:spMkLst>
            <pc:docMk/>
            <pc:sldMk cId="3672952695" sldId="294"/>
            <ac:spMk id="3" creationId="{A6ADDFFB-5D17-2F1C-97A7-DC442BA00A7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6B08EF-61EC-859B-8253-86EC76B42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B5631B-C2C2-95E4-4E34-C93CFD4B53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8F459-AFE0-4A07-B65E-D7EF688BB400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FAF5A-543B-9820-3C24-2EB7B2815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E92F7-205A-9022-01F0-F793B05B1D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092B2-D8AD-427F-9DFE-2106310BF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1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8DB48-9D2F-4E88-B032-3E1F3D47FCB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16090-0682-4D97-AA76-8F3F23109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18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/>
              <a:t>Napomena: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62E98-C593-4621-B864-F6684E6E5AF8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5300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/>
            <a:r>
              <a:rPr lang="sr-Latn-ME" b="1" dirty="0"/>
              <a:t>Napomena:</a:t>
            </a:r>
            <a:r>
              <a:rPr lang="sr-Latn-ME" dirty="0"/>
              <a:t> Tematska cjelina 6.16.118 „Obrazovanje za izbjeglice u trećim zemljama“ isključena je iz dalje analize jer nije relevantna za Crnu Goru.</a:t>
            </a:r>
          </a:p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762E98-C593-4621-B864-F6684E6E5AF8}" type="slidenum">
              <a:rPr kumimoji="0" lang="sr-Latn-M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r-Latn-M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00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F542F-E6D6-3DB2-5C10-B9B8E427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CA419-505A-499B-901A-8D7F6DCA0816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F3657-082D-DC69-E8BF-A16D362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98150-D74E-0664-CF81-0A4AE97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CC02EF-F45F-462F-92FB-5DC867352F9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C9293A-5B5D-9A30-3827-32E804482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094ED-056E-779D-A195-7A507EB2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7" y="639991"/>
            <a:ext cx="6870298" cy="1862617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A950F-8A0A-D23F-6A82-E9C10A5D9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7" y="2578963"/>
            <a:ext cx="687029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2A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2C3E9-0F16-3A9C-C01E-9CF55F5E68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4" y="-160109"/>
            <a:ext cx="4177324" cy="20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0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73425-7FE0-2740-EFD8-7E62FCF0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2EF03-AB83-4E6D-AD97-3E128EE1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  <a:lvl2pPr>
              <a:defRPr>
                <a:latin typeface="Montserrat" pitchFamily="2" charset="-18"/>
              </a:defRPr>
            </a:lvl2pPr>
            <a:lvl3pPr>
              <a:defRPr>
                <a:latin typeface="Montserrat" pitchFamily="2" charset="-18"/>
              </a:defRPr>
            </a:lvl3pPr>
            <a:lvl4pPr>
              <a:defRPr>
                <a:latin typeface="Montserrat" pitchFamily="2" charset="-18"/>
              </a:defRPr>
            </a:lvl4pPr>
            <a:lvl5pPr>
              <a:defRPr>
                <a:latin typeface="Montserrat" pitchFamily="2" charset="-1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2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B9AC-5947-F7C2-4F0B-FADE3873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DE3FD-6ED3-AEF6-68C0-65F2D5B1F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2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7340-5932-EA68-F2A6-E513B099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C4462-B4B9-D23A-A2D7-5E43B28EF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CCD2E-8461-6060-6CCC-8ED9FC41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8CB4D-C741-197C-0628-3707D194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EB3D9-A06A-C329-8D3F-2136B8C6B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9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F19BE-B2FF-6F5F-AD09-E3A6A394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title </a:t>
            </a:r>
            <a:r>
              <a:rPr lang="hr-HR" noProof="0" dirty="0" err="1"/>
              <a:t>style</a:t>
            </a:r>
            <a:endParaRPr lang="hr-H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11E5-CBD7-8E0E-F44D-9897C3D7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</a:t>
            </a:r>
            <a:r>
              <a:rPr lang="hr-HR" noProof="0" dirty="0" err="1"/>
              <a:t>text</a:t>
            </a:r>
            <a:r>
              <a:rPr lang="hr-HR" noProof="0" dirty="0"/>
              <a:t> </a:t>
            </a:r>
            <a:r>
              <a:rPr lang="hr-HR" noProof="0" dirty="0" err="1"/>
              <a:t>styles</a:t>
            </a:r>
            <a:endParaRPr lang="hr-HR" noProof="0" dirty="0"/>
          </a:p>
          <a:p>
            <a:pPr lvl="1"/>
            <a:r>
              <a:rPr lang="hr-HR" noProof="0" dirty="0" err="1"/>
              <a:t>Second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2"/>
            <a:r>
              <a:rPr lang="hr-HR" noProof="0" dirty="0"/>
              <a:t>Third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3"/>
            <a:r>
              <a:rPr lang="hr-HR" noProof="0" dirty="0" err="1"/>
              <a:t>Fourth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4"/>
            <a:r>
              <a:rPr lang="hr-HR" noProof="0" dirty="0"/>
              <a:t>Fifth </a:t>
            </a:r>
            <a:r>
              <a:rPr lang="hr-HR" noProof="0" dirty="0" err="1"/>
              <a:t>level</a:t>
            </a:r>
            <a:endParaRPr lang="hr-H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E700B-34F2-4B58-49A3-A1BB015D038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3070" y="6311900"/>
            <a:ext cx="1115060" cy="36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2D52CF-ADB5-B9B4-9B2E-F4ABCEA0E2C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29337"/>
            <a:ext cx="1596257" cy="67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888EE8-13BE-8186-0A9B-C444F0F3D76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7" y="-30394"/>
            <a:ext cx="2845724" cy="14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PDRG3@mep.gov.me" TargetMode="External"/><Relationship Id="rId2" Type="http://schemas.openxmlformats.org/officeDocument/2006/relationships/hyperlink" Target="mailto:mvukovitz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807F9C-69AA-A4C6-038F-ACC9B34C0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Strateški planski dokument Crne Gore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96E44C-F86C-0AB7-299A-0D9584E795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Situacione analize po prioritetnim oblastima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75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0CD5-032F-2E36-EC88-E01A17F47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C874A-2D4D-1110-06FB-C14A6BD19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70" y="434340"/>
            <a:ext cx="10515600" cy="1330642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PITANJA ZA DISKUSIJU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91342-6159-FCD0-DA42-661FF921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670" y="1965960"/>
            <a:ext cx="10515600" cy="397764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je </a:t>
            </a:r>
            <a:r>
              <a:rPr lang="en-US" dirty="0" err="1"/>
              <a:t>obuhvat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,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adekvatan</a:t>
            </a:r>
            <a:r>
              <a:rPr lang="en-US" dirty="0"/>
              <a:t> za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predložene</a:t>
            </a:r>
            <a:r>
              <a:rPr lang="en-US" dirty="0"/>
              <a:t> </a:t>
            </a:r>
            <a:r>
              <a:rPr lang="en-US" dirty="0" err="1"/>
              <a:t>tematske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dobro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indikatori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uključeni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boljeg</a:t>
            </a:r>
            <a:r>
              <a:rPr lang="en-US" dirty="0"/>
              <a:t> </a:t>
            </a:r>
            <a:r>
              <a:rPr lang="en-US" dirty="0" err="1"/>
              <a:t>dokazivanja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en-US" dirty="0" err="1"/>
              <a:t>izazova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relevantni</a:t>
            </a:r>
            <a:r>
              <a:rPr lang="en-US" dirty="0"/>
              <a:t> </a:t>
            </a:r>
            <a:r>
              <a:rPr lang="en-US" dirty="0" err="1"/>
              <a:t>administrativni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dostaviti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indikatori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jaz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Crne Gore </a:t>
            </a:r>
            <a:r>
              <a:rPr lang="en-US" dirty="0" err="1"/>
              <a:t>i</a:t>
            </a:r>
            <a:r>
              <a:rPr lang="en-US" dirty="0"/>
              <a:t> EU </a:t>
            </a:r>
            <a:r>
              <a:rPr lang="en-US" dirty="0" err="1"/>
              <a:t>prosjeka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dodali</a:t>
            </a:r>
            <a:r>
              <a:rPr lang="en-US" dirty="0"/>
              <a:t>, </a:t>
            </a:r>
            <a:r>
              <a:rPr lang="en-US" dirty="0" err="1"/>
              <a:t>izostavili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preformulisali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izazov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Koje </a:t>
            </a:r>
            <a:r>
              <a:rPr lang="en-US" dirty="0" err="1"/>
              <a:t>reforme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preduslov</a:t>
            </a:r>
            <a:r>
              <a:rPr lang="en-US" dirty="0"/>
              <a:t> za </a:t>
            </a:r>
            <a:r>
              <a:rPr lang="en-US" dirty="0" err="1"/>
              <a:t>djelotvorne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l-GR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85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A1C3C-415C-584F-2264-62EB9BCB3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05CDC-02E0-7168-0B13-F04DAA429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Saobraćaj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0929ED-D587-850E-3DF9-0C6B3BB8B8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18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73590B-266A-A9B7-A373-CBDAB4B9DB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89000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74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8668C-0979-C41D-67EE-256F80CF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28" y="267783"/>
            <a:ext cx="10515600" cy="1079182"/>
          </a:xfrm>
        </p:spPr>
        <p:txBody>
          <a:bodyPr>
            <a:noAutofit/>
          </a:bodyPr>
          <a:lstStyle/>
          <a:p>
            <a:r>
              <a:rPr lang="en-US" sz="4000" dirty="0"/>
              <a:t>PA18 – </a:t>
            </a:r>
            <a:r>
              <a:rPr lang="en-US" sz="4000" dirty="0" err="1"/>
              <a:t>Saobra</a:t>
            </a:r>
            <a:r>
              <a:rPr lang="sr-Latn-ME" sz="4000" dirty="0"/>
              <a:t>ćaj</a:t>
            </a:r>
            <a:endParaRPr lang="en-US" sz="40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B5CF1D-3890-D7B4-90DD-1A6A67878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9610"/>
            <a:ext cx="9977023" cy="441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solidFill>
                  <a:schemeClr val="tx1"/>
                </a:solidFill>
              </a:rPr>
              <a:t>Prioritetno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područje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sr-Latn-ME" sz="1600" dirty="0">
                <a:solidFill>
                  <a:schemeClr val="tx1"/>
                </a:solidFill>
              </a:rPr>
              <a:t>saobraćaj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obuhvata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razvoj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održivog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sigurnog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interoperabilnog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saobraćajnog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sistema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unapređenje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infrastrukture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povezanosti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kao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regulatorni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okvir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usklađen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</a:t>
            </a:r>
            <a:r>
              <a:rPr lang="en-US" sz="1600" dirty="0">
                <a:solidFill>
                  <a:schemeClr val="tx1"/>
                </a:solidFill>
              </a:rPr>
              <a:t> EU </a:t>
            </a:r>
            <a:r>
              <a:rPr lang="en-US" sz="1600" dirty="0" err="1">
                <a:solidFill>
                  <a:schemeClr val="tx1"/>
                </a:solidFill>
              </a:rPr>
              <a:t>acquisem</a:t>
            </a:r>
            <a:r>
              <a:rPr lang="en-US" sz="1600" dirty="0">
                <a:solidFill>
                  <a:schemeClr val="tx1"/>
                </a:solidFill>
              </a:rPr>
              <a:t> koji </a:t>
            </a:r>
            <a:r>
              <a:rPr lang="en-US" sz="1600" dirty="0" err="1">
                <a:solidFill>
                  <a:schemeClr val="tx1"/>
                </a:solidFill>
              </a:rPr>
              <a:t>omogućava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efikasno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funkcionisanje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integraciju</a:t>
            </a:r>
            <a:r>
              <a:rPr lang="en-US" sz="1600" dirty="0">
                <a:solidFill>
                  <a:schemeClr val="tx1"/>
                </a:solidFill>
              </a:rPr>
              <a:t> u </a:t>
            </a:r>
            <a:r>
              <a:rPr lang="en-US" sz="1600" dirty="0" err="1">
                <a:solidFill>
                  <a:schemeClr val="tx1"/>
                </a:solidFill>
              </a:rPr>
              <a:t>evropsku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transportnu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mrežu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Razvoj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modernizacija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transportne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infrastrukture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dirty="0" err="1">
                <a:solidFill>
                  <a:schemeClr val="tx1"/>
                </a:solidFill>
              </a:rPr>
              <a:t>drumske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željezničke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pomorske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vazdušne</a:t>
            </a:r>
            <a:r>
              <a:rPr lang="en-US" sz="1600" dirty="0">
                <a:solidFill>
                  <a:schemeClr val="tx1"/>
                </a:solidFill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Jačanje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multimodalnosti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integracije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transportnih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sistema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Unapređenje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bezbjednosti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saobraćaja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upravljanja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rizicima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Digitalizacija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transporta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razvoj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inteligentnih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transportnih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sistema</a:t>
            </a:r>
            <a:r>
              <a:rPr lang="en-US" sz="1600" dirty="0">
                <a:solidFill>
                  <a:schemeClr val="tx1"/>
                </a:solidFill>
              </a:rPr>
              <a:t> (ITS)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Jačanje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interoperabilnosti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posebno</a:t>
            </a:r>
            <a:r>
              <a:rPr lang="en-US" sz="1600" dirty="0">
                <a:solidFill>
                  <a:schemeClr val="tx1"/>
                </a:solidFill>
              </a:rPr>
              <a:t> u </a:t>
            </a:r>
            <a:r>
              <a:rPr lang="en-US" sz="1600" dirty="0" err="1">
                <a:solidFill>
                  <a:schemeClr val="tx1"/>
                </a:solidFill>
              </a:rPr>
              <a:t>željezničkom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sektoru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Dekarbonizacija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razvoj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održive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zelene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mobilnosti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Unapređenje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regulatornog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institucionalnog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okvira</a:t>
            </a:r>
            <a:r>
              <a:rPr lang="en-US" sz="1600" dirty="0">
                <a:solidFill>
                  <a:schemeClr val="tx1"/>
                </a:solidFill>
              </a:rPr>
              <a:t> u </a:t>
            </a:r>
            <a:r>
              <a:rPr lang="en-US" sz="1600" dirty="0" err="1">
                <a:solidFill>
                  <a:schemeClr val="tx1"/>
                </a:solidFill>
              </a:rPr>
              <a:t>skladu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</a:t>
            </a:r>
            <a:r>
              <a:rPr lang="en-US" sz="1600" dirty="0">
                <a:solidFill>
                  <a:schemeClr val="tx1"/>
                </a:solidFill>
              </a:rPr>
              <a:t> EU acquis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>
                <a:solidFill>
                  <a:schemeClr val="tx1"/>
                </a:solidFill>
              </a:rPr>
              <a:t>Integracija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Crne</a:t>
            </a:r>
            <a:r>
              <a:rPr lang="en-US" sz="1600" dirty="0">
                <a:solidFill>
                  <a:schemeClr val="tx1"/>
                </a:solidFill>
              </a:rPr>
              <a:t> Gore u TEN-T </a:t>
            </a:r>
            <a:r>
              <a:rPr lang="en-US" sz="1600" dirty="0" err="1">
                <a:solidFill>
                  <a:schemeClr val="tx1"/>
                </a:solidFill>
              </a:rPr>
              <a:t>mrežu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evropski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transportni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prostor</a:t>
            </a:r>
            <a:endParaRPr lang="en-US" sz="1600" dirty="0">
              <a:solidFill>
                <a:schemeClr val="tx1"/>
              </a:solidFill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C0D5449-18CA-0DB3-A9CE-1975C4075841}"/>
              </a:ext>
            </a:extLst>
          </p:cNvPr>
          <p:cNvGraphicFramePr>
            <a:graphicFrameLocks noGrp="1"/>
          </p:cNvGraphicFramePr>
          <p:nvPr/>
        </p:nvGraphicFramePr>
        <p:xfrm>
          <a:off x="8013618" y="3067280"/>
          <a:ext cx="3926809" cy="3555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1398">
                  <a:extLst>
                    <a:ext uri="{9D8B030D-6E8A-4147-A177-3AD203B41FA5}">
                      <a16:colId xmlns:a16="http://schemas.microsoft.com/office/drawing/2014/main" val="167547857"/>
                    </a:ext>
                  </a:extLst>
                </a:gridCol>
                <a:gridCol w="842919">
                  <a:extLst>
                    <a:ext uri="{9D8B030D-6E8A-4147-A177-3AD203B41FA5}">
                      <a16:colId xmlns:a16="http://schemas.microsoft.com/office/drawing/2014/main" val="832419868"/>
                    </a:ext>
                  </a:extLst>
                </a:gridCol>
                <a:gridCol w="854413">
                  <a:extLst>
                    <a:ext uri="{9D8B030D-6E8A-4147-A177-3AD203B41FA5}">
                      <a16:colId xmlns:a16="http://schemas.microsoft.com/office/drawing/2014/main" val="3070157588"/>
                    </a:ext>
                  </a:extLst>
                </a:gridCol>
                <a:gridCol w="1458079">
                  <a:extLst>
                    <a:ext uri="{9D8B030D-6E8A-4147-A177-3AD203B41FA5}">
                      <a16:colId xmlns:a16="http://schemas.microsoft.com/office/drawing/2014/main" val="31591133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Kod Prioritetnog područja nivo 1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 dirty="0">
                          <a:effectLst/>
                        </a:rPr>
                        <a:t>Naziv Prioritetnog područja nivo 1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Kod Prioritetnog područja nivo 2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Naziv Prioritetnog područja nivo 2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00232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Saobraćaj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18.72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Vazdušni saobraćaj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9355576"/>
                  </a:ext>
                </a:extLst>
              </a:tr>
              <a:tr h="5757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 dirty="0">
                          <a:effectLst/>
                        </a:rPr>
                        <a:t>18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 dirty="0">
                          <a:effectLst/>
                        </a:rPr>
                        <a:t>18.73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 dirty="0">
                          <a:effectLst/>
                        </a:rPr>
                        <a:t>Biciklistički saobraćaj</a:t>
                      </a:r>
                      <a:endParaRPr lang="en-US" sz="1000" b="1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 dirty="0">
                          <a:effectLst/>
                        </a:rPr>
                        <a:t> 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7477794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18.74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Digitatalizacija saobraćaja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040689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18.75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Saobraćaj unutrašnjim plovnim putevima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2020384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18.76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Multimodalni saobraćaj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290935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18.77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Željeznički saobraćaj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6941305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18.05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Reforme 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8320365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18.78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Drumski saobraćaj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8230987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18.79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Pomorski saobraćaj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3151761"/>
                  </a:ext>
                </a:extLst>
              </a:tr>
              <a:tr h="2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>
                          <a:effectLst/>
                        </a:rPr>
                        <a:t> 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00" b="1" kern="0">
                          <a:effectLst/>
                        </a:rPr>
                        <a:t>18.80</a:t>
                      </a:r>
                      <a:endParaRPr lang="en-US" sz="10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00" b="1" kern="0" dirty="0">
                          <a:effectLst/>
                        </a:rPr>
                        <a:t>Urbani saobraćaj</a:t>
                      </a:r>
                      <a:endParaRPr lang="en-US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3103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920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901" y="384788"/>
            <a:ext cx="10515600" cy="812507"/>
          </a:xfrm>
        </p:spPr>
        <p:txBody>
          <a:bodyPr/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NIVO 2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INTERVENCIJE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D8A3250-7C2C-E6D5-9669-D3897AD96EAC}"/>
              </a:ext>
            </a:extLst>
          </p:cNvPr>
          <p:cNvGraphicFramePr>
            <a:graphicFrameLocks noGrp="1"/>
          </p:cNvGraphicFramePr>
          <p:nvPr/>
        </p:nvGraphicFramePr>
        <p:xfrm>
          <a:off x="417097" y="1024707"/>
          <a:ext cx="5502441" cy="52008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017">
                  <a:extLst>
                    <a:ext uri="{9D8B030D-6E8A-4147-A177-3AD203B41FA5}">
                      <a16:colId xmlns:a16="http://schemas.microsoft.com/office/drawing/2014/main" val="2951938474"/>
                    </a:ext>
                  </a:extLst>
                </a:gridCol>
                <a:gridCol w="73279">
                  <a:extLst>
                    <a:ext uri="{9D8B030D-6E8A-4147-A177-3AD203B41FA5}">
                      <a16:colId xmlns:a16="http://schemas.microsoft.com/office/drawing/2014/main" val="2609109668"/>
                    </a:ext>
                  </a:extLst>
                </a:gridCol>
                <a:gridCol w="198628">
                  <a:extLst>
                    <a:ext uri="{9D8B030D-6E8A-4147-A177-3AD203B41FA5}">
                      <a16:colId xmlns:a16="http://schemas.microsoft.com/office/drawing/2014/main" val="3019170864"/>
                    </a:ext>
                  </a:extLst>
                </a:gridCol>
                <a:gridCol w="4750517">
                  <a:extLst>
                    <a:ext uri="{9D8B030D-6E8A-4147-A177-3AD203B41FA5}">
                      <a16:colId xmlns:a16="http://schemas.microsoft.com/office/drawing/2014/main" val="2536600457"/>
                    </a:ext>
                  </a:extLst>
                </a:gridCol>
              </a:tblGrid>
              <a:tr h="1935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KOD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DRUMSKI SAOBRAĆAJ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975473"/>
                  </a:ext>
                </a:extLst>
              </a:tr>
              <a:tr h="422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18.78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525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Infrastruktura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za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omogućavanje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nisko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bezemisijskog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drumskog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javnog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00" dirty="0" err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prevoza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29441877"/>
                  </a:ext>
                </a:extLst>
              </a:tr>
              <a:tr h="4226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18.78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526</a:t>
                      </a: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Infrastruktura za punjenje i snabdijevanje gorivom za vozila sa niskim ili bez emisija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65085445"/>
                  </a:ext>
                </a:extLst>
              </a:tr>
              <a:tr h="3511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18.78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527</a:t>
                      </a: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Nisko- ili bezemisijski drumski putnički saobraćaj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08577011"/>
                  </a:ext>
                </a:extLst>
              </a:tr>
              <a:tr h="21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18.78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…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80264499"/>
                  </a:ext>
                </a:extLst>
              </a:tr>
              <a:tr h="21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KOD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</a:rPr>
                        <a:t>ŽELJEZNIČKI </a:t>
                      </a:r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SAOBRAĆAJ</a:t>
                      </a: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759366"/>
                  </a:ext>
                </a:extLst>
              </a:tr>
              <a:tr h="2414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18.77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515</a:t>
                      </a: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ERTMS- </a:t>
                      </a:r>
                      <a:r>
                        <a:rPr lang="en-US" sz="1200" kern="100" dirty="0" err="1">
                          <a:effectLst/>
                        </a:rPr>
                        <a:t>vozna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oprema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31926696"/>
                  </a:ext>
                </a:extLst>
              </a:tr>
              <a:tr h="21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18.77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520</a:t>
                      </a: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 err="1">
                          <a:effectLst/>
                        </a:rPr>
                        <a:t>Nabavka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bezemisijskih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sr-Latn-ME" sz="1200" kern="100" dirty="0">
                          <a:effectLst/>
                        </a:rPr>
                        <a:t>željezničkih voznih sredstava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09595198"/>
                  </a:ext>
                </a:extLst>
              </a:tr>
              <a:tr h="21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18.77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521</a:t>
                      </a: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 err="1">
                          <a:effectLst/>
                        </a:rPr>
                        <a:t>Modernizacija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sr-Latn-ME" sz="1200" kern="100" dirty="0">
                          <a:effectLst/>
                        </a:rPr>
                        <a:t>i izgradnja željezničkih pruga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49814048"/>
                  </a:ext>
                </a:extLst>
              </a:tr>
              <a:tr h="2165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18.77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buNone/>
                      </a:pPr>
                      <a:endParaRPr lang="en-US" sz="105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…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9371695"/>
                  </a:ext>
                </a:extLst>
              </a:tr>
              <a:tr h="2160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KOD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VAZDUŠNI SAOBRAĆAJ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490411"/>
                  </a:ext>
                </a:extLst>
              </a:tr>
              <a:tr h="2160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491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00" dirty="0" err="1">
                          <a:effectLst/>
                        </a:rPr>
                        <a:t>Kapacitet</a:t>
                      </a:r>
                      <a:r>
                        <a:rPr lang="sr-Latn-ME" sz="1200" kern="100" dirty="0">
                          <a:effectLst/>
                        </a:rPr>
                        <a:t> aerodromskih </a:t>
                      </a:r>
                      <a:r>
                        <a:rPr lang="en-US" sz="1200" kern="100" dirty="0" err="1">
                          <a:effectLst/>
                        </a:rPr>
                        <a:t>terminala</a:t>
                      </a:r>
                      <a:endParaRPr sz="1200" dirty="0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32069767"/>
                  </a:ext>
                </a:extLst>
              </a:tr>
              <a:tr h="3377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495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00" dirty="0" err="1">
                          <a:effectLst/>
                        </a:rPr>
                        <a:t>Upravljanje</a:t>
                      </a:r>
                      <a:r>
                        <a:rPr lang="sr-Latn-ME" sz="1200" kern="100" dirty="0">
                          <a:effectLst/>
                        </a:rPr>
                        <a:t> vazdušnim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saobraćajem</a:t>
                      </a:r>
                      <a:r>
                        <a:rPr lang="sr-Latn-ME" sz="1200" kern="100" dirty="0">
                          <a:effectLst/>
                        </a:rPr>
                        <a:t> i upravjanje vazdušnim protorom</a:t>
                      </a:r>
                      <a:endParaRPr sz="1200" dirty="0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36091791"/>
                  </a:ext>
                </a:extLst>
              </a:tr>
              <a:tr h="3805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200" kern="100" dirty="0">
                          <a:effectLst/>
                        </a:rPr>
                        <a:t> </a:t>
                      </a:r>
                      <a:r>
                        <a:rPr lang="en-US" sz="1200" kern="100" dirty="0">
                          <a:effectLst/>
                        </a:rPr>
                        <a:t>18.72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499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Infrastruktura</a:t>
                      </a:r>
                      <a:r>
                        <a:rPr lang="en-US" sz="1200" dirty="0"/>
                        <a:t> za </a:t>
                      </a:r>
                      <a:r>
                        <a:rPr lang="en-US" sz="1200" dirty="0" err="1"/>
                        <a:t>omogućavanje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nisko</a:t>
                      </a:r>
                      <a:r>
                        <a:rPr lang="en-US" sz="1200" dirty="0"/>
                        <a:t>- </a:t>
                      </a:r>
                      <a:r>
                        <a:rPr lang="en-US" sz="1200" dirty="0" err="1"/>
                        <a:t>ili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bezemisijskog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transporta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aerodromima</a:t>
                      </a:r>
                      <a:endParaRPr sz="1200" dirty="0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75035344"/>
                  </a:ext>
                </a:extLst>
              </a:tr>
              <a:tr h="2160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>
                          <a:effectLst/>
                        </a:rPr>
                        <a:t>…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effectLst/>
                        </a:rPr>
                        <a:t>…</a:t>
                      </a:r>
                      <a:endParaRPr sz="1200" dirty="0"/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41360234"/>
                  </a:ext>
                </a:extLst>
              </a:tr>
              <a:tr h="2160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</a:rPr>
                        <a:t>KOD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POMORSKI SAOBRAĆAJ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739375"/>
                  </a:ext>
                </a:extLst>
              </a:tr>
              <a:tr h="2160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18.79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536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Pomorski prevoz – nova plovila sa niskim ili bez emisija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2030742"/>
                  </a:ext>
                </a:extLst>
              </a:tr>
              <a:tr h="2160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18.79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539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200" kern="100" dirty="0" err="1">
                          <a:effectLst/>
                        </a:rPr>
                        <a:t>Morske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luke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08904293"/>
                  </a:ext>
                </a:extLst>
              </a:tr>
              <a:tr h="2160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18.79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540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Infrastruktura i oprema za bezemisijske operacije u lukama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10150293"/>
                  </a:ext>
                </a:extLst>
              </a:tr>
              <a:tr h="2130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18.79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dirty="0"/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014978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76E211-B5F2-FBD2-3546-8F5394AA7552}"/>
              </a:ext>
            </a:extLst>
          </p:cNvPr>
          <p:cNvGraphicFramePr>
            <a:graphicFrameLocks noGrp="1"/>
          </p:cNvGraphicFramePr>
          <p:nvPr/>
        </p:nvGraphicFramePr>
        <p:xfrm>
          <a:off x="6156701" y="1024707"/>
          <a:ext cx="5502440" cy="4881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9716">
                  <a:extLst>
                    <a:ext uri="{9D8B030D-6E8A-4147-A177-3AD203B41FA5}">
                      <a16:colId xmlns:a16="http://schemas.microsoft.com/office/drawing/2014/main" val="3959567500"/>
                    </a:ext>
                  </a:extLst>
                </a:gridCol>
                <a:gridCol w="39902">
                  <a:extLst>
                    <a:ext uri="{9D8B030D-6E8A-4147-A177-3AD203B41FA5}">
                      <a16:colId xmlns:a16="http://schemas.microsoft.com/office/drawing/2014/main" val="768890029"/>
                    </a:ext>
                  </a:extLst>
                </a:gridCol>
                <a:gridCol w="327077">
                  <a:extLst>
                    <a:ext uri="{9D8B030D-6E8A-4147-A177-3AD203B41FA5}">
                      <a16:colId xmlns:a16="http://schemas.microsoft.com/office/drawing/2014/main" val="1864257672"/>
                    </a:ext>
                  </a:extLst>
                </a:gridCol>
                <a:gridCol w="4475745">
                  <a:extLst>
                    <a:ext uri="{9D8B030D-6E8A-4147-A177-3AD203B41FA5}">
                      <a16:colId xmlns:a16="http://schemas.microsoft.com/office/drawing/2014/main" val="1450372006"/>
                    </a:ext>
                  </a:extLst>
                </a:gridCol>
              </a:tblGrid>
              <a:tr h="191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KOD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050" kern="100" dirty="0">
                          <a:effectLst/>
                        </a:rPr>
                        <a:t>SAOBRAĆAJ </a:t>
                      </a:r>
                      <a:r>
                        <a:rPr lang="en-US" sz="1050" kern="100" dirty="0">
                          <a:effectLst/>
                        </a:rPr>
                        <a:t>UNUTRAŠNJI PLOVNI PUTEVI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080111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18.75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507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/>
                        <a:t>Prevoz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unutrašnjim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plovnim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putevima</a:t>
                      </a:r>
                      <a:r>
                        <a:rPr lang="en-US" sz="1050" dirty="0"/>
                        <a:t> – nova </a:t>
                      </a:r>
                      <a:r>
                        <a:rPr lang="en-US" sz="1050" dirty="0" err="1"/>
                        <a:t>plovila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sa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niskim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ili</a:t>
                      </a:r>
                      <a:r>
                        <a:rPr lang="en-US" sz="1050" dirty="0"/>
                        <a:t> bez </a:t>
                      </a:r>
                      <a:r>
                        <a:rPr lang="en-US" sz="1050" dirty="0" err="1"/>
                        <a:t>emisija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1161914131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18.75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510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 err="1">
                          <a:effectLst/>
                        </a:rPr>
                        <a:t>Infrastruktura</a:t>
                      </a:r>
                      <a:r>
                        <a:rPr lang="sr-Latn-ME" sz="1050" kern="100" dirty="0">
                          <a:effectLst/>
                        </a:rPr>
                        <a:t> za omogućavanje nisko-ili bezemisijskog transporta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1316521513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18.75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511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Luke</a:t>
                      </a:r>
                      <a:r>
                        <a:rPr lang="sr-Latn-ME" sz="1050" kern="100" dirty="0">
                          <a:effectLst/>
                        </a:rPr>
                        <a:t> na unutrašnjim plovnim putevima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4063031211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18.75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4157743484"/>
                  </a:ext>
                </a:extLst>
              </a:tr>
              <a:tr h="191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KOD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kern="100" dirty="0">
                          <a:solidFill>
                            <a:schemeClr val="bg1"/>
                          </a:solidFill>
                          <a:effectLst/>
                        </a:rPr>
                        <a:t>URBANI SAOBRAĆAJ</a:t>
                      </a:r>
                      <a:endParaRPr lang="en-US" sz="1050" b="1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008834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18.80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541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 err="1">
                          <a:effectLst/>
                        </a:rPr>
                        <a:t>Vozna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sredstva</a:t>
                      </a:r>
                      <a:r>
                        <a:rPr lang="sr-Latn-ME" sz="1050" kern="100" dirty="0">
                          <a:effectLst/>
                        </a:rPr>
                        <a:t> za čisti urbani saobraćaj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457730211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18.80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542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Urbana </a:t>
                      </a:r>
                      <a:r>
                        <a:rPr lang="sr-Latn-ME" sz="1050" kern="100" dirty="0">
                          <a:effectLst/>
                        </a:rPr>
                        <a:t>saobraćajna </a:t>
                      </a:r>
                      <a:r>
                        <a:rPr lang="en-US" sz="1050" kern="100" dirty="0" err="1">
                          <a:effectLst/>
                        </a:rPr>
                        <a:t>infrastruktura</a:t>
                      </a:r>
                      <a:r>
                        <a:rPr lang="sr-Latn-ME" sz="1050" kern="100" dirty="0">
                          <a:effectLst/>
                        </a:rPr>
                        <a:t> sa niskim ili bez emisija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2385624358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18.80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543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 err="1">
                          <a:effectLst/>
                        </a:rPr>
                        <a:t>Planiranje</a:t>
                      </a:r>
                      <a:r>
                        <a:rPr lang="sr-Latn-ME" sz="1050" kern="100" dirty="0">
                          <a:effectLst/>
                        </a:rPr>
                        <a:t> urbanog saobraćaja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4182881235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18.80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312909558"/>
                  </a:ext>
                </a:extLst>
              </a:tr>
              <a:tr h="191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solidFill>
                            <a:schemeClr val="bg1"/>
                          </a:solidFill>
                          <a:effectLst/>
                        </a:rPr>
                        <a:t>KOD</a:t>
                      </a:r>
                      <a:endParaRPr lang="en-US" sz="1050" kern="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kern="100" dirty="0">
                          <a:solidFill>
                            <a:schemeClr val="bg1"/>
                          </a:solidFill>
                          <a:effectLst/>
                        </a:rPr>
                        <a:t>BICIKLISTIČKI SAOBRAĆAJ</a:t>
                      </a:r>
                      <a:endParaRPr lang="en-US" sz="1050" b="1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159954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18.73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504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Biciklistička infrastruktura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297055280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18.73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505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 err="1">
                          <a:effectLst/>
                        </a:rPr>
                        <a:t>Sredstva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lične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mobilnosti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i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biciklistička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logistika</a:t>
                      </a:r>
                      <a:r>
                        <a:rPr lang="en-US" sz="1050" kern="100" dirty="0">
                          <a:effectLst/>
                        </a:rPr>
                        <a:t> (</a:t>
                      </a:r>
                      <a:r>
                        <a:rPr lang="en-US" sz="1050" kern="100" dirty="0" err="1">
                          <a:effectLst/>
                        </a:rPr>
                        <a:t>bicikli</a:t>
                      </a:r>
                      <a:r>
                        <a:rPr lang="en-US" sz="1050" kern="100" dirty="0">
                          <a:effectLst/>
                        </a:rPr>
                        <a:t>, e-</a:t>
                      </a:r>
                      <a:r>
                        <a:rPr lang="en-US" sz="1050" kern="100" dirty="0" err="1">
                          <a:effectLst/>
                        </a:rPr>
                        <a:t>bicikli</a:t>
                      </a:r>
                      <a:r>
                        <a:rPr lang="en-US" sz="1050" kern="100" dirty="0">
                          <a:effectLst/>
                        </a:rPr>
                        <a:t>)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2597938416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18.73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3187981663"/>
                  </a:ext>
                </a:extLst>
              </a:tr>
              <a:tr h="191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KOD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kern="100" dirty="0">
                          <a:solidFill>
                            <a:schemeClr val="bg1"/>
                          </a:solidFill>
                          <a:effectLst/>
                        </a:rPr>
                        <a:t>DIGITALIZACIJA SAOBRAĆAJA</a:t>
                      </a:r>
                      <a:endParaRPr lang="en-US" sz="1050" b="1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968674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18.74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506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 err="1">
                          <a:effectLst/>
                        </a:rPr>
                        <a:t>Digitalizacija</a:t>
                      </a:r>
                      <a:r>
                        <a:rPr lang="sr-Latn-ME" sz="1050" kern="100" dirty="0">
                          <a:effectLst/>
                        </a:rPr>
                        <a:t> saobraćaja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4138603876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18.74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3561151861"/>
                  </a:ext>
                </a:extLst>
              </a:tr>
              <a:tr h="191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KOD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kern="100" dirty="0">
                          <a:solidFill>
                            <a:schemeClr val="bg1"/>
                          </a:solidFill>
                          <a:effectLst/>
                        </a:rPr>
                        <a:t>REFORME</a:t>
                      </a:r>
                      <a:endParaRPr lang="en-US" sz="1050" b="1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413680"/>
                  </a:ext>
                </a:extLst>
              </a:tr>
              <a:tr h="2664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18.05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524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dirty="0" err="1"/>
                        <a:t>Politike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i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regulatorni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okvir</a:t>
                      </a:r>
                      <a:r>
                        <a:rPr lang="en-US" sz="1050" dirty="0"/>
                        <a:t> u </a:t>
                      </a:r>
                      <a:r>
                        <a:rPr lang="en-US" sz="1050" dirty="0" err="1"/>
                        <a:t>oblasti</a:t>
                      </a:r>
                      <a:r>
                        <a:rPr lang="en-US" sz="1050" dirty="0"/>
                        <a:t> </a:t>
                      </a:r>
                      <a:r>
                        <a:rPr lang="en-US" sz="1050" dirty="0" err="1"/>
                        <a:t>saobraćaja</a:t>
                      </a:r>
                      <a:r>
                        <a:rPr lang="en-US" sz="1050" kern="100" dirty="0" err="1">
                          <a:effectLst/>
                        </a:rPr>
                        <a:t>Regulatorni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okvir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363031992"/>
                  </a:ext>
                </a:extLst>
              </a:tr>
              <a:tr h="1918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18.05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05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>
                          <a:effectLst/>
                        </a:rPr>
                        <a:t>…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kern="100" dirty="0">
                          <a:effectLst/>
                        </a:rPr>
                        <a:t>…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51" marR="7251" marT="7251" marB="7251" anchor="ctr"/>
                </a:tc>
                <a:extLst>
                  <a:ext uri="{0D108BD9-81ED-4DB2-BD59-A6C34878D82A}">
                    <a16:rowId xmlns:a16="http://schemas.microsoft.com/office/drawing/2014/main" val="701498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53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278" y="-16042"/>
            <a:ext cx="6381665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ODABRANI INDIKATORI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1A382B8-2DA9-0117-7E73-1D9DF7507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099" y="10906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2122FB8-1E3B-BB3D-D79A-BE26023F86B3}"/>
              </a:ext>
            </a:extLst>
          </p:cNvPr>
          <p:cNvGraphicFramePr>
            <a:graphicFrameLocks noGrp="1"/>
          </p:cNvGraphicFramePr>
          <p:nvPr/>
        </p:nvGraphicFramePr>
        <p:xfrm>
          <a:off x="561474" y="1287547"/>
          <a:ext cx="10475496" cy="4867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8348">
                  <a:extLst>
                    <a:ext uri="{9D8B030D-6E8A-4147-A177-3AD203B41FA5}">
                      <a16:colId xmlns:a16="http://schemas.microsoft.com/office/drawing/2014/main" val="3852884603"/>
                    </a:ext>
                  </a:extLst>
                </a:gridCol>
                <a:gridCol w="1944663">
                  <a:extLst>
                    <a:ext uri="{9D8B030D-6E8A-4147-A177-3AD203B41FA5}">
                      <a16:colId xmlns:a16="http://schemas.microsoft.com/office/drawing/2014/main" val="3469573206"/>
                    </a:ext>
                  </a:extLst>
                </a:gridCol>
                <a:gridCol w="1577745">
                  <a:extLst>
                    <a:ext uri="{9D8B030D-6E8A-4147-A177-3AD203B41FA5}">
                      <a16:colId xmlns:a16="http://schemas.microsoft.com/office/drawing/2014/main" val="2979783560"/>
                    </a:ext>
                  </a:extLst>
                </a:gridCol>
                <a:gridCol w="1155789">
                  <a:extLst>
                    <a:ext uri="{9D8B030D-6E8A-4147-A177-3AD203B41FA5}">
                      <a16:colId xmlns:a16="http://schemas.microsoft.com/office/drawing/2014/main" val="3519067355"/>
                    </a:ext>
                  </a:extLst>
                </a:gridCol>
                <a:gridCol w="1430979">
                  <a:extLst>
                    <a:ext uri="{9D8B030D-6E8A-4147-A177-3AD203B41FA5}">
                      <a16:colId xmlns:a16="http://schemas.microsoft.com/office/drawing/2014/main" val="1022339195"/>
                    </a:ext>
                  </a:extLst>
                </a:gridCol>
                <a:gridCol w="1907972">
                  <a:extLst>
                    <a:ext uri="{9D8B030D-6E8A-4147-A177-3AD203B41FA5}">
                      <a16:colId xmlns:a16="http://schemas.microsoft.com/office/drawing/2014/main" val="3421939887"/>
                    </a:ext>
                  </a:extLst>
                </a:gridCol>
              </a:tblGrid>
              <a:tr h="3445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Indikator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EU-27 vrijednost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Crna Gora vrjednost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Godina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Izvor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Napomena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4206714363"/>
                  </a:ext>
                </a:extLst>
              </a:tr>
              <a:tr h="8744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 err="1">
                          <a:effectLst/>
                        </a:rPr>
                        <a:t>Modalna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raspodjela</a:t>
                      </a:r>
                      <a:r>
                        <a:rPr lang="en-GB" sz="1200" dirty="0">
                          <a:effectLst/>
                        </a:rPr>
                        <a:t> – </a:t>
                      </a:r>
                      <a:r>
                        <a:rPr lang="en-GB" sz="1200" dirty="0" err="1">
                          <a:effectLst/>
                        </a:rPr>
                        <a:t>drumski</a:t>
                      </a:r>
                      <a:r>
                        <a:rPr lang="en-GB" sz="1200" dirty="0">
                          <a:effectLst/>
                        </a:rPr>
                        <a:t> transport robe (%)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78,2%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50,5%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2024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Eurostat (freight modal split) / Monstat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>
                          <a:effectLst/>
                        </a:rPr>
                        <a:t>Podaci za EU zasnovani na ton-km, za CG na tonama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101880576"/>
                  </a:ext>
                </a:extLst>
              </a:tr>
              <a:tr h="521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 err="1">
                          <a:effectLst/>
                        </a:rPr>
                        <a:t>Modalna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raspodjela</a:t>
                      </a:r>
                      <a:r>
                        <a:rPr lang="en-GB" sz="1200" dirty="0">
                          <a:effectLst/>
                        </a:rPr>
                        <a:t> – </a:t>
                      </a:r>
                      <a:r>
                        <a:rPr lang="en-GB" sz="1200" dirty="0" err="1">
                          <a:effectLst/>
                        </a:rPr>
                        <a:t>željeznički</a:t>
                      </a:r>
                      <a:r>
                        <a:rPr lang="en-GB" sz="1200" dirty="0">
                          <a:effectLst/>
                        </a:rPr>
                        <a:t> transport robe (%)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16,6%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49,5%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effectLst/>
                        </a:rPr>
                        <a:t>2024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Eurostat / Monstat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Metodološki različiti izvori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2159162834"/>
                  </a:ext>
                </a:extLst>
              </a:tr>
              <a:tr h="521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>
                          <a:effectLst/>
                        </a:rPr>
                        <a:t>Udio obnovljivih izvora energije u transportu (%)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11,2%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0,3%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2023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Eurostat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Direktan podatak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593689792"/>
                  </a:ext>
                </a:extLst>
              </a:tr>
              <a:tr h="521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dirty="0">
                          <a:effectLst/>
                        </a:rPr>
                        <a:t>Emisije GHG iz transporta (% ukupnih emisija)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~25%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~22%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2022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Eurostat / UNFCCC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 err="1">
                          <a:effectLst/>
                        </a:rPr>
                        <a:t>Procjena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433976675"/>
                  </a:ext>
                </a:extLst>
              </a:tr>
              <a:tr h="521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Dužina željezničke mreže (km)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n/a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250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2019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World Bank / Monstat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Direktan podatak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3393973260"/>
                  </a:ext>
                </a:extLst>
              </a:tr>
              <a:tr h="521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Dužina putne mreže (km)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n/a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~7.000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2022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World Bank / Monstat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Procjena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4086279514"/>
                  </a:ext>
                </a:extLst>
              </a:tr>
              <a:tr h="521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Dužina željezničke mreže opremljene ERTMS (km)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dostupno po državama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0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2023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Eurostat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Direktan podatak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1003513450"/>
                  </a:ext>
                </a:extLst>
              </a:tr>
              <a:tr h="521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Broj putnika u vazdušnom saobraćaju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n/a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2.871.774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2024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effectLst/>
                        </a:rPr>
                        <a:t>Monstat 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 err="1">
                          <a:effectLst/>
                        </a:rPr>
                        <a:t>Direktan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podatak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789" marR="61789" marT="0" marB="0" anchor="ctr"/>
                </a:tc>
                <a:extLst>
                  <a:ext uri="{0D108BD9-81ED-4DB2-BD59-A6C34878D82A}">
                    <a16:rowId xmlns:a16="http://schemas.microsoft.com/office/drawing/2014/main" val="2096607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317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27418-D05B-5E68-2BD8-4390E249C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8461"/>
            <a:ext cx="10515600" cy="548878"/>
          </a:xfrm>
        </p:spPr>
        <p:txBody>
          <a:bodyPr>
            <a:normAutofit fontScale="90000"/>
          </a:bodyPr>
          <a:lstStyle/>
          <a:p>
            <a:r>
              <a:rPr lang="sr-Latn-ME" dirty="0"/>
              <a:t>Regulatorni i strateški okvir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DDFFB-5D17-2F1C-97A7-DC442BA00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958"/>
            <a:ext cx="10515600" cy="5486400"/>
          </a:xfrm>
        </p:spPr>
        <p:txBody>
          <a:bodyPr vert="horz" lIns="91440" tIns="45720" rIns="91440" bIns="45720" numCol="2" rtlCol="0" anchor="t">
            <a:normAutofit fontScale="40000" lnSpcReduction="20000"/>
          </a:bodyPr>
          <a:lstStyle/>
          <a:p>
            <a:r>
              <a:rPr lang="en-US" sz="5000" b="1" dirty="0"/>
              <a:t>EU OKVIR </a:t>
            </a:r>
            <a:endParaRPr lang="sr-Latn-ME" sz="5000" b="1" dirty="0"/>
          </a:p>
          <a:p>
            <a:pPr>
              <a:buNone/>
            </a:pPr>
            <a:endParaRPr lang="sr-Latn-M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Uredba</a:t>
            </a:r>
            <a:r>
              <a:rPr lang="en-US" sz="3400" dirty="0">
                <a:solidFill>
                  <a:schemeClr val="tx1"/>
                </a:solidFill>
              </a:rPr>
              <a:t> (EU) 2024/1679 – TEN-T </a:t>
            </a:r>
            <a:r>
              <a:rPr lang="en-US" sz="3400" dirty="0" err="1">
                <a:solidFill>
                  <a:schemeClr val="tx1"/>
                </a:solidFill>
              </a:rPr>
              <a:t>mreža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Uredba</a:t>
            </a:r>
            <a:r>
              <a:rPr lang="en-US" sz="3400" dirty="0">
                <a:solidFill>
                  <a:schemeClr val="tx1"/>
                </a:solidFill>
              </a:rPr>
              <a:t> (EU) 2023/1804 – </a:t>
            </a:r>
            <a:r>
              <a:rPr lang="en-US" sz="3400" dirty="0" err="1">
                <a:solidFill>
                  <a:schemeClr val="tx1"/>
                </a:solidFill>
              </a:rPr>
              <a:t>infrastruktura</a:t>
            </a:r>
            <a:r>
              <a:rPr lang="en-US" sz="3400" dirty="0">
                <a:solidFill>
                  <a:schemeClr val="tx1"/>
                </a:solidFill>
              </a:rPr>
              <a:t> za </a:t>
            </a:r>
            <a:r>
              <a:rPr lang="en-US" sz="3400" dirty="0" err="1">
                <a:solidFill>
                  <a:schemeClr val="tx1"/>
                </a:solidFill>
              </a:rPr>
              <a:t>alternativna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goriva</a:t>
            </a:r>
            <a:r>
              <a:rPr lang="en-US" sz="3400" dirty="0">
                <a:solidFill>
                  <a:schemeClr val="tx1"/>
                </a:solidFill>
              </a:rPr>
              <a:t> (AFIR)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Direktiva</a:t>
            </a:r>
            <a:r>
              <a:rPr lang="en-US" sz="3400" dirty="0">
                <a:solidFill>
                  <a:schemeClr val="tx1"/>
                </a:solidFill>
              </a:rPr>
              <a:t> 2010/40/EU – </a:t>
            </a:r>
            <a:r>
              <a:rPr lang="en-US" sz="3400" dirty="0" err="1">
                <a:solidFill>
                  <a:schemeClr val="tx1"/>
                </a:solidFill>
              </a:rPr>
              <a:t>inteligentni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transportni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sistemi</a:t>
            </a:r>
            <a:r>
              <a:rPr lang="en-US" sz="3400" dirty="0">
                <a:solidFill>
                  <a:schemeClr val="tx1"/>
                </a:solidFill>
              </a:rPr>
              <a:t> (ITS)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Uredba</a:t>
            </a:r>
            <a:r>
              <a:rPr lang="en-US" sz="3400" dirty="0">
                <a:solidFill>
                  <a:schemeClr val="tx1"/>
                </a:solidFill>
              </a:rPr>
              <a:t> (EU) 2020/1056 – </a:t>
            </a:r>
            <a:r>
              <a:rPr lang="en-US" sz="3400" dirty="0" err="1">
                <a:solidFill>
                  <a:schemeClr val="tx1"/>
                </a:solidFill>
              </a:rPr>
              <a:t>elektronske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informacije</a:t>
            </a:r>
            <a:r>
              <a:rPr lang="en-US" sz="3400" dirty="0">
                <a:solidFill>
                  <a:schemeClr val="tx1"/>
                </a:solidFill>
              </a:rPr>
              <a:t> o </a:t>
            </a:r>
            <a:r>
              <a:rPr lang="en-US" sz="3400" dirty="0" err="1">
                <a:solidFill>
                  <a:schemeClr val="tx1"/>
                </a:solidFill>
              </a:rPr>
              <a:t>teretu</a:t>
            </a:r>
            <a:r>
              <a:rPr lang="en-US" sz="3400" dirty="0">
                <a:solidFill>
                  <a:schemeClr val="tx1"/>
                </a:solidFill>
              </a:rPr>
              <a:t> (</a:t>
            </a:r>
            <a:r>
              <a:rPr lang="en-US" sz="3400" dirty="0" err="1">
                <a:solidFill>
                  <a:schemeClr val="tx1"/>
                </a:solidFill>
              </a:rPr>
              <a:t>eFTI</a:t>
            </a:r>
            <a:r>
              <a:rPr lang="en-US" sz="3400" dirty="0">
                <a:solidFill>
                  <a:schemeClr val="tx1"/>
                </a:solidFill>
              </a:rPr>
              <a:t>)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Direktive</a:t>
            </a:r>
            <a:r>
              <a:rPr lang="en-US" sz="3400" dirty="0">
                <a:solidFill>
                  <a:schemeClr val="tx1"/>
                </a:solidFill>
              </a:rPr>
              <a:t> (EU) 2016/797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2016/798 – </a:t>
            </a:r>
            <a:r>
              <a:rPr lang="en-US" sz="3400" dirty="0" err="1">
                <a:solidFill>
                  <a:schemeClr val="tx1"/>
                </a:solidFill>
              </a:rPr>
              <a:t>interoperabilnost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bezbjednost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željeznice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ERTMS – </a:t>
            </a:r>
            <a:r>
              <a:rPr lang="en-US" sz="3400" dirty="0" err="1">
                <a:solidFill>
                  <a:schemeClr val="tx1"/>
                </a:solidFill>
              </a:rPr>
              <a:t>upravljanje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željezničkim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saobraćajem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ME" sz="3400" dirty="0">
                <a:solidFill>
                  <a:schemeClr val="tx1"/>
                </a:solidFill>
              </a:rPr>
              <a:t>J</a:t>
            </a:r>
            <a:r>
              <a:rPr lang="en-US" sz="3400" dirty="0" err="1">
                <a:solidFill>
                  <a:schemeClr val="tx1"/>
                </a:solidFill>
              </a:rPr>
              <a:t>edinstveno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evropsko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nebo</a:t>
            </a:r>
            <a:r>
              <a:rPr lang="en-US" sz="3400" dirty="0">
                <a:solidFill>
                  <a:schemeClr val="tx1"/>
                </a:solidFill>
              </a:rPr>
              <a:t> (SES) / ECAA </a:t>
            </a:r>
            <a:r>
              <a:rPr lang="en-US" sz="3400" dirty="0" err="1">
                <a:solidFill>
                  <a:schemeClr val="tx1"/>
                </a:solidFill>
              </a:rPr>
              <a:t>sporazum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Uredbe</a:t>
            </a:r>
            <a:r>
              <a:rPr lang="en-US" sz="3400" dirty="0">
                <a:solidFill>
                  <a:schemeClr val="tx1"/>
                </a:solidFill>
              </a:rPr>
              <a:t> (EU) 2023/1805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2023/2405 – </a:t>
            </a:r>
            <a:r>
              <a:rPr lang="en-US" sz="3400" dirty="0" err="1">
                <a:solidFill>
                  <a:schemeClr val="tx1"/>
                </a:solidFill>
              </a:rPr>
              <a:t>FuelEU</a:t>
            </a:r>
            <a:r>
              <a:rPr lang="en-US" sz="3400" dirty="0">
                <a:solidFill>
                  <a:schemeClr val="tx1"/>
                </a:solidFill>
              </a:rPr>
              <a:t> Maritime &amp; </a:t>
            </a:r>
            <a:r>
              <a:rPr lang="en-US" sz="3400" dirty="0" err="1">
                <a:solidFill>
                  <a:schemeClr val="tx1"/>
                </a:solidFill>
              </a:rPr>
              <a:t>ReFuelEU</a:t>
            </a:r>
            <a:r>
              <a:rPr lang="en-US" sz="3400" dirty="0">
                <a:solidFill>
                  <a:schemeClr val="tx1"/>
                </a:solidFill>
              </a:rPr>
              <a:t> Aviation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Direktiva</a:t>
            </a:r>
            <a:r>
              <a:rPr lang="en-US" sz="3400" dirty="0">
                <a:solidFill>
                  <a:schemeClr val="tx1"/>
                </a:solidFill>
              </a:rPr>
              <a:t> 2003/87/EC (EU ETS) + RED II/III – </a:t>
            </a:r>
            <a:r>
              <a:rPr lang="en-US" sz="3400" dirty="0" err="1">
                <a:solidFill>
                  <a:schemeClr val="tx1"/>
                </a:solidFill>
              </a:rPr>
              <a:t>dekarbonizacija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transporta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Ugovor</a:t>
            </a:r>
            <a:r>
              <a:rPr lang="en-US" sz="3400" dirty="0">
                <a:solidFill>
                  <a:schemeClr val="tx1"/>
                </a:solidFill>
              </a:rPr>
              <a:t> o </a:t>
            </a:r>
            <a:r>
              <a:rPr lang="en-US" sz="3400" dirty="0" err="1">
                <a:solidFill>
                  <a:schemeClr val="tx1"/>
                </a:solidFill>
              </a:rPr>
              <a:t>Transportnoj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zajednici</a:t>
            </a:r>
            <a:endParaRPr lang="en-US" sz="34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sr-Latn-ME" sz="3400" dirty="0"/>
              <a:t>.....</a:t>
            </a:r>
          </a:p>
          <a:p>
            <a:pPr>
              <a:buNone/>
            </a:pPr>
            <a:endParaRPr lang="sr-Latn-ME" sz="3400" dirty="0"/>
          </a:p>
          <a:p>
            <a:pPr>
              <a:buNone/>
            </a:pPr>
            <a:endParaRPr lang="sr-Latn-ME" sz="3400" dirty="0"/>
          </a:p>
          <a:p>
            <a:pPr>
              <a:buNone/>
            </a:pPr>
            <a:endParaRPr lang="en-US" sz="3400" dirty="0"/>
          </a:p>
          <a:p>
            <a:pPr>
              <a:buNone/>
            </a:pPr>
            <a:r>
              <a:rPr lang="en-US" sz="3400" b="1" dirty="0"/>
              <a:t> </a:t>
            </a:r>
            <a:r>
              <a:rPr lang="en-US" sz="5000" b="1" dirty="0"/>
              <a:t>NACIONALNI OKVIR </a:t>
            </a:r>
            <a:endParaRPr lang="sr-Latn-ME" sz="3400" b="1" dirty="0"/>
          </a:p>
          <a:p>
            <a:pPr>
              <a:buNone/>
            </a:pPr>
            <a:endParaRPr lang="sr-Latn-ME" sz="3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Strategija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razvoja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saobraćaja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Crne</a:t>
            </a:r>
            <a:r>
              <a:rPr lang="en-US" sz="3400" dirty="0">
                <a:solidFill>
                  <a:schemeClr val="tx1"/>
                </a:solidFill>
              </a:rPr>
              <a:t> Gore 2019–2035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Program </a:t>
            </a:r>
            <a:r>
              <a:rPr lang="en-US" sz="3400" dirty="0" err="1">
                <a:solidFill>
                  <a:schemeClr val="tx1"/>
                </a:solidFill>
              </a:rPr>
              <a:t>razvoja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inteligentnih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transportnih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sistema</a:t>
            </a:r>
            <a:r>
              <a:rPr lang="en-US" sz="3400" dirty="0">
                <a:solidFill>
                  <a:schemeClr val="tx1"/>
                </a:solidFill>
              </a:rPr>
              <a:t> (ITS) 2022–2026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Program </a:t>
            </a:r>
            <a:r>
              <a:rPr lang="en-US" sz="3400" dirty="0" err="1">
                <a:solidFill>
                  <a:schemeClr val="tx1"/>
                </a:solidFill>
              </a:rPr>
              <a:t>ekonomskih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reformi</a:t>
            </a:r>
            <a:r>
              <a:rPr lang="en-US" sz="3400" dirty="0">
                <a:solidFill>
                  <a:schemeClr val="tx1"/>
                </a:solidFill>
              </a:rPr>
              <a:t> (PER)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Reformska</a:t>
            </a:r>
            <a:r>
              <a:rPr lang="en-US" sz="3400" dirty="0">
                <a:solidFill>
                  <a:schemeClr val="tx1"/>
                </a:solidFill>
              </a:rPr>
              <a:t> agenda </a:t>
            </a:r>
            <a:r>
              <a:rPr lang="en-US" sz="3400" dirty="0" err="1">
                <a:solidFill>
                  <a:schemeClr val="tx1"/>
                </a:solidFill>
              </a:rPr>
              <a:t>Crne</a:t>
            </a:r>
            <a:r>
              <a:rPr lang="en-US" sz="3400" dirty="0">
                <a:solidFill>
                  <a:schemeClr val="tx1"/>
                </a:solidFill>
              </a:rPr>
              <a:t> Gore 2024–2027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Zakon o </a:t>
            </a:r>
            <a:r>
              <a:rPr lang="en-US" sz="3400" dirty="0" err="1">
                <a:solidFill>
                  <a:schemeClr val="tx1"/>
                </a:solidFill>
              </a:rPr>
              <a:t>putevima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Zakon o </a:t>
            </a:r>
            <a:r>
              <a:rPr lang="en-US" sz="3400" dirty="0" err="1">
                <a:solidFill>
                  <a:schemeClr val="tx1"/>
                </a:solidFill>
              </a:rPr>
              <a:t>bezbjednosti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saobraćaja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putevima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Zakon o </a:t>
            </a:r>
            <a:r>
              <a:rPr lang="en-US" sz="3400" dirty="0" err="1">
                <a:solidFill>
                  <a:schemeClr val="tx1"/>
                </a:solidFill>
              </a:rPr>
              <a:t>željeznici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Zakon o </a:t>
            </a:r>
            <a:r>
              <a:rPr lang="en-US" sz="3400" dirty="0" err="1">
                <a:solidFill>
                  <a:schemeClr val="tx1"/>
                </a:solidFill>
              </a:rPr>
              <a:t>bezbjednosti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interoperabilnosti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željeznice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Zakon o </a:t>
            </a:r>
            <a:r>
              <a:rPr lang="en-US" sz="3400" dirty="0" err="1">
                <a:solidFill>
                  <a:schemeClr val="tx1"/>
                </a:solidFill>
              </a:rPr>
              <a:t>vazdušnom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saobraćaju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Nacionalni</a:t>
            </a:r>
            <a:r>
              <a:rPr lang="en-US" sz="3400" dirty="0">
                <a:solidFill>
                  <a:schemeClr val="tx1"/>
                </a:solidFill>
              </a:rPr>
              <a:t> program </a:t>
            </a:r>
            <a:r>
              <a:rPr lang="en-US" sz="3400" dirty="0" err="1">
                <a:solidFill>
                  <a:schemeClr val="tx1"/>
                </a:solidFill>
              </a:rPr>
              <a:t>sigurnosti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vazdušnog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saobraćaja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Zakon o </a:t>
            </a:r>
            <a:r>
              <a:rPr lang="en-US" sz="3400" dirty="0" err="1">
                <a:solidFill>
                  <a:schemeClr val="tx1"/>
                </a:solidFill>
              </a:rPr>
              <a:t>lukama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Zakon o </a:t>
            </a:r>
            <a:r>
              <a:rPr lang="en-US" sz="3400" dirty="0" err="1">
                <a:solidFill>
                  <a:schemeClr val="tx1"/>
                </a:solidFill>
              </a:rPr>
              <a:t>sigurnosti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pomorske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plovidbe</a:t>
            </a: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400" dirty="0" err="1">
                <a:solidFill>
                  <a:schemeClr val="tx1"/>
                </a:solidFill>
              </a:rPr>
              <a:t>Nacionalni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energetski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klimatski</a:t>
            </a:r>
            <a:r>
              <a:rPr lang="en-US" sz="3400" dirty="0">
                <a:solidFill>
                  <a:schemeClr val="tx1"/>
                </a:solidFill>
              </a:rPr>
              <a:t> plan (NEKP)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r-Latn-ME" sz="3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Latn-ME" sz="3400" dirty="0">
                <a:solidFill>
                  <a:schemeClr val="tx1"/>
                </a:solidFill>
              </a:rPr>
              <a:t>.....</a:t>
            </a:r>
            <a:endParaRPr lang="en-US" sz="3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952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0C8BC-5760-2F25-C861-6C30633DA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2E170F6-0DA5-AB42-D6BC-3C49CC469D3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03157" y="1443789"/>
          <a:ext cx="10150643" cy="4507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3932">
                  <a:extLst>
                    <a:ext uri="{9D8B030D-6E8A-4147-A177-3AD203B41FA5}">
                      <a16:colId xmlns:a16="http://schemas.microsoft.com/office/drawing/2014/main" val="3535146544"/>
                    </a:ext>
                  </a:extLst>
                </a:gridCol>
                <a:gridCol w="6796711">
                  <a:extLst>
                    <a:ext uri="{9D8B030D-6E8A-4147-A177-3AD203B41FA5}">
                      <a16:colId xmlns:a16="http://schemas.microsoft.com/office/drawing/2014/main" val="3328172064"/>
                    </a:ext>
                  </a:extLst>
                </a:gridCol>
              </a:tblGrid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Kod tematske cjeline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Naziv tematske cjeline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9821353"/>
                  </a:ext>
                </a:extLst>
              </a:tr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[PA2]18.1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Strateški, regulatorni i institucionalni okvir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9329234"/>
                  </a:ext>
                </a:extLst>
              </a:tr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[PA2]18.2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Razvoj </a:t>
                      </a:r>
                      <a:r>
                        <a:rPr lang="en-GB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željezničke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infrastrukture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1158061"/>
                  </a:ext>
                </a:extLst>
              </a:tr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[PA2]18.3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Razvoj </a:t>
                      </a:r>
                      <a:r>
                        <a:rPr lang="en-GB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putne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infrastrukture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336605"/>
                  </a:ext>
                </a:extLst>
              </a:tr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[PA2]18.4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Razvoj infrastrukture vazdušnog saobraćaja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0246155"/>
                  </a:ext>
                </a:extLst>
              </a:tr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[PA2]18.5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Multimodalna </a:t>
                      </a:r>
                      <a:r>
                        <a:rPr lang="en-GB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integracija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povezanost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2839203"/>
                  </a:ext>
                </a:extLst>
              </a:tr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[PA2]18.6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Digitalizacija i povezanost saobraćajnog sistema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7346703"/>
                  </a:ext>
                </a:extLst>
              </a:tr>
              <a:tr h="563479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8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[PA2]18.7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Održiva i niskoemisiona mobilnost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7997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389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54BDE-EF88-B183-9755-30CFA765B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734" y="-196349"/>
            <a:ext cx="10515600" cy="1325563"/>
          </a:xfrm>
        </p:spPr>
        <p:txBody>
          <a:bodyPr/>
          <a:lstStyle/>
          <a:p>
            <a:r>
              <a:rPr lang="sr-Latn-ME" dirty="0"/>
              <a:t>Indikativni razvojni izazovi</a:t>
            </a:r>
            <a:endParaRPr lang="en-US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34AE5759-4592-090C-9DE5-16372050DDB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5060" y="982602"/>
          <a:ext cx="5402179" cy="5210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3007294148"/>
                    </a:ext>
                  </a:extLst>
                </a:gridCol>
                <a:gridCol w="4283239">
                  <a:extLst>
                    <a:ext uri="{9D8B030D-6E8A-4147-A177-3AD203B41FA5}">
                      <a16:colId xmlns:a16="http://schemas.microsoft.com/office/drawing/2014/main" val="2990664934"/>
                    </a:ext>
                  </a:extLst>
                </a:gridCol>
              </a:tblGrid>
              <a:tr h="4437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KOD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RAZVOJNI IZAZOV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94604145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[PA2]-18.1.1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 err="1">
                          <a:effectLst/>
                        </a:rPr>
                        <a:t>Nedovoljno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usklađen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željeznički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okvir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sa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pravnom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tekovinom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Evropske</a:t>
                      </a:r>
                      <a:r>
                        <a:rPr lang="en-US" sz="1200" kern="100" dirty="0">
                          <a:effectLst/>
                        </a:rPr>
                        <a:t> </a:t>
                      </a:r>
                      <a:r>
                        <a:rPr lang="en-US" sz="1200" kern="100" dirty="0" err="1">
                          <a:effectLst/>
                        </a:rPr>
                        <a:t>unije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73984888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[PA2]-18.1.2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Ograničeni administrativni i institucionalni kapaciteti u sektoru saobraćaja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46889038"/>
                  </a:ext>
                </a:extLst>
              </a:tr>
              <a:tr h="313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[PA2]-18.1.3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Zastarjela strateška osnova sektora saobraćaja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69969661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[PA2]-18.1.4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Nedovoljna usklađenost zakonodavstva u oblasti drumskog saobraćaja i prava putnika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37879191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[PA2]-18.1.5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Nedovoljna usklađenost vazdušnog saobraćaja sa Jedinstvenim evropskim nebom (SES)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6955686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[PA2]-18.1.6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Ograničeni kapaciteti za planiranje i prioritizaciju infrastrukturnih investicija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82741347"/>
                  </a:ext>
                </a:extLst>
              </a:tr>
              <a:tr h="313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[PA2]-18.2.1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Nedovoljna interoperabilnost željezničkog sistema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93977290"/>
                  </a:ext>
                </a:extLst>
              </a:tr>
              <a:tr h="313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[PA2]-18.2.2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Ograničena konkurentnost željezničkog transporta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75386843"/>
                  </a:ext>
                </a:extLst>
              </a:tr>
              <a:tr h="313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[PA2]-18.3.1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Nedovoljna razvijenost putne infrastrukture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13034759"/>
                  </a:ext>
                </a:extLst>
              </a:tr>
              <a:tr h="313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[PA2]-18.3.2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Postojanje uskih grla na putnoj mreži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38328123"/>
                  </a:ext>
                </a:extLst>
              </a:tr>
              <a:tr h="313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[PA2]-18.3.3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Klimatska ranjivost saobraćajne infrastrukture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72386136"/>
                  </a:ext>
                </a:extLst>
              </a:tr>
              <a:tr h="313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[PA2]-18.3.4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Nedovoljna bezbjednost drumskog saobraćaja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13573972"/>
                  </a:ext>
                </a:extLst>
              </a:tr>
              <a:tr h="417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[PA2]-18.3.5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 dirty="0">
                          <a:effectLst/>
                        </a:rPr>
                        <a:t>Nedovoljno razvijen sistem upravljanja i održavanja saobraćajne infrastrukture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8385987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32D27BF-DECF-5521-8EB5-F7EFF7368D14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982602"/>
          <a:ext cx="5867400" cy="5129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3936698718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1779866804"/>
                    </a:ext>
                  </a:extLst>
                </a:gridCol>
              </a:tblGrid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KOD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RAZVOJNI IZAZOV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54721974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[PA2]-18.4.1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Rast potražnje za vazdušnim saobraćajem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80381510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[PA2]-18.5.1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Nedovoljna multimodalna integracija transportnog sistema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18589217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[PA2]-18.5.2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 dirty="0">
                          <a:effectLst/>
                        </a:rPr>
                        <a:t>Dominacija drumskog transporta u ukupnom saobraćaju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9067522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[PA2]-18.5.3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Nedostatak logističkih i intermodalnih kapaciteta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31587467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[PA2]-18.5.4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Nedovoljna modernizacija pomorske i lučke infrastrukture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33159888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[PA2]-18.6.1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Spor razvoj inteligentnih transportnih sistema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15794857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[PA2]-18.6.2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Ograničena implementacija ITS rješenja u drumskom saobraćaju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14678004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[PA2]-18.6.3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 dirty="0">
                          <a:effectLst/>
                        </a:rPr>
                        <a:t>Nedovoljna digitalizacija logističkih i transportnih tokova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54942592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[PA2]-18.6.4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 dirty="0">
                          <a:effectLst/>
                        </a:rPr>
                        <a:t>Nedostatak pouzdanih i integrisanih transportnih podataka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46740977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[PA2]-18.7.1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Nedovoljan zaokret ka održivoj i niskougljeničnoj mobilnosti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63835549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[PA2]-18.7.2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Nizak udio obnovljivih izvora energije u transportu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27301818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[PA2]-18.7.3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Nedovoljno razvijena infrastruktura za alternativna goriva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89359610"/>
                  </a:ext>
                </a:extLst>
              </a:tr>
              <a:tr h="3473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[PA2]-18.7.4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Kontinuirani rast drumskog saobraćaja i pritisak na sistem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09292902"/>
                  </a:ext>
                </a:extLst>
              </a:tr>
              <a:tr h="2659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[PA2]-18.7.5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 dirty="0">
                          <a:effectLst/>
                        </a:rPr>
                        <a:t>Spor prelazak na nisko- i nulto-emisiona vozila i flote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05514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682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F9748-7BD5-0849-22F8-69222C60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8" y="-139151"/>
            <a:ext cx="10515600" cy="1325563"/>
          </a:xfrm>
        </p:spPr>
        <p:txBody>
          <a:bodyPr/>
          <a:lstStyle/>
          <a:p>
            <a:r>
              <a:rPr lang="sr-Latn-ME" dirty="0"/>
              <a:t>Indikativna Swot – Saobraćaj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154CFF5-80FC-CBEB-8196-2A6BE9C1AE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411049"/>
              </p:ext>
            </p:extLst>
          </p:nvPr>
        </p:nvGraphicFramePr>
        <p:xfrm>
          <a:off x="128338" y="1021820"/>
          <a:ext cx="11649134" cy="5214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2399">
                  <a:extLst>
                    <a:ext uri="{9D8B030D-6E8A-4147-A177-3AD203B41FA5}">
                      <a16:colId xmlns:a16="http://schemas.microsoft.com/office/drawing/2014/main" val="3291295507"/>
                    </a:ext>
                  </a:extLst>
                </a:gridCol>
                <a:gridCol w="2339812">
                  <a:extLst>
                    <a:ext uri="{9D8B030D-6E8A-4147-A177-3AD203B41FA5}">
                      <a16:colId xmlns:a16="http://schemas.microsoft.com/office/drawing/2014/main" val="1409015978"/>
                    </a:ext>
                  </a:extLst>
                </a:gridCol>
                <a:gridCol w="3749475">
                  <a:extLst>
                    <a:ext uri="{9D8B030D-6E8A-4147-A177-3AD203B41FA5}">
                      <a16:colId xmlns:a16="http://schemas.microsoft.com/office/drawing/2014/main" val="1828304251"/>
                    </a:ext>
                  </a:extLst>
                </a:gridCol>
                <a:gridCol w="2155035">
                  <a:extLst>
                    <a:ext uri="{9D8B030D-6E8A-4147-A177-3AD203B41FA5}">
                      <a16:colId xmlns:a16="http://schemas.microsoft.com/office/drawing/2014/main" val="554292395"/>
                    </a:ext>
                  </a:extLst>
                </a:gridCol>
                <a:gridCol w="2572413">
                  <a:extLst>
                    <a:ext uri="{9D8B030D-6E8A-4147-A177-3AD203B41FA5}">
                      <a16:colId xmlns:a16="http://schemas.microsoft.com/office/drawing/2014/main" val="2635851982"/>
                    </a:ext>
                  </a:extLst>
                </a:gridCol>
              </a:tblGrid>
              <a:tr h="28644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 dirty="0" err="1">
                          <a:effectLst/>
                        </a:rPr>
                        <a:t>Tematska</a:t>
                      </a:r>
                      <a:r>
                        <a:rPr lang="en-US" sz="900" kern="100" dirty="0">
                          <a:effectLst/>
                        </a:rPr>
                        <a:t> </a:t>
                      </a:r>
                      <a:r>
                        <a:rPr lang="en-US" sz="900" kern="100" dirty="0" err="1">
                          <a:effectLst/>
                        </a:rPr>
                        <a:t>cjelina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Snage (S)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Slabosti (W)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Šanse (O)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Prijetnje (T)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1403640723"/>
                  </a:ext>
                </a:extLst>
              </a:tr>
              <a:tr h="98235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[PA2]-18.1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Postojanje strateškog i zakonodavnog okvira u svim vidovima transporta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Napredak u procesu usklađivanja sa EU acquis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Članstvo u Transportnoj zajednici i aktivan EU integracioni proces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Djelimična usklađenost sa EU acquis (posebno ITS, željeznica, SES)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Ograničeni administrativni i implementacioni kapaciteti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Nedovoljna koordinacija između institucija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Važeći strateški dokumenti djelimično su usklađeni sa novim EU prioritetima u oblasti zelene i digitalne tranzicije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Ograničena operativizacija strateških ciljeva i njihova povezanost sa investicijama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Plan rasta EU i reformska agenda (rezultatsko finansiranje) 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Jačanje upravljanja javnim investicijama (PER)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Dalje usklađivanje zakonodavstva i zatvaranje pregovaračkih poglavlja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Kašnjenje u EU integracijama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Slaba implementacija usvojenih propisa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Institucionalna fragmentacija i politička nestabilnost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1984682858"/>
                  </a:ext>
                </a:extLst>
              </a:tr>
              <a:tr h="70399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[PA2]-18.2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Postojeća željeznička mreža i međunarodna povezanost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Pozicija na TEN-T koridorima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Unaprijeđen zakonodavni okvir (željeznica i interoperabilnost)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Nizak nivo interoperabilnosti (ERTMS, TSI)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Zastarjeli tehnički parametri infrastructure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Nizak obim i konkurentnost željezničkog saobraćaja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Ograničena integracija sa logističkim i multimodalnim sistemima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Modernizacija kroz EU i WBIF fondove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Usklađivanje sa EU standardima interoperabilnosti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Preusmjeravanje tereta sa drumskog na željeznički transport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Dalji pad tržišnog udjela željeznice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Nedovoljna iskorišćenost infrastrukture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Gubitak konkurentnosti u odnosu na drumski transport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2928572096"/>
                  </a:ext>
                </a:extLst>
              </a:tr>
              <a:tr h="56481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[PA2]-18.3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Razvijena osnovna putna mrežaKontinuirana ulaganja u infrastrukturuKljučna uloga u povezivanju zemlje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Postojanje uskih grla i ograničen kapacitet mrežeNedovoljno sistemsko održavanje infrastruktureNiska bezbjednost saobraćajaVisoka izloženost infrastrukture klimatskim uticajima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Dalji razvoj TEN-T mrežeUlaganja u bezbjednost i otpornost infrastrukturePrimjena ITS rješenja za upravljanje saobraćajem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Rast drumskog saobraćaja i opterećenja mreže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Povećanje emisija iz transporta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Klimatski rizici i degradacija infrastrukture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3211116520"/>
                  </a:ext>
                </a:extLst>
              </a:tr>
              <a:tr h="70399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[PA2]-18.4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Kontinuiran rast broja putnika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Dobra međunarodna povezanost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Visok značaj za turizam i ekonomiju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Ograničeni infrastrukturni kapaciteti aerodroma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Djelimična usklađenost sa EU regulativom (SES)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Ograničeni operativni i upravljački kapaciteti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Modernizacija aerodromske infrastrukture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Integracija u evropsko vazduhoplovno tržište (ECAA)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 Dalji rast turizma i povezanosti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Preopterećenje kapaciteta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Rastući regulatorni i sigurnosni zahtjevi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Osjetljivost na eksterne šokove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257958043"/>
                  </a:ext>
                </a:extLst>
              </a:tr>
              <a:tr h="56481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[PA2]-18.5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Povoljan geostrateški položaj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Postojanje luka i osnovne logističke infrastrukture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Povezanost sa regionalnim koridorima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Slaba integracija vidova transporta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Nedostatak intermodalnih terminala i logističkih centara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Dominacija drumskog transportaNedovoljno razvijeni logistički lanci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Razvoj intermodalnih čvorišta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Regionalna integracija i WB inicijative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Povećanje efikasnosti logističkog sistema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Gubitak tranzitne uloge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Niska konkurentnost logistike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Nedovoljno iskorišćen potencijal luka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3583854121"/>
                  </a:ext>
                </a:extLst>
              </a:tr>
              <a:tr h="70399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[PA2]-18.6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Postojanje inicijativa za ITS i digitalizaciju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Početna implementacija digitalnih rješenja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Strateško prepoznavanje značaja digitalizacije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Nizak nivo digitalizacije sektora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Nedostatak integrisanih i pouzdanih podataka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Ograničena primjena ITS u praksi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Spora implementacija eFTI i digitalnih sistema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Fragmentiranost IT rješenja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EU digitalne inicijative i finansiranje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Razvoj pametnih transportnih sistema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Unapređenje upravljanja saobraćajem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Reformska agenda (ITS i e-transport)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Tehnološko zaostajanje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Fragmentacija sistema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Sajber bezbjednosni rizici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1952112932"/>
                  </a:ext>
                </a:extLst>
              </a:tr>
              <a:tr h="70399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[PA2]-18.7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Postojanje strateškog i zakonodavnog okvira za klimatsku politiku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Usvajanje Zakona o klimatskim promjenama 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Rastuća svijest o održivoj mobilnosti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Visoka zavisnost od fosilnih goriva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Nedovoljno razvijena infrastruktura za alternativna goriva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Spor tempo prelaska na niskoemisijska vozila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Dominacija drumskog saobraćaja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EU Green Deal i AFIR okvir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Razvoj elektromobilnosti i alternativnih goriva</a:t>
                      </a:r>
                      <a:endParaRPr lang="en-US" sz="9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>
                          <a:effectLst/>
                        </a:rPr>
                        <a:t>Finansiranje zelene infrastrukture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Rast emisija iz transporta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Pritisak drumskog saobraćaja</a:t>
                      </a:r>
                      <a:endParaRPr lang="en-US" sz="9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900" kern="100" dirty="0">
                          <a:effectLst/>
                        </a:rPr>
                        <a:t>Rizik kašnjenja u zelenoj tranziciji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25" marR="4425" marT="4425" marB="4425" anchor="ctr"/>
                </a:tc>
                <a:extLst>
                  <a:ext uri="{0D108BD9-81ED-4DB2-BD59-A6C34878D82A}">
                    <a16:rowId xmlns:a16="http://schemas.microsoft.com/office/drawing/2014/main" val="628296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15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15A44-52FB-8678-0146-882BAEFC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70" y="434340"/>
            <a:ext cx="10515600" cy="1330642"/>
          </a:xfrm>
        </p:spPr>
        <p:txBody>
          <a:bodyPr/>
          <a:lstStyle/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PITANJA ZA DISKUSIJU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1F8C6-45B2-89A0-0D6F-E9C9DE5CF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670" y="1965960"/>
            <a:ext cx="10515600" cy="397764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je </a:t>
            </a:r>
            <a:r>
              <a:rPr lang="en-US" dirty="0" err="1"/>
              <a:t>obuhvat</a:t>
            </a:r>
            <a:r>
              <a:rPr lang="en-US" dirty="0"/>
              <a:t> </a:t>
            </a:r>
            <a:r>
              <a:rPr lang="en-US" dirty="0" err="1"/>
              <a:t>ključnih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,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adekvatan</a:t>
            </a:r>
            <a:r>
              <a:rPr lang="en-US" dirty="0"/>
              <a:t> za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predložene</a:t>
            </a:r>
            <a:r>
              <a:rPr lang="en-US" dirty="0"/>
              <a:t> </a:t>
            </a:r>
            <a:r>
              <a:rPr lang="en-US" dirty="0" err="1"/>
              <a:t>tematske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dobro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indikatori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uključeni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boljeg</a:t>
            </a:r>
            <a:r>
              <a:rPr lang="en-US" dirty="0"/>
              <a:t> </a:t>
            </a:r>
            <a:r>
              <a:rPr lang="en-US" dirty="0" err="1"/>
              <a:t>dokazivanja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en-US" dirty="0" err="1"/>
              <a:t>izazova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relevantni</a:t>
            </a:r>
            <a:r>
              <a:rPr lang="en-US" dirty="0"/>
              <a:t> </a:t>
            </a:r>
            <a:r>
              <a:rPr lang="en-US" dirty="0" err="1"/>
              <a:t>administrativni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dostaviti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indikatori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jaz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Crne Gore </a:t>
            </a:r>
            <a:r>
              <a:rPr lang="en-US" dirty="0" err="1"/>
              <a:t>i</a:t>
            </a:r>
            <a:r>
              <a:rPr lang="en-US" dirty="0"/>
              <a:t> EU </a:t>
            </a:r>
            <a:r>
              <a:rPr lang="en-US" dirty="0" err="1"/>
              <a:t>prosjeka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Da li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dodali</a:t>
            </a:r>
            <a:r>
              <a:rPr lang="en-US" dirty="0"/>
              <a:t>, </a:t>
            </a:r>
            <a:r>
              <a:rPr lang="en-US" dirty="0" err="1"/>
              <a:t>izostavili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preformulisali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izazov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Koje </a:t>
            </a:r>
            <a:r>
              <a:rPr lang="en-US" dirty="0" err="1"/>
              <a:t>reforme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preduslov</a:t>
            </a:r>
            <a:r>
              <a:rPr lang="en-US" dirty="0"/>
              <a:t> za </a:t>
            </a:r>
            <a:r>
              <a:rPr lang="en-US" dirty="0" err="1"/>
              <a:t>djelotvorne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Koji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bi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l-GR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08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21F86-2CF0-8A8F-CF69-20C008D40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Digitalne tehnologije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7DC99-8EA0-7125-FA0F-BEE86CB34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5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0FDC1-C7F6-EC71-729C-AF9B1943C0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189000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56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sr-Latn-ME" dirty="0"/>
              <a:t>Konsultant</a:t>
            </a:r>
          </a:p>
          <a:p>
            <a:pPr marL="0" indent="0" algn="ctr">
              <a:buNone/>
            </a:pPr>
            <a:r>
              <a:rPr lang="hr-HR" dirty="0">
                <a:latin typeface="Montserrat"/>
              </a:rPr>
              <a:t>Maja </a:t>
            </a:r>
            <a:r>
              <a:rPr lang="hr-HR" err="1">
                <a:latin typeface="Montserrat"/>
              </a:rPr>
              <a:t>Radunović</a:t>
            </a:r>
            <a:endParaRPr lang="sr-Latn-ME">
              <a:latin typeface="Montserrat"/>
            </a:endParaRPr>
          </a:p>
          <a:p>
            <a:pPr marL="0" indent="0" algn="ctr">
              <a:buNone/>
            </a:pPr>
            <a:r>
              <a:rPr lang="hr-HR" dirty="0">
                <a:latin typeface="Montserrat"/>
                <a:hlinkClick r:id="rId2"/>
              </a:rPr>
              <a:t>mvukovits@gmail.com</a:t>
            </a:r>
            <a:r>
              <a:rPr lang="hr-HR" dirty="0">
                <a:latin typeface="Montserrat"/>
              </a:rPr>
              <a:t> 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dirty="0"/>
              <a:t>Adresa radne grupe za sve upite i komentare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b="1" dirty="0">
                <a:latin typeface="Montserrat"/>
                <a:hlinkClick r:id="rId3"/>
              </a:rPr>
              <a:t>SPDRG2@mep.gov.me</a:t>
            </a:r>
            <a:endParaRPr lang="hr-HR" b="1" dirty="0">
              <a:latin typeface="Montserrat"/>
            </a:endParaRPr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r>
              <a:rPr lang="en-US" dirty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770010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8668C-0979-C41D-67EE-256F80CF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28" y="267783"/>
            <a:ext cx="10515600" cy="1079182"/>
          </a:xfrm>
        </p:spPr>
        <p:txBody>
          <a:bodyPr>
            <a:noAutofit/>
          </a:bodyPr>
          <a:lstStyle/>
          <a:p>
            <a:r>
              <a:rPr lang="en-US" sz="4000" dirty="0"/>
              <a:t>PA0</a:t>
            </a:r>
            <a:r>
              <a:rPr lang="sr-Latn-ME" sz="4000" dirty="0"/>
              <a:t>5</a:t>
            </a:r>
            <a:r>
              <a:rPr lang="en-US" sz="4000" dirty="0"/>
              <a:t> – </a:t>
            </a:r>
            <a:r>
              <a:rPr lang="en-US" sz="4000" dirty="0" err="1"/>
              <a:t>Digitalne</a:t>
            </a:r>
            <a:r>
              <a:rPr lang="en-US" sz="4000" dirty="0"/>
              <a:t> </a:t>
            </a:r>
            <a:r>
              <a:rPr lang="en-US" sz="4000" dirty="0" err="1"/>
              <a:t>vje</a:t>
            </a:r>
            <a:r>
              <a:rPr lang="sr-Latn-ME" sz="4000" dirty="0"/>
              <a:t>štine i infrastruktura</a:t>
            </a:r>
            <a:endParaRPr lang="en-US" sz="40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CB5CF1D-3890-D7B4-90DD-1A6A67878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6628" y="1222594"/>
            <a:ext cx="9977023" cy="494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i="1" dirty="0" err="1"/>
              <a:t>Prioritetno</a:t>
            </a:r>
            <a:r>
              <a:rPr lang="en-US" sz="1600" i="1" dirty="0"/>
              <a:t> </a:t>
            </a:r>
            <a:r>
              <a:rPr lang="en-US" sz="1600" i="1" dirty="0" err="1"/>
              <a:t>područje</a:t>
            </a:r>
            <a:r>
              <a:rPr lang="en-US" sz="1600" i="1" dirty="0"/>
              <a:t> </a:t>
            </a:r>
            <a:r>
              <a:rPr lang="en-US" sz="1600" b="1" i="1" dirty="0" err="1"/>
              <a:t>Digitalne</a:t>
            </a:r>
            <a:r>
              <a:rPr lang="en-US" sz="1600" b="1" i="1" dirty="0"/>
              <a:t> </a:t>
            </a:r>
            <a:r>
              <a:rPr lang="en-US" sz="1600" b="1" i="1" dirty="0" err="1"/>
              <a:t>tehnologije</a:t>
            </a:r>
            <a:r>
              <a:rPr lang="en-US" sz="1600" b="1" i="1" dirty="0"/>
              <a:t> </a:t>
            </a:r>
            <a:r>
              <a:rPr lang="en-US" sz="1600" b="1" i="1" dirty="0" err="1"/>
              <a:t>i</a:t>
            </a:r>
            <a:r>
              <a:rPr lang="en-US" sz="1600" b="1" i="1" dirty="0"/>
              <a:t> </a:t>
            </a:r>
            <a:r>
              <a:rPr lang="en-US" sz="1600" b="1" i="1" dirty="0" err="1"/>
              <a:t>infrastruktura</a:t>
            </a:r>
            <a:r>
              <a:rPr lang="en-US" sz="1600" i="1" dirty="0"/>
              <a:t> </a:t>
            </a:r>
            <a:r>
              <a:rPr lang="en-US" sz="1600" i="1" dirty="0" err="1"/>
              <a:t>obuhvata</a:t>
            </a:r>
            <a:r>
              <a:rPr lang="en-US" sz="1600" i="1" dirty="0"/>
              <a:t> </a:t>
            </a:r>
            <a:r>
              <a:rPr lang="en-US" sz="1600" i="1" dirty="0" err="1"/>
              <a:t>razvoj</a:t>
            </a:r>
            <a:r>
              <a:rPr lang="en-US" sz="1600" i="1" dirty="0"/>
              <a:t> </a:t>
            </a:r>
            <a:r>
              <a:rPr lang="en-US" sz="1600" i="1" dirty="0" err="1"/>
              <a:t>digitalne</a:t>
            </a:r>
            <a:r>
              <a:rPr lang="en-US" sz="1600" i="1" dirty="0"/>
              <a:t> </a:t>
            </a:r>
            <a:r>
              <a:rPr lang="en-US" sz="1600" i="1" dirty="0" err="1"/>
              <a:t>povezanosti</a:t>
            </a:r>
            <a:r>
              <a:rPr lang="en-US" sz="1600" i="1" dirty="0"/>
              <a:t>, </a:t>
            </a:r>
            <a:r>
              <a:rPr lang="en-US" sz="1600" i="1" dirty="0" err="1"/>
              <a:t>digitalnih</a:t>
            </a:r>
            <a:r>
              <a:rPr lang="en-US" sz="1600" i="1" dirty="0"/>
              <a:t> </a:t>
            </a:r>
            <a:r>
              <a:rPr lang="en-US" sz="1600" i="1" dirty="0" err="1"/>
              <a:t>kapaciteta</a:t>
            </a:r>
            <a:r>
              <a:rPr lang="en-US" sz="1600" i="1" dirty="0"/>
              <a:t> </a:t>
            </a:r>
            <a:r>
              <a:rPr lang="en-US" sz="1600" i="1" dirty="0" err="1"/>
              <a:t>i</a:t>
            </a:r>
            <a:r>
              <a:rPr lang="en-US" sz="1600" i="1" dirty="0"/>
              <a:t> </a:t>
            </a:r>
            <a:r>
              <a:rPr lang="en-US" sz="1600" i="1" dirty="0" err="1"/>
              <a:t>naprednih</a:t>
            </a:r>
            <a:r>
              <a:rPr lang="en-US" sz="1600" i="1" dirty="0"/>
              <a:t> </a:t>
            </a:r>
            <a:r>
              <a:rPr lang="en-US" sz="1600" i="1" dirty="0" err="1"/>
              <a:t>tehnologija</a:t>
            </a:r>
            <a:r>
              <a:rPr lang="en-US" sz="1600" i="1" dirty="0"/>
              <a:t>, </a:t>
            </a:r>
            <a:r>
              <a:rPr lang="en-US" sz="1600" i="1" dirty="0" err="1"/>
              <a:t>kao</a:t>
            </a:r>
            <a:r>
              <a:rPr lang="en-US" sz="1600" i="1" dirty="0"/>
              <a:t> </a:t>
            </a:r>
            <a:r>
              <a:rPr lang="en-US" sz="1600" i="1" dirty="0" err="1"/>
              <a:t>i</a:t>
            </a:r>
            <a:r>
              <a:rPr lang="en-US" sz="1600" i="1" dirty="0"/>
              <a:t> </a:t>
            </a:r>
            <a:r>
              <a:rPr lang="en-US" sz="1600" i="1" dirty="0" err="1"/>
              <a:t>reformski</a:t>
            </a:r>
            <a:r>
              <a:rPr lang="en-US" sz="1600" i="1" dirty="0"/>
              <a:t> </a:t>
            </a:r>
            <a:r>
              <a:rPr lang="en-US" sz="1600" i="1" dirty="0" err="1"/>
              <a:t>i</a:t>
            </a:r>
            <a:r>
              <a:rPr lang="en-US" sz="1600" i="1" dirty="0"/>
              <a:t> </a:t>
            </a:r>
            <a:r>
              <a:rPr lang="en-US" sz="1600" i="1" dirty="0" err="1"/>
              <a:t>regulatorni</a:t>
            </a:r>
            <a:r>
              <a:rPr lang="en-US" sz="1600" i="1" dirty="0"/>
              <a:t> </a:t>
            </a:r>
            <a:r>
              <a:rPr lang="en-US" sz="1600" i="1" dirty="0" err="1"/>
              <a:t>okvir</a:t>
            </a:r>
            <a:r>
              <a:rPr lang="en-US" sz="1600" i="1" dirty="0"/>
              <a:t> koji </a:t>
            </a:r>
            <a:r>
              <a:rPr lang="en-US" sz="1600" i="1" dirty="0" err="1"/>
              <a:t>omogućava</a:t>
            </a:r>
            <a:r>
              <a:rPr lang="en-US" sz="1600" i="1" dirty="0"/>
              <a:t> </a:t>
            </a:r>
            <a:r>
              <a:rPr lang="en-US" sz="1600" i="1" dirty="0" err="1"/>
              <a:t>sigurnu</a:t>
            </a:r>
            <a:r>
              <a:rPr lang="en-US" sz="1600" i="1" dirty="0"/>
              <a:t> </a:t>
            </a:r>
            <a:r>
              <a:rPr lang="en-US" sz="1600" i="1" dirty="0" err="1"/>
              <a:t>i</a:t>
            </a:r>
            <a:r>
              <a:rPr lang="en-US" sz="1600" i="1" dirty="0"/>
              <a:t> </a:t>
            </a:r>
            <a:r>
              <a:rPr lang="en-US" sz="1600" i="1" dirty="0" err="1"/>
              <a:t>efikasnu</a:t>
            </a:r>
            <a:r>
              <a:rPr lang="en-US" sz="1600" i="1" dirty="0"/>
              <a:t> </a:t>
            </a:r>
            <a:r>
              <a:rPr lang="en-US" sz="1600" i="1" dirty="0" err="1"/>
              <a:t>digitalnu</a:t>
            </a:r>
            <a:r>
              <a:rPr lang="en-US" sz="1600" i="1" dirty="0"/>
              <a:t> </a:t>
            </a:r>
            <a:r>
              <a:rPr lang="en-US" sz="1600" i="1" dirty="0" err="1"/>
              <a:t>transformaciju</a:t>
            </a:r>
            <a:r>
              <a:rPr lang="en-US" sz="1600" i="1" dirty="0"/>
              <a:t>.</a:t>
            </a:r>
            <a:endParaRPr lang="sr-Latn-ME" sz="1600" i="1" dirty="0"/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Razvoj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digitalne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infrastrukture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povezanosti</a:t>
            </a:r>
            <a:endParaRPr kumimoji="0" lang="sr-Latn-ME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Jačanje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digitalnih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kapaciteta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naprednih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tehnologija</a:t>
            </a:r>
            <a:endParaRPr kumimoji="0" lang="sr-Latn-ME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Digitalna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transformacija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privrede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javnih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usluga</a:t>
            </a:r>
            <a:endParaRPr kumimoji="0" lang="sr-Latn-ME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Razvoj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digitalnih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vještina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smanjenje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digitalnog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jaza</a:t>
            </a:r>
            <a:endParaRPr kumimoji="0" lang="sr-Latn-ME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Jačanje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sajber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bezbjednosti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povjerenja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zaštite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podataka</a:t>
            </a:r>
            <a:endParaRPr kumimoji="0" lang="sr-Latn-ME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Unapređenje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regulatornog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okvira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digitalnog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tržišta</a:t>
            </a:r>
            <a:endParaRPr kumimoji="0" lang="sr-Latn-ME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Integracija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Crne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Gore u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evropski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digitalni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en-US" altLang="en-US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prostor</a:t>
            </a: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A7F2771-011F-71AF-2F4A-154FB024F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8179"/>
              </p:ext>
            </p:extLst>
          </p:nvPr>
        </p:nvGraphicFramePr>
        <p:xfrm>
          <a:off x="6827752" y="2855495"/>
          <a:ext cx="4818815" cy="2870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5839">
                  <a:extLst>
                    <a:ext uri="{9D8B030D-6E8A-4147-A177-3AD203B41FA5}">
                      <a16:colId xmlns:a16="http://schemas.microsoft.com/office/drawing/2014/main" val="3157442543"/>
                    </a:ext>
                  </a:extLst>
                </a:gridCol>
                <a:gridCol w="1397720">
                  <a:extLst>
                    <a:ext uri="{9D8B030D-6E8A-4147-A177-3AD203B41FA5}">
                      <a16:colId xmlns:a16="http://schemas.microsoft.com/office/drawing/2014/main" val="2170038142"/>
                    </a:ext>
                  </a:extLst>
                </a:gridCol>
                <a:gridCol w="975839">
                  <a:extLst>
                    <a:ext uri="{9D8B030D-6E8A-4147-A177-3AD203B41FA5}">
                      <a16:colId xmlns:a16="http://schemas.microsoft.com/office/drawing/2014/main" val="3559819392"/>
                    </a:ext>
                  </a:extLst>
                </a:gridCol>
                <a:gridCol w="1469417">
                  <a:extLst>
                    <a:ext uri="{9D8B030D-6E8A-4147-A177-3AD203B41FA5}">
                      <a16:colId xmlns:a16="http://schemas.microsoft.com/office/drawing/2014/main" val="827851210"/>
                    </a:ext>
                  </a:extLst>
                </a:gridCol>
              </a:tblGrid>
              <a:tr h="11918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200" kern="0" dirty="0">
                          <a:effectLst/>
                        </a:rPr>
                        <a:t>Kod Prioritetnog područja nivo 1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200" kern="0" dirty="0">
                          <a:effectLst/>
                        </a:rPr>
                        <a:t>Naziv Prioritetnog područja nivo 1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200" kern="0" dirty="0">
                          <a:effectLst/>
                        </a:rPr>
                        <a:t>Kod Prioritetnog područja nivo 2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ME" sz="1200" kern="0">
                          <a:effectLst/>
                        </a:rPr>
                        <a:t>Naziv Prioritetnog područja nico 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616260"/>
                  </a:ext>
                </a:extLst>
              </a:tr>
              <a:tr h="80101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DIGITALNE TEHNOLOGIJE I INFRASTRUKTURA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5.14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 dirty="0">
                          <a:effectLst/>
                        </a:rPr>
                        <a:t>Povezanost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4333754"/>
                  </a:ext>
                </a:extLst>
              </a:tr>
              <a:tr h="5898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5.15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 dirty="0">
                          <a:effectLst/>
                        </a:rPr>
                        <a:t>Digitalni kapaciteti i napredne tehnologije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9992302"/>
                  </a:ext>
                </a:extLst>
              </a:tr>
              <a:tr h="2576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 dirty="0">
                          <a:effectLst/>
                        </a:rPr>
                        <a:t>5.05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200" kern="0" dirty="0">
                          <a:effectLst/>
                        </a:rPr>
                        <a:t>Reforme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7364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003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775" y="409086"/>
            <a:ext cx="10515600" cy="804252"/>
          </a:xfrm>
        </p:spPr>
        <p:txBody>
          <a:bodyPr/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NIVO 2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INTERVENCIJE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510ADE8-7600-0F06-B8D3-2274374F2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166065"/>
              </p:ext>
            </p:extLst>
          </p:nvPr>
        </p:nvGraphicFramePr>
        <p:xfrm>
          <a:off x="252046" y="1533702"/>
          <a:ext cx="5663400" cy="4711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722">
                  <a:extLst>
                    <a:ext uri="{9D8B030D-6E8A-4147-A177-3AD203B41FA5}">
                      <a16:colId xmlns:a16="http://schemas.microsoft.com/office/drawing/2014/main" val="638954957"/>
                    </a:ext>
                  </a:extLst>
                </a:gridCol>
                <a:gridCol w="5241678">
                  <a:extLst>
                    <a:ext uri="{9D8B030D-6E8A-4147-A177-3AD203B41FA5}">
                      <a16:colId xmlns:a16="http://schemas.microsoft.com/office/drawing/2014/main" val="3685145035"/>
                    </a:ext>
                  </a:extLst>
                </a:gridCol>
              </a:tblGrid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KOD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5.15 DIGITALNI KAPACITETI NAPREDNE TEHNOLOGIJE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83202519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98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Vještačka inteligencija, podaci i robotika – uvođenje i širenje primjene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80829555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99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Cloud i edge infrastruktura – uvođenje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21210818"/>
                  </a:ext>
                </a:extLst>
              </a:tr>
              <a:tr h="4457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Sajber bezbjednost – uvođenje i širenje primjene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29744880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101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Visokoperformansno i kvantno računarstvo – uvođenje i širenje primjene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03925926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102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Poluprovodnici, fotonika i kvantni čipovi – proizvodnja i uvođenje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73526385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103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Tehnologije softverskog inženjerstva i Open Internet Stack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04333987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104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Virtuelni svjetovi i Web 4.0 – uvođenje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3323216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105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>
                          <a:effectLst/>
                        </a:rPr>
                        <a:t>Digitalno poslovanje i aplikacije i infrastruktura digitalnog novčanika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44503216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106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Platforme digitalnih blizanaca – uvođenje i testiranje velikog obima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87491219"/>
                  </a:ext>
                </a:extLst>
              </a:tr>
              <a:tr h="4088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107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Ostale napredne tehnologije – uvođenje i širenje primjene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5904598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FB666AD-E4EB-224A-21D7-A745BDB45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44842"/>
              </p:ext>
            </p:extLst>
          </p:nvPr>
        </p:nvGraphicFramePr>
        <p:xfrm>
          <a:off x="6108575" y="1533702"/>
          <a:ext cx="5438354" cy="4534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730">
                  <a:extLst>
                    <a:ext uri="{9D8B030D-6E8A-4147-A177-3AD203B41FA5}">
                      <a16:colId xmlns:a16="http://schemas.microsoft.com/office/drawing/2014/main" val="2383008462"/>
                    </a:ext>
                  </a:extLst>
                </a:gridCol>
                <a:gridCol w="4953624">
                  <a:extLst>
                    <a:ext uri="{9D8B030D-6E8A-4147-A177-3AD203B41FA5}">
                      <a16:colId xmlns:a16="http://schemas.microsoft.com/office/drawing/2014/main" val="3176193180"/>
                    </a:ext>
                  </a:extLst>
                </a:gridCol>
              </a:tblGrid>
              <a:tr h="5494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KOD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5.14 POVEZANOST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69195387"/>
                  </a:ext>
                </a:extLst>
              </a:tr>
              <a:tr h="4483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96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3C mreže (uključujući FTTP, 5G i 6G)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65472459"/>
                  </a:ext>
                </a:extLst>
              </a:tr>
              <a:tr h="13115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</a:rPr>
                        <a:t>97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</a:rPr>
                        <a:t>Digitalne</a:t>
                      </a:r>
                      <a:r>
                        <a:rPr lang="en-US" sz="1400" kern="100" dirty="0">
                          <a:effectLst/>
                        </a:rPr>
                        <a:t> backbone </a:t>
                      </a:r>
                      <a:r>
                        <a:rPr lang="en-US" sz="1400" kern="100" dirty="0" err="1">
                          <a:effectLst/>
                        </a:rPr>
                        <a:t>mreže</a:t>
                      </a:r>
                      <a:r>
                        <a:rPr lang="en-US" sz="1400" kern="100" dirty="0">
                          <a:effectLst/>
                        </a:rPr>
                        <a:t> (</a:t>
                      </a:r>
                      <a:r>
                        <a:rPr lang="en-US" sz="1400" kern="100" dirty="0" err="1">
                          <a:effectLst/>
                        </a:rPr>
                        <a:t>uključujući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podmorske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kablovske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mreže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isklj</a:t>
                      </a:r>
                      <a:r>
                        <a:rPr lang="en-US" sz="1400" kern="100" dirty="0">
                          <a:effectLst/>
                        </a:rPr>
                        <a:t>. </a:t>
                      </a:r>
                      <a:r>
                        <a:rPr lang="en-US" sz="1400" kern="100" dirty="0" err="1">
                          <a:effectLst/>
                        </a:rPr>
                        <a:t>satelite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22734023"/>
                  </a:ext>
                </a:extLst>
              </a:tr>
              <a:tr h="44837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5.05 REFORME</a:t>
                      </a: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000152"/>
                  </a:ext>
                </a:extLst>
              </a:tr>
              <a:tr h="4483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108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</a:rPr>
                        <a:t>Digitalne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politike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regulatorni</a:t>
                      </a:r>
                      <a:r>
                        <a:rPr lang="en-US" sz="1400" kern="100" dirty="0">
                          <a:effectLst/>
                        </a:rPr>
                        <a:t> </a:t>
                      </a:r>
                      <a:r>
                        <a:rPr lang="en-US" sz="1400" kern="100" dirty="0" err="1">
                          <a:effectLst/>
                        </a:rPr>
                        <a:t>okvir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35415022"/>
                  </a:ext>
                </a:extLst>
              </a:tr>
              <a:tr h="879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109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Digitalna povezanost, infrastruktura i funkcionisanje tržišta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3830415"/>
                  </a:ext>
                </a:extLst>
              </a:tr>
              <a:tr h="4483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</a:rPr>
                        <a:t>110</a:t>
                      </a:r>
                      <a:endParaRPr lang="en-US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kern="100" dirty="0">
                          <a:effectLst/>
                        </a:rPr>
                        <a:t>Digitalne finansije i politika plaćanja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57405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449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278" y="-16042"/>
            <a:ext cx="6381665" cy="1325563"/>
          </a:xfrm>
        </p:spPr>
        <p:txBody>
          <a:bodyPr>
            <a:normAutofit/>
          </a:bodyPr>
          <a:lstStyle/>
          <a:p>
            <a:r>
              <a:rPr lang="sr-Latn-M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ODABRANI INDIKATORI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1A382B8-2DA9-0117-7E73-1D9DF7507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1099" y="10906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99F6488-43F7-6138-DDDF-E805D0829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73388"/>
            <a:ext cx="12192000" cy="533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05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27418-D05B-5E68-2BD8-4390E249C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718461"/>
            <a:ext cx="10515600" cy="548878"/>
          </a:xfrm>
        </p:spPr>
        <p:txBody>
          <a:bodyPr>
            <a:normAutofit fontScale="90000"/>
          </a:bodyPr>
          <a:lstStyle/>
          <a:p>
            <a:r>
              <a:rPr lang="sr-Latn-ME" dirty="0"/>
              <a:t>Regulatorni i strateški okvir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DDFFB-5D17-2F1C-97A7-DC442BA00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958"/>
            <a:ext cx="10515600" cy="4631581"/>
          </a:xfrm>
        </p:spPr>
        <p:txBody>
          <a:bodyPr numCol="2">
            <a:normAutofit fontScale="55000" lnSpcReduction="20000"/>
          </a:bodyPr>
          <a:lstStyle/>
          <a:p>
            <a:pPr>
              <a:buNone/>
            </a:pPr>
            <a:r>
              <a:rPr lang="en-US" b="1" dirty="0"/>
              <a:t>EU OKVIR </a:t>
            </a:r>
            <a:endParaRPr lang="sr-Latn-ME" b="1" dirty="0"/>
          </a:p>
          <a:p>
            <a:pPr>
              <a:buNone/>
            </a:pPr>
            <a:endParaRPr lang="sr-Latn-ME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Digital Decade Policy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r>
              <a:rPr lang="en-US" dirty="0">
                <a:solidFill>
                  <a:schemeClr val="tx1"/>
                </a:solidFill>
              </a:rPr>
              <a:t> 2030 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Digital Europe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EU Strategy for Web 4.0 and Virtual Worlds 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Digital Finance Strategy 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EECC</a:t>
            </a:r>
            <a:r>
              <a:rPr lang="sr-Latn-ME" dirty="0">
                <a:solidFill>
                  <a:schemeClr val="tx1"/>
                </a:solidFill>
              </a:rPr>
              <a:t>-</a:t>
            </a:r>
            <a:r>
              <a:rPr lang="pl-PL" dirty="0">
                <a:solidFill>
                  <a:schemeClr val="tx1"/>
                </a:solidFill>
              </a:rPr>
              <a:t>regulatorni okvir za elektronske komunikacije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Gigabit Infrastructure Act (GIA) 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NIS2, </a:t>
            </a:r>
            <a:r>
              <a:rPr lang="en-US" dirty="0" err="1">
                <a:solidFill>
                  <a:schemeClr val="tx1"/>
                </a:solidFill>
              </a:rPr>
              <a:t>eIDAS</a:t>
            </a:r>
            <a:r>
              <a:rPr lang="en-US" dirty="0">
                <a:solidFill>
                  <a:schemeClr val="tx1"/>
                </a:solidFill>
              </a:rPr>
              <a:t> / EUDI, Interoperable Europe Act 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Data Governance / Data Act: </a:t>
            </a:r>
            <a:r>
              <a:rPr lang="en-US" dirty="0" err="1">
                <a:solidFill>
                  <a:schemeClr val="tx1"/>
                </a:solidFill>
              </a:rPr>
              <a:t>upravljanje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razmjena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podataka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AI Act: </a:t>
            </a:r>
            <a:r>
              <a:rPr lang="en-US" dirty="0" err="1">
                <a:solidFill>
                  <a:schemeClr val="tx1"/>
                </a:solidFill>
              </a:rPr>
              <a:t>regulacija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vještačke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inteligencije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Chips Act: </a:t>
            </a:r>
            <a:r>
              <a:rPr lang="en-US" dirty="0" err="1">
                <a:solidFill>
                  <a:schemeClr val="tx1"/>
                </a:solidFill>
              </a:rPr>
              <a:t>razvoj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poluprovodnika</a:t>
            </a:r>
            <a:endParaRPr lang="sr-Latn-ME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ME" dirty="0">
                <a:solidFill>
                  <a:schemeClr val="tx1"/>
                </a:solidFill>
              </a:rPr>
              <a:t>DSA (Digital Services Act): pravila za online platforme i sadržajDMA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ME" dirty="0">
                <a:solidFill>
                  <a:schemeClr val="tx1"/>
                </a:solidFill>
              </a:rPr>
              <a:t>(Digital Markets Act): regulacija velikih digitalnih kompanija</a:t>
            </a:r>
          </a:p>
          <a:p>
            <a:pPr>
              <a:buNone/>
            </a:pPr>
            <a:endParaRPr lang="sr-Latn-ME" dirty="0"/>
          </a:p>
          <a:p>
            <a:pPr>
              <a:buNone/>
            </a:pPr>
            <a:endParaRPr lang="sr-Latn-ME" dirty="0"/>
          </a:p>
          <a:p>
            <a:pPr>
              <a:buNone/>
            </a:pPr>
            <a:endParaRPr lang="sr-Latn-ME" dirty="0"/>
          </a:p>
          <a:p>
            <a:pPr>
              <a:buNone/>
            </a:pP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b="1" dirty="0"/>
              <a:t> </a:t>
            </a:r>
            <a:r>
              <a:rPr lang="en-US" sz="2600" b="1" dirty="0"/>
              <a:t>NACIONALNI OKVIR </a:t>
            </a:r>
            <a:endParaRPr lang="sr-Latn-ME" sz="2600" b="1" dirty="0"/>
          </a:p>
          <a:p>
            <a:pPr>
              <a:buNone/>
            </a:pPr>
            <a:endParaRPr lang="sr-Latn-ME" b="1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chemeClr val="tx1"/>
                </a:solidFill>
              </a:rPr>
              <a:t>Strategija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digitalne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transformacije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Crne</a:t>
            </a:r>
            <a:r>
              <a:rPr lang="en-US" sz="2600" dirty="0">
                <a:solidFill>
                  <a:schemeClr val="tx1"/>
                </a:solidFill>
              </a:rPr>
              <a:t> Gore 2022–2026 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chemeClr val="tx1"/>
                </a:solidFill>
              </a:rPr>
              <a:t>Strategija </a:t>
            </a:r>
            <a:r>
              <a:rPr lang="en-US" sz="2600" dirty="0" err="1">
                <a:solidFill>
                  <a:schemeClr val="tx1"/>
                </a:solidFill>
              </a:rPr>
              <a:t>pametne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specijalizacije</a:t>
            </a:r>
            <a:r>
              <a:rPr lang="en-US" sz="2600" dirty="0">
                <a:solidFill>
                  <a:schemeClr val="tx1"/>
                </a:solidFill>
              </a:rPr>
              <a:t> (S3) 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chemeClr val="tx1"/>
                </a:solidFill>
              </a:rPr>
              <a:t>Strategija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naučnoistraživačke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djelatnosti</a:t>
            </a:r>
            <a:r>
              <a:rPr lang="en-US" sz="2600" dirty="0">
                <a:solidFill>
                  <a:schemeClr val="tx1"/>
                </a:solidFill>
              </a:rPr>
              <a:t> 2024–2028 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chemeClr val="tx1"/>
                </a:solidFill>
              </a:rPr>
              <a:t>Program za </a:t>
            </a:r>
            <a:r>
              <a:rPr lang="en-US" sz="2600" dirty="0" err="1">
                <a:solidFill>
                  <a:schemeClr val="tx1"/>
                </a:solidFill>
              </a:rPr>
              <a:t>nauku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inovacije</a:t>
            </a:r>
            <a:r>
              <a:rPr lang="en-US" sz="2600" dirty="0">
                <a:solidFill>
                  <a:schemeClr val="tx1"/>
                </a:solidFill>
              </a:rPr>
              <a:t> 2026–2030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chemeClr val="tx1"/>
                </a:solidFill>
              </a:rPr>
              <a:t>Strategija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razvoja</a:t>
            </a:r>
            <a:r>
              <a:rPr lang="en-US" sz="2600" dirty="0">
                <a:solidFill>
                  <a:schemeClr val="tx1"/>
                </a:solidFill>
              </a:rPr>
              <a:t> MSP 2023–2026 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chemeClr val="tx1"/>
                </a:solidFill>
              </a:rPr>
              <a:t>Strategija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digitalizacije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obrazovanja</a:t>
            </a:r>
            <a:r>
              <a:rPr lang="en-US" sz="2600" dirty="0">
                <a:solidFill>
                  <a:schemeClr val="tx1"/>
                </a:solidFill>
              </a:rPr>
              <a:t> 2022–2027 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chemeClr val="tx1"/>
                </a:solidFill>
              </a:rPr>
              <a:t>Strategija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reforme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obrazovanja</a:t>
            </a:r>
            <a:r>
              <a:rPr lang="en-US" sz="2600" dirty="0">
                <a:solidFill>
                  <a:schemeClr val="tx1"/>
                </a:solidFill>
              </a:rPr>
              <a:t> 2025–2035 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chemeClr val="tx1"/>
                </a:solidFill>
              </a:rPr>
              <a:t>Strategija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reforme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javne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uprave</a:t>
            </a:r>
            <a:r>
              <a:rPr lang="en-US" sz="2600" dirty="0">
                <a:solidFill>
                  <a:schemeClr val="tx1"/>
                </a:solidFill>
              </a:rPr>
              <a:t> 2022–2026 </a:t>
            </a:r>
            <a:endParaRPr lang="sr-Latn-ME" sz="2600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600" dirty="0" err="1">
                <a:solidFill>
                  <a:schemeClr val="tx1"/>
                </a:solidFill>
              </a:rPr>
              <a:t>Strategija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sajber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bezbjednosti</a:t>
            </a:r>
            <a:r>
              <a:rPr lang="sr-Latn-ME" sz="2600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sr-Latn-ME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r-Latn-ME" b="1" dirty="0"/>
              <a:t>.....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323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0C8BC-5760-2F25-C861-6C30633DA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A942399-CB2F-45F9-50F2-226FB0657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482979"/>
              </p:ext>
            </p:extLst>
          </p:nvPr>
        </p:nvGraphicFramePr>
        <p:xfrm>
          <a:off x="1347538" y="1690688"/>
          <a:ext cx="9015662" cy="3924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1451">
                  <a:extLst>
                    <a:ext uri="{9D8B030D-6E8A-4147-A177-3AD203B41FA5}">
                      <a16:colId xmlns:a16="http://schemas.microsoft.com/office/drawing/2014/main" val="3971884720"/>
                    </a:ext>
                  </a:extLst>
                </a:gridCol>
                <a:gridCol w="5454211">
                  <a:extLst>
                    <a:ext uri="{9D8B030D-6E8A-4147-A177-3AD203B41FA5}">
                      <a16:colId xmlns:a16="http://schemas.microsoft.com/office/drawing/2014/main" val="1954110874"/>
                    </a:ext>
                  </a:extLst>
                </a:gridCol>
              </a:tblGrid>
              <a:tr h="438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 dirty="0">
                          <a:effectLst/>
                        </a:rPr>
                        <a:t>Kod tematske cjeline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Naziv tematske cjeline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9652855"/>
                  </a:ext>
                </a:extLst>
              </a:tr>
              <a:tr h="438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 dirty="0">
                          <a:effectLst/>
                        </a:rPr>
                        <a:t>[PA2]-5.1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Digitalne vještine i inkluzivno digitalno društvo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6360165"/>
                  </a:ext>
                </a:extLst>
              </a:tr>
              <a:tr h="438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 dirty="0">
                          <a:effectLst/>
                        </a:rPr>
                        <a:t>[PA2]-5.2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Digitalna infrastruktura i povezanost 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5542030"/>
                  </a:ext>
                </a:extLst>
              </a:tr>
              <a:tr h="8349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[PA2]-5.3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 dirty="0">
                          <a:effectLst/>
                        </a:rPr>
                        <a:t>Digitalna transformacija privrede i inovacije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47418"/>
                  </a:ext>
                </a:extLst>
              </a:tr>
              <a:tr h="438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[PA2]-5.4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Digitalna uprava i javne usluge 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2748581"/>
                  </a:ext>
                </a:extLst>
              </a:tr>
              <a:tr h="898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[PA2]-5.5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 dirty="0">
                          <a:effectLst/>
                        </a:rPr>
                        <a:t>Regulatorni okvir i digitalno tržište (uključujući digitalne finansije)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030726"/>
                  </a:ext>
                </a:extLst>
              </a:tr>
              <a:tr h="4380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>
                          <a:effectLst/>
                        </a:rPr>
                        <a:t>[PA2]-5.6</a:t>
                      </a:r>
                      <a:endParaRPr lang="en-US" sz="18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r-Latn-CS" sz="1800" dirty="0">
                          <a:effectLst/>
                        </a:rPr>
                        <a:t>Sajber bezbjednost, povjerenje i zaštita podataka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4188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638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54BDE-EF88-B183-9755-30CFA765B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Indikativni razvojni izazovi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DFB5057-333E-F8EF-6028-ECA67B1CD2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486781"/>
              </p:ext>
            </p:extLst>
          </p:nvPr>
        </p:nvGraphicFramePr>
        <p:xfrm>
          <a:off x="838200" y="1364886"/>
          <a:ext cx="10840452" cy="4795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0113">
                  <a:extLst>
                    <a:ext uri="{9D8B030D-6E8A-4147-A177-3AD203B41FA5}">
                      <a16:colId xmlns:a16="http://schemas.microsoft.com/office/drawing/2014/main" val="2390098982"/>
                    </a:ext>
                  </a:extLst>
                </a:gridCol>
                <a:gridCol w="2710113">
                  <a:extLst>
                    <a:ext uri="{9D8B030D-6E8A-4147-A177-3AD203B41FA5}">
                      <a16:colId xmlns:a16="http://schemas.microsoft.com/office/drawing/2014/main" val="3956572545"/>
                    </a:ext>
                  </a:extLst>
                </a:gridCol>
                <a:gridCol w="2710113">
                  <a:extLst>
                    <a:ext uri="{9D8B030D-6E8A-4147-A177-3AD203B41FA5}">
                      <a16:colId xmlns:a16="http://schemas.microsoft.com/office/drawing/2014/main" val="2780191418"/>
                    </a:ext>
                  </a:extLst>
                </a:gridCol>
                <a:gridCol w="2710113">
                  <a:extLst>
                    <a:ext uri="{9D8B030D-6E8A-4147-A177-3AD203B41FA5}">
                      <a16:colId xmlns:a16="http://schemas.microsoft.com/office/drawing/2014/main" val="3866250676"/>
                    </a:ext>
                  </a:extLst>
                </a:gridCol>
              </a:tblGrid>
              <a:tr h="2324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KOD RAZVOJNOG IZAZOVA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NAZIV RAZVOJNOG IZAZOVA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KOD RAZVOJNOG IZAZOVA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NAZIV RAZVOJNOG IZAZOVA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09653830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[PA2]-5.1.1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Nizak nivo digitalnih vještina i digitalne inkluzije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[PA2]-5.3.1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Nedovoljni ljudski resursi u istraživanju i inovacijama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73529640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[PA2]-5.1.2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Strukturne slabosti digitalizacije obrazovanja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[PA2]-5.3.2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Slab inovacioni ekosistem i ograničen transfer znanja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8820282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[PA2]-5.1.3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Nedostatak stručnog kadra za napredne digitalne tehnologije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[PA2]-5.3.3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Slaba saradnja nauke i privrede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48802098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[PA2]-5.2.1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Nedovoljno razvijena i neravnomjerno dostupna širokopojasna infrastruktura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[PA2]-5.3.4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Nizak nivo digitalne transformacije preduzeća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55255558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[PA2]-5.2.2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Strukturne regulatorne i investicione prepreke razvoju mreža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[PA2]-5.3.5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Ograničena primjena naprednih digitalnih tehnologija u privredi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3056444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[PA2]-5.2.3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Nedovoljna tehnološka i tržišna spremnost za napredne mreže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[PA2]-5.3.6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Ograničen razvoj digitalnih poslovnih modela i platformi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33671808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[PA2]-5.2.4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Nedovoljna modernizacija i buduća otpornost mrežne infrastrukture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[PA2]-5.4.1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Fragmentiranost podataka i nedovoljna interoperabilnost sistema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42134014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[PA2]-5.4.2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Nizak nivo razvijenosti transakcijskih e-usluga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[PA2]-5.4.3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Nedovoljna digitalizacija administrativnih procesa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99956630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[PA2]-5.4.4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Ograničeni administrativni kapaciteti za digitalnu transformaciju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chemeClr val="bg1"/>
                          </a:solidFill>
                          <a:effectLst/>
                        </a:rPr>
                        <a:t>[PA2]-5.5.1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Nedovoljno razvijen regulatorni okvir i digitalno tržište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94020391"/>
                  </a:ext>
                </a:extLst>
              </a:tr>
              <a:tr h="4562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[PA2]-5.6.1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200" kern="100">
                          <a:effectLst/>
                        </a:rPr>
                        <a:t>Nedovoljno razvijen sistem sajber bezbjednosti i povjerenja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2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19272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02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F9748-7BD5-0849-22F8-69222C60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5" y="131093"/>
            <a:ext cx="10515600" cy="1325563"/>
          </a:xfrm>
        </p:spPr>
        <p:txBody>
          <a:bodyPr/>
          <a:lstStyle/>
          <a:p>
            <a:r>
              <a:rPr lang="sr-Latn-ME" dirty="0"/>
              <a:t>Indikativna Swot – Digitalne tehnologije i infrastruktura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DA1EC6F-0F69-9CE2-ACC1-785D350C38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733231"/>
              </p:ext>
            </p:extLst>
          </p:nvPr>
        </p:nvGraphicFramePr>
        <p:xfrm>
          <a:off x="509337" y="1383380"/>
          <a:ext cx="11393906" cy="48753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330">
                  <a:extLst>
                    <a:ext uri="{9D8B030D-6E8A-4147-A177-3AD203B41FA5}">
                      <a16:colId xmlns:a16="http://schemas.microsoft.com/office/drawing/2014/main" val="4008623382"/>
                    </a:ext>
                  </a:extLst>
                </a:gridCol>
                <a:gridCol w="2823417">
                  <a:extLst>
                    <a:ext uri="{9D8B030D-6E8A-4147-A177-3AD203B41FA5}">
                      <a16:colId xmlns:a16="http://schemas.microsoft.com/office/drawing/2014/main" val="3368978539"/>
                    </a:ext>
                  </a:extLst>
                </a:gridCol>
                <a:gridCol w="2756590">
                  <a:extLst>
                    <a:ext uri="{9D8B030D-6E8A-4147-A177-3AD203B41FA5}">
                      <a16:colId xmlns:a16="http://schemas.microsoft.com/office/drawing/2014/main" val="3688275493"/>
                    </a:ext>
                  </a:extLst>
                </a:gridCol>
                <a:gridCol w="3358028">
                  <a:extLst>
                    <a:ext uri="{9D8B030D-6E8A-4147-A177-3AD203B41FA5}">
                      <a16:colId xmlns:a16="http://schemas.microsoft.com/office/drawing/2014/main" val="1985819901"/>
                    </a:ext>
                  </a:extLst>
                </a:gridCol>
                <a:gridCol w="1620541">
                  <a:extLst>
                    <a:ext uri="{9D8B030D-6E8A-4147-A177-3AD203B41FA5}">
                      <a16:colId xmlns:a16="http://schemas.microsoft.com/office/drawing/2014/main" val="2320566407"/>
                    </a:ext>
                  </a:extLst>
                </a:gridCol>
              </a:tblGrid>
              <a:tr h="34258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Tematska cjelina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Snage (S)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Slabosti (W)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Šanse (O)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>
                          <a:effectLst/>
                        </a:rPr>
                        <a:t>Prijetnje (T)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extLst>
                  <a:ext uri="{0D108BD9-81ED-4DB2-BD59-A6C34878D82A}">
                    <a16:rowId xmlns:a16="http://schemas.microsoft.com/office/drawing/2014/main" val="1928945439"/>
                  </a:ext>
                </a:extLst>
              </a:tr>
              <a:tr h="51317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[PA2]-5.1 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Strateški okvir za digitalno obrazovanje Uvođenje digitalnih sadržaja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Rast svijesti o digitalnim vještinama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Nizak nivo digitalnih vještina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Neusklađenost sa tržištem rada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Nedostatak stručnog kadra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effectLst/>
                        </a:rPr>
                        <a:t>EU </a:t>
                      </a:r>
                      <a:r>
                        <a:rPr lang="en-US" sz="1100" kern="100" dirty="0" err="1">
                          <a:effectLst/>
                        </a:rPr>
                        <a:t>programi</a:t>
                      </a:r>
                      <a:r>
                        <a:rPr lang="en-US" sz="1100" kern="100" dirty="0">
                          <a:effectLst/>
                        </a:rPr>
                        <a:t> za </a:t>
                      </a:r>
                      <a:r>
                        <a:rPr lang="en-US" sz="1100" kern="100" dirty="0" err="1">
                          <a:effectLst/>
                        </a:rPr>
                        <a:t>digitalne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r>
                        <a:rPr lang="en-US" sz="1100" kern="100" dirty="0" err="1">
                          <a:effectLst/>
                        </a:rPr>
                        <a:t>vještine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effectLst/>
                        </a:rPr>
                        <a:t> Rast ICT </a:t>
                      </a:r>
                      <a:r>
                        <a:rPr lang="en-US" sz="1100" kern="100" dirty="0" err="1">
                          <a:effectLst/>
                        </a:rPr>
                        <a:t>sektora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effectLst/>
                        </a:rPr>
                        <a:t> </a:t>
                      </a:r>
                      <a:r>
                        <a:rPr lang="en-US" sz="1100" kern="100" dirty="0" err="1">
                          <a:effectLst/>
                        </a:rPr>
                        <a:t>Programi</a:t>
                      </a:r>
                      <a:r>
                        <a:rPr lang="en-US" sz="1100" kern="100" dirty="0">
                          <a:effectLst/>
                        </a:rPr>
                        <a:t> reskilling/upskilling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Odliv ICT kadra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Digitalni jaz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Spora adaptacija obrazovanja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extLst>
                  <a:ext uri="{0D108BD9-81ED-4DB2-BD59-A6C34878D82A}">
                    <a16:rowId xmlns:a16="http://schemas.microsoft.com/office/drawing/2014/main" val="3447753932"/>
                  </a:ext>
                </a:extLst>
              </a:tr>
              <a:tr h="87302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[PA2]-5.2 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Postojanje strateških dokumenata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Razvoj mreža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Rast korišćenja digitalnih usluga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Neravnomjerna pokrivenost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Nedovoljna ulaganja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Regulatorne i investicione prepreke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Spora modernizacija mreža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EU fondovi za infrastrukturu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Razvoj 5G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Rast potražnje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Visoki troškovi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Tehnološki jaz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Ograničena spremnost za napredne mreže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extLst>
                  <a:ext uri="{0D108BD9-81ED-4DB2-BD59-A6C34878D82A}">
                    <a16:rowId xmlns:a16="http://schemas.microsoft.com/office/drawing/2014/main" val="2083709676"/>
                  </a:ext>
                </a:extLst>
              </a:tr>
              <a:tr h="77458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[PA2]-5.3 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Rast ICT sektora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Strategije za MSP i inovacije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100" kern="100" dirty="0">
                          <a:effectLst/>
                        </a:rPr>
                        <a:t>Start-up </a:t>
                      </a:r>
                      <a:r>
                        <a:rPr lang="en-US" sz="1100" kern="100" dirty="0" err="1">
                          <a:effectLst/>
                        </a:rPr>
                        <a:t>potencijal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Nizak nivo digitalizacije MSP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Ograničen pristup finansijama 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Slaba saradnja nauke i privrede Slaba primjena naprednih tehnologija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EU programi (Horizon, Digital Europe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) AI i data ekonomija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Razvoj inovacionog ekosistema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Globalna konkurencija Tehnološka zavisnost Niska apsorpcija inovacija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extLst>
                  <a:ext uri="{0D108BD9-81ED-4DB2-BD59-A6C34878D82A}">
                    <a16:rowId xmlns:a16="http://schemas.microsoft.com/office/drawing/2014/main" val="2754459073"/>
                  </a:ext>
                </a:extLst>
              </a:tr>
              <a:tr h="88510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[PA2]-5.4 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Zakonodavni okvir za e-upravu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Razvoj e-usluga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Reforma javne uprave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Fragmentisanost sistema Nedostatak interoperabilnosti Nepovezani registri i podaci 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Ograničeni kapaciteti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EU digital government zahtjevi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Digitalni identitet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Efikasnije usluge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Otpornost administracije Niska upotreba e-usluga Rizik loše implementacije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extLst>
                  <a:ext uri="{0D108BD9-81ED-4DB2-BD59-A6C34878D82A}">
                    <a16:rowId xmlns:a16="http://schemas.microsoft.com/office/drawing/2014/main" val="665615302"/>
                  </a:ext>
                </a:extLst>
              </a:tr>
              <a:tr h="77458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[PA2]-5.5 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Usklađivanje sa EU acquis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 Postojanje regulatornih institucija 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Razvoj digitalnih politika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Slaba implementacija propisa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 Regulatorne barijere Ograničeni kapaciteti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Dalje EU usklađivanje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Razvoj digitalnog tržišta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Razvoj digitalnih finansija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Regulatorno zaostajanje Brze promjene pravila Rizici po konkurenciju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extLst>
                  <a:ext uri="{0D108BD9-81ED-4DB2-BD59-A6C34878D82A}">
                    <a16:rowId xmlns:a16="http://schemas.microsoft.com/office/drawing/2014/main" val="3017602934"/>
                  </a:ext>
                </a:extLst>
              </a:tr>
              <a:tr h="55353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[PA2]-5.6 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Strategija sajber bezbjednosti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Uspostavljen CIRT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Razvoj pravnog okvira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Nedovoljni kapaciteti 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Niska svijest o cyber rizicima 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>
                          <a:effectLst/>
                        </a:rPr>
                        <a:t>Slaba koordinacija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EU standardi (NIS2)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Međunarodna saradnja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 Jačanje zaštite podataka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Sajber napadi </a:t>
                      </a:r>
                      <a:endParaRPr lang="sr-Latn-ME" sz="11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t-BR" sz="1100" kern="100" dirty="0">
                          <a:effectLst/>
                        </a:rPr>
                        <a:t>Rizici za infrastrukturu Gubitak povjerenja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1" marR="701" marT="701" marB="701" anchor="ctr"/>
                </a:tc>
                <a:extLst>
                  <a:ext uri="{0D108BD9-81ED-4DB2-BD59-A6C34878D82A}">
                    <a16:rowId xmlns:a16="http://schemas.microsoft.com/office/drawing/2014/main" val="54148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588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517</TotalTime>
  <Words>2921</Words>
  <Application>Microsoft Office PowerPoint</Application>
  <PresentationFormat>Widescreen</PresentationFormat>
  <Paragraphs>695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Montserrat</vt:lpstr>
      <vt:lpstr>Wingdings</vt:lpstr>
      <vt:lpstr>Office Theme</vt:lpstr>
      <vt:lpstr>Strateški planski dokument Crne Gore</vt:lpstr>
      <vt:lpstr>Digitalne tehnologije</vt:lpstr>
      <vt:lpstr>PA05 – Digitalne vještine i infrastruktura</vt:lpstr>
      <vt:lpstr>NIVO 2- INTERVENCIJE</vt:lpstr>
      <vt:lpstr>ODABRANI INDIKATORI</vt:lpstr>
      <vt:lpstr>Regulatorni i strateški okvir</vt:lpstr>
      <vt:lpstr>Tematske cjeline</vt:lpstr>
      <vt:lpstr>Indikativni razvojni izazovi</vt:lpstr>
      <vt:lpstr>Indikativna Swot – Digitalne tehnologije i infrastruktura</vt:lpstr>
      <vt:lpstr>PITANJA ZA DISKUSIJU</vt:lpstr>
      <vt:lpstr>Saobraćaj</vt:lpstr>
      <vt:lpstr>PA18 – Saobraćaj</vt:lpstr>
      <vt:lpstr>NIVO 2- INTERVENCIJE</vt:lpstr>
      <vt:lpstr>ODABRANI INDIKATORI</vt:lpstr>
      <vt:lpstr>Regulatorni i strateški okvir</vt:lpstr>
      <vt:lpstr>Tematske cjeline</vt:lpstr>
      <vt:lpstr>Indikativni razvojni izazovi</vt:lpstr>
      <vt:lpstr>Indikativna Swot – Saobraćaj</vt:lpstr>
      <vt:lpstr>PITANJA ZA DISKUSIJU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Krešimir Ivančić</dc:creator>
  <cp:lastModifiedBy>Krešimir Ivančić</cp:lastModifiedBy>
  <cp:revision>38</cp:revision>
  <dcterms:created xsi:type="dcterms:W3CDTF">2026-04-24T05:20:09Z</dcterms:created>
  <dcterms:modified xsi:type="dcterms:W3CDTF">2026-04-29T03:41:08Z</dcterms:modified>
</cp:coreProperties>
</file>