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7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2" r:id="rId11"/>
    <p:sldId id="283" r:id="rId12"/>
    <p:sldId id="33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CFA"/>
    <a:srgbClr val="C2A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76AAB5-B22F-0CFE-29AD-B8AE1B4550C2}" v="14" dt="2026-04-27T12:43:54.341"/>
    <p1510:client id="{4FD913C1-E469-8E80-0340-D6E88BA44F99}" v="17" dt="2026-04-27T16:35:55.8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5940" autoAdjust="0"/>
  </p:normalViewPr>
  <p:slideViewPr>
    <p:cSldViewPr snapToGrid="0">
      <p:cViewPr varScale="1">
        <p:scale>
          <a:sx n="102" d="100"/>
          <a:sy n="102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ena@ucg.ac.me" userId="S::urn:spo:guest#milena@ucg.ac.me::" providerId="AD" clId="Web-{2576AAB5-B22F-0CFE-29AD-B8AE1B4550C2}"/>
    <pc:docChg chg="modSld">
      <pc:chgData name="milena@ucg.ac.me" userId="S::urn:spo:guest#milena@ucg.ac.me::" providerId="AD" clId="Web-{2576AAB5-B22F-0CFE-29AD-B8AE1B4550C2}" dt="2026-04-27T12:43:54.341" v="13" actId="20577"/>
      <pc:docMkLst>
        <pc:docMk/>
      </pc:docMkLst>
      <pc:sldChg chg="modSp">
        <pc:chgData name="milena@ucg.ac.me" userId="S::urn:spo:guest#milena@ucg.ac.me::" providerId="AD" clId="Web-{2576AAB5-B22F-0CFE-29AD-B8AE1B4550C2}" dt="2026-04-27T12:43:54.341" v="13" actId="20577"/>
        <pc:sldMkLst>
          <pc:docMk/>
          <pc:sldMk cId="770010613" sldId="338"/>
        </pc:sldMkLst>
        <pc:spChg chg="mod">
          <ac:chgData name="milena@ucg.ac.me" userId="S::urn:spo:guest#milena@ucg.ac.me::" providerId="AD" clId="Web-{2576AAB5-B22F-0CFE-29AD-B8AE1B4550C2}" dt="2026-04-27T12:43:54.341" v="13" actId="20577"/>
          <ac:spMkLst>
            <pc:docMk/>
            <pc:sldMk cId="770010613" sldId="338"/>
            <ac:spMk id="3" creationId="{00000000-0000-0000-0000-000000000000}"/>
          </ac:spMkLst>
        </pc:spChg>
      </pc:sldChg>
    </pc:docChg>
  </pc:docChgLst>
  <pc:docChgLst>
    <pc:chgData name="milena@ucg.ac.me" userId="S::urn:spo:guest#milena@ucg.ac.me::" providerId="AD" clId="Web-{4FD913C1-E469-8E80-0340-D6E88BA44F99}"/>
    <pc:docChg chg="modSld">
      <pc:chgData name="milena@ucg.ac.me" userId="S::urn:spo:guest#milena@ucg.ac.me::" providerId="AD" clId="Web-{4FD913C1-E469-8E80-0340-D6E88BA44F99}" dt="2026-04-27T16:35:55.808" v="16" actId="20577"/>
      <pc:docMkLst>
        <pc:docMk/>
      </pc:docMkLst>
      <pc:sldChg chg="modSp">
        <pc:chgData name="milena@ucg.ac.me" userId="S::urn:spo:guest#milena@ucg.ac.me::" providerId="AD" clId="Web-{4FD913C1-E469-8E80-0340-D6E88BA44F99}" dt="2026-04-27T16:35:55.808" v="16" actId="20577"/>
        <pc:sldMkLst>
          <pc:docMk/>
          <pc:sldMk cId="770010613" sldId="338"/>
        </pc:sldMkLst>
        <pc:spChg chg="mod">
          <ac:chgData name="milena@ucg.ac.me" userId="S::urn:spo:guest#milena@ucg.ac.me::" providerId="AD" clId="Web-{4FD913C1-E469-8E80-0340-D6E88BA44F99}" dt="2026-04-27T16:35:55.808" v="16" actId="20577"/>
          <ac:spMkLst>
            <pc:docMk/>
            <pc:sldMk cId="770010613" sldId="338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6B08EF-61EC-859B-8253-86EC76B42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B5631B-C2C2-95E4-4E34-C93CFD4B53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8F459-AFE0-4A07-B65E-D7EF688BB400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FAF5A-543B-9820-3C24-2EB7B2815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DE92F7-205A-9022-01F0-F793B05B1D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092B2-D8AD-427F-9DFE-2106310BF3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71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F542F-E6D6-3DB2-5C10-B9B8E427D3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CA419-505A-499B-901A-8D7F6DCA0816}" type="datetimeFigureOut">
              <a:rPr lang="en-GB" smtClean="0"/>
              <a:t>27/04/2026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F3657-082D-DC69-E8BF-A16D362E2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198150-D74E-0664-CF81-0A4AE97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CC02EF-F45F-462F-92FB-5DC867352F9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C9293A-5B5D-9A30-3827-32E804482F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B094ED-056E-779D-A195-7A507EB2D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277" y="639991"/>
            <a:ext cx="6870298" cy="1862617"/>
          </a:xfrm>
        </p:spPr>
        <p:txBody>
          <a:bodyPr anchor="b"/>
          <a:lstStyle>
            <a:lvl1pPr algn="ctr">
              <a:defRPr sz="6000"/>
            </a:lvl1pPr>
          </a:lstStyle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A950F-8A0A-D23F-6A82-E9C10A5D91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277" y="2578963"/>
            <a:ext cx="687029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C2A36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2C3E9-0F16-3A9C-C01E-9CF55F5E688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734" y="-160109"/>
            <a:ext cx="4177324" cy="208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08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73425-7FE0-2740-EFD8-7E62FCF0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2EF03-AB83-4E6D-AD97-3E128EE1C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ontserrat" pitchFamily="2" charset="-18"/>
              </a:defRPr>
            </a:lvl1pPr>
            <a:lvl2pPr>
              <a:defRPr>
                <a:latin typeface="Montserrat" pitchFamily="2" charset="-18"/>
              </a:defRPr>
            </a:lvl2pPr>
            <a:lvl3pPr>
              <a:defRPr>
                <a:latin typeface="Montserrat" pitchFamily="2" charset="-18"/>
              </a:defRPr>
            </a:lvl3pPr>
            <a:lvl4pPr>
              <a:defRPr>
                <a:latin typeface="Montserrat" pitchFamily="2" charset="-18"/>
              </a:defRPr>
            </a:lvl4pPr>
            <a:lvl5pPr>
              <a:defRPr>
                <a:latin typeface="Montserrat" pitchFamily="2" charset="-1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82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1B9AC-5947-F7C2-4F0B-FADE3873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DE3FD-6ED3-AEF6-68C0-65F2D5B1F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728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97340-5932-EA68-F2A6-E513B0997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C4462-B4B9-D23A-A2D7-5E43B28EF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CCD2E-8461-6060-6CCC-8ED9FC41A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8CB4D-C741-197C-0628-3707D19471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AEB3D9-A06A-C329-8D3F-2136B8C6BA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98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F19BE-B2FF-6F5F-AD09-E3A6A394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title </a:t>
            </a:r>
            <a:r>
              <a:rPr lang="hr-HR" noProof="0" dirty="0" err="1"/>
              <a:t>style</a:t>
            </a:r>
            <a:endParaRPr lang="hr-H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11E5-CBD7-8E0E-F44D-9897C3D7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noProof="0"/>
              <a:t>Click</a:t>
            </a:r>
            <a:r>
              <a:rPr lang="hr-HR" noProof="0" dirty="0"/>
              <a:t> to </a:t>
            </a:r>
            <a:r>
              <a:rPr lang="hr-HR" noProof="0" dirty="0" err="1"/>
              <a:t>edit</a:t>
            </a:r>
            <a:r>
              <a:rPr lang="hr-HR" noProof="0" dirty="0"/>
              <a:t> Master </a:t>
            </a:r>
            <a:r>
              <a:rPr lang="hr-HR" noProof="0" dirty="0" err="1"/>
              <a:t>text</a:t>
            </a:r>
            <a:r>
              <a:rPr lang="hr-HR" noProof="0" dirty="0"/>
              <a:t> </a:t>
            </a:r>
            <a:r>
              <a:rPr lang="hr-HR" noProof="0" dirty="0" err="1"/>
              <a:t>styles</a:t>
            </a:r>
            <a:endParaRPr lang="hr-HR" noProof="0" dirty="0"/>
          </a:p>
          <a:p>
            <a:pPr lvl="1"/>
            <a:r>
              <a:rPr lang="hr-HR" noProof="0" dirty="0" err="1"/>
              <a:t>Second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2"/>
            <a:r>
              <a:rPr lang="hr-HR" noProof="0" dirty="0"/>
              <a:t>Third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3"/>
            <a:r>
              <a:rPr lang="hr-HR" noProof="0" dirty="0" err="1"/>
              <a:t>Fourth</a:t>
            </a:r>
            <a:r>
              <a:rPr lang="hr-HR" noProof="0" dirty="0"/>
              <a:t> </a:t>
            </a:r>
            <a:r>
              <a:rPr lang="hr-HR" noProof="0" dirty="0" err="1"/>
              <a:t>level</a:t>
            </a:r>
            <a:endParaRPr lang="hr-HR" noProof="0" dirty="0"/>
          </a:p>
          <a:p>
            <a:pPr lvl="4"/>
            <a:r>
              <a:rPr lang="hr-HR" noProof="0" dirty="0"/>
              <a:t>Fifth </a:t>
            </a:r>
            <a:r>
              <a:rPr lang="hr-HR" noProof="0" dirty="0" err="1"/>
              <a:t>level</a:t>
            </a:r>
            <a:endParaRPr lang="hr-HR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AE700B-34F2-4B58-49A3-A1BB015D038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3070" y="6311900"/>
            <a:ext cx="1115060" cy="367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2D52CF-ADB5-B9B4-9B2E-F4ABCEA0E2C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75" y="6129337"/>
            <a:ext cx="1596257" cy="679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888EE8-13BE-8186-0A9B-C444F0F3D76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247" y="-30394"/>
            <a:ext cx="2845724" cy="14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09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PDRG3@mep.gov.me" TargetMode="External"/><Relationship Id="rId2" Type="http://schemas.openxmlformats.org/officeDocument/2006/relationships/hyperlink" Target="mailto:milena@ucg.ac.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statistics-explained/index.php?title=Technology_in_enlargement_countries_-_digital_transformation" TargetMode="External"/><Relationship Id="rId2" Type="http://schemas.openxmlformats.org/officeDocument/2006/relationships/hyperlink" Target="https://ec.europa.eu/eurostat/statistics-explained/index.php?title=E-government_and_electronic_identificatio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gital-strategy.ec.europa.eu/en/library/egovernment-benchmark-2023" TargetMode="External"/><Relationship Id="rId4" Type="http://schemas.openxmlformats.org/officeDocument/2006/relationships/hyperlink" Target="https://data.europa.eu/sites/default/files/country-factsheet_montenegro_2023.pdf?utm_source=chatgpt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807F9C-69AA-A4C6-038F-ACC9B34C0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Strateški planski dokument Crne Gore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396E44C-F86C-0AB7-299A-0D9584E795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err="1"/>
              <a:t>Situacione</a:t>
            </a:r>
            <a:r>
              <a:rPr lang="hr-HR" dirty="0"/>
              <a:t> analize po </a:t>
            </a:r>
            <a:r>
              <a:rPr lang="hr-HR"/>
              <a:t>prioritetnim oblastima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759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3500" dirty="0"/>
              <a:t>SWOT analiza – u pripremi</a:t>
            </a:r>
            <a:endParaRPr lang="en-US" sz="35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210842"/>
              </p:ext>
            </p:extLst>
          </p:nvPr>
        </p:nvGraphicFramePr>
        <p:xfrm>
          <a:off x="166976" y="1247629"/>
          <a:ext cx="11858047" cy="45563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49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7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7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7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77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80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Tematska cjelina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Snage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Slabosti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Prilike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Prijetnje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[PA7]-1 Strateško upravljanje reformom javne uprave, razvoj i koordinacija politika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Postoji uspostavljen strateški i institucionalni okvir za RJU i PFM, snažno povezan sa EU integracijama.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Ključna slabost ostaje jaz između planiranja i sprovođenja reformi.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Novi post-2026 reformski okvir i operativni zaključci mogu bolje povezati reforme sa rezultatima, indikatorima i budžetom.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Politička nestabilnost i česte promjene prioriteta mogu oslabiti koordinaciju i odložiti ispunjavanje EU mjerila.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[PA7]-2 Profesionalna javna uprava, upravljanje ljudskim resursima i sistem zarada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Normativni i reformski okvir za profesionalizaciju državne službe je unaprijeđen.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Veliki broj vršilaca dužnosti, privremeni angažmani i slab HRMIS ograničavaju merit sistem i strateško upravljanje kadrovima.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Mapa puta za modernizaciju zarada i EU podrška mogu ojačati merit zapošljavanje, HRM i zadržavanje kadra.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Zavisnost od privremenih rješenja i politički osjetljivih imenovanja može ograničiti stvarnu profesionalizaciju.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[PA7]-3 Organizacija uprave, odgovornost i otvorenost institucija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Reforma prepoznaje potrebu za funkcionalnijom organizacijom uprave, delegiranjem ovlašćenja i većom odgovornošću.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Fragmentacija, preklapanje nadležnosti i slab sistem slobodnog pristupa informacijama ograničavaju efikasnost i otvorenost.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Unaprijeđeni okvir za slobodan pristup informacijama i digitalni alati mogu povećati transparentnost i odgovornost institucija.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Neriješena organizaciona racionalnost i dugotrajni sporovi u pristupu informacijama mogu oslabiti povjerenje javnosti.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[PA7]-4 Javne usluge, digitalna uprava i informaciona bezbjednost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Digitalna transformacija je visoko pozicionirana u strategijama i Reformskoj agendi, uz planirana ulaganja u mrežu i data centre.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Javne usluge su često parcijalno digitalizovane, uz ograničenu interoperabilnost i nedovoljnu korisničku orijentaciju.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Ulaganja u digitalni identitet, sigurnu mrežu, data centre i sajber otpornost mogu omogućiti integrisanu digitalnu upravu.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Sajber rizici i institucionalna nepovezanost mogu ograničiti efekte digitalizacije na kvalitet usluga.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[PA7]-5 Zvanična statistika, administrativni podaci i analitička osnova za donošenje odluka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Postoji programski okvir za razvoj zvanične statistike i jačanje koordinacije statističkog sistema.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Ograničeni kapaciteti i neujednačen kvalitet administrativnih izvora slabe analitičku osnovu za odlučivanje.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EU fondovi i reformsko izvještavanje stvaraju priliku za jačanje evidence-based policymaking-a.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Nepotpuni ili zakašnjeli podaci mogu oslabiti strateško planiranje, monitoring i poređenje sa EU standardima.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[PA7]-6 Upravljanje javnim finansijama, budžetski okvir i javne nabavke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PFM je jedna od snažnijih komponenti reforme, uz razvijen programski okvir i napredak u javnim nabavkama.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Srednjoročni budžetski okvir, fiskalni rizici, javne investicije i konkurentnost javnih nabavki ostaju izazovi.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Nova generacija PFM programa i EU podrška mogu ojačati vezu između budžeta, politika i rezultata.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Fiskalni pritisci, niska konkurencija i rizici integriteta mogu ugroziti održivost i kvalitet javne potrošnje.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0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[PA7]-7 Lokalna samouprava i lokalne javne usluge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Lokalna dimenzija je prepoznata kao sastavni dio efektivne javne uprave i teritorijalne kohezije.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Opštine imaju neujednačene administrativne i finansijske kapacitete, uz različit kvalitet lokalnih usluga.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Izmjene zakonskog okvira i EU podrška mogu unaprijediti lokalne kapacitete, usluge i spremnost za korišćenje EU fondova.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900" noProof="1">
                          <a:effectLst/>
                          <a:latin typeface="Montserrat"/>
                        </a:rPr>
                        <a:t>Strukturne slabosti lokalnih finansija i kapaciteta mogu produbiti razlike među opštinama.</a:t>
                      </a:r>
                      <a:endParaRPr lang="sr-Latn-ME" sz="9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421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Pitanja za diskusiju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noProof="1"/>
              <a:t>Da li je obuhvat ključnih strategija, programa i zakona adekvatan za ovo prioritetno područje?</a:t>
            </a:r>
          </a:p>
          <a:p>
            <a:r>
              <a:rPr lang="sr-Latn-ME" noProof="1"/>
              <a:t>Da li predložene tematske cjeline dobro obuhvataju prioritetno područje?</a:t>
            </a:r>
          </a:p>
          <a:p>
            <a:r>
              <a:rPr lang="sr-Latn-ME" noProof="1"/>
              <a:t>Koji dodatni indikatori bi mogli biti uključeni radi boljeg dokazivanja razvojnih izazova?</a:t>
            </a:r>
          </a:p>
          <a:p>
            <a:r>
              <a:rPr lang="sr-Latn-ME" noProof="1"/>
              <a:t>Da li postoje relevantni administrativni podaci koje institucije mogu dostaviti?</a:t>
            </a:r>
          </a:p>
          <a:p>
            <a:r>
              <a:rPr lang="sr-Latn-ME" noProof="1"/>
              <a:t>Koji indikatori najbolje pokazuju jaz između Crne Gore i EU prosjeka?</a:t>
            </a:r>
          </a:p>
          <a:p>
            <a:r>
              <a:rPr lang="it-IT" dirty="0"/>
              <a:t>Da li biste dodali, izostavili ili preformulisali neki razvojni izazov?</a:t>
            </a:r>
            <a:endParaRPr lang="sr-Latn-ME" dirty="0"/>
          </a:p>
          <a:p>
            <a:r>
              <a:rPr lang="sr-Latn-ME" noProof="1"/>
              <a:t>Koje reforme su preduslov za djelotvorne investicije?</a:t>
            </a:r>
          </a:p>
          <a:p>
            <a:r>
              <a:rPr lang="sr-Latn-ME" noProof="1"/>
              <a:t>Koji instrumenti podrške bi mogli imati najveći razvojni efekat?</a:t>
            </a:r>
          </a:p>
        </p:txBody>
      </p:sp>
    </p:spTree>
    <p:extLst>
      <p:ext uri="{BB962C8B-B14F-4D97-AF65-F5344CB8AC3E}">
        <p14:creationId xmlns:p14="http://schemas.microsoft.com/office/powerpoint/2010/main" val="2488619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sr-Latn-ME" dirty="0"/>
              <a:t>Konsultant</a:t>
            </a:r>
          </a:p>
          <a:p>
            <a:pPr marL="0" indent="0" algn="ctr">
              <a:buNone/>
            </a:pPr>
            <a:r>
              <a:rPr lang="hr-HR" dirty="0">
                <a:latin typeface="Montserrat"/>
              </a:rPr>
              <a:t>Milena </a:t>
            </a:r>
            <a:r>
              <a:rPr lang="hr-HR">
                <a:latin typeface="Montserrat"/>
              </a:rPr>
              <a:t>Lipovina-Božović</a:t>
            </a:r>
            <a:endParaRPr lang="sr-Latn-ME" dirty="0"/>
          </a:p>
          <a:p>
            <a:pPr marL="0" indent="0" algn="ctr">
              <a:buNone/>
            </a:pPr>
            <a:r>
              <a:rPr lang="hr-HR">
                <a:latin typeface="Montserrat"/>
                <a:hlinkClick r:id="rId2"/>
              </a:rPr>
              <a:t>milena@ucg.ac.me</a:t>
            </a:r>
            <a:r>
              <a:rPr lang="hr-HR" dirty="0">
                <a:latin typeface="Montserrat"/>
              </a:rPr>
              <a:t> 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dirty="0"/>
              <a:t>Adresa radne grupe za sve upite i komentare</a:t>
            </a:r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b="1" dirty="0">
                <a:hlinkClick r:id="rId3"/>
              </a:rPr>
              <a:t>SPDRG4@mep.gov.me</a:t>
            </a:r>
            <a:endParaRPr lang="hr-HR" b="1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endParaRPr lang="hr-HR" dirty="0"/>
          </a:p>
          <a:p>
            <a:pPr marL="0" indent="0" algn="r">
              <a:buNone/>
            </a:pPr>
            <a:r>
              <a:rPr lang="en-US" dirty="0"/>
              <a:t> 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val="770010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4DD10-715E-B58A-C5E7-EAE02C151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20CB-B3EC-7BDC-6423-EFB622520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Efikasna</a:t>
            </a:r>
            <a:r>
              <a:rPr lang="hr-HR" dirty="0"/>
              <a:t> javna uprava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EBFAD-8584-041E-9DDF-AE4EABC0D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Prioritetna oblast </a:t>
            </a:r>
            <a:r>
              <a:rPr lang="en-US" dirty="0"/>
              <a:t>7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9F54E0-559E-604F-2E35-EF094F7526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301658"/>
            <a:ext cx="324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85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Obuhvat prioritetne oblasti</a:t>
            </a:r>
            <a:endParaRPr lang="en-US" dirty="0"/>
          </a:p>
        </p:txBody>
      </p:sp>
      <p:sp>
        <p:nvSpPr>
          <p:cNvPr id="6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1507136"/>
            <a:ext cx="10813165" cy="455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Strateško upravljanje reformom javne uprave, razvoj i koordinacija javnih politika.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Profesionalizacija javne uprave, uključujući sistem državnih službenika, upravljanje ljudskim resursima i sistem zarada.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Organizacija uprave, upravljačka odgovornost, transparentnost i otvorenost institucija.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Digitalizacija javne uprave, elektronske usluge, interoperabilnost registara i informaciona bezbjednost.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Zvanična statistika, administrativni podaci i analitička osnova za donošenje odluka.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Upravljanje javnim finansijama, budžetski okvir, javne investicije, javne nabavke i zaštita finansijskih interesa EU.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sr-Latn-ME" altLang="en-US" sz="2000" noProof="1"/>
              <a:t>Lokalna samouprava, lokalni administrativni kapaciteti i kvalitet lokalnih javnih usluga.</a:t>
            </a:r>
          </a:p>
        </p:txBody>
      </p:sp>
    </p:spTree>
    <p:extLst>
      <p:ext uri="{BB962C8B-B14F-4D97-AF65-F5344CB8AC3E}">
        <p14:creationId xmlns:p14="http://schemas.microsoft.com/office/powerpoint/2010/main" val="1707613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Opis prioritetne oblasti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018721"/>
              </p:ext>
            </p:extLst>
          </p:nvPr>
        </p:nvGraphicFramePr>
        <p:xfrm>
          <a:off x="1018675" y="1852861"/>
          <a:ext cx="9873914" cy="32753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0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2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405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252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Kod prioritetne</a:t>
                      </a:r>
                      <a:r>
                        <a:rPr lang="sr-Latn-ME" sz="2000" baseline="0" dirty="0">
                          <a:effectLst/>
                          <a:latin typeface="Montserrat"/>
                        </a:rPr>
                        <a:t> oblasti</a:t>
                      </a:r>
                      <a:r>
                        <a:rPr lang="sr-Latn-ME" sz="2000" dirty="0">
                          <a:effectLst/>
                          <a:latin typeface="Montserrat"/>
                        </a:rPr>
                        <a:t> nivo 1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Naziv</a:t>
                      </a:r>
                      <a:r>
                        <a:rPr lang="sr-Latn-ME" sz="2000" baseline="0" dirty="0">
                          <a:effectLst/>
                          <a:latin typeface="Montserrat"/>
                        </a:rPr>
                        <a:t> p</a:t>
                      </a:r>
                      <a:r>
                        <a:rPr lang="sr-Latn-ME" sz="2000" dirty="0">
                          <a:effectLst/>
                          <a:latin typeface="Montserrat"/>
                        </a:rPr>
                        <a:t>rioritetne oblasti nivo 1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Kod</a:t>
                      </a:r>
                      <a:r>
                        <a:rPr lang="sr-Latn-ME" sz="2000" baseline="0" dirty="0">
                          <a:effectLst/>
                          <a:latin typeface="Montserrat"/>
                        </a:rPr>
                        <a:t> p</a:t>
                      </a:r>
                      <a:r>
                        <a:rPr lang="sr-Latn-ME" sz="2000" dirty="0">
                          <a:effectLst/>
                          <a:latin typeface="Montserrat"/>
                        </a:rPr>
                        <a:t>rioritetne oblasti nivo 2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Naziv</a:t>
                      </a:r>
                      <a:r>
                        <a:rPr lang="sr-Latn-ME" sz="2000" baseline="0" dirty="0">
                          <a:effectLst/>
                          <a:latin typeface="Montserrat"/>
                        </a:rPr>
                        <a:t> p</a:t>
                      </a:r>
                      <a:r>
                        <a:rPr lang="sr-Latn-ME" sz="2000" dirty="0">
                          <a:effectLst/>
                          <a:latin typeface="Montserrat"/>
                        </a:rPr>
                        <a:t>rioritetne oblasti</a:t>
                      </a:r>
                      <a:r>
                        <a:rPr lang="sr-Latn-ME" sz="2000" baseline="0" dirty="0">
                          <a:effectLst/>
                          <a:latin typeface="Montserrat"/>
                        </a:rPr>
                        <a:t> </a:t>
                      </a:r>
                      <a:r>
                        <a:rPr lang="sr-Latn-ME" sz="2000" dirty="0">
                          <a:effectLst/>
                          <a:latin typeface="Montserrat"/>
                        </a:rPr>
                        <a:t>nivo 2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158">
                <a:tc row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7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5"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Efikasna javna uprava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 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7.20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Administrativni kapaciteti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78"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7.21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Saradnja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178"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7.22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Digitalizacija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178"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7.23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Statistika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178"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7.05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Reforma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846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Prioritetna oblast – nivo 2 intervencije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351906"/>
              </p:ext>
            </p:extLst>
          </p:nvPr>
        </p:nvGraphicFramePr>
        <p:xfrm>
          <a:off x="360947" y="1472697"/>
          <a:ext cx="11157285" cy="5168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3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0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1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524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63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PA2 kod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Oblast politike 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Int_kod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Interventno polje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7.05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Reforme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146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Politika javne uprave i regulatorni okvir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147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Budžetski okvir i fiskalno upravljanje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148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Zaštita finansijskih interesa EU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149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Javna služba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150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Digitalizacija javne uprave i reforme javnih usluga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151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Dugoročna održivost javnih finansija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152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Organizacija i upravljanje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153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Dug privatnog sektora i okvir za insolventnost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154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Javne nabavke i koncesije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097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7.2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Administrativni kapaciteti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138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Jačanje kapaciteta administracija država članica i trećih zemalja, korisnika i relevantnih partnera, isključujući digitalizaciju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139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Tehnička pomoć državama članicama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140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Zaštita eura od falsifikovanja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7.21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Saradnja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141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Carinska unija i oporezivanje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Saradnja i mreže država članica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097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7.22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Digitalizacija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143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Digitalizacija javne uprave i javnih usluga, isključujući sektore pravosuđa, zdravstva, saobraćaja, energetike i voda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7.23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Statistika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144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Evropska zvanična statistika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48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 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145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400" noProof="1">
                          <a:effectLst/>
                          <a:latin typeface="Montserrat"/>
                        </a:rPr>
                        <a:t>Ostala statistika</a:t>
                      </a:r>
                      <a:endParaRPr lang="sr-Latn-ME" sz="1400" noProof="1">
                        <a:effectLst/>
                        <a:latin typeface="Montserra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865" marR="63865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9672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Odabrani indikatori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102312"/>
              </p:ext>
            </p:extLst>
          </p:nvPr>
        </p:nvGraphicFramePr>
        <p:xfrm>
          <a:off x="459639" y="1405288"/>
          <a:ext cx="11020927" cy="4799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61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7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6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75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203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Indikator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Prosjek EU27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Crna Gora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Izvor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Udio pojedinaca koji su koristili website ili aplikaciju javnih vlasti u prethodnih 12 mjeseci, 2025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71,87%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52.39%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u="sng">
                          <a:effectLst/>
                          <a:latin typeface="Montserrat"/>
                          <a:hlinkClick r:id="rId2"/>
                        </a:rPr>
                        <a:t>https://ec.europa.eu/eurostat/statistics-explained/index.php?title=E-government_and_electronic_identification</a:t>
                      </a:r>
                      <a:r>
                        <a:rPr lang="sr-Latn-ME" sz="1200">
                          <a:effectLst/>
                          <a:latin typeface="Montserrat"/>
                        </a:rPr>
                        <a:t> 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Udio domaćinstava sa pristupom internetu kod kuće, 2024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94,1%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84,5%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u="sng">
                          <a:effectLst/>
                          <a:latin typeface="Montserrat"/>
                          <a:hlinkClick r:id="rId3"/>
                        </a:rPr>
                        <a:t>https://ec.europa.eu/eurostat/statistics-explained/index.php?title=Technology_in_enlargement_countries_-_digital_transformation</a:t>
                      </a:r>
                      <a:r>
                        <a:rPr lang="sr-Latn-ME" sz="1200">
                          <a:effectLst/>
                          <a:latin typeface="Montserrat"/>
                        </a:rPr>
                        <a:t> 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8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Udio dnevnih korisnika interneta, 2024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88,3%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87,2%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u="sng">
                          <a:effectLst/>
                          <a:latin typeface="Montserrat"/>
                          <a:hlinkClick r:id="rId3"/>
                        </a:rPr>
                        <a:t>https://ec.europa.eu/eurostat/statistics-explained/index.php?title=Technology_in_enlargement_countries_-_digital_transformation</a:t>
                      </a:r>
                      <a:r>
                        <a:rPr lang="sr-Latn-ME" sz="1200">
                          <a:effectLst/>
                          <a:latin typeface="Montserrat"/>
                        </a:rPr>
                        <a:t> 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Udio konkurentnih postupaka javnih nabavki sa samo jednom ponudom (2023)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28%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49%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Public administration in MNE 2024 (Sigma)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Prosječan broj ponuda po konkurentnom postupku javne nabavke (2024) 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4,1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3,2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Public administration in MNE 2024 (Sigma)</a:t>
                      </a:r>
                      <a:endParaRPr lang="en-US" sz="1200" dirty="0">
                        <a:effectLst/>
                        <a:latin typeface="+mn-lt"/>
                        <a:ea typeface="Aptos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4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Open data maturity – ukupni rezultat, 2023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83%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62%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u="sng">
                          <a:effectLst/>
                          <a:latin typeface="Montserrat"/>
                          <a:hlinkClick r:id="rId4"/>
                        </a:rPr>
                        <a:t>https://data.europa.eu/sites/default/files/country-factsheet_montenegro_2023.pdf?utm_source=chatgpt.com</a:t>
                      </a:r>
                      <a:r>
                        <a:rPr lang="sr-Latn-ME" sz="1200">
                          <a:effectLst/>
                          <a:latin typeface="Montserrat"/>
                        </a:rPr>
                        <a:t> 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6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eGovernment Benchmark – ukupni rezultat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>
                          <a:effectLst/>
                          <a:latin typeface="Montserrat"/>
                        </a:rPr>
                        <a:t>92,1</a:t>
                      </a:r>
                      <a:endParaRPr lang="en-US" sz="12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dirty="0">
                          <a:effectLst/>
                          <a:latin typeface="Montserrat"/>
                        </a:rPr>
                        <a:t>64,9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200" u="sng" dirty="0">
                          <a:effectLst/>
                          <a:latin typeface="Montserrat"/>
                          <a:hlinkClick r:id="rId5"/>
                        </a:rPr>
                        <a:t>https://digital-strategy.ec.europa.eu/en/library/egovernment-benchmark-2023</a:t>
                      </a:r>
                      <a:r>
                        <a:rPr lang="sr-Latn-ME" sz="1200" dirty="0">
                          <a:effectLst/>
                          <a:latin typeface="Montserrat"/>
                        </a:rPr>
                        <a:t> </a:t>
                      </a:r>
                      <a:endParaRPr lang="en-US" sz="12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54926" marR="5492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89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Regulatorni</a:t>
            </a:r>
            <a:r>
              <a:rPr lang="en-US" dirty="0"/>
              <a:t> i </a:t>
            </a:r>
            <a:r>
              <a:rPr lang="en-US" dirty="0" err="1"/>
              <a:t>strate</a:t>
            </a:r>
            <a:r>
              <a:rPr lang="sr-Latn-ME" dirty="0"/>
              <a:t>ški okvir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60173" y="1419906"/>
            <a:ext cx="5157787" cy="823912"/>
          </a:xfrm>
        </p:spPr>
        <p:txBody>
          <a:bodyPr/>
          <a:lstStyle/>
          <a:p>
            <a:r>
              <a:rPr lang="sr-Latn-ME" dirty="0"/>
              <a:t>EU okvir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55122" y="2386692"/>
            <a:ext cx="5736318" cy="4050846"/>
          </a:xfrm>
        </p:spPr>
        <p:txBody>
          <a:bodyPr>
            <a:noAutofit/>
          </a:bodyPr>
          <a:lstStyle/>
          <a:p>
            <a:r>
              <a:rPr lang="en-US" sz="1600" dirty="0"/>
              <a:t>SIGMA/OECD Principles of Public Administration</a:t>
            </a:r>
            <a:endParaRPr lang="sr-Latn-ME" sz="1600" dirty="0"/>
          </a:p>
          <a:p>
            <a:r>
              <a:rPr lang="en-US" sz="1600" dirty="0"/>
              <a:t>European Commission Better Regulation Guidelines and Toolbox</a:t>
            </a:r>
            <a:endParaRPr lang="sr-Latn-ME" sz="1600" dirty="0"/>
          </a:p>
          <a:p>
            <a:r>
              <a:rPr lang="en-US" sz="1600" dirty="0"/>
              <a:t>Digital Decade Policy </a:t>
            </a:r>
            <a:r>
              <a:rPr lang="en-US" sz="1600" dirty="0" err="1"/>
              <a:t>Programme</a:t>
            </a:r>
            <a:r>
              <a:rPr lang="en-US" sz="1600" dirty="0"/>
              <a:t> 2030</a:t>
            </a:r>
            <a:endParaRPr lang="sr-Latn-ME" sz="1600" dirty="0"/>
          </a:p>
          <a:p>
            <a:r>
              <a:rPr lang="en-US" sz="1600" dirty="0" err="1"/>
              <a:t>eIDAS</a:t>
            </a:r>
            <a:r>
              <a:rPr lang="en-US" sz="1600" dirty="0"/>
              <a:t> Regulation</a:t>
            </a:r>
            <a:endParaRPr lang="sr-Latn-ME" sz="1600" dirty="0"/>
          </a:p>
          <a:p>
            <a:r>
              <a:rPr lang="en-US" sz="1600" dirty="0"/>
              <a:t>Interoperable Europe Act</a:t>
            </a:r>
            <a:endParaRPr lang="sr-Latn-ME" sz="1600" dirty="0"/>
          </a:p>
          <a:p>
            <a:r>
              <a:rPr lang="en-US" sz="1600" dirty="0"/>
              <a:t>Regulation (EC) No 223/2009 on European statistics</a:t>
            </a:r>
            <a:endParaRPr lang="sr-Latn-ME" sz="1600" dirty="0"/>
          </a:p>
          <a:p>
            <a:r>
              <a:rPr lang="en-US" sz="1600" dirty="0"/>
              <a:t>European </a:t>
            </a:r>
            <a:endParaRPr lang="sr-Latn-ME" sz="1600" dirty="0"/>
          </a:p>
          <a:p>
            <a:r>
              <a:rPr lang="en-US" sz="1600" dirty="0"/>
              <a:t>Statistics Code of Practice</a:t>
            </a:r>
            <a:endParaRPr lang="sr-Latn-ME" sz="1600" dirty="0"/>
          </a:p>
          <a:p>
            <a:r>
              <a:rPr lang="en-US" sz="1600" dirty="0"/>
              <a:t>Reform and Growth Facility for the WB</a:t>
            </a:r>
            <a:r>
              <a:rPr lang="sr-Latn-ME" sz="1600" dirty="0"/>
              <a:t>s</a:t>
            </a:r>
            <a:endParaRPr lang="en-US" sz="1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172200" y="1423989"/>
            <a:ext cx="5183188" cy="823912"/>
          </a:xfrm>
        </p:spPr>
        <p:txBody>
          <a:bodyPr/>
          <a:lstStyle/>
          <a:p>
            <a:r>
              <a:rPr lang="sr-Latn-ME" dirty="0"/>
              <a:t>Nacionalni okvir</a:t>
            </a:r>
            <a:endParaRPr lang="en-US" dirty="0"/>
          </a:p>
        </p:txBody>
      </p:sp>
      <p:sp>
        <p:nvSpPr>
          <p:cNvPr id="8" name="Rectangle 1"/>
          <p:cNvSpPr>
            <a:spLocks noGrp="1" noChangeArrowheads="1"/>
          </p:cNvSpPr>
          <p:nvPr>
            <p:ph sz="quarter" idx="4"/>
          </p:nvPr>
        </p:nvSpPr>
        <p:spPr bwMode="auto">
          <a:xfrm>
            <a:off x="5697538" y="2386692"/>
            <a:ext cx="6095394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Strategija reforme javne uprave u Crnoj Gori 2022–2026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Program reforme upravljanja javnim finansijama 2022–2026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Program zvanične statistike 2024–2028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Program ekonomskih reformi Crne Gore 2026–2028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Reformska agenda Crne Gore 2024–2027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Zakon o državnoj upravi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Zakon o državnim službenicima i namještenicima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Zakon o budžetu i fiskalnoj odgovornosti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Zakon o elektronskoj upravi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Zakon o zvaničnoj statistici i sistemu zvanične statistike</a:t>
            </a:r>
            <a:endParaRPr lang="sr-Latn-ME" altLang="en-US" sz="1600" noProof="1"/>
          </a:p>
          <a:p>
            <a:pPr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</a:pPr>
            <a:r>
              <a:rPr lang="en-US" altLang="en-US" sz="1600" noProof="1"/>
              <a:t>Zakon o javnim nabavkama</a:t>
            </a:r>
            <a:endParaRPr lang="sr-Latn-ME" altLang="en-US" sz="1600" noProof="1"/>
          </a:p>
          <a:p>
            <a:pPr marL="0" indent="0" eaLnBrk="0" fontAlgn="base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2400" b="1" noProof="1"/>
              <a:t>…</a:t>
            </a:r>
            <a:endParaRPr lang="sr-Latn-ME" altLang="en-US" sz="2400" b="1" noProof="1"/>
          </a:p>
        </p:txBody>
      </p:sp>
    </p:spTree>
    <p:extLst>
      <p:ext uri="{BB962C8B-B14F-4D97-AF65-F5344CB8AC3E}">
        <p14:creationId xmlns:p14="http://schemas.microsoft.com/office/powerpoint/2010/main" val="251000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Tematske cjeline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523641"/>
              </p:ext>
            </p:extLst>
          </p:nvPr>
        </p:nvGraphicFramePr>
        <p:xfrm>
          <a:off x="922565" y="1690688"/>
          <a:ext cx="10180864" cy="5105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25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53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Kod tematske cjeline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Naziv tematske cjeline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[PA7]-7.1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Strateško upravljanje reformom javne uprave, razvoj i koordinacija politika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[PA7]-7.2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>
                          <a:effectLst/>
                          <a:latin typeface="Montserrat"/>
                        </a:rPr>
                        <a:t>Profesionalna javna uprava, upravljanje ljudskim resursima i sistem zarada</a:t>
                      </a:r>
                      <a:endParaRPr lang="en-US" sz="200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[PA7]-7.3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Organizacija uprave, odgovornost i otvorenost institucija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[PA7]-7.4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Javne usluge, digitalna uprava i informaciona bezbjednost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[PA7]-7.5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Zvanična statistika, administrativni podaci i analitička osnova za donošenje odluka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6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[PA7]-7.6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Upravljanje javnim finansijama, budžetski okvir i javne nabavke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[PA7]-7.7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2000" dirty="0">
                          <a:effectLst/>
                          <a:latin typeface="Montserrat"/>
                        </a:rPr>
                        <a:t>Lokalna samouprava i lokalne javne usluge</a:t>
                      </a:r>
                      <a:endParaRPr lang="en-US" sz="20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8935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Indikativna</a:t>
            </a:r>
            <a:r>
              <a:rPr lang="en-US" dirty="0"/>
              <a:t> </a:t>
            </a:r>
            <a:r>
              <a:rPr lang="en-US" dirty="0" err="1"/>
              <a:t>lista</a:t>
            </a:r>
            <a:r>
              <a:rPr lang="en-US" dirty="0"/>
              <a:t> </a:t>
            </a:r>
            <a:r>
              <a:rPr lang="en-US" dirty="0" err="1"/>
              <a:t>razvojnih</a:t>
            </a:r>
            <a:r>
              <a:rPr lang="en-US" dirty="0"/>
              <a:t> </a:t>
            </a:r>
            <a:r>
              <a:rPr lang="sr-Latn-ME" dirty="0"/>
              <a:t>izazov</a:t>
            </a:r>
            <a:r>
              <a:rPr lang="en-US" dirty="0"/>
              <a:t>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19565"/>
              </p:ext>
            </p:extLst>
          </p:nvPr>
        </p:nvGraphicFramePr>
        <p:xfrm>
          <a:off x="361120" y="1483719"/>
          <a:ext cx="11478945" cy="5107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1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17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3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Kod razvojnog izazova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Naziv razvojnog izazova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[PA7]-1.1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Spora i neujednačena implementacija reforme javne uprave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[PA7]-1.2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Nedovoljno funkcionalan sistem strateškog upravljanja reformom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[PA7]-2.1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Ograničen kvalitet koordinacije politika i praćenja rezultata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[PA7]-2.2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Nedovoljno kvalitetne i dosljedne javne konsultacije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[PA7]-3.1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Nestabilnost rukovodećeg kadra i ograničena profesionalizacija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[PA7]-3.2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Slabi kapaciteti za upravljanje ljudskim resursima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[PA7]-3.3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Nedovoljno uređen i konkurentan sistem zarada javne uprave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[PA7]-4.1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Slaba upravljačka odgovornost i fokus na formalnu usklađenost umjesto rezultata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[PA7]-4.2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Neefikasna transparentnost i opterećen sistem slobodnog pristupa informacijama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[PA7]-4.3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Nedovoljna implementacija preporuka nadzornih institucija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[PA7]-5.1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Nizak kvalitet i korisnička orijentacija javnih usluga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[PA7]-5.2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Zaostajanje u digitalizaciji i interoperabilnosti uprave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[PA7]-5.3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Nedovoljna pristupačnost usluga različitim grupama korisnika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[PA7]-6.1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Ograničeni administrativni kapaciteti sistema zvanične statistike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[PA7]-6.2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Nedovoljna razvijenost administrativnih izvora za statistiku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[PA7]-6.3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Potreba za modernizacijom IT infrastrukture i diseminacije statističkih podataka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[PA7]-7.1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Nedovoljno kredibilan srednjoročni budžetski okvir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[PA7]-7.2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Slabosti u praktičnoj primjeni interne kontrole i interne revizije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11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>
                          <a:effectLst/>
                          <a:latin typeface="Montserrat"/>
                        </a:rPr>
                        <a:t>[PA7]-7.3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ME" sz="1500" dirty="0">
                          <a:effectLst/>
                          <a:latin typeface="Montserrat"/>
                        </a:rPr>
                        <a:t>Fiskalni i funkcionalni izazovi na lokalnom nivou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52" marR="49952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749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</TotalTime>
  <Words>1646</Words>
  <Application>Microsoft Office PowerPoint</Application>
  <PresentationFormat>Widescreen</PresentationFormat>
  <Paragraphs>286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Strateški planski dokument Crne Gore</vt:lpstr>
      <vt:lpstr>Efikasna javna uprava</vt:lpstr>
      <vt:lpstr>Obuhvat prioritetne oblasti</vt:lpstr>
      <vt:lpstr>Opis prioritetne oblasti</vt:lpstr>
      <vt:lpstr>Prioritetna oblast – nivo 2 intervencije</vt:lpstr>
      <vt:lpstr>Odabrani indikatori</vt:lpstr>
      <vt:lpstr>Regulatorni i strateški okvir</vt:lpstr>
      <vt:lpstr>Tematske cjeline</vt:lpstr>
      <vt:lpstr>Indikativna lista razvojnih izazova</vt:lpstr>
      <vt:lpstr>SWOT analiza – u pripremi</vt:lpstr>
      <vt:lpstr>Pitanja za diskusiju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Strateški planski dokument Crne Gore</dc:title>
  <dc:creator>Krešimir Ivančić</dc:creator>
  <cp:lastModifiedBy>Krešimir Ivančić</cp:lastModifiedBy>
  <cp:revision>15</cp:revision>
  <dcterms:created xsi:type="dcterms:W3CDTF">2026-04-24T05:20:09Z</dcterms:created>
  <dcterms:modified xsi:type="dcterms:W3CDTF">2026-04-27T16:36:01Z</dcterms:modified>
</cp:coreProperties>
</file>