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275" r:id="rId3"/>
    <p:sldId id="273" r:id="rId4"/>
    <p:sldId id="283" r:id="rId5"/>
    <p:sldId id="287" r:id="rId6"/>
    <p:sldId id="288" r:id="rId7"/>
    <p:sldId id="289" r:id="rId8"/>
    <p:sldId id="290" r:id="rId9"/>
    <p:sldId id="291" r:id="rId10"/>
    <p:sldId id="299" r:id="rId11"/>
    <p:sldId id="277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78" r:id="rId20"/>
    <p:sldId id="33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CFA"/>
    <a:srgbClr val="C2A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5BEA48-6E22-920A-8B4D-0767DAB27EA7}" v="63" dt="2026-04-28T22:48:25.816"/>
    <p1510:client id="{942078D6-B5C3-23D0-E72E-8EBA95D8A44A}" v="1" dt="2026-04-27T06:16:56.7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6e2e8d82-acea-442c-8733-5d0f7217c163::" providerId="AD" clId="Web-{3D5BEA48-6E22-920A-8B4D-0767DAB27EA7}"/>
    <pc:docChg chg="modSld">
      <pc:chgData name="Guest User" userId="S::urn:spo:tenantanon#6e2e8d82-acea-442c-8733-5d0f7217c163::" providerId="AD" clId="Web-{3D5BEA48-6E22-920A-8B4D-0767DAB27EA7}" dt="2026-04-28T22:48:00.502" v="47"/>
      <pc:docMkLst>
        <pc:docMk/>
      </pc:docMkLst>
      <pc:sldChg chg="modSp">
        <pc:chgData name="Guest User" userId="S::urn:spo:tenantanon#6e2e8d82-acea-442c-8733-5d0f7217c163::" providerId="AD" clId="Web-{3D5BEA48-6E22-920A-8B4D-0767DAB27EA7}" dt="2026-04-28T22:48:00.502" v="47"/>
        <pc:sldMkLst>
          <pc:docMk/>
          <pc:sldMk cId="1629105430" sldId="287"/>
        </pc:sldMkLst>
        <pc:graphicFrameChg chg="mod modGraphic">
          <ac:chgData name="Guest User" userId="S::urn:spo:tenantanon#6e2e8d82-acea-442c-8733-5d0f7217c163::" providerId="AD" clId="Web-{3D5BEA48-6E22-920A-8B4D-0767DAB27EA7}" dt="2026-04-28T22:48:00.502" v="47"/>
          <ac:graphicFrameMkLst>
            <pc:docMk/>
            <pc:sldMk cId="1629105430" sldId="287"/>
            <ac:graphicFrameMk id="3" creationId="{7C81636F-1958-6757-9507-63CC28B94015}"/>
          </ac:graphicFrameMkLst>
        </pc:graphicFrameChg>
      </pc:sldChg>
    </pc:docChg>
  </pc:docChgLst>
  <pc:docChgLst>
    <pc:chgData name="Guest User" userId="S::urn:spo:tenantanon#6e2e8d82-acea-442c-8733-5d0f7217c163::" providerId="AD" clId="Web-{942078D6-B5C3-23D0-E72E-8EBA95D8A44A}"/>
    <pc:docChg chg="modSld">
      <pc:chgData name="Guest User" userId="S::urn:spo:tenantanon#6e2e8d82-acea-442c-8733-5d0f7217c163::" providerId="AD" clId="Web-{942078D6-B5C3-23D0-E72E-8EBA95D8A44A}" dt="2026-04-27T06:16:56.725" v="0" actId="20577"/>
      <pc:docMkLst>
        <pc:docMk/>
      </pc:docMkLst>
      <pc:sldChg chg="modSp">
        <pc:chgData name="Guest User" userId="S::urn:spo:tenantanon#6e2e8d82-acea-442c-8733-5d0f7217c163::" providerId="AD" clId="Web-{942078D6-B5C3-23D0-E72E-8EBA95D8A44A}" dt="2026-04-27T06:16:56.725" v="0" actId="20577"/>
        <pc:sldMkLst>
          <pc:docMk/>
          <pc:sldMk cId="770010613" sldId="338"/>
        </pc:sldMkLst>
        <pc:spChg chg="mod">
          <ac:chgData name="Guest User" userId="S::urn:spo:tenantanon#6e2e8d82-acea-442c-8733-5d0f7217c163::" providerId="AD" clId="Web-{942078D6-B5C3-23D0-E72E-8EBA95D8A44A}" dt="2026-04-27T06:16:56.725" v="0" actId="20577"/>
          <ac:spMkLst>
            <pc:docMk/>
            <pc:sldMk cId="770010613" sldId="338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86B08EF-61EC-859B-8253-86EC76B423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B5631B-C2C2-95E4-4E34-C93CFD4B53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8F459-AFE0-4A07-B65E-D7EF688BB400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5FAF5A-543B-9820-3C24-2EB7B28156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DE92F7-205A-9022-01F0-F793B05B1D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092B2-D8AD-427F-9DFE-2106310BF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71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81D9E-7B3B-4D59-8444-71DC377C806B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F1EF5-DEEC-410B-A577-C217DE814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770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sr-Latn-ME" b="1" dirty="0"/>
              <a:t>Napomena:</a:t>
            </a:r>
            <a:r>
              <a:rPr lang="sr-Latn-ME" dirty="0"/>
              <a:t> Tematska cjelina 6.16.118 „Obrazovanje za izbjeglice u trećim zemljama“ isključena je iz dalje analize jer nije relevantna za Crnu Goru.</a:t>
            </a: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53000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C368A-2FAB-C923-AA7F-7D8AD49C2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BF0444-D14E-E99A-594E-434F440F7D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7C3327-70EC-DC4A-199D-9522F71FA8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sr-Latn-ME" b="1" dirty="0"/>
              <a:t>Napomena:</a:t>
            </a:r>
            <a:r>
              <a:rPr lang="sr-Latn-ME" dirty="0"/>
              <a:t> Tematska cjelina 6.16.118 „Obrazovanje za izbjeglice u trećim zemljama“ isključena je iz dalje analize jer nije relevantna za Crnu Goru.</a:t>
            </a:r>
          </a:p>
          <a:p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C84FBD-58A9-C741-BE25-A6C4835D07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052349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F542F-E6D6-3DB2-5C10-B9B8E427D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0CA419-505A-499B-901A-8D7F6DCA0816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F3657-082D-DC69-E8BF-A16D362E2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98150-D74E-0664-CF81-0A4AE977D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CC02EF-F45F-462F-92FB-5DC867352F9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C9293A-5B5D-9A30-3827-32E804482F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B094ED-056E-779D-A195-7A507EB2D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277" y="639991"/>
            <a:ext cx="6870298" cy="1862617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A950F-8A0A-D23F-6A82-E9C10A5D9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277" y="2578963"/>
            <a:ext cx="687029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C2A36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62C3E9-0F16-3A9C-C01E-9CF55F5E68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734" y="-160109"/>
            <a:ext cx="4177324" cy="208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08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D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73425-7FE0-2740-EFD8-7E62FCF0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ontserrat" pitchFamily="2" charset="-18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2EF03-AB83-4E6D-AD97-3E128EE1C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ontserrat" pitchFamily="2" charset="-18"/>
              </a:defRPr>
            </a:lvl1pPr>
            <a:lvl2pPr>
              <a:defRPr>
                <a:latin typeface="Montserrat" pitchFamily="2" charset="-18"/>
              </a:defRPr>
            </a:lvl2pPr>
            <a:lvl3pPr>
              <a:defRPr>
                <a:latin typeface="Montserrat" pitchFamily="2" charset="-18"/>
              </a:defRPr>
            </a:lvl3pPr>
            <a:lvl4pPr>
              <a:defRPr>
                <a:latin typeface="Montserrat" pitchFamily="2" charset="-18"/>
              </a:defRPr>
            </a:lvl4pPr>
            <a:lvl5pPr>
              <a:defRPr>
                <a:latin typeface="Montserrat" pitchFamily="2" charset="-1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824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1B9AC-5947-F7C2-4F0B-FADE38733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6DE3FD-6ED3-AEF6-68C0-65F2D5B1F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728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97340-5932-EA68-F2A6-E513B0997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AC4462-B4B9-D23A-A2D7-5E43B28EF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CCD2E-8461-6060-6CCC-8ED9FC41A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D8CB4D-C741-197C-0628-3707D19471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AEB3D9-A06A-C329-8D3F-2136B8C6BA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39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F19BE-B2FF-6F5F-AD09-E3A6A394F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noProof="0"/>
              <a:t>Click</a:t>
            </a:r>
            <a:r>
              <a:rPr lang="hr-HR" noProof="0" dirty="0"/>
              <a:t> to </a:t>
            </a:r>
            <a:r>
              <a:rPr lang="hr-HR" noProof="0" dirty="0" err="1"/>
              <a:t>edit</a:t>
            </a:r>
            <a:r>
              <a:rPr lang="hr-HR" noProof="0" dirty="0"/>
              <a:t> Master title </a:t>
            </a:r>
            <a:r>
              <a:rPr lang="hr-HR" noProof="0" dirty="0" err="1"/>
              <a:t>style</a:t>
            </a:r>
            <a:endParaRPr lang="hr-HR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311E5-CBD7-8E0E-F44D-9897C3D7B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noProof="0"/>
              <a:t>Click</a:t>
            </a:r>
            <a:r>
              <a:rPr lang="hr-HR" noProof="0" dirty="0"/>
              <a:t> to </a:t>
            </a:r>
            <a:r>
              <a:rPr lang="hr-HR" noProof="0" dirty="0" err="1"/>
              <a:t>edit</a:t>
            </a:r>
            <a:r>
              <a:rPr lang="hr-HR" noProof="0" dirty="0"/>
              <a:t> Master </a:t>
            </a:r>
            <a:r>
              <a:rPr lang="hr-HR" noProof="0" dirty="0" err="1"/>
              <a:t>text</a:t>
            </a:r>
            <a:r>
              <a:rPr lang="hr-HR" noProof="0" dirty="0"/>
              <a:t> </a:t>
            </a:r>
            <a:r>
              <a:rPr lang="hr-HR" noProof="0" dirty="0" err="1"/>
              <a:t>styles</a:t>
            </a:r>
            <a:endParaRPr lang="hr-HR" noProof="0" dirty="0"/>
          </a:p>
          <a:p>
            <a:pPr lvl="1"/>
            <a:r>
              <a:rPr lang="hr-HR" noProof="0" dirty="0" err="1"/>
              <a:t>Second</a:t>
            </a:r>
            <a:r>
              <a:rPr lang="hr-HR" noProof="0" dirty="0"/>
              <a:t>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2"/>
            <a:r>
              <a:rPr lang="hr-HR" noProof="0" dirty="0"/>
              <a:t>Third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3"/>
            <a:r>
              <a:rPr lang="hr-HR" noProof="0" dirty="0" err="1"/>
              <a:t>Fourth</a:t>
            </a:r>
            <a:r>
              <a:rPr lang="hr-HR" noProof="0" dirty="0"/>
              <a:t>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4"/>
            <a:r>
              <a:rPr lang="hr-HR" noProof="0" dirty="0"/>
              <a:t>Fifth </a:t>
            </a:r>
            <a:r>
              <a:rPr lang="hr-HR" noProof="0" dirty="0" err="1"/>
              <a:t>level</a:t>
            </a:r>
            <a:endParaRPr lang="hr-HR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AE700B-34F2-4B58-49A3-A1BB015D038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33070" y="6311900"/>
            <a:ext cx="1115060" cy="3676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2D52CF-ADB5-B9B4-9B2E-F4ABCEA0E2C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75" y="6129337"/>
            <a:ext cx="1596257" cy="6790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888EE8-13BE-8186-0A9B-C444F0F3D76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247" y="-30394"/>
            <a:ext cx="2845724" cy="14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9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SPDRG6@mep.gov.m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ec.europa.eu/eurostat/databrowser/view/ilc_mded01/default/table" TargetMode="External"/><Relationship Id="rId3" Type="http://schemas.openxmlformats.org/officeDocument/2006/relationships/hyperlink" Target="https://ec.europa.eu/eurostat/databrowser/view/ilc_lvho07a/default/table" TargetMode="External"/><Relationship Id="rId7" Type="http://schemas.openxmlformats.org/officeDocument/2006/relationships/hyperlink" Target="https://ec.europa.eu/eurostat/databrowser/view/nrg_ind_ren/default/table" TargetMode="External"/><Relationship Id="rId2" Type="http://schemas.openxmlformats.org/officeDocument/2006/relationships/hyperlink" Target="https://ec.europa.eu/eurostat/databrowser/view/ilc_lvho05a/default/tabl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c.europa.eu/eurostat/databrowser/view/ilc_peps01n/default/table" TargetMode="External"/><Relationship Id="rId5" Type="http://schemas.openxmlformats.org/officeDocument/2006/relationships/hyperlink" Target="https://ec.europa.eu/eurostat/databrowser/view/ilc_mdho06a/default/table" TargetMode="External"/><Relationship Id="rId4" Type="http://schemas.openxmlformats.org/officeDocument/2006/relationships/hyperlink" Target="https://ec.europa.eu/eurostat/databrowser/view/ilc_lvho02/default/table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807F9C-69AA-A4C6-038F-ACC9B34C0D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Strateški planski dokument Crne Gore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396E44C-F86C-0AB7-299A-0D9584E795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err="1"/>
              <a:t>Situacione</a:t>
            </a:r>
            <a:r>
              <a:rPr lang="hr-HR" dirty="0"/>
              <a:t> analize po </a:t>
            </a:r>
            <a:r>
              <a:rPr lang="hr-HR"/>
              <a:t>prioritetnim oblastima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0759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399E2-296A-5C99-12C3-2D293635C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408E9-B2A1-85E4-74EF-D1B24D35F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70" y="434340"/>
            <a:ext cx="10515600" cy="1330642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PITANJA ZA DISKUSIJU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0BB175-A23A-F58F-F208-17DDCB074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670" y="1965960"/>
            <a:ext cx="10515600" cy="3977640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je </a:t>
            </a:r>
            <a:r>
              <a:rPr lang="en-US" dirty="0" err="1"/>
              <a:t>obuhvat</a:t>
            </a:r>
            <a:r>
              <a:rPr lang="en-US" dirty="0"/>
              <a:t> </a:t>
            </a:r>
            <a:r>
              <a:rPr lang="en-US" dirty="0" err="1"/>
              <a:t>ključnih</a:t>
            </a:r>
            <a:r>
              <a:rPr lang="en-US" dirty="0"/>
              <a:t> </a:t>
            </a:r>
            <a:r>
              <a:rPr lang="en-US" dirty="0" err="1"/>
              <a:t>strategija</a:t>
            </a:r>
            <a:r>
              <a:rPr lang="en-US" dirty="0"/>
              <a:t>,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/>
              <a:t>adekvatan</a:t>
            </a:r>
            <a:r>
              <a:rPr lang="en-US" dirty="0"/>
              <a:t> za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prioritetno</a:t>
            </a:r>
            <a:r>
              <a:rPr lang="en-US" dirty="0"/>
              <a:t> </a:t>
            </a:r>
            <a:r>
              <a:rPr lang="en-US" dirty="0" err="1"/>
              <a:t>područje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</a:t>
            </a:r>
            <a:r>
              <a:rPr lang="en-US" dirty="0" err="1"/>
              <a:t>predložene</a:t>
            </a:r>
            <a:r>
              <a:rPr lang="en-US" dirty="0"/>
              <a:t> </a:t>
            </a:r>
            <a:r>
              <a:rPr lang="en-US" dirty="0" err="1"/>
              <a:t>tematske</a:t>
            </a:r>
            <a:r>
              <a:rPr lang="en-US" dirty="0"/>
              <a:t> </a:t>
            </a:r>
            <a:r>
              <a:rPr lang="en-US" dirty="0" err="1"/>
              <a:t>cjeline</a:t>
            </a:r>
            <a:r>
              <a:rPr lang="en-US" dirty="0"/>
              <a:t> dobro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prioritetno</a:t>
            </a:r>
            <a:r>
              <a:rPr lang="en-US" dirty="0"/>
              <a:t> </a:t>
            </a:r>
            <a:r>
              <a:rPr lang="en-US" dirty="0" err="1"/>
              <a:t>područje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Koji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indikatori</a:t>
            </a:r>
            <a:r>
              <a:rPr lang="en-US" dirty="0"/>
              <a:t> bi </a:t>
            </a:r>
            <a:r>
              <a:rPr lang="en-US" dirty="0" err="1"/>
              <a:t>mogli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uključeni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boljeg</a:t>
            </a:r>
            <a:r>
              <a:rPr lang="en-US" dirty="0"/>
              <a:t> </a:t>
            </a:r>
            <a:r>
              <a:rPr lang="en-US" dirty="0" err="1"/>
              <a:t>dokazivanja</a:t>
            </a:r>
            <a:r>
              <a:rPr lang="en-US" dirty="0"/>
              <a:t> </a:t>
            </a:r>
            <a:r>
              <a:rPr lang="en-US" dirty="0" err="1"/>
              <a:t>razvojnih</a:t>
            </a:r>
            <a:r>
              <a:rPr lang="en-US" dirty="0"/>
              <a:t> </a:t>
            </a:r>
            <a:r>
              <a:rPr lang="en-US" dirty="0" err="1"/>
              <a:t>izazova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relevantni</a:t>
            </a:r>
            <a:r>
              <a:rPr lang="en-US" dirty="0"/>
              <a:t> </a:t>
            </a:r>
            <a:r>
              <a:rPr lang="en-US" dirty="0" err="1"/>
              <a:t>administrativni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dostaviti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Koji </a:t>
            </a:r>
            <a:r>
              <a:rPr lang="en-US" dirty="0" err="1"/>
              <a:t>indikatori</a:t>
            </a:r>
            <a:r>
              <a:rPr lang="en-US" dirty="0"/>
              <a:t>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pokazuju</a:t>
            </a:r>
            <a:r>
              <a:rPr lang="en-US" dirty="0"/>
              <a:t> </a:t>
            </a:r>
            <a:r>
              <a:rPr lang="en-US" dirty="0" err="1"/>
              <a:t>jaz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Crne Gore </a:t>
            </a:r>
            <a:r>
              <a:rPr lang="en-US" dirty="0" err="1"/>
              <a:t>i</a:t>
            </a:r>
            <a:r>
              <a:rPr lang="en-US" dirty="0"/>
              <a:t> EU </a:t>
            </a:r>
            <a:r>
              <a:rPr lang="en-US" dirty="0" err="1"/>
              <a:t>prosjeka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dodali</a:t>
            </a:r>
            <a:r>
              <a:rPr lang="en-US" dirty="0"/>
              <a:t>, </a:t>
            </a:r>
            <a:r>
              <a:rPr lang="en-US" dirty="0" err="1"/>
              <a:t>izostavili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preformulisali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razvojni</a:t>
            </a:r>
            <a:r>
              <a:rPr lang="en-US" dirty="0"/>
              <a:t> </a:t>
            </a:r>
            <a:r>
              <a:rPr lang="en-US" dirty="0" err="1"/>
              <a:t>izazov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Koje </a:t>
            </a:r>
            <a:r>
              <a:rPr lang="en-US" dirty="0" err="1"/>
              <a:t>reforme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preduslov</a:t>
            </a:r>
            <a:r>
              <a:rPr lang="en-US" dirty="0"/>
              <a:t> za </a:t>
            </a:r>
            <a:r>
              <a:rPr lang="en-US" dirty="0" err="1"/>
              <a:t>djelotvorne</a:t>
            </a:r>
            <a:r>
              <a:rPr lang="en-US" dirty="0"/>
              <a:t> </a:t>
            </a:r>
            <a:r>
              <a:rPr lang="en-US" dirty="0" err="1"/>
              <a:t>investicije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Koji </a:t>
            </a:r>
            <a:r>
              <a:rPr lang="en-US" dirty="0" err="1"/>
              <a:t>instrumenti</a:t>
            </a:r>
            <a:r>
              <a:rPr lang="en-US" dirty="0"/>
              <a:t> </a:t>
            </a:r>
            <a:r>
              <a:rPr lang="en-US" dirty="0" err="1"/>
              <a:t>podrške</a:t>
            </a:r>
            <a:r>
              <a:rPr lang="en-US" dirty="0"/>
              <a:t> bi </a:t>
            </a:r>
            <a:r>
              <a:rPr lang="en-US" dirty="0" err="1"/>
              <a:t>mogli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najveći</a:t>
            </a:r>
            <a:r>
              <a:rPr lang="en-US" dirty="0"/>
              <a:t> </a:t>
            </a:r>
            <a:r>
              <a:rPr lang="en-US" dirty="0" err="1"/>
              <a:t>razvojni</a:t>
            </a:r>
            <a:r>
              <a:rPr lang="en-US" dirty="0"/>
              <a:t> </a:t>
            </a:r>
            <a:r>
              <a:rPr lang="en-US" dirty="0" err="1"/>
              <a:t>efekat</a:t>
            </a:r>
            <a:r>
              <a:rPr lang="el-GR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440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EB00A-8CED-653D-2F0F-BED1D0B1A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02588-3259-D83C-F93F-5F581CFC3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Multisektorska</a:t>
            </a:r>
            <a:r>
              <a:rPr lang="hr-HR" dirty="0"/>
              <a:t> podrška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44BEC-0ECB-414F-6594-3612BEB683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Prioritetna oblast 12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A04490-5FE0-FB09-AB00-FCCF399815C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276225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08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D6C20-09AE-121E-46C5-45B4B2760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3B237-2C16-DB72-2808-6E7D636C3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628" y="-93298"/>
            <a:ext cx="10515600" cy="1079182"/>
          </a:xfrm>
        </p:spPr>
        <p:txBody>
          <a:bodyPr>
            <a:noAutofit/>
          </a:bodyPr>
          <a:lstStyle/>
          <a:p>
            <a:r>
              <a:rPr lang="en-US" sz="4000" dirty="0"/>
              <a:t>PA</a:t>
            </a:r>
            <a:r>
              <a:rPr lang="sr-Latn-ME" sz="4000" dirty="0"/>
              <a:t>12</a:t>
            </a:r>
            <a:r>
              <a:rPr lang="en-US" sz="4000" dirty="0"/>
              <a:t> – </a:t>
            </a:r>
            <a:r>
              <a:rPr lang="sr-Latn-ME" sz="4000" dirty="0"/>
              <a:t>Multisektorska podrška</a:t>
            </a:r>
            <a:endParaRPr lang="en-US" sz="40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3C13C5-D05F-8EDC-6498-416217A0E4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66628" y="1019975"/>
            <a:ext cx="11279939" cy="534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 err="1">
                <a:solidFill>
                  <a:schemeClr val="tx1"/>
                </a:solidFill>
              </a:rPr>
              <a:t>Prioritetno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područje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multisektorske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podrške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fokusirano</a:t>
            </a:r>
            <a:r>
              <a:rPr lang="en-US" sz="1400" dirty="0">
                <a:solidFill>
                  <a:schemeClr val="tx1"/>
                </a:solidFill>
              </a:rPr>
              <a:t> je </a:t>
            </a:r>
            <a:r>
              <a:rPr lang="en-US" sz="1400" dirty="0" err="1">
                <a:solidFill>
                  <a:schemeClr val="tx1"/>
                </a:solidFill>
              </a:rPr>
              <a:t>na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unapređenje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efikasnosti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razvojnih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intervencija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kroz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bolje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korišćenje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finansijskih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instrumenata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jačanje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koordinacije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između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sektora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primjenu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integrisanog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teritorijalnog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pristupa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Poseban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značaj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imaju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finansijski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instrumenti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kao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odgovor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ograničen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pristup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finansiranju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identifikovane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investicione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jazove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kao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teritorijalni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alati</a:t>
            </a:r>
            <a:r>
              <a:rPr lang="en-US" sz="1400" dirty="0">
                <a:solidFill>
                  <a:schemeClr val="tx1"/>
                </a:solidFill>
              </a:rPr>
              <a:t> koji </a:t>
            </a:r>
            <a:r>
              <a:rPr lang="en-US" sz="1400" dirty="0" err="1">
                <a:solidFill>
                  <a:schemeClr val="tx1"/>
                </a:solidFill>
              </a:rPr>
              <a:t>omogućavaju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ciljano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rješavanje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razvojnih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izazova</a:t>
            </a:r>
            <a:r>
              <a:rPr lang="en-US" sz="1400" dirty="0">
                <a:solidFill>
                  <a:schemeClr val="tx1"/>
                </a:solidFill>
              </a:rPr>
              <a:t>. U </a:t>
            </a:r>
            <a:r>
              <a:rPr lang="en-US" sz="1400" dirty="0" err="1">
                <a:solidFill>
                  <a:schemeClr val="tx1"/>
                </a:solidFill>
              </a:rPr>
              <a:t>crnogorskom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kontekstu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ovi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mehanizmi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još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uvijek</a:t>
            </a:r>
            <a:r>
              <a:rPr lang="en-US" sz="1400" dirty="0">
                <a:solidFill>
                  <a:schemeClr val="tx1"/>
                </a:solidFill>
              </a:rPr>
              <a:t> u </a:t>
            </a:r>
            <a:r>
              <a:rPr lang="en-US" sz="1400" dirty="0" err="1">
                <a:solidFill>
                  <a:schemeClr val="tx1"/>
                </a:solidFill>
              </a:rPr>
              <a:t>fazi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postepenog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uvođenja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jačanja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kapaciteta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  <a:p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Razvoj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postepeno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uvođenje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finansijskih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instrumenata</a:t>
            </a:r>
            <a:r>
              <a:rPr lang="en-US" sz="1400" dirty="0">
                <a:solidFill>
                  <a:schemeClr val="tx1"/>
                </a:solidFill>
              </a:rPr>
              <a:t> za </a:t>
            </a:r>
            <a:r>
              <a:rPr lang="en-US" sz="1400" dirty="0" err="1">
                <a:solidFill>
                  <a:schemeClr val="tx1"/>
                </a:solidFill>
              </a:rPr>
              <a:t>adresiranje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tržišnih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nedostataka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investicionih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jazova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Unapređenje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pristupa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finansiranju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kroz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zajmove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garancije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kombinovanje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grantova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povratnih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oblika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podrške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Povećanje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efikasnosti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održivosti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korišćenja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javnih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sredstava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kroz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multiplikativne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efekte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Podrška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integrisanom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teritorijalnom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razvoju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kroz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razvoj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teritorijalnih</a:t>
            </a:r>
            <a:r>
              <a:rPr lang="en-US" sz="1400" dirty="0">
                <a:solidFill>
                  <a:schemeClr val="tx1"/>
                </a:solidFill>
              </a:rPr>
              <a:t> alata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strategija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Jačanje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teritorijalnog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pristupa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razvoju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zasnovanog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funkcionalnim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područjima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Smanjenje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regionalnih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dispariteta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kroz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koordinisane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intervencije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</a:p>
          <a:p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Jačanje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koordinacije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između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sektorskih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politika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institucija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Unapređenje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višeslojnog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upravljanja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saradnje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između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nivoa</a:t>
            </a:r>
            <a:r>
              <a:rPr lang="en-US" sz="1400" dirty="0">
                <a:solidFill>
                  <a:schemeClr val="tx1"/>
                </a:solidFill>
              </a:rPr>
              <a:t> vlasti</a:t>
            </a:r>
          </a:p>
          <a:p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Razvoj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kapaciteta</a:t>
            </a:r>
            <a:r>
              <a:rPr lang="en-US" sz="1400" dirty="0">
                <a:solidFill>
                  <a:schemeClr val="tx1"/>
                </a:solidFill>
              </a:rPr>
              <a:t> za </a:t>
            </a:r>
            <a:r>
              <a:rPr lang="en-US" sz="1400" dirty="0" err="1">
                <a:solidFill>
                  <a:schemeClr val="tx1"/>
                </a:solidFill>
              </a:rPr>
              <a:t>implementaciju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kompleksnih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razvojnih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instrumenata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Smanjenje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fragmentacije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intervencija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kroz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integrisano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planiranje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sprovođenje</a:t>
            </a:r>
            <a:endParaRPr lang="en-US" sz="1400" dirty="0">
              <a:solidFill>
                <a:schemeClr val="tx1"/>
              </a:solidFill>
            </a:endParaRPr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kumimoji="0" lang="en-US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EF68E93-B9A6-9E61-C658-546DD35ACA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865722"/>
              </p:ext>
            </p:extLst>
          </p:nvPr>
        </p:nvGraphicFramePr>
        <p:xfrm>
          <a:off x="7922895" y="4265597"/>
          <a:ext cx="4105819" cy="17717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7243">
                  <a:extLst>
                    <a:ext uri="{9D8B030D-6E8A-4147-A177-3AD203B41FA5}">
                      <a16:colId xmlns:a16="http://schemas.microsoft.com/office/drawing/2014/main" val="3949371995"/>
                    </a:ext>
                  </a:extLst>
                </a:gridCol>
                <a:gridCol w="942592">
                  <a:extLst>
                    <a:ext uri="{9D8B030D-6E8A-4147-A177-3AD203B41FA5}">
                      <a16:colId xmlns:a16="http://schemas.microsoft.com/office/drawing/2014/main" val="3398515722"/>
                    </a:ext>
                  </a:extLst>
                </a:gridCol>
                <a:gridCol w="1004969">
                  <a:extLst>
                    <a:ext uri="{9D8B030D-6E8A-4147-A177-3AD203B41FA5}">
                      <a16:colId xmlns:a16="http://schemas.microsoft.com/office/drawing/2014/main" val="1683430610"/>
                    </a:ext>
                  </a:extLst>
                </a:gridCol>
                <a:gridCol w="1321015">
                  <a:extLst>
                    <a:ext uri="{9D8B030D-6E8A-4147-A177-3AD203B41FA5}">
                      <a16:colId xmlns:a16="http://schemas.microsoft.com/office/drawing/2014/main" val="31626080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kern="0">
                          <a:effectLst/>
                        </a:rPr>
                        <a:t>Kod Prioritetnog područja nivo 1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kern="0">
                          <a:effectLst/>
                        </a:rPr>
                        <a:t>Naziv Prioritetnog područja nivo 1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kern="0">
                          <a:effectLst/>
                        </a:rPr>
                        <a:t>Kod Prioritetnog područja nivo 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kern="0">
                          <a:effectLst/>
                        </a:rPr>
                        <a:t>Naziv Prioritetnog područja nivo 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61948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900" kern="0">
                          <a:effectLst/>
                        </a:rPr>
                        <a:t>12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900" kern="0" dirty="0">
                          <a:effectLst/>
                        </a:rPr>
                        <a:t>Multisektorska  podrška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900" kern="0" dirty="0">
                          <a:effectLst/>
                        </a:rPr>
                        <a:t>12.51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900" kern="0">
                          <a:effectLst/>
                        </a:rPr>
                        <a:t> EU finansijski instrumenti i budžetske garancije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47384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9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9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900" kern="0">
                          <a:effectLst/>
                        </a:rPr>
                        <a:t>12.52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900" kern="0">
                          <a:effectLst/>
                        </a:rPr>
                        <a:t> Integrisani teritorijalni alati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44804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9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9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900" kern="0">
                          <a:effectLst/>
                        </a:rPr>
                        <a:t>12.53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900" kern="0" dirty="0">
                          <a:effectLst/>
                        </a:rPr>
                        <a:t> Multisektorska podrška u trećim zemljama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612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1224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64D9F-FC94-0180-491A-689ED465C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21F97-403B-5AD0-D95F-8B91FF3BE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775" y="409086"/>
            <a:ext cx="10515600" cy="804252"/>
          </a:xfrm>
        </p:spPr>
        <p:txBody>
          <a:bodyPr/>
          <a:lstStyle/>
          <a:p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NIVO 2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INTERVENCIJE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A4627BF-3AD4-3374-DF45-F3CC4ADD80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167823"/>
              </p:ext>
            </p:extLst>
          </p:nvPr>
        </p:nvGraphicFramePr>
        <p:xfrm>
          <a:off x="838200" y="1213338"/>
          <a:ext cx="10515600" cy="4909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8714">
                  <a:extLst>
                    <a:ext uri="{9D8B030D-6E8A-4147-A177-3AD203B41FA5}">
                      <a16:colId xmlns:a16="http://schemas.microsoft.com/office/drawing/2014/main" val="3939090033"/>
                    </a:ext>
                  </a:extLst>
                </a:gridCol>
                <a:gridCol w="9916886">
                  <a:extLst>
                    <a:ext uri="{9D8B030D-6E8A-4147-A177-3AD203B41FA5}">
                      <a16:colId xmlns:a16="http://schemas.microsoft.com/office/drawing/2014/main" val="2906982224"/>
                    </a:ext>
                  </a:extLst>
                </a:gridCol>
              </a:tblGrid>
              <a:tr h="4895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KOD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NAZIV / INTERVENCIJA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77093401"/>
                  </a:ext>
                </a:extLst>
              </a:tr>
              <a:tr h="4895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12.51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 FINANSIJSKI INSTRUMENTI I BUDŽETSKE GARANCIJE</a:t>
                      </a:r>
                      <a:endParaRPr lang="en-US" sz="18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1777"/>
                  </a:ext>
                </a:extLst>
              </a:tr>
              <a:tr h="4895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334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effectLst/>
                        </a:rPr>
                        <a:t>Podrška putem finansijskih instrumenata i budžetskih garancija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73548101"/>
                  </a:ext>
                </a:extLst>
              </a:tr>
              <a:tr h="4895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12.52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solidFill>
                            <a:schemeClr val="bg1"/>
                          </a:solidFill>
                          <a:effectLst/>
                        </a:rPr>
                        <a:t>INTEGRISANI TERITORIJALNI ALATI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874883"/>
                  </a:ext>
                </a:extLst>
              </a:tr>
              <a:tr h="9607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335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effectLst/>
                        </a:rPr>
                        <a:t>Lokalni razvoj vođen zajednicom (CLLD/LEADER) i drugi integrisani teritorijalni alati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28910617"/>
                  </a:ext>
                </a:extLst>
              </a:tr>
              <a:tr h="4895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12.53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solidFill>
                            <a:schemeClr val="bg1"/>
                          </a:solidFill>
                          <a:effectLst/>
                        </a:rPr>
                        <a:t>MULTISEKTORSKA PODRŠKA U TREĆIM ZEMLJAMA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55112"/>
                  </a:ext>
                </a:extLst>
              </a:tr>
              <a:tr h="4895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336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Tehnička saradnja i slični oblici podrške trećim zemljama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13294448"/>
                  </a:ext>
                </a:extLst>
              </a:tr>
              <a:tr h="5219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337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effectLst/>
                        </a:rPr>
                        <a:t>Doprinos fondovima povjerenja (Trust Funds)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12596260"/>
                  </a:ext>
                </a:extLst>
              </a:tr>
              <a:tr h="4895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338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 err="1">
                          <a:effectLst/>
                        </a:rPr>
                        <a:t>Ostali</a:t>
                      </a:r>
                      <a:r>
                        <a:rPr lang="en-US" sz="1800" kern="100" dirty="0">
                          <a:effectLst/>
                        </a:rPr>
                        <a:t> </a:t>
                      </a:r>
                      <a:r>
                        <a:rPr lang="en-US" sz="1800" kern="100" dirty="0" err="1">
                          <a:effectLst/>
                        </a:rPr>
                        <a:t>oblici</a:t>
                      </a:r>
                      <a:r>
                        <a:rPr lang="en-US" sz="1800" kern="100" dirty="0">
                          <a:effectLst/>
                        </a:rPr>
                        <a:t> </a:t>
                      </a:r>
                      <a:r>
                        <a:rPr lang="en-US" sz="1800" kern="100" dirty="0" err="1">
                          <a:effectLst/>
                        </a:rPr>
                        <a:t>multisektorske</a:t>
                      </a:r>
                      <a:r>
                        <a:rPr lang="en-US" sz="1800" kern="100" dirty="0">
                          <a:effectLst/>
                        </a:rPr>
                        <a:t> </a:t>
                      </a:r>
                      <a:r>
                        <a:rPr lang="en-US" sz="1800" kern="100" dirty="0" err="1">
                          <a:effectLst/>
                        </a:rPr>
                        <a:t>podrške</a:t>
                      </a:r>
                      <a:r>
                        <a:rPr lang="en-US" sz="1800" kern="100" dirty="0">
                          <a:effectLst/>
                        </a:rPr>
                        <a:t> u </a:t>
                      </a:r>
                      <a:r>
                        <a:rPr lang="en-US" sz="1800" kern="100" dirty="0" err="1">
                          <a:effectLst/>
                        </a:rPr>
                        <a:t>trećim</a:t>
                      </a:r>
                      <a:r>
                        <a:rPr lang="en-US" sz="1800" kern="100" dirty="0">
                          <a:effectLst/>
                        </a:rPr>
                        <a:t> </a:t>
                      </a:r>
                      <a:r>
                        <a:rPr lang="en-US" sz="1800" kern="100" dirty="0" err="1">
                          <a:effectLst/>
                        </a:rPr>
                        <a:t>zemljama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23283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6197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109B3-EE56-3162-C3D6-866605FB6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2AE4-1EBE-E7A5-E97D-44487236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278" y="-16042"/>
            <a:ext cx="6381665" cy="1325563"/>
          </a:xfrm>
        </p:spPr>
        <p:txBody>
          <a:bodyPr>
            <a:normAutofit/>
          </a:bodyPr>
          <a:lstStyle/>
          <a:p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ODABRANI INDIKATORI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0818285-B85D-0F2C-5606-A00E4F9C6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1099" y="10906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BA444C-4D7C-DBDF-8DF1-B1BECCA549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845622"/>
              </p:ext>
            </p:extLst>
          </p:nvPr>
        </p:nvGraphicFramePr>
        <p:xfrm>
          <a:off x="838200" y="2024743"/>
          <a:ext cx="10515600" cy="2759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421448357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00735666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27687564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85620187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355021477"/>
                    </a:ext>
                  </a:extLst>
                </a:gridCol>
              </a:tblGrid>
              <a:tr h="9314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Indikator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CG vrijednost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EU-27 vrijednost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Godina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Izvor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10558621"/>
                  </a:ext>
                </a:extLst>
              </a:tr>
              <a:tr h="18280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Krediti privatnom sektoru (% BDP)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45,3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74,3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2024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World Bank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77708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4631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6FACB-3E22-79BA-46B0-810EBD544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A4DDA-1B96-B716-454A-ED15B2DAF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4082"/>
            <a:ext cx="9673389" cy="548878"/>
          </a:xfrm>
        </p:spPr>
        <p:txBody>
          <a:bodyPr>
            <a:noAutofit/>
          </a:bodyPr>
          <a:lstStyle/>
          <a:p>
            <a:r>
              <a:rPr lang="sr-Latn-ME" sz="4800" dirty="0"/>
              <a:t>Regulatorni i strateški okvir</a:t>
            </a:r>
            <a:endParaRPr lang="en-US" sz="4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C76777-B7E4-E7D3-514E-8D224396B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07958"/>
            <a:ext cx="10515600" cy="4631581"/>
          </a:xfrm>
        </p:spPr>
        <p:txBody>
          <a:bodyPr numCol="2"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600" b="1" dirty="0"/>
              <a:t>EU OKVIR </a:t>
            </a:r>
            <a:endParaRPr lang="sr-Latn-ME" sz="5600" b="1" dirty="0"/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endParaRPr lang="sr-Latn-ME" sz="5600" b="1" dirty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en-US" sz="5600" dirty="0" err="1">
                <a:solidFill>
                  <a:schemeClr val="tx1"/>
                </a:solidFill>
              </a:rPr>
              <a:t>Uredba</a:t>
            </a:r>
            <a:r>
              <a:rPr lang="en-US" sz="5600" dirty="0">
                <a:solidFill>
                  <a:schemeClr val="tx1"/>
                </a:solidFill>
              </a:rPr>
              <a:t> (EU) 2021/1529 – IPA III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</a:t>
            </a:r>
            <a:r>
              <a:rPr lang="en-US" sz="5600" dirty="0" err="1">
                <a:solidFill>
                  <a:schemeClr val="tx1"/>
                </a:solidFill>
              </a:rPr>
              <a:t>Uredba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Komisije</a:t>
            </a:r>
            <a:r>
              <a:rPr lang="en-US" sz="5600" dirty="0">
                <a:solidFill>
                  <a:schemeClr val="tx1"/>
                </a:solidFill>
              </a:rPr>
              <a:t> (EU) 2021/2236 – </a:t>
            </a:r>
            <a:r>
              <a:rPr lang="en-US" sz="5600" dirty="0" err="1">
                <a:solidFill>
                  <a:schemeClr val="tx1"/>
                </a:solidFill>
              </a:rPr>
              <a:t>sprovođenje</a:t>
            </a:r>
            <a:r>
              <a:rPr lang="en-US" sz="5600" dirty="0">
                <a:solidFill>
                  <a:schemeClr val="tx1"/>
                </a:solidFill>
              </a:rPr>
              <a:t> IPA III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</a:t>
            </a:r>
            <a:r>
              <a:rPr lang="en-US" sz="5600" dirty="0" err="1">
                <a:solidFill>
                  <a:schemeClr val="tx1"/>
                </a:solidFill>
              </a:rPr>
              <a:t>Uredba</a:t>
            </a:r>
            <a:r>
              <a:rPr lang="en-US" sz="5600" dirty="0">
                <a:solidFill>
                  <a:schemeClr val="tx1"/>
                </a:solidFill>
              </a:rPr>
              <a:t> (EU) 2021/1060 – </a:t>
            </a:r>
            <a:r>
              <a:rPr lang="en-US" sz="5600" dirty="0" err="1">
                <a:solidFill>
                  <a:schemeClr val="tx1"/>
                </a:solidFill>
              </a:rPr>
              <a:t>zajedničke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odredbe</a:t>
            </a:r>
            <a:r>
              <a:rPr lang="en-US" sz="5600" dirty="0">
                <a:solidFill>
                  <a:schemeClr val="tx1"/>
                </a:solidFill>
              </a:rPr>
              <a:t> (CPR)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</a:t>
            </a:r>
            <a:r>
              <a:rPr lang="en-US" sz="5600" dirty="0" err="1">
                <a:solidFill>
                  <a:schemeClr val="tx1"/>
                </a:solidFill>
              </a:rPr>
              <a:t>Uredba</a:t>
            </a:r>
            <a:r>
              <a:rPr lang="en-US" sz="5600" dirty="0">
                <a:solidFill>
                  <a:schemeClr val="tx1"/>
                </a:solidFill>
              </a:rPr>
              <a:t> (EU, Euratom) 2018/1046 – </a:t>
            </a:r>
            <a:r>
              <a:rPr lang="en-US" sz="5600" dirty="0" err="1">
                <a:solidFill>
                  <a:schemeClr val="tx1"/>
                </a:solidFill>
              </a:rPr>
              <a:t>Finansijska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uredba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</a:t>
            </a:r>
            <a:r>
              <a:rPr lang="en-US" sz="5600" dirty="0" err="1">
                <a:solidFill>
                  <a:schemeClr val="tx1"/>
                </a:solidFill>
              </a:rPr>
              <a:t>Uredba</a:t>
            </a:r>
            <a:r>
              <a:rPr lang="en-US" sz="5600" dirty="0">
                <a:solidFill>
                  <a:schemeClr val="tx1"/>
                </a:solidFill>
              </a:rPr>
              <a:t> (EU) 2021/947 – NDICI (Global Europe)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en-US" sz="5600" dirty="0">
                <a:solidFill>
                  <a:schemeClr val="tx1"/>
                </a:solidFill>
              </a:rPr>
              <a:t>▪ </a:t>
            </a:r>
            <a:r>
              <a:rPr lang="en-US" sz="5600" dirty="0" err="1">
                <a:solidFill>
                  <a:schemeClr val="tx1"/>
                </a:solidFill>
              </a:rPr>
              <a:t>Okvir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kohezijske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politike</a:t>
            </a:r>
            <a:r>
              <a:rPr lang="en-US" sz="5600" dirty="0">
                <a:solidFill>
                  <a:schemeClr val="tx1"/>
                </a:solidFill>
              </a:rPr>
              <a:t> 2021–2027 (EFRR, ESF+)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</a:t>
            </a:r>
            <a:r>
              <a:rPr lang="en-US" sz="5600" dirty="0" err="1">
                <a:solidFill>
                  <a:schemeClr val="tx1"/>
                </a:solidFill>
              </a:rPr>
              <a:t>Evropski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socijalni</a:t>
            </a:r>
            <a:r>
              <a:rPr lang="en-US" sz="5600" dirty="0">
                <a:solidFill>
                  <a:schemeClr val="tx1"/>
                </a:solidFill>
              </a:rPr>
              <a:t> fond plus (ESF+) – FI </a:t>
            </a:r>
            <a:r>
              <a:rPr lang="en-US" sz="5600" dirty="0" err="1">
                <a:solidFill>
                  <a:schemeClr val="tx1"/>
                </a:solidFill>
              </a:rPr>
              <a:t>okvir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</a:t>
            </a:r>
            <a:r>
              <a:rPr lang="en-US" sz="5600" dirty="0" err="1">
                <a:solidFill>
                  <a:schemeClr val="tx1"/>
                </a:solidFill>
              </a:rPr>
              <a:t>Evropski</a:t>
            </a:r>
            <a:r>
              <a:rPr lang="en-US" sz="5600" dirty="0">
                <a:solidFill>
                  <a:schemeClr val="tx1"/>
                </a:solidFill>
              </a:rPr>
              <a:t> fond za </a:t>
            </a:r>
            <a:r>
              <a:rPr lang="en-US" sz="5600" dirty="0" err="1">
                <a:solidFill>
                  <a:schemeClr val="tx1"/>
                </a:solidFill>
              </a:rPr>
              <a:t>regionalni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razvoj</a:t>
            </a:r>
            <a:r>
              <a:rPr lang="en-US" sz="5600" dirty="0">
                <a:solidFill>
                  <a:schemeClr val="tx1"/>
                </a:solidFill>
              </a:rPr>
              <a:t> (EFRR) – </a:t>
            </a:r>
            <a:r>
              <a:rPr lang="en-US" sz="5600" dirty="0" err="1">
                <a:solidFill>
                  <a:schemeClr val="tx1"/>
                </a:solidFill>
              </a:rPr>
              <a:t>urbani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razvoj</a:t>
            </a:r>
            <a:endParaRPr lang="en-US" sz="5600" dirty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5600" dirty="0">
                <a:solidFill>
                  <a:schemeClr val="tx1"/>
                </a:solidFill>
              </a:rPr>
              <a:t>▪ </a:t>
            </a:r>
            <a:r>
              <a:rPr lang="en-US" sz="5600" dirty="0" err="1">
                <a:solidFill>
                  <a:schemeClr val="tx1"/>
                </a:solidFill>
              </a:rPr>
              <a:t>Teritorijalna</a:t>
            </a:r>
            <a:r>
              <a:rPr lang="en-US" sz="5600" dirty="0">
                <a:solidFill>
                  <a:schemeClr val="tx1"/>
                </a:solidFill>
              </a:rPr>
              <a:t> agenda 2030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Nova </a:t>
            </a:r>
            <a:r>
              <a:rPr lang="en-US" sz="5600" dirty="0" err="1">
                <a:solidFill>
                  <a:schemeClr val="tx1"/>
                </a:solidFill>
              </a:rPr>
              <a:t>Lajpciška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povelja</a:t>
            </a:r>
            <a:r>
              <a:rPr lang="en-US" sz="5600" dirty="0">
                <a:solidFill>
                  <a:schemeClr val="tx1"/>
                </a:solidFill>
              </a:rPr>
              <a:t> (2020)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Urbana agenda za EU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en-US" sz="5600" dirty="0">
                <a:solidFill>
                  <a:schemeClr val="tx1"/>
                </a:solidFill>
              </a:rPr>
              <a:t>▪ fi-compass – </a:t>
            </a:r>
            <a:r>
              <a:rPr lang="en-US" sz="5600" dirty="0" err="1">
                <a:solidFill>
                  <a:schemeClr val="tx1"/>
                </a:solidFill>
              </a:rPr>
              <a:t>finansijski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instrumenti</a:t>
            </a:r>
            <a:r>
              <a:rPr lang="en-US" sz="5600" dirty="0">
                <a:solidFill>
                  <a:schemeClr val="tx1"/>
                </a:solidFill>
              </a:rPr>
              <a:t> (FI </a:t>
            </a:r>
            <a:r>
              <a:rPr lang="en-US" sz="5600" dirty="0" err="1">
                <a:solidFill>
                  <a:schemeClr val="tx1"/>
                </a:solidFill>
              </a:rPr>
              <a:t>smjernice</a:t>
            </a:r>
            <a:r>
              <a:rPr lang="en-US" sz="5600" dirty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endParaRPr lang="sr-Latn-ME" sz="5600" dirty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5600" b="1" dirty="0">
                <a:solidFill>
                  <a:schemeClr val="tx1"/>
                </a:solidFill>
              </a:rPr>
              <a:t>NACIONALNI OKVIR </a:t>
            </a:r>
            <a:endParaRPr lang="sr-Latn-ME" sz="5600" b="1" dirty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sr-Latn-ME" sz="5600" b="1" dirty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5600" dirty="0" err="1">
                <a:solidFill>
                  <a:schemeClr val="tx1"/>
                </a:solidFill>
              </a:rPr>
              <a:t>Sporazum</a:t>
            </a:r>
            <a:r>
              <a:rPr lang="en-US" sz="5600" dirty="0">
                <a:solidFill>
                  <a:schemeClr val="tx1"/>
                </a:solidFill>
              </a:rPr>
              <a:t> o </a:t>
            </a:r>
            <a:r>
              <a:rPr lang="en-US" sz="5600" dirty="0" err="1">
                <a:solidFill>
                  <a:schemeClr val="tx1"/>
                </a:solidFill>
              </a:rPr>
              <a:t>stabilizaciji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pridruživanju</a:t>
            </a:r>
            <a:r>
              <a:rPr lang="en-US" sz="5600" dirty="0">
                <a:solidFill>
                  <a:schemeClr val="tx1"/>
                </a:solidFill>
              </a:rPr>
              <a:t> (SAA)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Finansijski </a:t>
            </a:r>
            <a:r>
              <a:rPr lang="en-US" sz="5600" dirty="0" err="1">
                <a:solidFill>
                  <a:schemeClr val="tx1"/>
                </a:solidFill>
              </a:rPr>
              <a:t>okvirni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sporazum</a:t>
            </a:r>
            <a:r>
              <a:rPr lang="en-US" sz="5600" dirty="0">
                <a:solidFill>
                  <a:schemeClr val="tx1"/>
                </a:solidFill>
              </a:rPr>
              <a:t> (FFPA)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</a:t>
            </a:r>
            <a:r>
              <a:rPr lang="en-US" sz="5600" dirty="0" err="1">
                <a:solidFill>
                  <a:schemeClr val="tx1"/>
                </a:solidFill>
              </a:rPr>
              <a:t>Uredba</a:t>
            </a:r>
            <a:r>
              <a:rPr lang="en-US" sz="5600" dirty="0">
                <a:solidFill>
                  <a:schemeClr val="tx1"/>
                </a:solidFill>
              </a:rPr>
              <a:t> o </a:t>
            </a:r>
            <a:r>
              <a:rPr lang="en-US" sz="5600" dirty="0" err="1">
                <a:solidFill>
                  <a:schemeClr val="tx1"/>
                </a:solidFill>
              </a:rPr>
              <a:t>indirektnom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upravljanju</a:t>
            </a:r>
            <a:r>
              <a:rPr lang="en-US" sz="5600" dirty="0">
                <a:solidFill>
                  <a:schemeClr val="tx1"/>
                </a:solidFill>
              </a:rPr>
              <a:t> IPA III </a:t>
            </a:r>
            <a:r>
              <a:rPr lang="en-US" sz="5600" dirty="0" err="1">
                <a:solidFill>
                  <a:schemeClr val="tx1"/>
                </a:solidFill>
              </a:rPr>
              <a:t>sredstvima</a:t>
            </a:r>
            <a:endParaRPr lang="en-US" sz="5600" dirty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5600" b="1" dirty="0" err="1">
                <a:solidFill>
                  <a:schemeClr val="tx1"/>
                </a:solidFill>
              </a:rPr>
              <a:t>Institucionalni</a:t>
            </a:r>
            <a:r>
              <a:rPr lang="en-US" sz="5600" b="1" dirty="0">
                <a:solidFill>
                  <a:schemeClr val="tx1"/>
                </a:solidFill>
              </a:rPr>
              <a:t> </a:t>
            </a:r>
            <a:r>
              <a:rPr lang="en-US" sz="5600" b="1" dirty="0" err="1">
                <a:solidFill>
                  <a:schemeClr val="tx1"/>
                </a:solidFill>
              </a:rPr>
              <a:t>i</a:t>
            </a:r>
            <a:r>
              <a:rPr lang="en-US" sz="5600" b="1" dirty="0">
                <a:solidFill>
                  <a:schemeClr val="tx1"/>
                </a:solidFill>
              </a:rPr>
              <a:t> </a:t>
            </a:r>
            <a:r>
              <a:rPr lang="en-US" sz="5600" b="1" dirty="0" err="1">
                <a:solidFill>
                  <a:schemeClr val="tx1"/>
                </a:solidFill>
              </a:rPr>
              <a:t>kontrolni</a:t>
            </a:r>
            <a:r>
              <a:rPr lang="en-US" sz="5600" b="1" dirty="0">
                <a:solidFill>
                  <a:schemeClr val="tx1"/>
                </a:solidFill>
              </a:rPr>
              <a:t> </a:t>
            </a:r>
            <a:r>
              <a:rPr lang="en-US" sz="5600" b="1" dirty="0" err="1">
                <a:solidFill>
                  <a:schemeClr val="tx1"/>
                </a:solidFill>
              </a:rPr>
              <a:t>okvir</a:t>
            </a:r>
            <a:endParaRPr lang="en-US" sz="5600" b="1" dirty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5600" dirty="0">
                <a:solidFill>
                  <a:schemeClr val="tx1"/>
                </a:solidFill>
              </a:rPr>
              <a:t>▪ Zakon o </a:t>
            </a:r>
            <a:r>
              <a:rPr lang="en-US" sz="5600" dirty="0" err="1">
                <a:solidFill>
                  <a:schemeClr val="tx1"/>
                </a:solidFill>
              </a:rPr>
              <a:t>budžetu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fiskalnoj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odgovornosti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Zakon o PIFC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Zakon o </a:t>
            </a:r>
            <a:r>
              <a:rPr lang="en-US" sz="5600" dirty="0" err="1">
                <a:solidFill>
                  <a:schemeClr val="tx1"/>
                </a:solidFill>
              </a:rPr>
              <a:t>reviziji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sredstava</a:t>
            </a:r>
            <a:r>
              <a:rPr lang="en-US" sz="5600" dirty="0">
                <a:solidFill>
                  <a:schemeClr val="tx1"/>
                </a:solidFill>
              </a:rPr>
              <a:t> EU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Zakon o </a:t>
            </a:r>
            <a:r>
              <a:rPr lang="en-US" sz="5600" dirty="0" err="1">
                <a:solidFill>
                  <a:schemeClr val="tx1"/>
                </a:solidFill>
              </a:rPr>
              <a:t>Državnoj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revizorskoj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instituciji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Zakon o </a:t>
            </a:r>
            <a:r>
              <a:rPr lang="en-US" sz="5600" dirty="0" err="1">
                <a:solidFill>
                  <a:schemeClr val="tx1"/>
                </a:solidFill>
              </a:rPr>
              <a:t>državnoj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upravi</a:t>
            </a:r>
            <a:br>
              <a:rPr lang="en-US" sz="5600" dirty="0">
                <a:solidFill>
                  <a:schemeClr val="tx1"/>
                </a:solidFill>
              </a:rPr>
            </a:br>
            <a:r>
              <a:rPr lang="en-US" sz="5600" dirty="0">
                <a:solidFill>
                  <a:schemeClr val="tx1"/>
                </a:solidFill>
              </a:rPr>
              <a:t>▪ </a:t>
            </a:r>
            <a:r>
              <a:rPr lang="en-US" sz="5600" dirty="0" err="1">
                <a:solidFill>
                  <a:schemeClr val="tx1"/>
                </a:solidFill>
              </a:rPr>
              <a:t>Uredba</a:t>
            </a:r>
            <a:r>
              <a:rPr lang="en-US" sz="5600" dirty="0">
                <a:solidFill>
                  <a:schemeClr val="tx1"/>
                </a:solidFill>
              </a:rPr>
              <a:t> o </a:t>
            </a:r>
            <a:r>
              <a:rPr lang="en-US" sz="5600" dirty="0" err="1">
                <a:solidFill>
                  <a:schemeClr val="tx1"/>
                </a:solidFill>
              </a:rPr>
              <a:t>organizaciji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državne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uprave</a:t>
            </a:r>
            <a:endParaRPr lang="en-US" sz="5600" dirty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r-Latn-ME" sz="5600" b="1" dirty="0">
                <a:solidFill>
                  <a:schemeClr val="tx1"/>
                </a:solidFill>
              </a:rPr>
              <a:t>.....</a:t>
            </a:r>
            <a:endParaRPr lang="en-US" sz="56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02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86416-FEE6-4F2E-FDF1-C923053C8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F6FCE-DDD1-CEBC-F0C1-AF524B38E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Tematske cjeline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C6696E5-1CE4-D55C-BF9E-73255A9F4B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635594"/>
              </p:ext>
            </p:extLst>
          </p:nvPr>
        </p:nvGraphicFramePr>
        <p:xfrm>
          <a:off x="838200" y="1690688"/>
          <a:ext cx="10689771" cy="43345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0803">
                  <a:extLst>
                    <a:ext uri="{9D8B030D-6E8A-4147-A177-3AD203B41FA5}">
                      <a16:colId xmlns:a16="http://schemas.microsoft.com/office/drawing/2014/main" val="624978416"/>
                    </a:ext>
                  </a:extLst>
                </a:gridCol>
                <a:gridCol w="7808968">
                  <a:extLst>
                    <a:ext uri="{9D8B030D-6E8A-4147-A177-3AD203B41FA5}">
                      <a16:colId xmlns:a16="http://schemas.microsoft.com/office/drawing/2014/main" val="3496773097"/>
                    </a:ext>
                  </a:extLst>
                </a:gridCol>
              </a:tblGrid>
              <a:tr h="748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>
                          <a:effectLst/>
                        </a:rPr>
                        <a:t>Kod tematske cjeline 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>
                          <a:effectLst/>
                        </a:rPr>
                        <a:t>Naziv tematske cjeline 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0183249"/>
                  </a:ext>
                </a:extLst>
              </a:tr>
              <a:tr h="748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>
                          <a:effectLst/>
                        </a:rPr>
                        <a:t>[PA2]12.1 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>
                          <a:effectLst/>
                        </a:rPr>
                        <a:t>Finansijski instrumenti i garantne šeme za podršku privredi 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69432349"/>
                  </a:ext>
                </a:extLst>
              </a:tr>
              <a:tr h="748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dirty="0">
                          <a:effectLst/>
                        </a:rPr>
                        <a:t>[PA2]12.2 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>
                          <a:effectLst/>
                        </a:rPr>
                        <a:t>Investiciona podrška i kombinovani modeli finansiranja 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865456"/>
                  </a:ext>
                </a:extLst>
              </a:tr>
              <a:tr h="748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>
                          <a:effectLst/>
                        </a:rPr>
                        <a:t>[PA2]12.3 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>
                          <a:effectLst/>
                        </a:rPr>
                        <a:t>Integrisani teritorijalni razvoj i lokalne razvojne strategije 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527350"/>
                  </a:ext>
                </a:extLst>
              </a:tr>
              <a:tr h="134245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>
                          <a:effectLst/>
                        </a:rPr>
                        <a:t>[PA2]12.4 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dirty="0">
                          <a:effectLst/>
                        </a:rPr>
                        <a:t>I Institucionalni, regulatorni i implementacioni okvir multisektorskih intervencija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5194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3876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4324C-B1E3-7D5A-2498-C08FD18DB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B64B5-8A6C-0308-7CF2-4F3288D71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63" y="124494"/>
            <a:ext cx="10515600" cy="1325563"/>
          </a:xfrm>
        </p:spPr>
        <p:txBody>
          <a:bodyPr/>
          <a:lstStyle/>
          <a:p>
            <a:r>
              <a:rPr lang="sr-Latn-ME" dirty="0"/>
              <a:t>Indikativni razvojni izazovi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89DAA62-8815-6A18-AF38-2B9E25F306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3085433"/>
              </p:ext>
            </p:extLst>
          </p:nvPr>
        </p:nvGraphicFramePr>
        <p:xfrm>
          <a:off x="325863" y="1221457"/>
          <a:ext cx="11027936" cy="48606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56984">
                  <a:extLst>
                    <a:ext uri="{9D8B030D-6E8A-4147-A177-3AD203B41FA5}">
                      <a16:colId xmlns:a16="http://schemas.microsoft.com/office/drawing/2014/main" val="1255033468"/>
                    </a:ext>
                  </a:extLst>
                </a:gridCol>
                <a:gridCol w="2756984">
                  <a:extLst>
                    <a:ext uri="{9D8B030D-6E8A-4147-A177-3AD203B41FA5}">
                      <a16:colId xmlns:a16="http://schemas.microsoft.com/office/drawing/2014/main" val="2194463086"/>
                    </a:ext>
                  </a:extLst>
                </a:gridCol>
                <a:gridCol w="2756984">
                  <a:extLst>
                    <a:ext uri="{9D8B030D-6E8A-4147-A177-3AD203B41FA5}">
                      <a16:colId xmlns:a16="http://schemas.microsoft.com/office/drawing/2014/main" val="1758317384"/>
                    </a:ext>
                  </a:extLst>
                </a:gridCol>
                <a:gridCol w="2756984">
                  <a:extLst>
                    <a:ext uri="{9D8B030D-6E8A-4147-A177-3AD203B41FA5}">
                      <a16:colId xmlns:a16="http://schemas.microsoft.com/office/drawing/2014/main" val="3004140125"/>
                    </a:ext>
                  </a:extLst>
                </a:gridCol>
              </a:tblGrid>
              <a:tr h="3624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KOD RAZVOJNOG IZAZOVA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NAZIV RAZVOJNOG IZAZOVA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KOD RAZVOJNOG IZAZOVA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NAZIV RAZVOJNOG IZAZOVA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92896236"/>
                  </a:ext>
                </a:extLst>
              </a:tr>
              <a:tr h="5233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[PA2]-12.1.1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0">
                          <a:effectLst/>
                        </a:rPr>
                        <a:t>Ograničen pristup finansijskim sredstvima za privredu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solidFill>
                            <a:schemeClr val="bg1"/>
                          </a:solidFill>
                          <a:effectLst/>
                        </a:rPr>
                        <a:t>[PA2]-12.3.2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0">
                          <a:effectLst/>
                        </a:rPr>
                        <a:t>Ograničeni kapaciteti za planiranje i implementaciju na lokalnom nivou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51667839"/>
                  </a:ext>
                </a:extLst>
              </a:tr>
              <a:tr h="6224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[PA2]-12.1.2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</a:rPr>
                        <a:t>Nedovoljna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dostupnost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raznovrsnih</a:t>
                      </a:r>
                      <a:r>
                        <a:rPr lang="sr-Latn-ME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finansijskih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instrumenata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</a:rPr>
                        <a:t>[PA2]-12.3.3</a:t>
                      </a:r>
                      <a:endParaRPr lang="en-US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</a:rPr>
                        <a:t>Nedovoljna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uključenost</a:t>
                      </a:r>
                      <a:r>
                        <a:rPr lang="en-US" sz="1400" kern="100" dirty="0">
                          <a:effectLst/>
                        </a:rPr>
                        <a:t> socio-</a:t>
                      </a:r>
                      <a:r>
                        <a:rPr lang="en-US" sz="1400" kern="100" dirty="0" err="1">
                          <a:effectLst/>
                        </a:rPr>
                        <a:t>ekonomskih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partnera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59559310"/>
                  </a:ext>
                </a:extLst>
              </a:tr>
              <a:tr h="6224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[PA2]-12.1.3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Nedovoljno razvijen sistem procjene tržišnog jaza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</a:rPr>
                        <a:t>[PA2]-12.4.1</a:t>
                      </a:r>
                      <a:endParaRPr lang="en-US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Potreba za unapređenjem koordinacije između institucija </a:t>
                      </a:r>
                      <a:endParaRPr lang="en-US" sz="14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49407914"/>
                  </a:ext>
                </a:extLst>
              </a:tr>
              <a:tr h="6224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[PA2]-12.2.1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Nedovoljno razvijeni modeli kombinovanog finansiranja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</a:rPr>
                        <a:t>[PA2]-12.4.2</a:t>
                      </a:r>
                      <a:endParaRPr lang="en-US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0">
                          <a:effectLst/>
                        </a:rPr>
                        <a:t>Potreba za unapređenjem koordinacije između institucija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96129207"/>
                  </a:ext>
                </a:extLst>
              </a:tr>
              <a:tr h="6224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[PA2]-12.2.2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Izazovi u pripremi investicionih projekata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solidFill>
                            <a:schemeClr val="bg1"/>
                          </a:solidFill>
                          <a:effectLst/>
                        </a:rPr>
                        <a:t>[PA2]-12.4.3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0" dirty="0">
                          <a:effectLst/>
                        </a:rPr>
                        <a:t>Potreba za jačanjem saradnje između nacionalnog i lokalnog nivoa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31128425"/>
                  </a:ext>
                </a:extLst>
              </a:tr>
              <a:tr h="6224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[PA2]-12.2.3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Nedovoljno razvijen investicioni pipeline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solidFill>
                            <a:schemeClr val="bg1"/>
                          </a:solidFill>
                          <a:effectLst/>
                        </a:rPr>
                        <a:t>[PA2]-12.4.4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0" dirty="0">
                          <a:effectLst/>
                        </a:rPr>
                        <a:t>Nedovoljno razvijeni kapaciteti za implementaciju finansijskih instrumenata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07216564"/>
                  </a:ext>
                </a:extLst>
              </a:tr>
              <a:tr h="6224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[PA2]-12.3.1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Nedovoljna povezanost teritorijalnog i ekonomskog razvoja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74710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66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16FA8-1CFD-5F14-306D-3C20EA875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75417-5E38-8A8E-3F4A-0771A0CDC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96" y="179219"/>
            <a:ext cx="10452290" cy="1325563"/>
          </a:xfrm>
        </p:spPr>
        <p:txBody>
          <a:bodyPr>
            <a:normAutofit/>
          </a:bodyPr>
          <a:lstStyle/>
          <a:p>
            <a:r>
              <a:rPr lang="sr-Latn-ME" sz="4000" dirty="0"/>
              <a:t>Indikativna Swot – Multisektorska podška</a:t>
            </a:r>
            <a:endParaRPr lang="en-US" sz="40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BDF3A93-8EA1-5769-3739-683EEFB1C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103208"/>
              </p:ext>
            </p:extLst>
          </p:nvPr>
        </p:nvGraphicFramePr>
        <p:xfrm>
          <a:off x="112296" y="1504781"/>
          <a:ext cx="11823890" cy="47653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4778">
                  <a:extLst>
                    <a:ext uri="{9D8B030D-6E8A-4147-A177-3AD203B41FA5}">
                      <a16:colId xmlns:a16="http://schemas.microsoft.com/office/drawing/2014/main" val="281896142"/>
                    </a:ext>
                  </a:extLst>
                </a:gridCol>
                <a:gridCol w="2364778">
                  <a:extLst>
                    <a:ext uri="{9D8B030D-6E8A-4147-A177-3AD203B41FA5}">
                      <a16:colId xmlns:a16="http://schemas.microsoft.com/office/drawing/2014/main" val="1670414018"/>
                    </a:ext>
                  </a:extLst>
                </a:gridCol>
                <a:gridCol w="2364778">
                  <a:extLst>
                    <a:ext uri="{9D8B030D-6E8A-4147-A177-3AD203B41FA5}">
                      <a16:colId xmlns:a16="http://schemas.microsoft.com/office/drawing/2014/main" val="2130460786"/>
                    </a:ext>
                  </a:extLst>
                </a:gridCol>
                <a:gridCol w="2364778">
                  <a:extLst>
                    <a:ext uri="{9D8B030D-6E8A-4147-A177-3AD203B41FA5}">
                      <a16:colId xmlns:a16="http://schemas.microsoft.com/office/drawing/2014/main" val="554992041"/>
                    </a:ext>
                  </a:extLst>
                </a:gridCol>
                <a:gridCol w="2364778">
                  <a:extLst>
                    <a:ext uri="{9D8B030D-6E8A-4147-A177-3AD203B41FA5}">
                      <a16:colId xmlns:a16="http://schemas.microsoft.com/office/drawing/2014/main" val="3024976622"/>
                    </a:ext>
                  </a:extLst>
                </a:gridCol>
              </a:tblGrid>
              <a:tr h="2879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Tematska cjelina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Snage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Slabosti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Prilike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Prijetnje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29031275"/>
                  </a:ext>
                </a:extLst>
              </a:tr>
              <a:tr h="1119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[PA2]12.1 Finansijski instrumenti i garantne šeme za podršku privredi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Postoji osnovni pravni i institucionalni okvir za finansijske instrumente i garantne šeme.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Ograničen pristup finansiranju i nedovoljno razvijeni alternativni izvori kapitala za MSP.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EU okvir (IPA III) omogućava razvoj FI i mobilizaciju privatnog kapitala.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Dominacija grantova i nizak nivo razvijenosti tržišta kapitala mogu ograničiti primjenu FI.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93496752"/>
                  </a:ext>
                </a:extLst>
              </a:tr>
              <a:tr h="1119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[PA2]12.2 Investiciona podrška i kombinovani modeli finansiranja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Postoji strateški fokus na unapređenje investicija i povezivanje izvora finansiranja.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Nedovoljno razvijen investicioni pipeline i ograničeni kapaciteti za pripremu projekata.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Kombinovanje grantova i FI može povećati obim i efikasnost investicija.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Slaba spremnost projekata i složenost modela mogu ograničiti investicionu realizaciju.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30781906"/>
                  </a:ext>
                </a:extLst>
              </a:tr>
              <a:tr h="1119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[PA2]12.3 Integrisani teritorijalni razvoj i lokalne razvojne strategije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Postoji strateški okvir i prepoznate teritorijalne razlike kao razvojni izazov.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Nedostatak operativnih integrisanih teritorijalnih alata i ograničeni lokalni kapaciteti.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EU pristupi omogućavaju bolje teritorijalno ciljanje i integrisani razvoj.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Slaba koordinacija i produbljivanje regionalnih nejednakosti mogu ograničiti efekat intervencija.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0469045"/>
                  </a:ext>
                </a:extLst>
              </a:tr>
              <a:tr h="1119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[PA2]12.4 Institucionalni, regulatorni i implementacioni okvir multisektorskih intervencija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Uspostavljen sistem upravljanja EU fondovima i relevantan zakonodavni okvir.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Složen institucionalni okvir i nedovoljna koordinacija između aktera.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EU integracije i reformska agenda podržavaju jačanje kapaciteta i upravljanja.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 dirty="0">
                          <a:effectLst/>
                        </a:rPr>
                        <a:t>Spora implementacija reformi i institucionalna neefikasnost mogu ograničiti rezultate.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32149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846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15A44-52FB-8678-0146-882BAEFCE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70" y="434340"/>
            <a:ext cx="10515600" cy="1330642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PITANJA ZA DISKUSIJU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1F8C6-45B2-89A0-0D6F-E9C9DE5CF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670" y="1965960"/>
            <a:ext cx="10515600" cy="3977640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je </a:t>
            </a:r>
            <a:r>
              <a:rPr lang="en-US" dirty="0" err="1"/>
              <a:t>obuhvat</a:t>
            </a:r>
            <a:r>
              <a:rPr lang="en-US" dirty="0"/>
              <a:t> </a:t>
            </a:r>
            <a:r>
              <a:rPr lang="en-US" dirty="0" err="1"/>
              <a:t>ključnih</a:t>
            </a:r>
            <a:r>
              <a:rPr lang="en-US" dirty="0"/>
              <a:t> </a:t>
            </a:r>
            <a:r>
              <a:rPr lang="en-US" dirty="0" err="1"/>
              <a:t>strategija</a:t>
            </a:r>
            <a:r>
              <a:rPr lang="en-US" dirty="0"/>
              <a:t>,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/>
              <a:t>adekvatan</a:t>
            </a:r>
            <a:r>
              <a:rPr lang="en-US" dirty="0"/>
              <a:t> za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prioritetno</a:t>
            </a:r>
            <a:r>
              <a:rPr lang="en-US" dirty="0"/>
              <a:t> </a:t>
            </a:r>
            <a:r>
              <a:rPr lang="en-US" dirty="0" err="1"/>
              <a:t>područje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</a:t>
            </a:r>
            <a:r>
              <a:rPr lang="en-US" dirty="0" err="1"/>
              <a:t>predložene</a:t>
            </a:r>
            <a:r>
              <a:rPr lang="en-US" dirty="0"/>
              <a:t> </a:t>
            </a:r>
            <a:r>
              <a:rPr lang="en-US" dirty="0" err="1"/>
              <a:t>tematske</a:t>
            </a:r>
            <a:r>
              <a:rPr lang="en-US" dirty="0"/>
              <a:t> </a:t>
            </a:r>
            <a:r>
              <a:rPr lang="en-US" dirty="0" err="1"/>
              <a:t>cjeline</a:t>
            </a:r>
            <a:r>
              <a:rPr lang="en-US" dirty="0"/>
              <a:t> dobro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prioritetno</a:t>
            </a:r>
            <a:r>
              <a:rPr lang="en-US" dirty="0"/>
              <a:t> </a:t>
            </a:r>
            <a:r>
              <a:rPr lang="en-US" dirty="0" err="1"/>
              <a:t>područje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Koji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indikatori</a:t>
            </a:r>
            <a:r>
              <a:rPr lang="en-US" dirty="0"/>
              <a:t> bi </a:t>
            </a:r>
            <a:r>
              <a:rPr lang="en-US" dirty="0" err="1"/>
              <a:t>mogli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uključeni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boljeg</a:t>
            </a:r>
            <a:r>
              <a:rPr lang="en-US" dirty="0"/>
              <a:t> </a:t>
            </a:r>
            <a:r>
              <a:rPr lang="en-US" dirty="0" err="1"/>
              <a:t>dokazivanja</a:t>
            </a:r>
            <a:r>
              <a:rPr lang="en-US" dirty="0"/>
              <a:t> </a:t>
            </a:r>
            <a:r>
              <a:rPr lang="en-US" dirty="0" err="1"/>
              <a:t>razvojnih</a:t>
            </a:r>
            <a:r>
              <a:rPr lang="en-US" dirty="0"/>
              <a:t> </a:t>
            </a:r>
            <a:r>
              <a:rPr lang="en-US" dirty="0" err="1"/>
              <a:t>izazova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relevantni</a:t>
            </a:r>
            <a:r>
              <a:rPr lang="en-US" dirty="0"/>
              <a:t> </a:t>
            </a:r>
            <a:r>
              <a:rPr lang="en-US" dirty="0" err="1"/>
              <a:t>administrativni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dostaviti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Koji </a:t>
            </a:r>
            <a:r>
              <a:rPr lang="en-US" dirty="0" err="1"/>
              <a:t>indikatori</a:t>
            </a:r>
            <a:r>
              <a:rPr lang="en-US" dirty="0"/>
              <a:t>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pokazuju</a:t>
            </a:r>
            <a:r>
              <a:rPr lang="en-US" dirty="0"/>
              <a:t> </a:t>
            </a:r>
            <a:r>
              <a:rPr lang="en-US" dirty="0" err="1"/>
              <a:t>jaz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Crne Gore </a:t>
            </a:r>
            <a:r>
              <a:rPr lang="en-US" dirty="0" err="1"/>
              <a:t>i</a:t>
            </a:r>
            <a:r>
              <a:rPr lang="en-US" dirty="0"/>
              <a:t> EU </a:t>
            </a:r>
            <a:r>
              <a:rPr lang="en-US" dirty="0" err="1"/>
              <a:t>prosjeka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dodali</a:t>
            </a:r>
            <a:r>
              <a:rPr lang="en-US" dirty="0"/>
              <a:t>, </a:t>
            </a:r>
            <a:r>
              <a:rPr lang="en-US" dirty="0" err="1"/>
              <a:t>izostavili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preformulisali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razvojni</a:t>
            </a:r>
            <a:r>
              <a:rPr lang="en-US" dirty="0"/>
              <a:t> </a:t>
            </a:r>
            <a:r>
              <a:rPr lang="en-US" dirty="0" err="1"/>
              <a:t>izazov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Koje </a:t>
            </a:r>
            <a:r>
              <a:rPr lang="en-US" dirty="0" err="1"/>
              <a:t>reforme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preduslov</a:t>
            </a:r>
            <a:r>
              <a:rPr lang="en-US" dirty="0"/>
              <a:t> za </a:t>
            </a:r>
            <a:r>
              <a:rPr lang="en-US" dirty="0" err="1"/>
              <a:t>djelotvorne</a:t>
            </a:r>
            <a:r>
              <a:rPr lang="en-US" dirty="0"/>
              <a:t> </a:t>
            </a:r>
            <a:r>
              <a:rPr lang="en-US" dirty="0" err="1"/>
              <a:t>investicije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Koji </a:t>
            </a:r>
            <a:r>
              <a:rPr lang="en-US" dirty="0" err="1"/>
              <a:t>instrumenti</a:t>
            </a:r>
            <a:r>
              <a:rPr lang="en-US" dirty="0"/>
              <a:t> </a:t>
            </a:r>
            <a:r>
              <a:rPr lang="en-US" dirty="0" err="1"/>
              <a:t>podrške</a:t>
            </a:r>
            <a:r>
              <a:rPr lang="en-US" dirty="0"/>
              <a:t> bi </a:t>
            </a:r>
            <a:r>
              <a:rPr lang="en-US" dirty="0" err="1"/>
              <a:t>mogli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najveći</a:t>
            </a:r>
            <a:r>
              <a:rPr lang="en-US" dirty="0"/>
              <a:t> </a:t>
            </a:r>
            <a:r>
              <a:rPr lang="en-US" dirty="0" err="1"/>
              <a:t>razvojni</a:t>
            </a:r>
            <a:r>
              <a:rPr lang="en-US" dirty="0"/>
              <a:t> </a:t>
            </a:r>
            <a:r>
              <a:rPr lang="en-US" dirty="0" err="1"/>
              <a:t>efekat</a:t>
            </a:r>
            <a:r>
              <a:rPr lang="el-GR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308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21BD-7C8D-6398-D97C-C742E7876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D8D00-ED3C-80E3-3BCB-A8644F20F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Stanovanje i infrastruktura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C08C42-C776-2AA0-BCCA-8CE7F2CC6E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Prioritetna oblast 9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DF1CB5-785A-4751-BA5A-5EC441072DB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" y="419100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208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sr-Latn-ME" dirty="0"/>
              <a:t>Konsultant</a:t>
            </a:r>
          </a:p>
          <a:p>
            <a:pPr marL="0" indent="0" algn="ctr">
              <a:buNone/>
            </a:pPr>
            <a:r>
              <a:rPr lang="hr-HR" dirty="0"/>
              <a:t>Maja </a:t>
            </a:r>
            <a:r>
              <a:rPr lang="hr-HR" dirty="0" err="1"/>
              <a:t>Radunović</a:t>
            </a:r>
            <a:endParaRPr lang="sr-Latn-ME" dirty="0"/>
          </a:p>
          <a:p>
            <a:pPr marL="0" indent="0" algn="ctr">
              <a:buNone/>
            </a:pPr>
            <a:r>
              <a:rPr lang="hr-HR">
                <a:latin typeface="Montserrat"/>
              </a:rPr>
              <a:t>mvukovits@gmail.com</a:t>
            </a:r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r>
              <a:rPr lang="hr-HR" dirty="0"/>
              <a:t>Adresa radne grupe za sve upite i komentare</a:t>
            </a:r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r>
              <a:rPr lang="hr-HR" b="1">
                <a:hlinkClick r:id="rId2"/>
              </a:rPr>
              <a:t>SPDRG6@</a:t>
            </a:r>
            <a:r>
              <a:rPr lang="hr-HR" b="1" dirty="0">
                <a:hlinkClick r:id="rId2"/>
              </a:rPr>
              <a:t>mep.gov.me</a:t>
            </a:r>
            <a:endParaRPr lang="hr-HR" b="1" dirty="0"/>
          </a:p>
          <a:p>
            <a:pPr marL="0" indent="0" algn="r">
              <a:buNone/>
            </a:pPr>
            <a:endParaRPr lang="hr-HR" dirty="0"/>
          </a:p>
          <a:p>
            <a:pPr marL="0" indent="0" algn="r">
              <a:buNone/>
            </a:pPr>
            <a:endParaRPr lang="hr-HR" dirty="0"/>
          </a:p>
          <a:p>
            <a:pPr marL="0" indent="0" algn="r">
              <a:buNone/>
            </a:pPr>
            <a:r>
              <a:rPr lang="en-US" dirty="0"/>
              <a:t>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770010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8668C-0979-C41D-67EE-256F80CF3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628" y="-93298"/>
            <a:ext cx="10515600" cy="1079182"/>
          </a:xfrm>
        </p:spPr>
        <p:txBody>
          <a:bodyPr>
            <a:noAutofit/>
          </a:bodyPr>
          <a:lstStyle/>
          <a:p>
            <a:r>
              <a:rPr lang="en-US" sz="4000" dirty="0"/>
              <a:t>PA09 – </a:t>
            </a:r>
            <a:r>
              <a:rPr lang="en-US" sz="4000" dirty="0" err="1"/>
              <a:t>Stanovanje</a:t>
            </a:r>
            <a:r>
              <a:rPr lang="en-US" sz="4000" dirty="0"/>
              <a:t>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dirty="0" err="1"/>
              <a:t>infrastruktura</a:t>
            </a:r>
            <a:endParaRPr lang="en-US" sz="40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B5CF1D-3890-D7B4-90DD-1A6A678782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66628" y="1435473"/>
            <a:ext cx="11279939" cy="4514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 dirty="0" err="1">
                <a:solidFill>
                  <a:schemeClr val="tx1"/>
                </a:solidFill>
              </a:rPr>
              <a:t>Prioritetno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područje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Stanovanje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i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infrastruktura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obuhvata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unapređenje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dostupnosti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kvaliteta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priuštivosti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stanovanja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razvoj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socijalnog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pristupačnog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stanovanja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modernizaciju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postojećeg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stambenog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fonda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kao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jačanje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regulatornog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okvira</a:t>
            </a:r>
            <a:r>
              <a:rPr lang="en-US" sz="1400" dirty="0">
                <a:solidFill>
                  <a:schemeClr val="tx1"/>
                </a:solidFill>
              </a:rPr>
              <a:t> u </a:t>
            </a:r>
            <a:r>
              <a:rPr lang="en-US" sz="1400" dirty="0" err="1">
                <a:solidFill>
                  <a:schemeClr val="tx1"/>
                </a:solidFill>
              </a:rPr>
              <a:t>skladu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sa</a:t>
            </a:r>
            <a:r>
              <a:rPr lang="en-US" sz="1400" dirty="0">
                <a:solidFill>
                  <a:schemeClr val="tx1"/>
                </a:solidFill>
              </a:rPr>
              <a:t> EU </a:t>
            </a:r>
            <a:r>
              <a:rPr lang="en-US" sz="1400" dirty="0" err="1">
                <a:solidFill>
                  <a:schemeClr val="tx1"/>
                </a:solidFill>
              </a:rPr>
              <a:t>standardima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Poseban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fokus</a:t>
            </a:r>
            <a:r>
              <a:rPr lang="en-US" sz="1400" dirty="0">
                <a:solidFill>
                  <a:schemeClr val="tx1"/>
                </a:solidFill>
              </a:rPr>
              <a:t> je </a:t>
            </a:r>
            <a:r>
              <a:rPr lang="en-US" sz="1400" dirty="0" err="1">
                <a:solidFill>
                  <a:schemeClr val="tx1"/>
                </a:solidFill>
              </a:rPr>
              <a:t>na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smanjenju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stambene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deprivacije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prenaseljenosti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energetskog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siromaštva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uz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istovremeno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unapređenje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održivosti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energetske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efikasnosti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objekata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Razvoj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izgradnja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novih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stambenih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jedinica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uključujući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socijalno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pristupačno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stanovanje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Obnova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unapređenje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postojećeg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stambenog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fonda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uključujući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energetsku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efikasnost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Prenamjena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postojećih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objekata</a:t>
            </a:r>
            <a:r>
              <a:rPr lang="en-US" sz="1400" dirty="0">
                <a:solidFill>
                  <a:schemeClr val="tx1"/>
                </a:solidFill>
              </a:rPr>
              <a:t> u </a:t>
            </a:r>
            <a:r>
              <a:rPr lang="en-US" sz="1400" dirty="0" err="1">
                <a:solidFill>
                  <a:schemeClr val="tx1"/>
                </a:solidFill>
              </a:rPr>
              <a:t>stambene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svrhe</a:t>
            </a:r>
            <a:r>
              <a:rPr lang="en-US" sz="1400" dirty="0">
                <a:solidFill>
                  <a:schemeClr val="tx1"/>
                </a:solidFill>
              </a:rPr>
              <a:t> (</a:t>
            </a:r>
            <a:r>
              <a:rPr lang="en-US" sz="1400" dirty="0" err="1">
                <a:solidFill>
                  <a:schemeClr val="tx1"/>
                </a:solidFill>
              </a:rPr>
              <a:t>socijalno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pristupačno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stanovanje</a:t>
            </a:r>
            <a:r>
              <a:rPr lang="en-US" sz="1400" dirty="0">
                <a:solidFill>
                  <a:schemeClr val="tx1"/>
                </a:solidFill>
              </a:rPr>
              <a:t>)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Razvoj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kapaciteta</a:t>
            </a:r>
            <a:r>
              <a:rPr lang="en-US" sz="1400" dirty="0">
                <a:solidFill>
                  <a:schemeClr val="tx1"/>
                </a:solidFill>
              </a:rPr>
              <a:t> za </a:t>
            </a:r>
            <a:r>
              <a:rPr lang="en-US" sz="1400" dirty="0" err="1">
                <a:solidFill>
                  <a:schemeClr val="tx1"/>
                </a:solidFill>
              </a:rPr>
              <a:t>rješavanje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beskućništva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ranjivih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grupa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Razvoj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studentskog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specifičnog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smještaja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Unapređenje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regulatornog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institucionalnog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okvira</a:t>
            </a:r>
            <a:r>
              <a:rPr lang="en-US" sz="1400" dirty="0">
                <a:solidFill>
                  <a:schemeClr val="tx1"/>
                </a:solidFill>
              </a:rPr>
              <a:t> u </a:t>
            </a:r>
            <a:r>
              <a:rPr lang="en-US" sz="1400" dirty="0" err="1">
                <a:solidFill>
                  <a:schemeClr val="tx1"/>
                </a:solidFill>
              </a:rPr>
              <a:t>oblasti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stanovanja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Smanjenje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regionalnih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socijalnih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nejednakosti</a:t>
            </a:r>
            <a:r>
              <a:rPr lang="en-US" sz="1400" dirty="0">
                <a:solidFill>
                  <a:schemeClr val="tx1"/>
                </a:solidFill>
              </a:rPr>
              <a:t> u </a:t>
            </a:r>
            <a:r>
              <a:rPr lang="en-US" sz="1400" dirty="0" err="1">
                <a:solidFill>
                  <a:schemeClr val="tx1"/>
                </a:solidFill>
              </a:rPr>
              <a:t>pristupu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stanovanju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➤ </a:t>
            </a:r>
            <a:r>
              <a:rPr lang="en-US" sz="1400" dirty="0" err="1">
                <a:solidFill>
                  <a:schemeClr val="tx1"/>
                </a:solidFill>
              </a:rPr>
              <a:t>Integracija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principa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održive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gradnje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nZEB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standarda</a:t>
            </a:r>
            <a:r>
              <a:rPr lang="en-US" sz="1400" dirty="0">
                <a:solidFill>
                  <a:schemeClr val="tx1"/>
                </a:solidFill>
              </a:rPr>
              <a:t> u </a:t>
            </a:r>
            <a:r>
              <a:rPr lang="en-US" sz="1400" dirty="0" err="1">
                <a:solidFill>
                  <a:schemeClr val="tx1"/>
                </a:solidFill>
              </a:rPr>
              <a:t>sektoru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stanovanja</a:t>
            </a:r>
            <a:endParaRPr lang="en-US" sz="1400" dirty="0">
              <a:solidFill>
                <a:schemeClr val="tx1"/>
              </a:solidFill>
            </a:endParaRPr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kumimoji="0" lang="en-US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5ED9AEA-88BE-C3DC-6B8E-C20D80636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961573"/>
              </p:ext>
            </p:extLst>
          </p:nvPr>
        </p:nvGraphicFramePr>
        <p:xfrm>
          <a:off x="7707087" y="3890102"/>
          <a:ext cx="4327070" cy="2059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818">
                  <a:extLst>
                    <a:ext uri="{9D8B030D-6E8A-4147-A177-3AD203B41FA5}">
                      <a16:colId xmlns:a16="http://schemas.microsoft.com/office/drawing/2014/main" val="1857806095"/>
                    </a:ext>
                  </a:extLst>
                </a:gridCol>
                <a:gridCol w="1429931">
                  <a:extLst>
                    <a:ext uri="{9D8B030D-6E8A-4147-A177-3AD203B41FA5}">
                      <a16:colId xmlns:a16="http://schemas.microsoft.com/office/drawing/2014/main" val="2501206300"/>
                    </a:ext>
                  </a:extLst>
                </a:gridCol>
                <a:gridCol w="909549">
                  <a:extLst>
                    <a:ext uri="{9D8B030D-6E8A-4147-A177-3AD203B41FA5}">
                      <a16:colId xmlns:a16="http://schemas.microsoft.com/office/drawing/2014/main" val="1309003718"/>
                    </a:ext>
                  </a:extLst>
                </a:gridCol>
                <a:gridCol w="1122772">
                  <a:extLst>
                    <a:ext uri="{9D8B030D-6E8A-4147-A177-3AD203B41FA5}">
                      <a16:colId xmlns:a16="http://schemas.microsoft.com/office/drawing/2014/main" val="15275689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>
                          <a:effectLst/>
                        </a:rPr>
                        <a:t>Kod Prioritetnog područja nivo 1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>
                          <a:effectLst/>
                        </a:rPr>
                        <a:t>Naziv Prioritetnog područja nivo 1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>
                          <a:effectLst/>
                        </a:rPr>
                        <a:t>Kod Prioritetnog područja nivo 2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>
                          <a:effectLst/>
                        </a:rPr>
                        <a:t>Naziv Prioritetnog područja nivo 2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827297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</a:rPr>
                        <a:t>9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</a:rPr>
                        <a:t>Stanovanje i infrastruktura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</a:rPr>
                        <a:t>9.42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</a:rPr>
                        <a:t>Izgradnja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15494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</a:rPr>
                        <a:t>9.43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 err="1">
                          <a:effectLst/>
                        </a:rPr>
                        <a:t>Rušenje</a:t>
                      </a:r>
                      <a:r>
                        <a:rPr lang="en-GB" sz="1000" dirty="0">
                          <a:effectLst/>
                        </a:rPr>
                        <a:t>( </a:t>
                      </a:r>
                      <a:r>
                        <a:rPr lang="en-GB" sz="1000" dirty="0" err="1">
                          <a:effectLst/>
                        </a:rPr>
                        <a:t>demolicija</a:t>
                      </a:r>
                      <a:r>
                        <a:rPr lang="en-GB" sz="1000" dirty="0">
                          <a:effectLst/>
                        </a:rPr>
                        <a:t>)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76068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</a:rPr>
                        <a:t>9.05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</a:rPr>
                        <a:t>Reforme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96589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</a:rPr>
                        <a:t>9.44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 err="1">
                          <a:effectLst/>
                        </a:rPr>
                        <a:t>Socijalno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i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pristupačno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stanovanje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1710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003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775" y="409086"/>
            <a:ext cx="10515600" cy="804252"/>
          </a:xfrm>
        </p:spPr>
        <p:txBody>
          <a:bodyPr/>
          <a:lstStyle/>
          <a:p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NIVO 2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INTERVENCIJE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E77950F-0F8B-83B3-325B-8406C34D74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143898"/>
              </p:ext>
            </p:extLst>
          </p:nvPr>
        </p:nvGraphicFramePr>
        <p:xfrm>
          <a:off x="240632" y="1213337"/>
          <a:ext cx="6128084" cy="49720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9889">
                  <a:extLst>
                    <a:ext uri="{9D8B030D-6E8A-4147-A177-3AD203B41FA5}">
                      <a16:colId xmlns:a16="http://schemas.microsoft.com/office/drawing/2014/main" val="4226107981"/>
                    </a:ext>
                  </a:extLst>
                </a:gridCol>
                <a:gridCol w="5588195">
                  <a:extLst>
                    <a:ext uri="{9D8B030D-6E8A-4147-A177-3AD203B41FA5}">
                      <a16:colId xmlns:a16="http://schemas.microsoft.com/office/drawing/2014/main" val="3298585963"/>
                    </a:ext>
                  </a:extLst>
                </a:gridCol>
              </a:tblGrid>
              <a:tr h="2473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KOD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9.44 SOCIJALNO I PRISTUPAČNO STANOVANJE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03793114"/>
                  </a:ext>
                </a:extLst>
              </a:tr>
              <a:tr h="485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309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Razvoj i izgradnja novih stambenih objekata sa nultom ili gotovo nultom emisijom za socijalno i pristupačno stanovanje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46626481"/>
                  </a:ext>
                </a:extLst>
              </a:tr>
              <a:tr h="485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310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Obnova i obezbjeđivanje stambenih objekata za socijalno i pristupačno stanovanje, uključujući energetske mjere kao sporednu aktivnost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2123091"/>
                  </a:ext>
                </a:extLst>
              </a:tr>
              <a:tr h="7235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311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</a:rPr>
                        <a:t>Prenamjena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nestambenih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i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industrijskih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objekata</a:t>
                      </a:r>
                      <a:r>
                        <a:rPr lang="en-US" sz="1400" kern="100" dirty="0">
                          <a:effectLst/>
                        </a:rPr>
                        <a:t> u </a:t>
                      </a:r>
                      <a:r>
                        <a:rPr lang="en-US" sz="1400" kern="100" dirty="0" err="1">
                          <a:effectLst/>
                        </a:rPr>
                        <a:t>stambene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objekte</a:t>
                      </a:r>
                      <a:r>
                        <a:rPr lang="en-US" sz="1400" kern="100" dirty="0">
                          <a:effectLst/>
                        </a:rPr>
                        <a:t> za </a:t>
                      </a:r>
                      <a:r>
                        <a:rPr lang="en-US" sz="1400" kern="100" dirty="0" err="1">
                          <a:effectLst/>
                        </a:rPr>
                        <a:t>socijalno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i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pristupačno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stanovanje</a:t>
                      </a:r>
                      <a:r>
                        <a:rPr lang="en-US" sz="1400" kern="100" dirty="0">
                          <a:effectLst/>
                        </a:rPr>
                        <a:t>, </a:t>
                      </a:r>
                      <a:r>
                        <a:rPr lang="en-US" sz="1400" kern="100" dirty="0" err="1">
                          <a:effectLst/>
                        </a:rPr>
                        <a:t>uključujući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energetske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mjere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kao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sporednu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aktivnost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38265009"/>
                  </a:ext>
                </a:extLst>
              </a:tr>
              <a:tr h="485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312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Razvoj i izgradnja novih objekata sa nultom ili gotovo nultom emisijom za studentski smještaj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65857668"/>
                  </a:ext>
                </a:extLst>
              </a:tr>
              <a:tr h="485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313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Obnova i obezbjeđivanje objekata za studentski smještaj, uključujući energetske mjere kao sporednu aktivnost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75801200"/>
                  </a:ext>
                </a:extLst>
              </a:tr>
              <a:tr h="485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314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Razvoj i izgradnja novih objekata sa nultom ili gotovo nultom emisijom za borbu protiv beskućništva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69479400"/>
                  </a:ext>
                </a:extLst>
              </a:tr>
              <a:tr h="485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315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Obnova i obezbjeđivanje objekata za borbu protiv beskućništva, uključujući energetske mjere kao sporednu aktivnost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95656043"/>
                  </a:ext>
                </a:extLst>
              </a:tr>
              <a:tr h="485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316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Razvoj i izgradnja novih nestambenih objekata sa nultom ili gotovo nultom emisijom povezanih sa socijalnim i pristupačnim stanovanjem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61656209"/>
                  </a:ext>
                </a:extLst>
              </a:tr>
              <a:tr h="485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317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</a:rPr>
                        <a:t>Obnova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nestambenih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objekata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povezanih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sa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socijalnim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i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pristupačnim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stanovanjem</a:t>
                      </a:r>
                      <a:r>
                        <a:rPr lang="en-US" sz="1400" kern="100" dirty="0">
                          <a:effectLst/>
                        </a:rPr>
                        <a:t>, </a:t>
                      </a:r>
                      <a:r>
                        <a:rPr lang="en-US" sz="1400" kern="100" dirty="0" err="1">
                          <a:effectLst/>
                        </a:rPr>
                        <a:t>uključujući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energetske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mjere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kao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sporednu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aktivnost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86706440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902CEB-7E80-C8FF-82BE-34647682B3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453408"/>
              </p:ext>
            </p:extLst>
          </p:nvPr>
        </p:nvGraphicFramePr>
        <p:xfrm>
          <a:off x="6513016" y="1213337"/>
          <a:ext cx="4840784" cy="48547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3637">
                  <a:extLst>
                    <a:ext uri="{9D8B030D-6E8A-4147-A177-3AD203B41FA5}">
                      <a16:colId xmlns:a16="http://schemas.microsoft.com/office/drawing/2014/main" val="699193899"/>
                    </a:ext>
                  </a:extLst>
                </a:gridCol>
                <a:gridCol w="4247147">
                  <a:extLst>
                    <a:ext uri="{9D8B030D-6E8A-4147-A177-3AD203B41FA5}">
                      <a16:colId xmlns:a16="http://schemas.microsoft.com/office/drawing/2014/main" val="857004887"/>
                    </a:ext>
                  </a:extLst>
                </a:gridCol>
              </a:tblGrid>
              <a:tr h="6972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KOD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9.42 IZGRADNJA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06091831"/>
                  </a:ext>
                </a:extLst>
              </a:tr>
              <a:tr h="13684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304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 dirty="0">
                          <a:effectLst/>
                        </a:rPr>
                        <a:t>Razvoj i izgradnja novih stambenih objekata sa nultom ili gotovo nultom emisijom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45476849"/>
                  </a:ext>
                </a:extLst>
              </a:tr>
              <a:tr h="697272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KOD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9.43 RUŠENJE</a:t>
                      </a:r>
                      <a:endParaRPr lang="en-US" sz="14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269427"/>
                  </a:ext>
                </a:extLst>
              </a:tr>
              <a:tr h="6972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307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 dirty="0">
                          <a:effectLst/>
                        </a:rPr>
                        <a:t>Rušenje i uklanjanje objekata i drugih struktura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59538589"/>
                  </a:ext>
                </a:extLst>
              </a:tr>
              <a:tr h="6972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solidFill>
                            <a:schemeClr val="bg1"/>
                          </a:solidFill>
                          <a:effectLst/>
                        </a:rPr>
                        <a:t>KOD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 dirty="0">
                          <a:solidFill>
                            <a:schemeClr val="bg1"/>
                          </a:solidFill>
                          <a:effectLst/>
                        </a:rPr>
                        <a:t>9.05 REFORME</a:t>
                      </a:r>
                      <a:endParaRPr lang="en-US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9980948"/>
                  </a:ext>
                </a:extLst>
              </a:tr>
              <a:tr h="6972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308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 dirty="0">
                          <a:effectLst/>
                        </a:rPr>
                        <a:t>Politike i regulatorni okvir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59362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449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278" y="-16042"/>
            <a:ext cx="6381665" cy="1325563"/>
          </a:xfrm>
        </p:spPr>
        <p:txBody>
          <a:bodyPr>
            <a:normAutofit/>
          </a:bodyPr>
          <a:lstStyle/>
          <a:p>
            <a:r>
              <a:rPr kumimoji="0" lang="sr-Latn-ME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ODABRANI INDIKATORI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1A382B8-2DA9-0117-7E73-1D9DF7507C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1099" y="10906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C81636F-1958-6757-9507-63CC28B940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112604"/>
              </p:ext>
            </p:extLst>
          </p:nvPr>
        </p:nvGraphicFramePr>
        <p:xfrm>
          <a:off x="654867" y="1090613"/>
          <a:ext cx="10776855" cy="51675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184">
                  <a:extLst>
                    <a:ext uri="{9D8B030D-6E8A-4147-A177-3AD203B41FA5}">
                      <a16:colId xmlns:a16="http://schemas.microsoft.com/office/drawing/2014/main" val="4132273553"/>
                    </a:ext>
                  </a:extLst>
                </a:gridCol>
                <a:gridCol w="966593">
                  <a:extLst>
                    <a:ext uri="{9D8B030D-6E8A-4147-A177-3AD203B41FA5}">
                      <a16:colId xmlns:a16="http://schemas.microsoft.com/office/drawing/2014/main" val="2902891288"/>
                    </a:ext>
                  </a:extLst>
                </a:gridCol>
                <a:gridCol w="1075936">
                  <a:extLst>
                    <a:ext uri="{9D8B030D-6E8A-4147-A177-3AD203B41FA5}">
                      <a16:colId xmlns:a16="http://schemas.microsoft.com/office/drawing/2014/main" val="1223837275"/>
                    </a:ext>
                  </a:extLst>
                </a:gridCol>
                <a:gridCol w="1787953">
                  <a:extLst>
                    <a:ext uri="{9D8B030D-6E8A-4147-A177-3AD203B41FA5}">
                      <a16:colId xmlns:a16="http://schemas.microsoft.com/office/drawing/2014/main" val="741386365"/>
                    </a:ext>
                  </a:extLst>
                </a:gridCol>
                <a:gridCol w="4147189">
                  <a:extLst>
                    <a:ext uri="{9D8B030D-6E8A-4147-A177-3AD203B41FA5}">
                      <a16:colId xmlns:a16="http://schemas.microsoft.com/office/drawing/2014/main" val="1477035444"/>
                    </a:ext>
                  </a:extLst>
                </a:gridCol>
              </a:tblGrid>
              <a:tr h="48520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 err="1">
                          <a:effectLst/>
                        </a:rPr>
                        <a:t>Indikator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CG </a:t>
                      </a:r>
                      <a:r>
                        <a:rPr lang="en-GB" sz="1200" dirty="0" err="1">
                          <a:effectLst/>
                        </a:rPr>
                        <a:t>vrijednost</a:t>
                      </a:r>
                      <a:endParaRPr lang="en-US" sz="1200" dirty="0" err="1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EU-27 </a:t>
                      </a:r>
                      <a:r>
                        <a:rPr lang="en-GB" sz="1200" dirty="0" err="1">
                          <a:effectLst/>
                        </a:rPr>
                        <a:t>vrijednost</a:t>
                      </a:r>
                      <a:endParaRPr lang="en-US" sz="1200" dirty="0" err="1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Godina 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 (CG / EU)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Izvor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extLst>
                  <a:ext uri="{0D108BD9-81ED-4DB2-BD59-A6C34878D82A}">
                    <a16:rowId xmlns:a16="http://schemas.microsoft.com/office/drawing/2014/main" val="317764331"/>
                  </a:ext>
                </a:extLst>
              </a:tr>
              <a:tr h="58529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Stopa </a:t>
                      </a:r>
                      <a:r>
                        <a:rPr lang="en-GB" sz="1200" dirty="0" err="1">
                          <a:effectLst/>
                        </a:rPr>
                        <a:t>prenaseljenosti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stanova</a:t>
                      </a:r>
                      <a:r>
                        <a:rPr lang="en-GB" sz="1200" dirty="0">
                          <a:effectLst/>
                        </a:rPr>
                        <a:t> (% </a:t>
                      </a:r>
                      <a:r>
                        <a:rPr lang="en-GB" sz="1200" dirty="0" err="1">
                          <a:effectLst/>
                        </a:rPr>
                        <a:t>stanovništva</a:t>
                      </a:r>
                      <a:r>
                        <a:rPr lang="en-GB" sz="1200" dirty="0">
                          <a:effectLst/>
                        </a:rPr>
                        <a:t>)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61,6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16,9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2022 / 2024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>
                          <a:effectLst/>
                        </a:rPr>
                        <a:t>Eurostat – </a:t>
                      </a:r>
                      <a:r>
                        <a:rPr lang="pt-BR" sz="1200" u="sng" dirty="0">
                          <a:effectLst/>
                          <a:hlinkClick r:id="rId2"/>
                        </a:rPr>
                        <a:t>https://ec.europa.eu/eurostat/databrowser/view/ilc_lvho05a/default/table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extLst>
                  <a:ext uri="{0D108BD9-81ED-4DB2-BD59-A6C34878D82A}">
                    <a16:rowId xmlns:a16="http://schemas.microsoft.com/office/drawing/2014/main" val="3366399979"/>
                  </a:ext>
                </a:extLst>
              </a:tr>
              <a:tr h="58529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dirty="0" err="1">
                          <a:effectLst/>
                        </a:rPr>
                        <a:t>Stopa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preopterećenosti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troškovima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stanovanja</a:t>
                      </a:r>
                      <a:r>
                        <a:rPr lang="pt-BR" sz="1200" dirty="0">
                          <a:effectLst/>
                        </a:rPr>
                        <a:t> (% </a:t>
                      </a:r>
                      <a:r>
                        <a:rPr lang="pt-BR" sz="1200" dirty="0" err="1">
                          <a:effectLst/>
                        </a:rPr>
                        <a:t>stanovništva</a:t>
                      </a:r>
                      <a:r>
                        <a:rPr lang="pt-BR" sz="1200" dirty="0">
                          <a:effectLst/>
                        </a:rPr>
                        <a:t>)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5,8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8,2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2022 / 2024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>
                          <a:effectLst/>
                        </a:rPr>
                        <a:t>Eurostat – </a:t>
                      </a:r>
                      <a:r>
                        <a:rPr lang="pt-BR" sz="1200" u="sng" dirty="0">
                          <a:effectLst/>
                          <a:hlinkClick r:id="rId3"/>
                        </a:rPr>
                        <a:t>https://ec.europa.eu/eurostat/databrowser/view/ilc_lvho07a/default/table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extLst>
                  <a:ext uri="{0D108BD9-81ED-4DB2-BD59-A6C34878D82A}">
                    <a16:rowId xmlns:a16="http://schemas.microsoft.com/office/drawing/2014/main" val="2517216096"/>
                  </a:ext>
                </a:extLst>
              </a:tr>
              <a:tr h="58529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dirty="0" err="1">
                          <a:effectLst/>
                        </a:rPr>
                        <a:t>Stopa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vlasništva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nad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stanovima</a:t>
                      </a:r>
                      <a:r>
                        <a:rPr lang="pt-BR" sz="1200" dirty="0">
                          <a:effectLst/>
                        </a:rPr>
                        <a:t> (% </a:t>
                      </a:r>
                      <a:r>
                        <a:rPr lang="pt-BR" sz="1200" dirty="0" err="1">
                          <a:effectLst/>
                        </a:rPr>
                        <a:t>stanovništva</a:t>
                      </a:r>
                      <a:r>
                        <a:rPr lang="pt-BR" sz="1200" dirty="0">
                          <a:effectLst/>
                        </a:rPr>
                        <a:t>)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90,3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68,4</a:t>
                      </a:r>
                      <a:endParaRPr lang="en-US"/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2023 / 2024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>
                          <a:effectLst/>
                        </a:rPr>
                        <a:t>Eurostat – </a:t>
                      </a:r>
                      <a:r>
                        <a:rPr lang="pt-BR" sz="1200" u="sng" dirty="0">
                          <a:effectLst/>
                          <a:hlinkClick r:id="rId4"/>
                        </a:rPr>
                        <a:t>https://ec.europa.eu/eurostat/databrowser/view/ilc_lvho02/default/table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extLst>
                  <a:ext uri="{0D108BD9-81ED-4DB2-BD59-A6C34878D82A}">
                    <a16:rowId xmlns:a16="http://schemas.microsoft.com/office/drawing/2014/main" val="454342834"/>
                  </a:ext>
                </a:extLst>
              </a:tr>
              <a:tr h="58529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Stopa </a:t>
                      </a:r>
                      <a:r>
                        <a:rPr lang="en-GB" sz="1200" dirty="0" err="1">
                          <a:effectLst/>
                        </a:rPr>
                        <a:t>stambene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deprivacije</a:t>
                      </a:r>
                      <a:r>
                        <a:rPr lang="en-GB" sz="1200" dirty="0">
                          <a:effectLst/>
                        </a:rPr>
                        <a:t> (% </a:t>
                      </a:r>
                      <a:r>
                        <a:rPr lang="en-GB" sz="1200" dirty="0" err="1">
                          <a:effectLst/>
                        </a:rPr>
                        <a:t>stanovništva</a:t>
                      </a:r>
                      <a:r>
                        <a:rPr lang="en-GB" sz="1200" dirty="0">
                          <a:effectLst/>
                        </a:rPr>
                        <a:t>)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1</a:t>
                      </a:r>
                      <a:r>
                        <a:rPr lang="sr-Latn-ME" sz="1200" dirty="0">
                          <a:effectLst/>
                        </a:rPr>
                        <a:t>4</a:t>
                      </a:r>
                      <a:r>
                        <a:rPr lang="en-GB" sz="1200" dirty="0">
                          <a:effectLst/>
                        </a:rPr>
                        <a:t>,</a:t>
                      </a:r>
                      <a:r>
                        <a:rPr lang="sr-Latn-ME" sz="1200" dirty="0">
                          <a:effectLst/>
                        </a:rPr>
                        <a:t>6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2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4,0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202</a:t>
                      </a:r>
                      <a:r>
                        <a:rPr lang="sr-Latn-ME" sz="1200" dirty="0">
                          <a:effectLst/>
                        </a:rPr>
                        <a:t>3</a:t>
                      </a:r>
                      <a:r>
                        <a:rPr lang="en-GB" sz="1200" dirty="0">
                          <a:effectLst/>
                        </a:rPr>
                        <a:t> / 2023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>
                          <a:effectLst/>
                        </a:rPr>
                        <a:t>Eurostat – </a:t>
                      </a:r>
                      <a:r>
                        <a:rPr lang="pt-BR" sz="1200" u="sng" dirty="0">
                          <a:effectLst/>
                          <a:hlinkClick r:id="rId5"/>
                        </a:rPr>
                        <a:t>https://ec.europa.eu/eurostat/databrowser/view/ilc_mdho06a/default/table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extLst>
                  <a:ext uri="{0D108BD9-81ED-4DB2-BD59-A6C34878D82A}">
                    <a16:rowId xmlns:a16="http://schemas.microsoft.com/office/drawing/2014/main" val="1658400029"/>
                  </a:ext>
                </a:extLst>
              </a:tr>
              <a:tr h="58529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dirty="0" err="1">
                          <a:effectLst/>
                        </a:rPr>
                        <a:t>Stanovništvo</a:t>
                      </a:r>
                      <a:r>
                        <a:rPr lang="pt-BR" sz="1200" dirty="0">
                          <a:effectLst/>
                        </a:rPr>
                        <a:t> u </a:t>
                      </a:r>
                      <a:r>
                        <a:rPr lang="pt-BR" sz="1200" dirty="0" err="1">
                          <a:effectLst/>
                        </a:rPr>
                        <a:t>riziku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od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siromaštva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ili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socijalne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isključenosti</a:t>
                      </a:r>
                      <a:r>
                        <a:rPr lang="pt-BR" sz="1200" dirty="0">
                          <a:effectLst/>
                        </a:rPr>
                        <a:t> – AROPE (%)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2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31.0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21,</a:t>
                      </a:r>
                      <a:r>
                        <a:rPr lang="sr-Latn-ME" sz="12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202</a:t>
                      </a:r>
                      <a:r>
                        <a:rPr lang="sr-Latn-ME" sz="1200" dirty="0">
                          <a:effectLst/>
                        </a:rPr>
                        <a:t>3</a:t>
                      </a:r>
                      <a:r>
                        <a:rPr lang="en-GB" sz="1200" dirty="0">
                          <a:effectLst/>
                        </a:rPr>
                        <a:t> / 2023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dirty="0">
                          <a:effectLst/>
                        </a:rPr>
                        <a:t>Eurostat – </a:t>
                      </a:r>
                      <a:r>
                        <a:rPr lang="pt-BR" sz="1200" u="sng" dirty="0">
                          <a:effectLst/>
                          <a:hlinkClick r:id="rId6"/>
                        </a:rPr>
                        <a:t>https://ec.europa.eu/eurostat/databrowser/view/ilc_peps01n/default/table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extLst>
                  <a:ext uri="{0D108BD9-81ED-4DB2-BD59-A6C34878D82A}">
                    <a16:rowId xmlns:a16="http://schemas.microsoft.com/office/drawing/2014/main" val="2654889453"/>
                  </a:ext>
                </a:extLst>
              </a:tr>
              <a:tr h="58529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dirty="0" err="1">
                          <a:effectLst/>
                        </a:rPr>
                        <a:t>Udio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obnovljivih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izvora</a:t>
                      </a:r>
                      <a:r>
                        <a:rPr lang="pt-BR" sz="1200" dirty="0">
                          <a:effectLst/>
                        </a:rPr>
                        <a:t> u </a:t>
                      </a:r>
                      <a:r>
                        <a:rPr lang="pt-BR" sz="1200" dirty="0" err="1">
                          <a:effectLst/>
                        </a:rPr>
                        <a:t>finalnoj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potrošnji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energije</a:t>
                      </a:r>
                      <a:r>
                        <a:rPr lang="pt-BR" sz="1200" dirty="0">
                          <a:effectLst/>
                        </a:rPr>
                        <a:t> (%)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40,9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24,5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2023 / 2023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dirty="0">
                          <a:effectLst/>
                        </a:rPr>
                        <a:t>Eurostat – </a:t>
                      </a:r>
                      <a:r>
                        <a:rPr lang="pt-BR" sz="1200" u="sng" dirty="0">
                          <a:effectLst/>
                          <a:hlinkClick r:id="rId7"/>
                        </a:rPr>
                        <a:t>https://ec.europa.eu/eurostat/databrowser/view/nrg_ind_ren/default/table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extLst>
                  <a:ext uri="{0D108BD9-81ED-4DB2-BD59-A6C34878D82A}">
                    <a16:rowId xmlns:a16="http://schemas.microsoft.com/office/drawing/2014/main" val="3839824517"/>
                  </a:ext>
                </a:extLst>
              </a:tr>
              <a:tr h="58529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dirty="0" err="1">
                          <a:effectLst/>
                        </a:rPr>
                        <a:t>Medijan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udjela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troškova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stanovanja</a:t>
                      </a:r>
                      <a:r>
                        <a:rPr lang="pt-BR" sz="1200" dirty="0">
                          <a:effectLst/>
                        </a:rPr>
                        <a:t> u </a:t>
                      </a:r>
                      <a:r>
                        <a:rPr lang="pt-BR" sz="1200" dirty="0" err="1">
                          <a:effectLst/>
                        </a:rPr>
                        <a:t>raspoloživom</a:t>
                      </a:r>
                      <a:r>
                        <a:rPr lang="pt-BR" sz="1200" dirty="0">
                          <a:effectLst/>
                        </a:rPr>
                        <a:t> </a:t>
                      </a:r>
                      <a:r>
                        <a:rPr lang="pt-BR" sz="1200" dirty="0" err="1">
                          <a:effectLst/>
                        </a:rPr>
                        <a:t>dohotku</a:t>
                      </a:r>
                      <a:r>
                        <a:rPr lang="pt-BR" sz="1200" dirty="0">
                          <a:effectLst/>
                        </a:rPr>
                        <a:t> (%)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17.2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19.2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2022 / 2024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dirty="0">
                          <a:effectLst/>
                        </a:rPr>
                        <a:t>Eurostat – </a:t>
                      </a:r>
                      <a:r>
                        <a:rPr lang="pt-BR" sz="1200" u="sng" dirty="0">
                          <a:effectLst/>
                          <a:hlinkClick r:id="rId8"/>
                        </a:rPr>
                        <a:t>https://ec.europa.eu/eurostat/databrowser/view/ilc_mded01/default/table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extLst>
                  <a:ext uri="{0D108BD9-81ED-4DB2-BD59-A6C34878D82A}">
                    <a16:rowId xmlns:a16="http://schemas.microsoft.com/office/drawing/2014/main" val="2055491351"/>
                  </a:ext>
                </a:extLst>
              </a:tr>
              <a:tr h="58529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Stopa </a:t>
                      </a:r>
                      <a:r>
                        <a:rPr lang="en-GB" sz="1200" baseline="30000" dirty="0">
                          <a:effectLst/>
                        </a:rPr>
                        <a:t>1</a:t>
                      </a:r>
                      <a:r>
                        <a:rPr lang="en-GB" sz="1200" dirty="0">
                          <a:effectLst/>
                        </a:rPr>
                        <a:t>ozbiljne </a:t>
                      </a:r>
                      <a:r>
                        <a:rPr lang="en-GB" sz="1200" dirty="0" err="1">
                          <a:effectLst/>
                        </a:rPr>
                        <a:t>stambene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deprivacije</a:t>
                      </a:r>
                      <a:r>
                        <a:rPr lang="en-GB" sz="1200" dirty="0">
                          <a:effectLst/>
                        </a:rPr>
                        <a:t> (% </a:t>
                      </a:r>
                      <a:r>
                        <a:rPr lang="en-GB" sz="1200" dirty="0" err="1">
                          <a:effectLst/>
                        </a:rPr>
                        <a:t>stanovništva</a:t>
                      </a:r>
                      <a:r>
                        <a:rPr lang="en-GB" sz="1200" dirty="0">
                          <a:effectLst/>
                        </a:rPr>
                        <a:t>)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14,6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4,0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2023/ 2023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dirty="0">
                          <a:effectLst/>
                        </a:rPr>
                        <a:t>Eurostat – </a:t>
                      </a:r>
                      <a:r>
                        <a:rPr lang="pt-BR" sz="1200" u="sng" dirty="0">
                          <a:effectLst/>
                          <a:hlinkClick r:id="rId5"/>
                        </a:rPr>
                        <a:t>https://ec.europa.eu/eurostat/databrowser/view/ilc_mdho06a/default/table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30" marR="44430" marT="0" marB="0" anchor="ctr"/>
                </a:tc>
                <a:extLst>
                  <a:ext uri="{0D108BD9-81ED-4DB2-BD59-A6C34878D82A}">
                    <a16:rowId xmlns:a16="http://schemas.microsoft.com/office/drawing/2014/main" val="544947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9105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27418-D05B-5E68-2BD8-4390E249C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4082"/>
            <a:ext cx="9673389" cy="548878"/>
          </a:xfrm>
        </p:spPr>
        <p:txBody>
          <a:bodyPr>
            <a:noAutofit/>
          </a:bodyPr>
          <a:lstStyle/>
          <a:p>
            <a:r>
              <a:rPr lang="sr-Latn-ME" sz="4800" dirty="0"/>
              <a:t>Regulatorni i strateški okvir</a:t>
            </a:r>
            <a:endParaRPr lang="en-US" sz="4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ADDFFB-5D17-2F1C-97A7-DC442BA00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07958"/>
            <a:ext cx="10515600" cy="4631581"/>
          </a:xfrm>
        </p:spPr>
        <p:txBody>
          <a:bodyPr numCol="2">
            <a:normAutofit fontScale="25000" lnSpcReduction="20000"/>
          </a:bodyPr>
          <a:lstStyle/>
          <a:p>
            <a:pPr>
              <a:buNone/>
            </a:pPr>
            <a:r>
              <a:rPr lang="en-US" sz="6400" b="1" dirty="0"/>
              <a:t>EU OKVIR </a:t>
            </a:r>
            <a:endParaRPr lang="sr-Latn-ME" sz="5600" b="1" dirty="0">
              <a:solidFill>
                <a:schemeClr val="tx1"/>
              </a:solidFill>
            </a:endParaRPr>
          </a:p>
          <a:p>
            <a:pPr marL="342900" indent="-342900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5600" dirty="0">
                <a:solidFill>
                  <a:schemeClr val="tx1"/>
                </a:solidFill>
              </a:rPr>
              <a:t>Agenda 2030 </a:t>
            </a:r>
            <a:r>
              <a:rPr lang="en-US" sz="5600" dirty="0" err="1">
                <a:solidFill>
                  <a:schemeClr val="tx1"/>
                </a:solidFill>
              </a:rPr>
              <a:t>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Ciljevi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održivog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razvoja</a:t>
            </a:r>
            <a:endParaRPr lang="en-US" sz="56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5600" dirty="0">
                <a:solidFill>
                  <a:schemeClr val="tx1"/>
                </a:solidFill>
              </a:rPr>
              <a:t>Evropski </a:t>
            </a:r>
            <a:r>
              <a:rPr lang="en-US" sz="5600" dirty="0" err="1">
                <a:solidFill>
                  <a:schemeClr val="tx1"/>
                </a:solidFill>
              </a:rPr>
              <a:t>zeleni</a:t>
            </a:r>
            <a:r>
              <a:rPr lang="en-US" sz="5600" dirty="0">
                <a:solidFill>
                  <a:schemeClr val="tx1"/>
                </a:solidFill>
              </a:rPr>
              <a:t> plan (European Green Deal)</a:t>
            </a:r>
          </a:p>
          <a:p>
            <a:pPr marL="342900" indent="-342900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5600" dirty="0">
                <a:solidFill>
                  <a:schemeClr val="tx1"/>
                </a:solidFill>
              </a:rPr>
              <a:t> EU Zakon o </a:t>
            </a:r>
            <a:r>
              <a:rPr lang="en-US" sz="5600" dirty="0" err="1">
                <a:solidFill>
                  <a:schemeClr val="tx1"/>
                </a:solidFill>
              </a:rPr>
              <a:t>klimi</a:t>
            </a:r>
            <a:r>
              <a:rPr lang="en-US" sz="5600" dirty="0">
                <a:solidFill>
                  <a:schemeClr val="tx1"/>
                </a:solidFill>
              </a:rPr>
              <a:t> – </a:t>
            </a:r>
            <a:r>
              <a:rPr lang="en-US" sz="5600" dirty="0" err="1">
                <a:solidFill>
                  <a:schemeClr val="tx1"/>
                </a:solidFill>
              </a:rPr>
              <a:t>Uredba</a:t>
            </a:r>
            <a:r>
              <a:rPr lang="en-US" sz="5600" dirty="0">
                <a:solidFill>
                  <a:schemeClr val="tx1"/>
                </a:solidFill>
              </a:rPr>
              <a:t> (EU) 2021/1119</a:t>
            </a:r>
            <a:r>
              <a:rPr lang="sr-Latn-ME" sz="5600" dirty="0">
                <a:solidFill>
                  <a:schemeClr val="tx1"/>
                </a:solidFill>
              </a:rPr>
              <a:t>-klimatska neutralnost</a:t>
            </a:r>
            <a:endParaRPr lang="en-US" sz="56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5600" dirty="0">
                <a:solidFill>
                  <a:schemeClr val="tx1"/>
                </a:solidFill>
              </a:rPr>
              <a:t>Renovation Wave for Europe (2020)</a:t>
            </a:r>
            <a:r>
              <a:rPr lang="sr-Latn-ME" sz="5600" dirty="0">
                <a:solidFill>
                  <a:schemeClr val="tx1"/>
                </a:solidFill>
              </a:rPr>
              <a:t>-energetska obnova</a:t>
            </a:r>
            <a:endParaRPr lang="en-US" sz="56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5600" dirty="0" err="1">
                <a:solidFill>
                  <a:schemeClr val="tx1"/>
                </a:solidFill>
              </a:rPr>
              <a:t>Direktiva</a:t>
            </a:r>
            <a:r>
              <a:rPr lang="en-US" sz="5600" dirty="0">
                <a:solidFill>
                  <a:schemeClr val="tx1"/>
                </a:solidFill>
              </a:rPr>
              <a:t> o </a:t>
            </a:r>
            <a:r>
              <a:rPr lang="en-US" sz="5600" dirty="0" err="1">
                <a:solidFill>
                  <a:schemeClr val="tx1"/>
                </a:solidFill>
              </a:rPr>
              <a:t>energetskim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svojstvima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zgrada</a:t>
            </a:r>
            <a:r>
              <a:rPr lang="en-US" sz="5600" dirty="0">
                <a:solidFill>
                  <a:schemeClr val="tx1"/>
                </a:solidFill>
              </a:rPr>
              <a:t> (EPBD)</a:t>
            </a:r>
          </a:p>
          <a:p>
            <a:pPr marL="342900" indent="-342900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5600" dirty="0" err="1">
                <a:solidFill>
                  <a:schemeClr val="tx1"/>
                </a:solidFill>
              </a:rPr>
              <a:t>Direktiva</a:t>
            </a:r>
            <a:r>
              <a:rPr lang="en-US" sz="5600" dirty="0">
                <a:solidFill>
                  <a:schemeClr val="tx1"/>
                </a:solidFill>
              </a:rPr>
              <a:t> o </a:t>
            </a:r>
            <a:r>
              <a:rPr lang="en-US" sz="5600" dirty="0" err="1">
                <a:solidFill>
                  <a:schemeClr val="tx1"/>
                </a:solidFill>
              </a:rPr>
              <a:t>energetskoj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efikasnosti</a:t>
            </a:r>
            <a:r>
              <a:rPr lang="en-US" sz="5600" dirty="0">
                <a:solidFill>
                  <a:schemeClr val="tx1"/>
                </a:solidFill>
              </a:rPr>
              <a:t> (EED)</a:t>
            </a:r>
          </a:p>
          <a:p>
            <a:pPr marL="342900" indent="-342900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5600" dirty="0">
                <a:solidFill>
                  <a:schemeClr val="tx1"/>
                </a:solidFill>
              </a:rPr>
              <a:t>Evropski stub </a:t>
            </a:r>
            <a:r>
              <a:rPr lang="en-US" sz="5600" dirty="0" err="1">
                <a:solidFill>
                  <a:schemeClr val="tx1"/>
                </a:solidFill>
              </a:rPr>
              <a:t>socijalnih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prava</a:t>
            </a:r>
            <a:r>
              <a:rPr lang="en-US" sz="5600" dirty="0">
                <a:solidFill>
                  <a:schemeClr val="tx1"/>
                </a:solidFill>
              </a:rPr>
              <a:t> (</a:t>
            </a:r>
            <a:r>
              <a:rPr lang="en-US" sz="5600" dirty="0" err="1">
                <a:solidFill>
                  <a:schemeClr val="tx1"/>
                </a:solidFill>
              </a:rPr>
              <a:t>Akcioni</a:t>
            </a:r>
            <a:r>
              <a:rPr lang="en-US" sz="5600" dirty="0">
                <a:solidFill>
                  <a:schemeClr val="tx1"/>
                </a:solidFill>
              </a:rPr>
              <a:t> plan, 2021)</a:t>
            </a:r>
          </a:p>
          <a:p>
            <a:pPr marL="342900" indent="-342900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5600" dirty="0" err="1">
                <a:solidFill>
                  <a:schemeClr val="tx1"/>
                </a:solidFill>
              </a:rPr>
              <a:t>Evropska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platforma</a:t>
            </a:r>
            <a:r>
              <a:rPr lang="en-US" sz="5600" dirty="0">
                <a:solidFill>
                  <a:schemeClr val="tx1"/>
                </a:solidFill>
              </a:rPr>
              <a:t> za </a:t>
            </a:r>
            <a:r>
              <a:rPr lang="en-US" sz="5600" dirty="0" err="1">
                <a:solidFill>
                  <a:schemeClr val="tx1"/>
                </a:solidFill>
              </a:rPr>
              <a:t>borbu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protiv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beskućništva</a:t>
            </a:r>
            <a:r>
              <a:rPr lang="en-US" sz="5600" dirty="0">
                <a:solidFill>
                  <a:schemeClr val="tx1"/>
                </a:solidFill>
              </a:rPr>
              <a:t> (2021)</a:t>
            </a:r>
            <a:endParaRPr lang="sr-Latn-ME" sz="5600" dirty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  <a:buNone/>
            </a:pPr>
            <a:endParaRPr lang="sr-Latn-ME" sz="5600" dirty="0">
              <a:solidFill>
                <a:schemeClr val="tx1"/>
              </a:solidFill>
            </a:endParaRPr>
          </a:p>
          <a:p>
            <a:r>
              <a:rPr lang="en-US" sz="6400" b="1" dirty="0"/>
              <a:t>NACIONALNI OKVIR </a:t>
            </a:r>
            <a:endParaRPr lang="sr-Latn-ME" sz="6400" b="1" dirty="0"/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5600" dirty="0" err="1">
                <a:solidFill>
                  <a:schemeClr val="tx1"/>
                </a:solidFill>
              </a:rPr>
              <a:t>Prostorni</a:t>
            </a:r>
            <a:r>
              <a:rPr lang="en-US" sz="5600" dirty="0">
                <a:solidFill>
                  <a:schemeClr val="tx1"/>
                </a:solidFill>
              </a:rPr>
              <a:t> plan </a:t>
            </a:r>
            <a:r>
              <a:rPr lang="en-US" sz="5600" dirty="0" err="1">
                <a:solidFill>
                  <a:schemeClr val="tx1"/>
                </a:solidFill>
              </a:rPr>
              <a:t>Crne</a:t>
            </a:r>
            <a:r>
              <a:rPr lang="en-US" sz="5600" dirty="0">
                <a:solidFill>
                  <a:schemeClr val="tx1"/>
                </a:solidFill>
              </a:rPr>
              <a:t> Gore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5600" dirty="0">
                <a:solidFill>
                  <a:schemeClr val="tx1"/>
                </a:solidFill>
              </a:rPr>
              <a:t>Zakon o </a:t>
            </a:r>
            <a:r>
              <a:rPr lang="en-US" sz="5600" dirty="0" err="1">
                <a:solidFill>
                  <a:schemeClr val="tx1"/>
                </a:solidFill>
              </a:rPr>
              <a:t>uređenju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prostora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izgradnji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objekata</a:t>
            </a:r>
            <a:endParaRPr lang="en-US" sz="56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5600" dirty="0">
                <a:solidFill>
                  <a:schemeClr val="tx1"/>
                </a:solidFill>
              </a:rPr>
              <a:t>Zakon o </a:t>
            </a:r>
            <a:r>
              <a:rPr lang="en-US" sz="5600" dirty="0" err="1">
                <a:solidFill>
                  <a:schemeClr val="tx1"/>
                </a:solidFill>
              </a:rPr>
              <a:t>socijalnom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stanovanju</a:t>
            </a:r>
            <a:endParaRPr lang="en-US" sz="56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5600" dirty="0">
                <a:solidFill>
                  <a:schemeClr val="tx1"/>
                </a:solidFill>
              </a:rPr>
              <a:t>Zakon o </a:t>
            </a:r>
            <a:r>
              <a:rPr lang="en-US" sz="5600" dirty="0" err="1">
                <a:solidFill>
                  <a:schemeClr val="tx1"/>
                </a:solidFill>
              </a:rPr>
              <a:t>održavanju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stambenih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zgrada</a:t>
            </a:r>
            <a:endParaRPr lang="en-US" sz="56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5600" dirty="0">
                <a:solidFill>
                  <a:schemeClr val="tx1"/>
                </a:solidFill>
              </a:rPr>
              <a:t>Zakon o </a:t>
            </a:r>
            <a:r>
              <a:rPr lang="en-US" sz="5600" dirty="0" err="1">
                <a:solidFill>
                  <a:schemeClr val="tx1"/>
                </a:solidFill>
              </a:rPr>
              <a:t>socijalnoj</a:t>
            </a:r>
            <a:r>
              <a:rPr lang="en-US" sz="5600" dirty="0">
                <a:solidFill>
                  <a:schemeClr val="tx1"/>
                </a:solidFill>
              </a:rPr>
              <a:t> I </a:t>
            </a:r>
            <a:r>
              <a:rPr lang="en-US" sz="5600" dirty="0" err="1">
                <a:solidFill>
                  <a:schemeClr val="tx1"/>
                </a:solidFill>
              </a:rPr>
              <a:t>dje</a:t>
            </a:r>
            <a:r>
              <a:rPr lang="sr-Latn-ME" sz="5600" dirty="0">
                <a:solidFill>
                  <a:schemeClr val="tx1"/>
                </a:solidFill>
              </a:rPr>
              <a:t>čijoj zaštiti</a:t>
            </a:r>
            <a:endParaRPr lang="en-US" sz="56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5600" dirty="0">
                <a:solidFill>
                  <a:schemeClr val="tx1"/>
                </a:solidFill>
              </a:rPr>
              <a:t>Zakon o </a:t>
            </a:r>
            <a:r>
              <a:rPr lang="en-US" sz="5600" dirty="0" err="1">
                <a:solidFill>
                  <a:schemeClr val="tx1"/>
                </a:solidFill>
              </a:rPr>
              <a:t>energetskoj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efikasnosti</a:t>
            </a:r>
            <a:endParaRPr lang="en-US" sz="56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5600" dirty="0">
                <a:solidFill>
                  <a:schemeClr val="tx1"/>
                </a:solidFill>
              </a:rPr>
              <a:t>Zakon o </a:t>
            </a:r>
            <a:r>
              <a:rPr lang="en-US" sz="5600" dirty="0" err="1">
                <a:solidFill>
                  <a:schemeClr val="tx1"/>
                </a:solidFill>
              </a:rPr>
              <a:t>energetici</a:t>
            </a:r>
            <a:endParaRPr lang="en-US" sz="56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5600" dirty="0">
                <a:solidFill>
                  <a:schemeClr val="tx1"/>
                </a:solidFill>
              </a:rPr>
              <a:t>Zakon o </a:t>
            </a:r>
            <a:r>
              <a:rPr lang="en-US" sz="5600" dirty="0" err="1">
                <a:solidFill>
                  <a:schemeClr val="tx1"/>
                </a:solidFill>
              </a:rPr>
              <a:t>zaštiti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životne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sredine</a:t>
            </a:r>
            <a:endParaRPr lang="en-US" sz="56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5600" dirty="0">
                <a:solidFill>
                  <a:schemeClr val="tx1"/>
                </a:solidFill>
              </a:rPr>
              <a:t> Zakon o </a:t>
            </a:r>
            <a:r>
              <a:rPr lang="en-US" sz="5600" dirty="0" err="1">
                <a:solidFill>
                  <a:schemeClr val="tx1"/>
                </a:solidFill>
              </a:rPr>
              <a:t>lokalnoj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samoupravi</a:t>
            </a:r>
            <a:endParaRPr lang="sr-Latn-ME" sz="5600" b="1" dirty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r-Latn-ME" sz="5600" b="1" dirty="0">
                <a:solidFill>
                  <a:schemeClr val="tx1"/>
                </a:solidFill>
              </a:rPr>
              <a:t>.....</a:t>
            </a:r>
            <a:endParaRPr lang="en-US" sz="56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323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0C8BC-5760-2F25-C861-6C30633DA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Tematske cjeline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DE39912-3C60-CDED-36BB-773824DE3A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6499729"/>
              </p:ext>
            </p:extLst>
          </p:nvPr>
        </p:nvGraphicFramePr>
        <p:xfrm>
          <a:off x="1018674" y="1475874"/>
          <a:ext cx="10696074" cy="46040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5355">
                  <a:extLst>
                    <a:ext uri="{9D8B030D-6E8A-4147-A177-3AD203B41FA5}">
                      <a16:colId xmlns:a16="http://schemas.microsoft.com/office/drawing/2014/main" val="2068728451"/>
                    </a:ext>
                  </a:extLst>
                </a:gridCol>
                <a:gridCol w="7010719">
                  <a:extLst>
                    <a:ext uri="{9D8B030D-6E8A-4147-A177-3AD203B41FA5}">
                      <a16:colId xmlns:a16="http://schemas.microsoft.com/office/drawing/2014/main" val="4268187577"/>
                    </a:ext>
                  </a:extLst>
                </a:gridCol>
              </a:tblGrid>
              <a:tr h="63034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>
                          <a:effectLst/>
                        </a:rPr>
                        <a:t>Kod tematske cjeline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>
                          <a:effectLst/>
                        </a:rPr>
                        <a:t>Naziv tematske cjeline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0569129"/>
                  </a:ext>
                </a:extLst>
              </a:tr>
              <a:tr h="12933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 dirty="0">
                          <a:effectLst/>
                        </a:rPr>
                        <a:t>[PA2]-9.1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>
                          <a:effectLst/>
                        </a:rPr>
                        <a:t>Izgradnja novih objekata sa niskim ili nultim emisijama (stambeni, javni i nestambeni objekti)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3027135"/>
                  </a:ext>
                </a:extLst>
              </a:tr>
              <a:tr h="12933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 dirty="0">
                          <a:effectLst/>
                        </a:rPr>
                        <a:t>[PA2]-9.2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>
                          <a:effectLst/>
                        </a:rPr>
                        <a:t>Uklanjanje objekata i upravljanje nelegalnom i neodrživom gradnjom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4768243"/>
                  </a:ext>
                </a:extLst>
              </a:tr>
              <a:tr h="63034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>
                          <a:effectLst/>
                        </a:rPr>
                        <a:t>[PA2]-9.3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>
                          <a:effectLst/>
                        </a:rPr>
                        <a:t>Socijalno i pristupačno stanovanje sa pratećom infrastrukturom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8350537"/>
                  </a:ext>
                </a:extLst>
              </a:tr>
              <a:tr h="7566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>
                          <a:effectLst/>
                        </a:rPr>
                        <a:t>[PA2]-9.4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dirty="0" err="1">
                          <a:effectLst/>
                        </a:rPr>
                        <a:t>Reformski</a:t>
                      </a:r>
                      <a:r>
                        <a:rPr lang="en-GB" sz="1800" dirty="0">
                          <a:effectLst/>
                        </a:rPr>
                        <a:t> </a:t>
                      </a:r>
                      <a:r>
                        <a:rPr lang="en-GB" sz="1800" dirty="0" err="1">
                          <a:effectLst/>
                        </a:rPr>
                        <a:t>i</a:t>
                      </a:r>
                      <a:r>
                        <a:rPr lang="en-GB" sz="1800" dirty="0">
                          <a:effectLst/>
                        </a:rPr>
                        <a:t> </a:t>
                      </a:r>
                      <a:r>
                        <a:rPr lang="en-GB" sz="1800" dirty="0" err="1">
                          <a:effectLst/>
                        </a:rPr>
                        <a:t>regulatorni</a:t>
                      </a:r>
                      <a:r>
                        <a:rPr lang="en-GB" sz="1800" dirty="0">
                          <a:effectLst/>
                        </a:rPr>
                        <a:t> </a:t>
                      </a:r>
                      <a:r>
                        <a:rPr lang="en-GB" sz="1800" dirty="0" err="1">
                          <a:effectLst/>
                        </a:rPr>
                        <a:t>okvir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39543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638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54BDE-EF88-B183-9755-30CFA765B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63" y="124494"/>
            <a:ext cx="10515600" cy="1325563"/>
          </a:xfrm>
        </p:spPr>
        <p:txBody>
          <a:bodyPr/>
          <a:lstStyle/>
          <a:p>
            <a:r>
              <a:rPr lang="sr-Latn-ME" dirty="0"/>
              <a:t>Indikativni razvojni izazovi</a:t>
            </a:r>
            <a:endParaRPr lang="en-US" dirty="0"/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B432B660-3F0C-0DD3-007C-F93AA953F6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084394"/>
              </p:ext>
            </p:extLst>
          </p:nvPr>
        </p:nvGraphicFramePr>
        <p:xfrm>
          <a:off x="325864" y="1042738"/>
          <a:ext cx="11288621" cy="51294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6658">
                  <a:extLst>
                    <a:ext uri="{9D8B030D-6E8A-4147-A177-3AD203B41FA5}">
                      <a16:colId xmlns:a16="http://schemas.microsoft.com/office/drawing/2014/main" val="2024252872"/>
                    </a:ext>
                  </a:extLst>
                </a:gridCol>
                <a:gridCol w="2656658">
                  <a:extLst>
                    <a:ext uri="{9D8B030D-6E8A-4147-A177-3AD203B41FA5}">
                      <a16:colId xmlns:a16="http://schemas.microsoft.com/office/drawing/2014/main" val="3059197427"/>
                    </a:ext>
                  </a:extLst>
                </a:gridCol>
                <a:gridCol w="2716513">
                  <a:extLst>
                    <a:ext uri="{9D8B030D-6E8A-4147-A177-3AD203B41FA5}">
                      <a16:colId xmlns:a16="http://schemas.microsoft.com/office/drawing/2014/main" val="3734120057"/>
                    </a:ext>
                  </a:extLst>
                </a:gridCol>
                <a:gridCol w="3258792">
                  <a:extLst>
                    <a:ext uri="{9D8B030D-6E8A-4147-A177-3AD203B41FA5}">
                      <a16:colId xmlns:a16="http://schemas.microsoft.com/office/drawing/2014/main" val="1805750075"/>
                    </a:ext>
                  </a:extLst>
                </a:gridCol>
              </a:tblGrid>
              <a:tr h="3648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KOD RAZVOJNOG IZAZOVA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NAZIV RAZVOJNOG IZAZOVA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KOD RAZVOJNOG IZAZOVA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NAZIV RAZVOJNOG IZAZOVA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extLst>
                  <a:ext uri="{0D108BD9-81ED-4DB2-BD59-A6C34878D82A}">
                    <a16:rowId xmlns:a16="http://schemas.microsoft.com/office/drawing/2014/main" val="653182882"/>
                  </a:ext>
                </a:extLst>
              </a:tr>
              <a:tr h="7239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[PA2]9.1.1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Ograničena primjena nZEB standarda i energetske efikasnosti u novoj gradnji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</a:rPr>
                        <a:t>[PA2]9.3.1</a:t>
                      </a:r>
                      <a:endParaRPr lang="en-US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Nedovoljna ponuda socijalnog i pristupačnog stanovanja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extLst>
                  <a:ext uri="{0D108BD9-81ED-4DB2-BD59-A6C34878D82A}">
                    <a16:rowId xmlns:a16="http://schemas.microsoft.com/office/drawing/2014/main" val="2133511913"/>
                  </a:ext>
                </a:extLst>
              </a:tr>
              <a:tr h="7239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[PA2]9.1.2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 dirty="0">
                          <a:effectLst/>
                        </a:rPr>
                        <a:t>Nedovoljna integracija klimatskih i energetskih zahtjeva u investicione projekte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</a:rPr>
                        <a:t>[PA2]9.3.2</a:t>
                      </a:r>
                      <a:endParaRPr lang="en-US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Nedovoljno razvijeni modeli finansiranja i korišćenja postojećeg stambenog fonda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extLst>
                  <a:ext uri="{0D108BD9-81ED-4DB2-BD59-A6C34878D82A}">
                    <a16:rowId xmlns:a16="http://schemas.microsoft.com/office/drawing/2014/main" val="2054715045"/>
                  </a:ext>
                </a:extLst>
              </a:tr>
              <a:tr h="5443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[PA2]9.1.3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Složene i dugotrajne procedure u procesu izgradnje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</a:rPr>
                        <a:t>[PA2]9.3.3</a:t>
                      </a:r>
                      <a:endParaRPr lang="en-US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Fragmentiran pristup razvoju socijalnog stanovanja i prateće infrastrukture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extLst>
                  <a:ext uri="{0D108BD9-81ED-4DB2-BD59-A6C34878D82A}">
                    <a16:rowId xmlns:a16="http://schemas.microsoft.com/office/drawing/2014/main" val="326729158"/>
                  </a:ext>
                </a:extLst>
              </a:tr>
              <a:tr h="5443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[PA2-2]9.2.1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Dugotrajna prisutnost i rasprostranjenost bespravne gradnje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</a:rPr>
                        <a:t>[PA2]9.3.4</a:t>
                      </a:r>
                      <a:endParaRPr lang="en-US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Nedovoljna podrška specifičnim ciljnim grupama (studentski smještaj, beskućništvo)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extLst>
                  <a:ext uri="{0D108BD9-81ED-4DB2-BD59-A6C34878D82A}">
                    <a16:rowId xmlns:a16="http://schemas.microsoft.com/office/drawing/2014/main" val="1556077926"/>
                  </a:ext>
                </a:extLst>
              </a:tr>
              <a:tr h="7239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[PA2-2]9.2.2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Nedovoljno razvijeni mehanizmi za prevenciju i upravljanje nelegalnom gradnjom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</a:rPr>
                        <a:t>[PA2]9.3.5</a:t>
                      </a:r>
                      <a:endParaRPr lang="en-US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Nedovoljno adresirano energetsko siromaštvo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extLst>
                  <a:ext uri="{0D108BD9-81ED-4DB2-BD59-A6C34878D82A}">
                    <a16:rowId xmlns:a16="http://schemas.microsoft.com/office/drawing/2014/main" val="1310458989"/>
                  </a:ext>
                </a:extLst>
              </a:tr>
              <a:tr h="5443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[PA2-2]9.2.3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Ograničeni kapaciteti za uklanjanje i sanaciju objekata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</a:rPr>
                        <a:t>[PA2]9.4.2</a:t>
                      </a:r>
                      <a:endParaRPr lang="en-US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Fragmentiran institucionalni okvir i nedovoljna koordinacija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extLst>
                  <a:ext uri="{0D108BD9-81ED-4DB2-BD59-A6C34878D82A}">
                    <a16:rowId xmlns:a16="http://schemas.microsoft.com/office/drawing/2014/main" val="2379674601"/>
                  </a:ext>
                </a:extLst>
              </a:tr>
              <a:tr h="7239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[PA2]9.4.1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Ograničena implementacija postojećeg zakonodavnog okvira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</a:rPr>
                        <a:t>[PA2]9.4.3</a:t>
                      </a:r>
                      <a:endParaRPr lang="en-US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 dirty="0">
                          <a:effectLst/>
                        </a:rPr>
                        <a:t>Nedovoljna digitalizacija i dostupnost podataka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30" marR="7230" marT="7230" marB="7230" anchor="ctr"/>
                </a:tc>
                <a:extLst>
                  <a:ext uri="{0D108BD9-81ED-4DB2-BD59-A6C34878D82A}">
                    <a16:rowId xmlns:a16="http://schemas.microsoft.com/office/drawing/2014/main" val="402587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9029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F9748-7BD5-0849-22F8-69222C60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71" y="146654"/>
            <a:ext cx="10515600" cy="1325563"/>
          </a:xfrm>
        </p:spPr>
        <p:txBody>
          <a:bodyPr/>
          <a:lstStyle/>
          <a:p>
            <a:r>
              <a:rPr lang="sr-Latn-ME" dirty="0"/>
              <a:t>Indikativna Swot – Stanovanje i infrastruktura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0B64C0A-7086-2797-5FB8-8DC514EE32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787896"/>
              </p:ext>
            </p:extLst>
          </p:nvPr>
        </p:nvGraphicFramePr>
        <p:xfrm>
          <a:off x="112296" y="1472217"/>
          <a:ext cx="11823033" cy="47618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2252">
                  <a:extLst>
                    <a:ext uri="{9D8B030D-6E8A-4147-A177-3AD203B41FA5}">
                      <a16:colId xmlns:a16="http://schemas.microsoft.com/office/drawing/2014/main" val="3068511896"/>
                    </a:ext>
                  </a:extLst>
                </a:gridCol>
                <a:gridCol w="2825327">
                  <a:extLst>
                    <a:ext uri="{9D8B030D-6E8A-4147-A177-3AD203B41FA5}">
                      <a16:colId xmlns:a16="http://schemas.microsoft.com/office/drawing/2014/main" val="289134779"/>
                    </a:ext>
                  </a:extLst>
                </a:gridCol>
                <a:gridCol w="3066124">
                  <a:extLst>
                    <a:ext uri="{9D8B030D-6E8A-4147-A177-3AD203B41FA5}">
                      <a16:colId xmlns:a16="http://schemas.microsoft.com/office/drawing/2014/main" val="427210758"/>
                    </a:ext>
                  </a:extLst>
                </a:gridCol>
                <a:gridCol w="2616639">
                  <a:extLst>
                    <a:ext uri="{9D8B030D-6E8A-4147-A177-3AD203B41FA5}">
                      <a16:colId xmlns:a16="http://schemas.microsoft.com/office/drawing/2014/main" val="23398249"/>
                    </a:ext>
                  </a:extLst>
                </a:gridCol>
                <a:gridCol w="2632691">
                  <a:extLst>
                    <a:ext uri="{9D8B030D-6E8A-4147-A177-3AD203B41FA5}">
                      <a16:colId xmlns:a16="http://schemas.microsoft.com/office/drawing/2014/main" val="3912633942"/>
                    </a:ext>
                  </a:extLst>
                </a:gridCol>
              </a:tblGrid>
              <a:tr h="36499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Tematska cjelina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Snage (S)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Slabosti (W)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Šanse (O)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Prijetnje (T)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extLst>
                  <a:ext uri="{0D108BD9-81ED-4DB2-BD59-A6C34878D82A}">
                    <a16:rowId xmlns:a16="http://schemas.microsoft.com/office/drawing/2014/main" val="660454802"/>
                  </a:ext>
                </a:extLst>
              </a:tr>
              <a:tr h="10908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[PA2]-9.1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Postojanje zakonodavnog i strateškog okvira za energetsku efikasnost Usklađivanje sa EU klimatskim i energetskim ciljevima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Potencijal za razvoj OIE i zelene gradnje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Prepoznata uloga sektora u dekarbonizaciji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Ograničena primjena nZEB standarda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Nedovoljni tehnički i institucionalni kapaciteti Složene i dugotrajne procedure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Nedovoljna integracija klimatskih zahtjeva u investicije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Ograničen pristup finansiranju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EU fondovi i finansijski instrumenti za zelenu gradnju Implementacija EPBD i EED zahtjeva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Razvoj tržišta energetski efikasne gradnje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Povećana potražnja za niskoemisionim objektima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Rast troškova gradnje i materijala Nedostatak kvalifikovane radne snage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Rizik formalnog usklađivanja bez primjene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Kašnjenje u ostvarivanju klimatskih ciljeva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extLst>
                  <a:ext uri="{0D108BD9-81ED-4DB2-BD59-A6C34878D82A}">
                    <a16:rowId xmlns:a16="http://schemas.microsoft.com/office/drawing/2014/main" val="1860895942"/>
                  </a:ext>
                </a:extLst>
              </a:tr>
              <a:tr h="849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[PA2]-9.2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Postojanje zakonodavnog okvira za planiranje, izgradnju i legalizaciju Definisani instrumenti za uklanjanje objekata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Postojanje institucionalnog nadzora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Rasprostranjena nelegalna gradnja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Fokus na legalizaciji umjesto prevenciji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Ograničeni kapaciteti za uklanjanje i sanaciju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Nedovoljna koordinacija institucija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Digitalizacija katastra i planiranja 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Urbana regeneracija i prenamjena prostora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Jačanje kapaciteta lokalnih samouprava Integrisani teritorijalni pristup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Dalje širenje nelegalne gradnje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Socijalni i politički otpor uklanjanju 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Visoki troškovi sanacije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Degradacija prostora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extLst>
                  <a:ext uri="{0D108BD9-81ED-4DB2-BD59-A6C34878D82A}">
                    <a16:rowId xmlns:a16="http://schemas.microsoft.com/office/drawing/2014/main" val="2197664220"/>
                  </a:ext>
                </a:extLst>
              </a:tr>
              <a:tr h="12723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[PA2]-9.3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Postojanje Zakona o socijalnom stanovanju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Definisane ciljne grupe i standardi stanovanja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Postojanje sistema socijalne zaštite Uloga lokalnih samouprava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Nedovoljna ponuda socijalnog i pristupačnog stanovanja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Visoka prenaseljenost i stambena deprivacija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Nedovoljno razvijeni modeli finansiranja Fragmentiran pristup (stanovanje i infrastruktura) Nedovoljna podrška specifičnim grupama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Energetsko siromaštvo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EU socijalne politike i fondovi Socijalni klimatski fond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Razvoj novih modela (PPP, zadruge) Prenamjena objekata Integrisani pristup (stanovanje + usluge)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Rast cijena stanovanja i zakupa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Socijalne i teritorijalne nejednakosti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Fiskalna ograničenja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Rizik parcijalnih rješenja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extLst>
                  <a:ext uri="{0D108BD9-81ED-4DB2-BD59-A6C34878D82A}">
                    <a16:rowId xmlns:a16="http://schemas.microsoft.com/office/drawing/2014/main" val="3279463901"/>
                  </a:ext>
                </a:extLst>
              </a:tr>
              <a:tr h="10137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effectLst/>
                        </a:rPr>
                        <a:t>[PA2]-9.4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 err="1">
                          <a:effectLst/>
                        </a:rPr>
                        <a:t>Postojanje</a:t>
                      </a:r>
                      <a:r>
                        <a:rPr lang="en-US" sz="1100" kern="100" dirty="0">
                          <a:effectLst/>
                        </a:rPr>
                        <a:t> </a:t>
                      </a:r>
                      <a:r>
                        <a:rPr lang="en-US" sz="1100" kern="100" dirty="0" err="1">
                          <a:effectLst/>
                        </a:rPr>
                        <a:t>sveobuhvatnog</a:t>
                      </a:r>
                      <a:r>
                        <a:rPr lang="en-US" sz="1100" kern="100" dirty="0">
                          <a:effectLst/>
                        </a:rPr>
                        <a:t> </a:t>
                      </a:r>
                      <a:r>
                        <a:rPr lang="en-US" sz="1100" kern="100" dirty="0" err="1">
                          <a:effectLst/>
                        </a:rPr>
                        <a:t>zakonodavnog</a:t>
                      </a:r>
                      <a:r>
                        <a:rPr lang="en-US" sz="1100" kern="100" dirty="0">
                          <a:effectLst/>
                        </a:rPr>
                        <a:t> </a:t>
                      </a:r>
                      <a:r>
                        <a:rPr lang="en-US" sz="1100" kern="100" dirty="0" err="1">
                          <a:effectLst/>
                        </a:rPr>
                        <a:t>okvira</a:t>
                      </a:r>
                      <a:r>
                        <a:rPr lang="en-US" sz="1100" kern="100" dirty="0">
                          <a:effectLst/>
                        </a:rPr>
                        <a:t>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Proces usklađivanja sa EU acquis 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Postojanje strateških dokumenata Uspostavljen institucionalni okvir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Ograničena implementacija propisa Fragmentiran institucionalni okvir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Nedovoljna koordinacija između sektora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Nedovoljna digitalizacija i dostupnost podataka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Ograničeni administrativni kapaciteti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EU proces pristupanja Jačanje kapaciteta kroz EU podršku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Digitalizacija uprave i planiranja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Bolje povezivanje reformi i investicija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Spora implementacija reformi 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Rizik formalnog usklađivanja bez efekata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Nedovoljna apsorpcija EU sredstava Institucionalna neefikasnost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" marR="6050" marT="6050" marB="6050" anchor="ctr"/>
                </a:tc>
                <a:extLst>
                  <a:ext uri="{0D108BD9-81ED-4DB2-BD59-A6C34878D82A}">
                    <a16:rowId xmlns:a16="http://schemas.microsoft.com/office/drawing/2014/main" val="4224395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588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</TotalTime>
  <Words>2605</Words>
  <Application>Microsoft Office PowerPoint</Application>
  <PresentationFormat>Widescreen</PresentationFormat>
  <Paragraphs>412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Strateški planski dokument Crne Gore</vt:lpstr>
      <vt:lpstr>Stanovanje i infrastruktura</vt:lpstr>
      <vt:lpstr>PA09 – Stanovanje i infrastruktura</vt:lpstr>
      <vt:lpstr>NIVO 2- INTERVENCIJE</vt:lpstr>
      <vt:lpstr>ODABRANI INDIKATORI</vt:lpstr>
      <vt:lpstr>Regulatorni i strateški okvir</vt:lpstr>
      <vt:lpstr>Tematske cjeline</vt:lpstr>
      <vt:lpstr>Indikativni razvojni izazovi</vt:lpstr>
      <vt:lpstr>Indikativna Swot – Stanovanje i infrastruktura</vt:lpstr>
      <vt:lpstr>PITANJA ZA DISKUSIJU</vt:lpstr>
      <vt:lpstr>Multisektorska podrška</vt:lpstr>
      <vt:lpstr>PA12 – Multisektorska podrška</vt:lpstr>
      <vt:lpstr>NIVO 2- INTERVENCIJE</vt:lpstr>
      <vt:lpstr>ODABRANI INDIKATORI</vt:lpstr>
      <vt:lpstr>Regulatorni i strateški okvir</vt:lpstr>
      <vt:lpstr>Tematske cjeline</vt:lpstr>
      <vt:lpstr>Indikativni razvojni izazovi</vt:lpstr>
      <vt:lpstr>Indikativna Swot – Multisektorska podška</vt:lpstr>
      <vt:lpstr>PITANJA ZA DISKUSIJU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Krešimir Ivančić</dc:creator>
  <cp:lastModifiedBy>Krešimir Ivančić</cp:lastModifiedBy>
  <cp:revision>15</cp:revision>
  <dcterms:created xsi:type="dcterms:W3CDTF">2026-04-24T05:20:09Z</dcterms:created>
  <dcterms:modified xsi:type="dcterms:W3CDTF">2026-04-28T22:48:26Z</dcterms:modified>
</cp:coreProperties>
</file>