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lja\Dropbox\DeFacto%20u%20toku\MVPEI\Graficieng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'7'!$C$3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'7'!$B$4:$B$6</c:f>
              <c:strCache>
                <c:ptCount val="3"/>
                <c:pt idx="0">
                  <c:v>It will</c:v>
                </c:pt>
                <c:pt idx="1">
                  <c:v>It will not</c:v>
                </c:pt>
                <c:pt idx="2">
                  <c:v>DK</c:v>
                </c:pt>
              </c:strCache>
            </c:strRef>
          </c:cat>
          <c:val>
            <c:numRef>
              <c:f>'7'!$C$4:$C$6</c:f>
              <c:numCache>
                <c:formatCode>General</c:formatCode>
                <c:ptCount val="3"/>
                <c:pt idx="0">
                  <c:v>59.3</c:v>
                </c:pt>
                <c:pt idx="1">
                  <c:v>15.2</c:v>
                </c:pt>
                <c:pt idx="2">
                  <c:v>25.6</c:v>
                </c:pt>
              </c:numCache>
            </c:numRef>
          </c:val>
        </c:ser>
        <c:ser>
          <c:idx val="1"/>
          <c:order val="1"/>
          <c:tx>
            <c:strRef>
              <c:f>'7'!$D$3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'7'!$B$4:$B$6</c:f>
              <c:strCache>
                <c:ptCount val="3"/>
                <c:pt idx="0">
                  <c:v>It will</c:v>
                </c:pt>
                <c:pt idx="1">
                  <c:v>It will not</c:v>
                </c:pt>
                <c:pt idx="2">
                  <c:v>DK</c:v>
                </c:pt>
              </c:strCache>
            </c:strRef>
          </c:cat>
          <c:val>
            <c:numRef>
              <c:f>'7'!$D$4:$D$6</c:f>
              <c:numCache>
                <c:formatCode>General</c:formatCode>
                <c:ptCount val="3"/>
                <c:pt idx="0">
                  <c:v>68.900000000000006</c:v>
                </c:pt>
                <c:pt idx="1">
                  <c:v>11.9</c:v>
                </c:pt>
                <c:pt idx="2">
                  <c:v>19.100000000000001</c:v>
                </c:pt>
              </c:numCache>
            </c:numRef>
          </c:val>
        </c:ser>
        <c:dLbls>
          <c:showLegendKey val="0"/>
          <c:showVal val="0"/>
          <c:showCatName val="0"/>
          <c:showSerName val="0"/>
          <c:showPercent val="0"/>
          <c:showBubbleSize val="0"/>
        </c:dLbls>
        <c:gapWidth val="182"/>
        <c:axId val="1663647776"/>
        <c:axId val="1663648864"/>
      </c:barChart>
      <c:catAx>
        <c:axId val="16636477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648864"/>
        <c:crosses val="autoZero"/>
        <c:auto val="1"/>
        <c:lblAlgn val="ctr"/>
        <c:lblOffset val="100"/>
        <c:noMultiLvlLbl val="0"/>
      </c:catAx>
      <c:valAx>
        <c:axId val="166364886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3647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'5'!$C$3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'5'!$B$4:$B$8</c:f>
              <c:strCache>
                <c:ptCount val="5"/>
                <c:pt idx="0">
                  <c:v>Place where I live</c:v>
                </c:pt>
                <c:pt idx="1">
                  <c:v>Region in which I live</c:v>
                </c:pt>
                <c:pt idx="2">
                  <c:v>Montenegro</c:v>
                </c:pt>
                <c:pt idx="3">
                  <c:v>Europe</c:v>
                </c:pt>
                <c:pt idx="4">
                  <c:v>The world</c:v>
                </c:pt>
              </c:strCache>
            </c:strRef>
          </c:cat>
          <c:val>
            <c:numRef>
              <c:f>'5'!$C$4:$C$8</c:f>
              <c:numCache>
                <c:formatCode>General</c:formatCode>
                <c:ptCount val="5"/>
                <c:pt idx="0">
                  <c:v>51.9</c:v>
                </c:pt>
                <c:pt idx="1">
                  <c:v>10.3</c:v>
                </c:pt>
                <c:pt idx="2">
                  <c:v>31.7</c:v>
                </c:pt>
                <c:pt idx="3">
                  <c:v>3.1</c:v>
                </c:pt>
                <c:pt idx="4">
                  <c:v>3</c:v>
                </c:pt>
              </c:numCache>
            </c:numRef>
          </c:val>
        </c:ser>
        <c:ser>
          <c:idx val="1"/>
          <c:order val="1"/>
          <c:tx>
            <c:strRef>
              <c:f>'5'!$D$3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'5'!$B$4:$B$8</c:f>
              <c:strCache>
                <c:ptCount val="5"/>
                <c:pt idx="0">
                  <c:v>Place where I live</c:v>
                </c:pt>
                <c:pt idx="1">
                  <c:v>Region in which I live</c:v>
                </c:pt>
                <c:pt idx="2">
                  <c:v>Montenegro</c:v>
                </c:pt>
                <c:pt idx="3">
                  <c:v>Europe</c:v>
                </c:pt>
                <c:pt idx="4">
                  <c:v>The world</c:v>
                </c:pt>
              </c:strCache>
            </c:strRef>
          </c:cat>
          <c:val>
            <c:numRef>
              <c:f>'5'!$D$4:$D$8</c:f>
              <c:numCache>
                <c:formatCode>General</c:formatCode>
                <c:ptCount val="5"/>
                <c:pt idx="0">
                  <c:v>42.3</c:v>
                </c:pt>
                <c:pt idx="1">
                  <c:v>17.5</c:v>
                </c:pt>
                <c:pt idx="2">
                  <c:v>32.799999999999997</c:v>
                </c:pt>
                <c:pt idx="3">
                  <c:v>4.4000000000000004</c:v>
                </c:pt>
                <c:pt idx="4">
                  <c:v>3.1</c:v>
                </c:pt>
              </c:numCache>
            </c:numRef>
          </c:val>
        </c:ser>
        <c:dLbls>
          <c:showLegendKey val="0"/>
          <c:showVal val="0"/>
          <c:showCatName val="0"/>
          <c:showSerName val="0"/>
          <c:showPercent val="0"/>
          <c:showBubbleSize val="0"/>
        </c:dLbls>
        <c:gapWidth val="182"/>
        <c:axId val="1663641792"/>
        <c:axId val="1663644512"/>
      </c:barChart>
      <c:catAx>
        <c:axId val="1663641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644512"/>
        <c:crosses val="autoZero"/>
        <c:auto val="1"/>
        <c:lblAlgn val="ctr"/>
        <c:lblOffset val="100"/>
        <c:noMultiLvlLbl val="0"/>
      </c:catAx>
      <c:valAx>
        <c:axId val="166364451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3641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'5'!$C$20</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'5'!$B$21:$B$25</c:f>
              <c:strCache>
                <c:ptCount val="5"/>
                <c:pt idx="0">
                  <c:v>Place where I live</c:v>
                </c:pt>
                <c:pt idx="1">
                  <c:v>Region in which I live</c:v>
                </c:pt>
                <c:pt idx="2">
                  <c:v>Montenegro</c:v>
                </c:pt>
                <c:pt idx="3">
                  <c:v>Europe</c:v>
                </c:pt>
                <c:pt idx="4">
                  <c:v>The world</c:v>
                </c:pt>
              </c:strCache>
            </c:strRef>
          </c:cat>
          <c:val>
            <c:numRef>
              <c:f>'5'!$C$21:$C$25</c:f>
              <c:numCache>
                <c:formatCode>General</c:formatCode>
                <c:ptCount val="5"/>
                <c:pt idx="0">
                  <c:v>15.5</c:v>
                </c:pt>
                <c:pt idx="1">
                  <c:v>29.4</c:v>
                </c:pt>
                <c:pt idx="2">
                  <c:v>28.7</c:v>
                </c:pt>
                <c:pt idx="3">
                  <c:v>21.5</c:v>
                </c:pt>
                <c:pt idx="4">
                  <c:v>4.9000000000000004</c:v>
                </c:pt>
              </c:numCache>
            </c:numRef>
          </c:val>
        </c:ser>
        <c:ser>
          <c:idx val="1"/>
          <c:order val="1"/>
          <c:tx>
            <c:strRef>
              <c:f>'5'!$D$20</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'5'!$B$21:$B$25</c:f>
              <c:strCache>
                <c:ptCount val="5"/>
                <c:pt idx="0">
                  <c:v>Place where I live</c:v>
                </c:pt>
                <c:pt idx="1">
                  <c:v>Region in which I live</c:v>
                </c:pt>
                <c:pt idx="2">
                  <c:v>Montenegro</c:v>
                </c:pt>
                <c:pt idx="3">
                  <c:v>Europe</c:v>
                </c:pt>
                <c:pt idx="4">
                  <c:v>The world</c:v>
                </c:pt>
              </c:strCache>
            </c:strRef>
          </c:cat>
          <c:val>
            <c:numRef>
              <c:f>'5'!$D$21:$D$25</c:f>
              <c:numCache>
                <c:formatCode>General</c:formatCode>
                <c:ptCount val="5"/>
                <c:pt idx="0">
                  <c:v>9.8000000000000007</c:v>
                </c:pt>
                <c:pt idx="1">
                  <c:v>28</c:v>
                </c:pt>
                <c:pt idx="2">
                  <c:v>30</c:v>
                </c:pt>
                <c:pt idx="3">
                  <c:v>23.2</c:v>
                </c:pt>
                <c:pt idx="4">
                  <c:v>8.9</c:v>
                </c:pt>
              </c:numCache>
            </c:numRef>
          </c:val>
        </c:ser>
        <c:dLbls>
          <c:showLegendKey val="0"/>
          <c:showVal val="0"/>
          <c:showCatName val="0"/>
          <c:showSerName val="0"/>
          <c:showPercent val="0"/>
          <c:showBubbleSize val="0"/>
        </c:dLbls>
        <c:gapWidth val="182"/>
        <c:axId val="1552680688"/>
        <c:axId val="1552681776"/>
      </c:barChart>
      <c:catAx>
        <c:axId val="1552680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2681776"/>
        <c:crosses val="autoZero"/>
        <c:auto val="1"/>
        <c:lblAlgn val="ctr"/>
        <c:lblOffset val="100"/>
        <c:noMultiLvlLbl val="0"/>
      </c:catAx>
      <c:valAx>
        <c:axId val="155268177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268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'51'!$B$3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'51'!$A$4:$A$7</c:f>
              <c:strCache>
                <c:ptCount val="4"/>
                <c:pt idx="0">
                  <c:v>Eu will certainly continue to exist</c:v>
                </c:pt>
                <c:pt idx="1">
                  <c:v>Eu will continue to exist but some things will change about it</c:v>
                </c:pt>
                <c:pt idx="2">
                  <c:v>I don't believe EU will continue to exist</c:v>
                </c:pt>
                <c:pt idx="3">
                  <c:v>DK</c:v>
                </c:pt>
              </c:strCache>
            </c:strRef>
          </c:cat>
          <c:val>
            <c:numRef>
              <c:f>'51'!$B$4:$B$7</c:f>
              <c:numCache>
                <c:formatCode>General</c:formatCode>
                <c:ptCount val="4"/>
                <c:pt idx="0">
                  <c:v>12.3</c:v>
                </c:pt>
                <c:pt idx="1">
                  <c:v>68.099999999999994</c:v>
                </c:pt>
                <c:pt idx="2">
                  <c:v>7.5</c:v>
                </c:pt>
                <c:pt idx="3">
                  <c:v>11.7</c:v>
                </c:pt>
              </c:numCache>
            </c:numRef>
          </c:val>
        </c:ser>
        <c:ser>
          <c:idx val="1"/>
          <c:order val="1"/>
          <c:tx>
            <c:strRef>
              <c:f>'51'!$C$3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'51'!$A$4:$A$7</c:f>
              <c:strCache>
                <c:ptCount val="4"/>
                <c:pt idx="0">
                  <c:v>Eu will certainly continue to exist</c:v>
                </c:pt>
                <c:pt idx="1">
                  <c:v>Eu will continue to exist but some things will change about it</c:v>
                </c:pt>
                <c:pt idx="2">
                  <c:v>I don't believe EU will continue to exist</c:v>
                </c:pt>
                <c:pt idx="3">
                  <c:v>DK</c:v>
                </c:pt>
              </c:strCache>
            </c:strRef>
          </c:cat>
          <c:val>
            <c:numRef>
              <c:f>'51'!$C$4:$C$7</c:f>
              <c:numCache>
                <c:formatCode>General</c:formatCode>
                <c:ptCount val="4"/>
                <c:pt idx="0">
                  <c:v>27.3</c:v>
                </c:pt>
                <c:pt idx="1">
                  <c:v>29.2</c:v>
                </c:pt>
                <c:pt idx="2">
                  <c:v>16.5</c:v>
                </c:pt>
                <c:pt idx="3">
                  <c:v>27</c:v>
                </c:pt>
              </c:numCache>
            </c:numRef>
          </c:val>
        </c:ser>
        <c:dLbls>
          <c:showLegendKey val="0"/>
          <c:showVal val="0"/>
          <c:showCatName val="0"/>
          <c:showSerName val="0"/>
          <c:showPercent val="0"/>
          <c:showBubbleSize val="0"/>
        </c:dLbls>
        <c:gapWidth val="182"/>
        <c:axId val="1795203824"/>
        <c:axId val="1795201648"/>
      </c:barChart>
      <c:catAx>
        <c:axId val="1795203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201648"/>
        <c:crosses val="autoZero"/>
        <c:auto val="1"/>
        <c:lblAlgn val="ctr"/>
        <c:lblOffset val="100"/>
        <c:noMultiLvlLbl val="0"/>
      </c:catAx>
      <c:valAx>
        <c:axId val="179520164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5203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'52'!$B$3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'52'!$A$4:$A$6</c:f>
              <c:strCache>
                <c:ptCount val="3"/>
                <c:pt idx="0">
                  <c:v>I think that EURO will remain joint currencu</c:v>
                </c:pt>
                <c:pt idx="1">
                  <c:v>I don't think EURO will remain join currency</c:v>
                </c:pt>
                <c:pt idx="2">
                  <c:v>DK</c:v>
                </c:pt>
              </c:strCache>
            </c:strRef>
          </c:cat>
          <c:val>
            <c:numRef>
              <c:f>'52'!$B$4:$B$6</c:f>
              <c:numCache>
                <c:formatCode>General</c:formatCode>
                <c:ptCount val="3"/>
                <c:pt idx="0">
                  <c:v>53.2</c:v>
                </c:pt>
                <c:pt idx="1">
                  <c:v>16.100000000000001</c:v>
                </c:pt>
                <c:pt idx="2">
                  <c:v>30.8</c:v>
                </c:pt>
              </c:numCache>
            </c:numRef>
          </c:val>
        </c:ser>
        <c:dLbls>
          <c:showLegendKey val="0"/>
          <c:showVal val="0"/>
          <c:showCatName val="0"/>
          <c:showSerName val="0"/>
          <c:showPercent val="0"/>
          <c:showBubbleSize val="0"/>
        </c:dLbls>
        <c:gapWidth val="182"/>
        <c:axId val="1657540272"/>
        <c:axId val="1657540816"/>
      </c:barChart>
      <c:catAx>
        <c:axId val="1657540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7540816"/>
        <c:crosses val="autoZero"/>
        <c:auto val="1"/>
        <c:lblAlgn val="ctr"/>
        <c:lblOffset val="100"/>
        <c:noMultiLvlLbl val="0"/>
      </c:catAx>
      <c:valAx>
        <c:axId val="165754081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57540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'53'!$B$3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'53'!$A$4:$A$6</c:f>
              <c:strCache>
                <c:ptCount val="3"/>
                <c:pt idx="0">
                  <c:v>I believe Montenegro will keep EURO</c:v>
                </c:pt>
                <c:pt idx="1">
                  <c:v>I believe Montenegro will not keep EURO</c:v>
                </c:pt>
                <c:pt idx="2">
                  <c:v>DK</c:v>
                </c:pt>
              </c:strCache>
            </c:strRef>
          </c:cat>
          <c:val>
            <c:numRef>
              <c:f>'53'!$B$4:$B$6</c:f>
              <c:numCache>
                <c:formatCode>General</c:formatCode>
                <c:ptCount val="3"/>
                <c:pt idx="0">
                  <c:v>62.9</c:v>
                </c:pt>
                <c:pt idx="1">
                  <c:v>9.8000000000000007</c:v>
                </c:pt>
                <c:pt idx="2">
                  <c:v>27.3</c:v>
                </c:pt>
              </c:numCache>
            </c:numRef>
          </c:val>
        </c:ser>
        <c:dLbls>
          <c:showLegendKey val="0"/>
          <c:showVal val="0"/>
          <c:showCatName val="0"/>
          <c:showSerName val="0"/>
          <c:showPercent val="0"/>
          <c:showBubbleSize val="0"/>
        </c:dLbls>
        <c:gapWidth val="182"/>
        <c:axId val="1657962368"/>
        <c:axId val="1657958016"/>
      </c:barChart>
      <c:catAx>
        <c:axId val="1657962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7958016"/>
        <c:crosses val="autoZero"/>
        <c:auto val="1"/>
        <c:lblAlgn val="ctr"/>
        <c:lblOffset val="100"/>
        <c:noMultiLvlLbl val="0"/>
      </c:catAx>
      <c:valAx>
        <c:axId val="165795801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57962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'13'!$C$3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'13'!$B$4:$B$28</c:f>
              <c:strCache>
                <c:ptCount val="25"/>
                <c:pt idx="0">
                  <c:v>Employment</c:v>
                </c:pt>
                <c:pt idx="1">
                  <c:v>Rule of Law</c:v>
                </c:pt>
                <c:pt idx="2">
                  <c:v>Prices and inflation</c:v>
                </c:pt>
                <c:pt idx="3">
                  <c:v>Standard of living</c:v>
                </c:pt>
                <c:pt idx="4">
                  <c:v>Investment in economy</c:v>
                </c:pt>
                <c:pt idx="5">
                  <c:v>Export of Montenegrin products</c:v>
                </c:pt>
                <c:pt idx="6">
                  <c:v>Economic development</c:v>
                </c:pt>
                <c:pt idx="7">
                  <c:v>Regional development</c:v>
                </c:pt>
                <c:pt idx="8">
                  <c:v>Tourism</c:v>
                </c:pt>
                <c:pt idx="9">
                  <c:v>Commerce</c:v>
                </c:pt>
                <c:pt idx="10">
                  <c:v>Farming</c:v>
                </c:pt>
                <c:pt idx="11">
                  <c:v>Industry</c:v>
                </c:pt>
                <c:pt idx="12">
                  <c:v>Traffic</c:v>
                </c:pt>
                <c:pt idx="13">
                  <c:v>Energy</c:v>
                </c:pt>
                <c:pt idx="14">
                  <c:v>Environment</c:v>
                </c:pt>
                <c:pt idx="15">
                  <c:v>Efficiency of judiciary</c:v>
                </c:pt>
                <c:pt idx="16">
                  <c:v>Efficiency of public administration</c:v>
                </c:pt>
                <c:pt idx="17">
                  <c:v>Protection of minority and human rights</c:v>
                </c:pt>
                <c:pt idx="18">
                  <c:v>Social policy</c:v>
                </c:pt>
                <c:pt idx="19">
                  <c:v>Education and mobility of students</c:v>
                </c:pt>
                <c:pt idx="20">
                  <c:v>Women Rights</c:v>
                </c:pt>
                <c:pt idx="21">
                  <c:v>Status of vulnerable groups</c:v>
                </c:pt>
                <c:pt idx="22">
                  <c:v>Democracy development</c:v>
                </c:pt>
                <c:pt idx="23">
                  <c:v>Corruption</c:v>
                </c:pt>
                <c:pt idx="24">
                  <c:v>Movement of People</c:v>
                </c:pt>
              </c:strCache>
            </c:strRef>
          </c:cat>
          <c:val>
            <c:numRef>
              <c:f>'13'!$C$4:$C$28</c:f>
              <c:numCache>
                <c:formatCode>General</c:formatCode>
                <c:ptCount val="25"/>
                <c:pt idx="1">
                  <c:v>48.7</c:v>
                </c:pt>
                <c:pt idx="2">
                  <c:v>30.1</c:v>
                </c:pt>
                <c:pt idx="3">
                  <c:v>35.6</c:v>
                </c:pt>
                <c:pt idx="5">
                  <c:v>36.9</c:v>
                </c:pt>
                <c:pt idx="6">
                  <c:v>34.700000000000003</c:v>
                </c:pt>
                <c:pt idx="7">
                  <c:v>33.299999999999997</c:v>
                </c:pt>
                <c:pt idx="8">
                  <c:v>49.4</c:v>
                </c:pt>
                <c:pt idx="9">
                  <c:v>40.799999999999997</c:v>
                </c:pt>
                <c:pt idx="10">
                  <c:v>36.1</c:v>
                </c:pt>
                <c:pt idx="11">
                  <c:v>33.6</c:v>
                </c:pt>
                <c:pt idx="12">
                  <c:v>43.7</c:v>
                </c:pt>
                <c:pt idx="13">
                  <c:v>37.299999999999997</c:v>
                </c:pt>
                <c:pt idx="14">
                  <c:v>45</c:v>
                </c:pt>
                <c:pt idx="15">
                  <c:v>38.5</c:v>
                </c:pt>
                <c:pt idx="16">
                  <c:v>36.9</c:v>
                </c:pt>
                <c:pt idx="17">
                  <c:v>43.5</c:v>
                </c:pt>
                <c:pt idx="18">
                  <c:v>35.799999999999997</c:v>
                </c:pt>
                <c:pt idx="19">
                  <c:v>41</c:v>
                </c:pt>
                <c:pt idx="20">
                  <c:v>37.4</c:v>
                </c:pt>
                <c:pt idx="21">
                  <c:v>33.299999999999997</c:v>
                </c:pt>
                <c:pt idx="22">
                  <c:v>37.299999999999997</c:v>
                </c:pt>
                <c:pt idx="23">
                  <c:v>37.6</c:v>
                </c:pt>
                <c:pt idx="24">
                  <c:v>46.9</c:v>
                </c:pt>
              </c:numCache>
            </c:numRef>
          </c:val>
        </c:ser>
        <c:ser>
          <c:idx val="1"/>
          <c:order val="1"/>
          <c:tx>
            <c:strRef>
              <c:f>'13'!$D$3</c:f>
              <c:strCache>
                <c:ptCount val="1"/>
                <c:pt idx="0">
                  <c:v>2013</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'13'!$B$4:$B$28</c:f>
              <c:strCache>
                <c:ptCount val="25"/>
                <c:pt idx="0">
                  <c:v>Employment</c:v>
                </c:pt>
                <c:pt idx="1">
                  <c:v>Rule of Law</c:v>
                </c:pt>
                <c:pt idx="2">
                  <c:v>Prices and inflation</c:v>
                </c:pt>
                <c:pt idx="3">
                  <c:v>Standard of living</c:v>
                </c:pt>
                <c:pt idx="4">
                  <c:v>Investment in economy</c:v>
                </c:pt>
                <c:pt idx="5">
                  <c:v>Export of Montenegrin products</c:v>
                </c:pt>
                <c:pt idx="6">
                  <c:v>Economic development</c:v>
                </c:pt>
                <c:pt idx="7">
                  <c:v>Regional development</c:v>
                </c:pt>
                <c:pt idx="8">
                  <c:v>Tourism</c:v>
                </c:pt>
                <c:pt idx="9">
                  <c:v>Commerce</c:v>
                </c:pt>
                <c:pt idx="10">
                  <c:v>Farming</c:v>
                </c:pt>
                <c:pt idx="11">
                  <c:v>Industry</c:v>
                </c:pt>
                <c:pt idx="12">
                  <c:v>Traffic</c:v>
                </c:pt>
                <c:pt idx="13">
                  <c:v>Energy</c:v>
                </c:pt>
                <c:pt idx="14">
                  <c:v>Environment</c:v>
                </c:pt>
                <c:pt idx="15">
                  <c:v>Efficiency of judiciary</c:v>
                </c:pt>
                <c:pt idx="16">
                  <c:v>Efficiency of public administration</c:v>
                </c:pt>
                <c:pt idx="17">
                  <c:v>Protection of minority and human rights</c:v>
                </c:pt>
                <c:pt idx="18">
                  <c:v>Social policy</c:v>
                </c:pt>
                <c:pt idx="19">
                  <c:v>Education and mobility of students</c:v>
                </c:pt>
                <c:pt idx="20">
                  <c:v>Women Rights</c:v>
                </c:pt>
                <c:pt idx="21">
                  <c:v>Status of vulnerable groups</c:v>
                </c:pt>
                <c:pt idx="22">
                  <c:v>Democracy development</c:v>
                </c:pt>
                <c:pt idx="23">
                  <c:v>Corruption</c:v>
                </c:pt>
                <c:pt idx="24">
                  <c:v>Movement of People</c:v>
                </c:pt>
              </c:strCache>
            </c:strRef>
          </c:cat>
          <c:val>
            <c:numRef>
              <c:f>'13'!$D$4:$D$28</c:f>
              <c:numCache>
                <c:formatCode>General</c:formatCode>
                <c:ptCount val="25"/>
                <c:pt idx="0">
                  <c:v>43.8</c:v>
                </c:pt>
                <c:pt idx="1">
                  <c:v>54.7</c:v>
                </c:pt>
                <c:pt idx="2">
                  <c:v>31.5</c:v>
                </c:pt>
                <c:pt idx="3">
                  <c:v>41.7</c:v>
                </c:pt>
                <c:pt idx="4">
                  <c:v>41.5</c:v>
                </c:pt>
                <c:pt idx="5">
                  <c:v>41</c:v>
                </c:pt>
                <c:pt idx="6">
                  <c:v>41.3</c:v>
                </c:pt>
                <c:pt idx="7">
                  <c:v>40.299999999999997</c:v>
                </c:pt>
                <c:pt idx="8">
                  <c:v>51.6</c:v>
                </c:pt>
                <c:pt idx="9">
                  <c:v>42.5</c:v>
                </c:pt>
                <c:pt idx="10">
                  <c:v>39.9</c:v>
                </c:pt>
                <c:pt idx="11">
                  <c:v>35.1</c:v>
                </c:pt>
                <c:pt idx="12">
                  <c:v>43.7</c:v>
                </c:pt>
                <c:pt idx="13">
                  <c:v>41.2</c:v>
                </c:pt>
                <c:pt idx="14">
                  <c:v>51.7</c:v>
                </c:pt>
                <c:pt idx="15">
                  <c:v>44.1</c:v>
                </c:pt>
                <c:pt idx="16">
                  <c:v>42</c:v>
                </c:pt>
                <c:pt idx="17">
                  <c:v>51.2</c:v>
                </c:pt>
                <c:pt idx="18">
                  <c:v>43.4</c:v>
                </c:pt>
                <c:pt idx="19">
                  <c:v>47.3</c:v>
                </c:pt>
                <c:pt idx="20">
                  <c:v>45.7</c:v>
                </c:pt>
                <c:pt idx="21">
                  <c:v>42</c:v>
                </c:pt>
                <c:pt idx="22">
                  <c:v>41.4</c:v>
                </c:pt>
                <c:pt idx="23">
                  <c:v>40.799999999999997</c:v>
                </c:pt>
                <c:pt idx="24">
                  <c:v>47.6</c:v>
                </c:pt>
              </c:numCache>
            </c:numRef>
          </c:val>
        </c:ser>
        <c:dLbls>
          <c:showLegendKey val="0"/>
          <c:showVal val="0"/>
          <c:showCatName val="0"/>
          <c:showSerName val="0"/>
          <c:showPercent val="0"/>
          <c:showBubbleSize val="0"/>
        </c:dLbls>
        <c:gapWidth val="182"/>
        <c:axId val="1352766528"/>
        <c:axId val="1352777408"/>
      </c:barChart>
      <c:catAx>
        <c:axId val="1352766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2777408"/>
        <c:crosses val="autoZero"/>
        <c:auto val="1"/>
        <c:lblAlgn val="ctr"/>
        <c:lblOffset val="100"/>
        <c:noMultiLvlLbl val="0"/>
      </c:catAx>
      <c:valAx>
        <c:axId val="135277740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52766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'13'!$R$3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'13'!$Q$4:$Q$28</c:f>
              <c:strCache>
                <c:ptCount val="25"/>
                <c:pt idx="0">
                  <c:v>Employment</c:v>
                </c:pt>
                <c:pt idx="1">
                  <c:v>Rule of Law</c:v>
                </c:pt>
                <c:pt idx="2">
                  <c:v>Prices and inflation</c:v>
                </c:pt>
                <c:pt idx="3">
                  <c:v>Standard of living</c:v>
                </c:pt>
                <c:pt idx="4">
                  <c:v>Investment in economy</c:v>
                </c:pt>
                <c:pt idx="5">
                  <c:v>Export of Montenegrin products</c:v>
                </c:pt>
                <c:pt idx="6">
                  <c:v>Economic development</c:v>
                </c:pt>
                <c:pt idx="7">
                  <c:v>Regional development</c:v>
                </c:pt>
                <c:pt idx="8">
                  <c:v>Tourism</c:v>
                </c:pt>
                <c:pt idx="9">
                  <c:v>Commerce</c:v>
                </c:pt>
                <c:pt idx="10">
                  <c:v>Farming</c:v>
                </c:pt>
                <c:pt idx="11">
                  <c:v>Industry</c:v>
                </c:pt>
                <c:pt idx="12">
                  <c:v>Traffic</c:v>
                </c:pt>
                <c:pt idx="13">
                  <c:v>Energy</c:v>
                </c:pt>
                <c:pt idx="14">
                  <c:v>Environment</c:v>
                </c:pt>
                <c:pt idx="15">
                  <c:v>Efficiency of judiciary</c:v>
                </c:pt>
                <c:pt idx="16">
                  <c:v>Efficiency of public administration</c:v>
                </c:pt>
                <c:pt idx="17">
                  <c:v>Protection of minority and human rights</c:v>
                </c:pt>
                <c:pt idx="18">
                  <c:v>Social policy</c:v>
                </c:pt>
                <c:pt idx="19">
                  <c:v>Education and mobility of students</c:v>
                </c:pt>
                <c:pt idx="20">
                  <c:v>Women Rights</c:v>
                </c:pt>
                <c:pt idx="21">
                  <c:v>Status of vulnerable groups</c:v>
                </c:pt>
                <c:pt idx="22">
                  <c:v>Democracy development</c:v>
                </c:pt>
                <c:pt idx="23">
                  <c:v>Corruption</c:v>
                </c:pt>
                <c:pt idx="24">
                  <c:v>Movement of People</c:v>
                </c:pt>
              </c:strCache>
            </c:strRef>
          </c:cat>
          <c:val>
            <c:numRef>
              <c:f>'13'!$R$4:$R$28</c:f>
              <c:numCache>
                <c:formatCode>General</c:formatCode>
                <c:ptCount val="25"/>
                <c:pt idx="1">
                  <c:v>11</c:v>
                </c:pt>
                <c:pt idx="2">
                  <c:v>25.3</c:v>
                </c:pt>
                <c:pt idx="3">
                  <c:v>20.6</c:v>
                </c:pt>
                <c:pt idx="5">
                  <c:v>18.7</c:v>
                </c:pt>
                <c:pt idx="6">
                  <c:v>16.3</c:v>
                </c:pt>
                <c:pt idx="7">
                  <c:v>12.3</c:v>
                </c:pt>
                <c:pt idx="8">
                  <c:v>9</c:v>
                </c:pt>
                <c:pt idx="9">
                  <c:v>12.2</c:v>
                </c:pt>
                <c:pt idx="10">
                  <c:v>16</c:v>
                </c:pt>
                <c:pt idx="11">
                  <c:v>16.5</c:v>
                </c:pt>
                <c:pt idx="12">
                  <c:v>10.6</c:v>
                </c:pt>
                <c:pt idx="13">
                  <c:v>11.4</c:v>
                </c:pt>
                <c:pt idx="14">
                  <c:v>20.6</c:v>
                </c:pt>
                <c:pt idx="15">
                  <c:v>13.5</c:v>
                </c:pt>
                <c:pt idx="16">
                  <c:v>13.4</c:v>
                </c:pt>
                <c:pt idx="17">
                  <c:v>12.9</c:v>
                </c:pt>
                <c:pt idx="18">
                  <c:v>13.7</c:v>
                </c:pt>
                <c:pt idx="19">
                  <c:v>12.3</c:v>
                </c:pt>
                <c:pt idx="20">
                  <c:v>10.199999999999999</c:v>
                </c:pt>
                <c:pt idx="21">
                  <c:v>11.2</c:v>
                </c:pt>
                <c:pt idx="22">
                  <c:v>11.9</c:v>
                </c:pt>
                <c:pt idx="23">
                  <c:v>16.100000000000001</c:v>
                </c:pt>
                <c:pt idx="24">
                  <c:v>9.9</c:v>
                </c:pt>
              </c:numCache>
            </c:numRef>
          </c:val>
        </c:ser>
        <c:ser>
          <c:idx val="1"/>
          <c:order val="1"/>
          <c:tx>
            <c:strRef>
              <c:f>'13'!$S$3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'13'!$Q$4:$Q$28</c:f>
              <c:strCache>
                <c:ptCount val="25"/>
                <c:pt idx="0">
                  <c:v>Employment</c:v>
                </c:pt>
                <c:pt idx="1">
                  <c:v>Rule of Law</c:v>
                </c:pt>
                <c:pt idx="2">
                  <c:v>Prices and inflation</c:v>
                </c:pt>
                <c:pt idx="3">
                  <c:v>Standard of living</c:v>
                </c:pt>
                <c:pt idx="4">
                  <c:v>Investment in economy</c:v>
                </c:pt>
                <c:pt idx="5">
                  <c:v>Export of Montenegrin products</c:v>
                </c:pt>
                <c:pt idx="6">
                  <c:v>Economic development</c:v>
                </c:pt>
                <c:pt idx="7">
                  <c:v>Regional development</c:v>
                </c:pt>
                <c:pt idx="8">
                  <c:v>Tourism</c:v>
                </c:pt>
                <c:pt idx="9">
                  <c:v>Commerce</c:v>
                </c:pt>
                <c:pt idx="10">
                  <c:v>Farming</c:v>
                </c:pt>
                <c:pt idx="11">
                  <c:v>Industry</c:v>
                </c:pt>
                <c:pt idx="12">
                  <c:v>Traffic</c:v>
                </c:pt>
                <c:pt idx="13">
                  <c:v>Energy</c:v>
                </c:pt>
                <c:pt idx="14">
                  <c:v>Environment</c:v>
                </c:pt>
                <c:pt idx="15">
                  <c:v>Efficiency of judiciary</c:v>
                </c:pt>
                <c:pt idx="16">
                  <c:v>Efficiency of public administration</c:v>
                </c:pt>
                <c:pt idx="17">
                  <c:v>Protection of minority and human rights</c:v>
                </c:pt>
                <c:pt idx="18">
                  <c:v>Social policy</c:v>
                </c:pt>
                <c:pt idx="19">
                  <c:v>Education and mobility of students</c:v>
                </c:pt>
                <c:pt idx="20">
                  <c:v>Women Rights</c:v>
                </c:pt>
                <c:pt idx="21">
                  <c:v>Status of vulnerable groups</c:v>
                </c:pt>
                <c:pt idx="22">
                  <c:v>Democracy development</c:v>
                </c:pt>
                <c:pt idx="23">
                  <c:v>Corruption</c:v>
                </c:pt>
                <c:pt idx="24">
                  <c:v>Movement of People</c:v>
                </c:pt>
              </c:strCache>
            </c:strRef>
          </c:cat>
          <c:val>
            <c:numRef>
              <c:f>'13'!$S$4:$S$28</c:f>
              <c:numCache>
                <c:formatCode>General</c:formatCode>
                <c:ptCount val="25"/>
                <c:pt idx="0">
                  <c:v>10.4</c:v>
                </c:pt>
                <c:pt idx="1">
                  <c:v>9.3000000000000007</c:v>
                </c:pt>
                <c:pt idx="2">
                  <c:v>20.6</c:v>
                </c:pt>
                <c:pt idx="3">
                  <c:v>14.7</c:v>
                </c:pt>
                <c:pt idx="4">
                  <c:v>12.5</c:v>
                </c:pt>
                <c:pt idx="5">
                  <c:v>15.5</c:v>
                </c:pt>
                <c:pt idx="6">
                  <c:v>12.2</c:v>
                </c:pt>
                <c:pt idx="7">
                  <c:v>11.1</c:v>
                </c:pt>
                <c:pt idx="8">
                  <c:v>9</c:v>
                </c:pt>
                <c:pt idx="9">
                  <c:v>11.6</c:v>
                </c:pt>
                <c:pt idx="10">
                  <c:v>14.8</c:v>
                </c:pt>
                <c:pt idx="11">
                  <c:v>15</c:v>
                </c:pt>
                <c:pt idx="12">
                  <c:v>12.8</c:v>
                </c:pt>
                <c:pt idx="13">
                  <c:v>9.6</c:v>
                </c:pt>
                <c:pt idx="14">
                  <c:v>8.8000000000000007</c:v>
                </c:pt>
                <c:pt idx="15">
                  <c:v>9.6999999999999993</c:v>
                </c:pt>
                <c:pt idx="16">
                  <c:v>10.1</c:v>
                </c:pt>
                <c:pt idx="17">
                  <c:v>9.9</c:v>
                </c:pt>
                <c:pt idx="18">
                  <c:v>10.5</c:v>
                </c:pt>
                <c:pt idx="19">
                  <c:v>9</c:v>
                </c:pt>
                <c:pt idx="20">
                  <c:v>8.1999999999999993</c:v>
                </c:pt>
                <c:pt idx="21">
                  <c:v>8.3000000000000007</c:v>
                </c:pt>
                <c:pt idx="22">
                  <c:v>11.3</c:v>
                </c:pt>
                <c:pt idx="23">
                  <c:v>13.9</c:v>
                </c:pt>
                <c:pt idx="24">
                  <c:v>8.6</c:v>
                </c:pt>
              </c:numCache>
            </c:numRef>
          </c:val>
        </c:ser>
        <c:dLbls>
          <c:showLegendKey val="0"/>
          <c:showVal val="0"/>
          <c:showCatName val="0"/>
          <c:showSerName val="0"/>
          <c:showPercent val="0"/>
          <c:showBubbleSize val="0"/>
        </c:dLbls>
        <c:gapWidth val="182"/>
        <c:axId val="1574522816"/>
        <c:axId val="1574520096"/>
      </c:barChart>
      <c:catAx>
        <c:axId val="1574522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4520096"/>
        <c:crosses val="autoZero"/>
        <c:auto val="1"/>
        <c:lblAlgn val="ctr"/>
        <c:lblOffset val="100"/>
        <c:noMultiLvlLbl val="0"/>
      </c:catAx>
      <c:valAx>
        <c:axId val="157452009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4522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'14'!$C$3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'14'!$B$4:$B$10</c:f>
              <c:strCache>
                <c:ptCount val="7"/>
                <c:pt idx="0">
                  <c:v>Best experts work in EU institutions</c:v>
                </c:pt>
                <c:pt idx="1">
                  <c:v>EU is too burocratic</c:v>
                </c:pt>
                <c:pt idx="2">
                  <c:v>Functions are given according to merits not politics in EU</c:v>
                </c:pt>
                <c:pt idx="3">
                  <c:v>EU institutions are effective</c:v>
                </c:pt>
                <c:pt idx="4">
                  <c:v>All member states have fairly equal influence on work of EU institutions</c:v>
                </c:pt>
                <c:pt idx="5">
                  <c:v>Job in EU is being received based on personal connections</c:v>
                </c:pt>
                <c:pt idx="6">
                  <c:v>Citizens can directly infuence work of EU institutions</c:v>
                </c:pt>
              </c:strCache>
            </c:strRef>
          </c:cat>
          <c:val>
            <c:numRef>
              <c:f>'14'!$C$4:$C$10</c:f>
              <c:numCache>
                <c:formatCode>General</c:formatCode>
                <c:ptCount val="7"/>
                <c:pt idx="0">
                  <c:v>63.7</c:v>
                </c:pt>
                <c:pt idx="1">
                  <c:v>61.900000000000006</c:v>
                </c:pt>
                <c:pt idx="2">
                  <c:v>67.3</c:v>
                </c:pt>
                <c:pt idx="3">
                  <c:v>65.400000000000006</c:v>
                </c:pt>
                <c:pt idx="4">
                  <c:v>40.900000000000006</c:v>
                </c:pt>
                <c:pt idx="5">
                  <c:v>28</c:v>
                </c:pt>
                <c:pt idx="6">
                  <c:v>32.4</c:v>
                </c:pt>
              </c:numCache>
            </c:numRef>
          </c:val>
        </c:ser>
        <c:ser>
          <c:idx val="1"/>
          <c:order val="1"/>
          <c:tx>
            <c:strRef>
              <c:f>'14'!$D$3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'14'!$B$4:$B$10</c:f>
              <c:strCache>
                <c:ptCount val="7"/>
                <c:pt idx="0">
                  <c:v>Best experts work in EU institutions</c:v>
                </c:pt>
                <c:pt idx="1">
                  <c:v>EU is too burocratic</c:v>
                </c:pt>
                <c:pt idx="2">
                  <c:v>Functions are given according to merits not politics in EU</c:v>
                </c:pt>
                <c:pt idx="3">
                  <c:v>EU institutions are effective</c:v>
                </c:pt>
                <c:pt idx="4">
                  <c:v>All member states have fairly equal influence on work of EU institutions</c:v>
                </c:pt>
                <c:pt idx="5">
                  <c:v>Job in EU is being received based on personal connections</c:v>
                </c:pt>
                <c:pt idx="6">
                  <c:v>Citizens can directly infuence work of EU institutions</c:v>
                </c:pt>
              </c:strCache>
            </c:strRef>
          </c:cat>
          <c:val>
            <c:numRef>
              <c:f>'14'!$D$4:$D$10</c:f>
              <c:numCache>
                <c:formatCode>General</c:formatCode>
                <c:ptCount val="7"/>
                <c:pt idx="0">
                  <c:v>59.4</c:v>
                </c:pt>
                <c:pt idx="1">
                  <c:v>61.5</c:v>
                </c:pt>
                <c:pt idx="2">
                  <c:v>65.099999999999994</c:v>
                </c:pt>
                <c:pt idx="3">
                  <c:v>67.400000000000006</c:v>
                </c:pt>
                <c:pt idx="4">
                  <c:v>46.9</c:v>
                </c:pt>
                <c:pt idx="5">
                  <c:v>28.299999999999997</c:v>
                </c:pt>
                <c:pt idx="6">
                  <c:v>35.9</c:v>
                </c:pt>
              </c:numCache>
            </c:numRef>
          </c:val>
        </c:ser>
        <c:dLbls>
          <c:showLegendKey val="0"/>
          <c:showVal val="0"/>
          <c:showCatName val="0"/>
          <c:showSerName val="0"/>
          <c:showPercent val="0"/>
          <c:showBubbleSize val="0"/>
        </c:dLbls>
        <c:gapWidth val="182"/>
        <c:axId val="1574518464"/>
        <c:axId val="1574524992"/>
      </c:barChart>
      <c:catAx>
        <c:axId val="1574518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4524992"/>
        <c:crosses val="autoZero"/>
        <c:auto val="1"/>
        <c:lblAlgn val="ctr"/>
        <c:lblOffset val="100"/>
        <c:noMultiLvlLbl val="0"/>
      </c:catAx>
      <c:valAx>
        <c:axId val="157452499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4518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'15'!$C$3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'15'!$B$4:$B$17</c:f>
              <c:strCache>
                <c:ptCount val="14"/>
                <c:pt idx="0">
                  <c:v>Accession will at last lead to internal reforms which are necessary for better life of the citizens of Montenegro</c:v>
                </c:pt>
                <c:pt idx="1">
                  <c:v>EU will force us to efficiently fight corruption</c:v>
                </c:pt>
                <c:pt idx="2">
                  <c:v>Accession will lead to Montenegro at last becoming rule of law</c:v>
                </c:pt>
                <c:pt idx="3">
                  <c:v>Accession will result in more efficient judiciary and state administration</c:v>
                </c:pt>
                <c:pt idx="4">
                  <c:v>In EU consumers rights are protected so Montenegrin consumers will at last be able to enjoy their rights</c:v>
                </c:pt>
                <c:pt idx="5">
                  <c:v>Membership is only political confirmation of what Montenegro have always been - a European country</c:v>
                </c:pt>
                <c:pt idx="6">
                  <c:v>Membership will open new markets</c:v>
                </c:pt>
                <c:pt idx="7">
                  <c:v>Montenegro will keep its identity, linguistic and national characteristics once it enters EU</c:v>
                </c:pt>
                <c:pt idx="8">
                  <c:v>IN EU member states people live really well</c:v>
                </c:pt>
                <c:pt idx="9">
                  <c:v>In new members states people live much better then before accession</c:v>
                </c:pt>
                <c:pt idx="10">
                  <c:v>Membership opens many opportunities for studying abroad</c:v>
                </c:pt>
                <c:pt idx="11">
                  <c:v>Once we enter EU I will have the same opportunities for education as young people in Germanu, Italy or Netherlands</c:v>
                </c:pt>
                <c:pt idx="12">
                  <c:v>Young people in EU have much more opportunities and ways to ensure their rights then their peers in Montenegro</c:v>
                </c:pt>
                <c:pt idx="13">
                  <c:v>After membership Montenegro will be able to keep its traditional way of producing goods but will have to adjust to some standards</c:v>
                </c:pt>
              </c:strCache>
            </c:strRef>
          </c:cat>
          <c:val>
            <c:numRef>
              <c:f>'15'!$C$4:$C$17</c:f>
              <c:numCache>
                <c:formatCode>General</c:formatCode>
                <c:ptCount val="14"/>
                <c:pt idx="0">
                  <c:v>73</c:v>
                </c:pt>
                <c:pt idx="1">
                  <c:v>72.2</c:v>
                </c:pt>
                <c:pt idx="2">
                  <c:v>71.599999999999994</c:v>
                </c:pt>
                <c:pt idx="3">
                  <c:v>68.900000000000006</c:v>
                </c:pt>
                <c:pt idx="4">
                  <c:v>68.599999999999994</c:v>
                </c:pt>
                <c:pt idx="5">
                  <c:v>71.099999999999994</c:v>
                </c:pt>
                <c:pt idx="6">
                  <c:v>72.599999999999994</c:v>
                </c:pt>
                <c:pt idx="7">
                  <c:v>72.2</c:v>
                </c:pt>
                <c:pt idx="8">
                  <c:v>60.8</c:v>
                </c:pt>
                <c:pt idx="9">
                  <c:v>58</c:v>
                </c:pt>
                <c:pt idx="10">
                  <c:v>77.2</c:v>
                </c:pt>
                <c:pt idx="11">
                  <c:v>77.2</c:v>
                </c:pt>
                <c:pt idx="12">
                  <c:v>76.3</c:v>
                </c:pt>
                <c:pt idx="13">
                  <c:v>63.900000000000006</c:v>
                </c:pt>
              </c:numCache>
            </c:numRef>
          </c:val>
        </c:ser>
        <c:ser>
          <c:idx val="1"/>
          <c:order val="1"/>
          <c:tx>
            <c:strRef>
              <c:f>'15'!$D$3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'15'!$B$4:$B$17</c:f>
              <c:strCache>
                <c:ptCount val="14"/>
                <c:pt idx="0">
                  <c:v>Accession will at last lead to internal reforms which are necessary for better life of the citizens of Montenegro</c:v>
                </c:pt>
                <c:pt idx="1">
                  <c:v>EU will force us to efficiently fight corruption</c:v>
                </c:pt>
                <c:pt idx="2">
                  <c:v>Accession will lead to Montenegro at last becoming rule of law</c:v>
                </c:pt>
                <c:pt idx="3">
                  <c:v>Accession will result in more efficient judiciary and state administration</c:v>
                </c:pt>
                <c:pt idx="4">
                  <c:v>In EU consumers rights are protected so Montenegrin consumers will at last be able to enjoy their rights</c:v>
                </c:pt>
                <c:pt idx="5">
                  <c:v>Membership is only political confirmation of what Montenegro have always been - a European country</c:v>
                </c:pt>
                <c:pt idx="6">
                  <c:v>Membership will open new markets</c:v>
                </c:pt>
                <c:pt idx="7">
                  <c:v>Montenegro will keep its identity, linguistic and national characteristics once it enters EU</c:v>
                </c:pt>
                <c:pt idx="8">
                  <c:v>IN EU member states people live really well</c:v>
                </c:pt>
                <c:pt idx="9">
                  <c:v>In new members states people live much better then before accession</c:v>
                </c:pt>
                <c:pt idx="10">
                  <c:v>Membership opens many opportunities for studying abroad</c:v>
                </c:pt>
                <c:pt idx="11">
                  <c:v>Once we enter EU I will have the same opportunities for education as young people in Germanu, Italy or Netherlands</c:v>
                </c:pt>
                <c:pt idx="12">
                  <c:v>Young people in EU have much more opportunities and ways to ensure their rights then their peers in Montenegro</c:v>
                </c:pt>
                <c:pt idx="13">
                  <c:v>After membership Montenegro will be able to keep its traditional way of producing goods but will have to adjust to some standards</c:v>
                </c:pt>
              </c:strCache>
            </c:strRef>
          </c:cat>
          <c:val>
            <c:numRef>
              <c:f>'15'!$D$4:$D$17</c:f>
              <c:numCache>
                <c:formatCode>General</c:formatCode>
                <c:ptCount val="14"/>
                <c:pt idx="0">
                  <c:v>72.900000000000006</c:v>
                </c:pt>
                <c:pt idx="1">
                  <c:v>72.3</c:v>
                </c:pt>
                <c:pt idx="2">
                  <c:v>70</c:v>
                </c:pt>
                <c:pt idx="3">
                  <c:v>69.099999999999994</c:v>
                </c:pt>
                <c:pt idx="4">
                  <c:v>73.199999999999989</c:v>
                </c:pt>
                <c:pt idx="5">
                  <c:v>64.599999999999994</c:v>
                </c:pt>
                <c:pt idx="6">
                  <c:v>72.199999999999989</c:v>
                </c:pt>
                <c:pt idx="7">
                  <c:v>76</c:v>
                </c:pt>
                <c:pt idx="8">
                  <c:v>62.7</c:v>
                </c:pt>
                <c:pt idx="9">
                  <c:v>60.8</c:v>
                </c:pt>
                <c:pt idx="10">
                  <c:v>79</c:v>
                </c:pt>
                <c:pt idx="11">
                  <c:v>64.099999999999994</c:v>
                </c:pt>
                <c:pt idx="12">
                  <c:v>78.2</c:v>
                </c:pt>
                <c:pt idx="13">
                  <c:v>74.900000000000006</c:v>
                </c:pt>
              </c:numCache>
            </c:numRef>
          </c:val>
        </c:ser>
        <c:dLbls>
          <c:showLegendKey val="0"/>
          <c:showVal val="0"/>
          <c:showCatName val="0"/>
          <c:showSerName val="0"/>
          <c:showPercent val="0"/>
          <c:showBubbleSize val="0"/>
        </c:dLbls>
        <c:gapWidth val="182"/>
        <c:axId val="1795217424"/>
        <c:axId val="1795207088"/>
      </c:barChart>
      <c:catAx>
        <c:axId val="1795217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207088"/>
        <c:crosses val="autoZero"/>
        <c:auto val="1"/>
        <c:lblAlgn val="ctr"/>
        <c:lblOffset val="100"/>
        <c:noMultiLvlLbl val="0"/>
      </c:catAx>
      <c:valAx>
        <c:axId val="179520708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5217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'16'!$C$3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'16'!$B$4:$B$13</c:f>
              <c:strCache>
                <c:ptCount val="10"/>
                <c:pt idx="0">
                  <c:v>People receiving pensions</c:v>
                </c:pt>
                <c:pt idx="1">
                  <c:v>Employed</c:v>
                </c:pt>
                <c:pt idx="2">
                  <c:v>Young</c:v>
                </c:pt>
                <c:pt idx="3">
                  <c:v>Unemployed</c:v>
                </c:pt>
                <c:pt idx="4">
                  <c:v>Farmers</c:v>
                </c:pt>
                <c:pt idx="5">
                  <c:v>Employed in large companies</c:v>
                </c:pt>
                <c:pt idx="6">
                  <c:v>Employed in puvlic administration</c:v>
                </c:pt>
                <c:pt idx="7">
                  <c:v>Businessmen</c:v>
                </c:pt>
                <c:pt idx="8">
                  <c:v>Vulnerable gropus</c:v>
                </c:pt>
                <c:pt idx="9">
                  <c:v>Me, personally</c:v>
                </c:pt>
              </c:strCache>
            </c:strRef>
          </c:cat>
          <c:val>
            <c:numRef>
              <c:f>'16'!$C$4:$C$13</c:f>
              <c:numCache>
                <c:formatCode>General</c:formatCode>
                <c:ptCount val="10"/>
                <c:pt idx="0">
                  <c:v>11.2</c:v>
                </c:pt>
                <c:pt idx="1">
                  <c:v>15.9</c:v>
                </c:pt>
                <c:pt idx="2">
                  <c:v>14.3</c:v>
                </c:pt>
                <c:pt idx="3">
                  <c:v>13.9</c:v>
                </c:pt>
                <c:pt idx="4">
                  <c:v>14.3</c:v>
                </c:pt>
                <c:pt idx="5">
                  <c:v>11.7</c:v>
                </c:pt>
                <c:pt idx="6">
                  <c:v>13.5</c:v>
                </c:pt>
                <c:pt idx="7">
                  <c:v>13.1</c:v>
                </c:pt>
                <c:pt idx="8">
                  <c:v>8.1</c:v>
                </c:pt>
                <c:pt idx="9">
                  <c:v>10.9</c:v>
                </c:pt>
              </c:numCache>
            </c:numRef>
          </c:val>
        </c:ser>
        <c:ser>
          <c:idx val="1"/>
          <c:order val="1"/>
          <c:tx>
            <c:strRef>
              <c:f>'16'!$D$3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'16'!$B$4:$B$13</c:f>
              <c:strCache>
                <c:ptCount val="10"/>
                <c:pt idx="0">
                  <c:v>People receiving pensions</c:v>
                </c:pt>
                <c:pt idx="1">
                  <c:v>Employed</c:v>
                </c:pt>
                <c:pt idx="2">
                  <c:v>Young</c:v>
                </c:pt>
                <c:pt idx="3">
                  <c:v>Unemployed</c:v>
                </c:pt>
                <c:pt idx="4">
                  <c:v>Farmers</c:v>
                </c:pt>
                <c:pt idx="5">
                  <c:v>Employed in large companies</c:v>
                </c:pt>
                <c:pt idx="6">
                  <c:v>Employed in puvlic administration</c:v>
                </c:pt>
                <c:pt idx="7">
                  <c:v>Businessmen</c:v>
                </c:pt>
                <c:pt idx="8">
                  <c:v>Vulnerable gropus</c:v>
                </c:pt>
                <c:pt idx="9">
                  <c:v>Me, personally</c:v>
                </c:pt>
              </c:strCache>
            </c:strRef>
          </c:cat>
          <c:val>
            <c:numRef>
              <c:f>'16'!$D$4:$D$13</c:f>
              <c:numCache>
                <c:formatCode>General</c:formatCode>
                <c:ptCount val="10"/>
                <c:pt idx="0">
                  <c:v>10.4</c:v>
                </c:pt>
                <c:pt idx="1">
                  <c:v>14.2</c:v>
                </c:pt>
                <c:pt idx="2">
                  <c:v>10.7</c:v>
                </c:pt>
                <c:pt idx="3">
                  <c:v>10.199999999999999</c:v>
                </c:pt>
                <c:pt idx="4">
                  <c:v>15.5</c:v>
                </c:pt>
                <c:pt idx="5">
                  <c:v>10.8</c:v>
                </c:pt>
                <c:pt idx="6">
                  <c:v>12.7</c:v>
                </c:pt>
                <c:pt idx="7">
                  <c:v>13.6</c:v>
                </c:pt>
                <c:pt idx="8">
                  <c:v>10.3</c:v>
                </c:pt>
                <c:pt idx="9">
                  <c:v>10.7</c:v>
                </c:pt>
              </c:numCache>
            </c:numRef>
          </c:val>
        </c:ser>
        <c:dLbls>
          <c:showLegendKey val="0"/>
          <c:showVal val="0"/>
          <c:showCatName val="0"/>
          <c:showSerName val="0"/>
          <c:showPercent val="0"/>
          <c:showBubbleSize val="0"/>
        </c:dLbls>
        <c:gapWidth val="182"/>
        <c:axId val="1657539728"/>
        <c:axId val="1657544624"/>
      </c:barChart>
      <c:catAx>
        <c:axId val="1657539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7544624"/>
        <c:crosses val="autoZero"/>
        <c:auto val="1"/>
        <c:lblAlgn val="ctr"/>
        <c:lblOffset val="100"/>
        <c:noMultiLvlLbl val="0"/>
      </c:catAx>
      <c:valAx>
        <c:axId val="16575446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57539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'8'!$C$3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'8'!$B$4:$B$8</c:f>
              <c:strCache>
                <c:ptCount val="5"/>
                <c:pt idx="0">
                  <c:v>Yes, apsolutely</c:v>
                </c:pt>
                <c:pt idx="1">
                  <c:v>Yes, mostly</c:v>
                </c:pt>
                <c:pt idx="2">
                  <c:v>I support more then I don't</c:v>
                </c:pt>
                <c:pt idx="3">
                  <c:v>No, I do not support Montenegrin membership</c:v>
                </c:pt>
                <c:pt idx="4">
                  <c:v>Don't know/don't care</c:v>
                </c:pt>
              </c:strCache>
            </c:strRef>
          </c:cat>
          <c:val>
            <c:numRef>
              <c:f>'8'!$C$4:$C$8</c:f>
              <c:numCache>
                <c:formatCode>General</c:formatCode>
                <c:ptCount val="5"/>
                <c:pt idx="0">
                  <c:v>33.5</c:v>
                </c:pt>
                <c:pt idx="1">
                  <c:v>23.5</c:v>
                </c:pt>
                <c:pt idx="2">
                  <c:v>13.8</c:v>
                </c:pt>
                <c:pt idx="3">
                  <c:v>15.4</c:v>
                </c:pt>
                <c:pt idx="4">
                  <c:v>13.9</c:v>
                </c:pt>
              </c:numCache>
            </c:numRef>
          </c:val>
        </c:ser>
        <c:ser>
          <c:idx val="1"/>
          <c:order val="1"/>
          <c:tx>
            <c:strRef>
              <c:f>'8'!$D$3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'8'!$B$4:$B$8</c:f>
              <c:strCache>
                <c:ptCount val="5"/>
                <c:pt idx="0">
                  <c:v>Yes, apsolutely</c:v>
                </c:pt>
                <c:pt idx="1">
                  <c:v>Yes, mostly</c:v>
                </c:pt>
                <c:pt idx="2">
                  <c:v>I support more then I don't</c:v>
                </c:pt>
                <c:pt idx="3">
                  <c:v>No, I do not support Montenegrin membership</c:v>
                </c:pt>
                <c:pt idx="4">
                  <c:v>Don't know/don't care</c:v>
                </c:pt>
              </c:strCache>
            </c:strRef>
          </c:cat>
          <c:val>
            <c:numRef>
              <c:f>'8'!$D$4:$D$8</c:f>
              <c:numCache>
                <c:formatCode>General</c:formatCode>
                <c:ptCount val="5"/>
                <c:pt idx="0">
                  <c:v>31.1</c:v>
                </c:pt>
                <c:pt idx="1">
                  <c:v>27.3</c:v>
                </c:pt>
                <c:pt idx="2">
                  <c:v>11.8</c:v>
                </c:pt>
                <c:pt idx="3">
                  <c:v>18.3</c:v>
                </c:pt>
                <c:pt idx="4">
                  <c:v>11.4</c:v>
                </c:pt>
              </c:numCache>
            </c:numRef>
          </c:val>
        </c:ser>
        <c:dLbls>
          <c:showLegendKey val="0"/>
          <c:showVal val="0"/>
          <c:showCatName val="0"/>
          <c:showSerName val="0"/>
          <c:showPercent val="0"/>
          <c:showBubbleSize val="0"/>
        </c:dLbls>
        <c:gapWidth val="182"/>
        <c:axId val="1571583760"/>
        <c:axId val="1571593008"/>
      </c:barChart>
      <c:catAx>
        <c:axId val="1571583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593008"/>
        <c:crosses val="autoZero"/>
        <c:auto val="1"/>
        <c:lblAlgn val="ctr"/>
        <c:lblOffset val="100"/>
        <c:noMultiLvlLbl val="0"/>
      </c:catAx>
      <c:valAx>
        <c:axId val="157159300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1583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'16'!$R$3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'16'!$Q$4:$Q$13</c:f>
              <c:strCache>
                <c:ptCount val="10"/>
                <c:pt idx="0">
                  <c:v>People receiving pensions</c:v>
                </c:pt>
                <c:pt idx="1">
                  <c:v>Employed</c:v>
                </c:pt>
                <c:pt idx="2">
                  <c:v>Young</c:v>
                </c:pt>
                <c:pt idx="3">
                  <c:v>Unemployed</c:v>
                </c:pt>
                <c:pt idx="4">
                  <c:v>Farmers</c:v>
                </c:pt>
                <c:pt idx="5">
                  <c:v>Employed in large companies</c:v>
                </c:pt>
                <c:pt idx="6">
                  <c:v>Employed in puvlic administration</c:v>
                </c:pt>
                <c:pt idx="7">
                  <c:v>Businessmen</c:v>
                </c:pt>
                <c:pt idx="8">
                  <c:v>Vulnerable gropus</c:v>
                </c:pt>
                <c:pt idx="9">
                  <c:v>Me, personally</c:v>
                </c:pt>
              </c:strCache>
            </c:strRef>
          </c:cat>
          <c:val>
            <c:numRef>
              <c:f>'16'!$R$4:$R$13</c:f>
              <c:numCache>
                <c:formatCode>General</c:formatCode>
                <c:ptCount val="10"/>
                <c:pt idx="0">
                  <c:v>22</c:v>
                </c:pt>
                <c:pt idx="1">
                  <c:v>29.2</c:v>
                </c:pt>
                <c:pt idx="2">
                  <c:v>48.8</c:v>
                </c:pt>
                <c:pt idx="3">
                  <c:v>40.700000000000003</c:v>
                </c:pt>
                <c:pt idx="4">
                  <c:v>36.6</c:v>
                </c:pt>
                <c:pt idx="5">
                  <c:v>35.799999999999997</c:v>
                </c:pt>
                <c:pt idx="6">
                  <c:v>33.1</c:v>
                </c:pt>
                <c:pt idx="7">
                  <c:v>37</c:v>
                </c:pt>
                <c:pt idx="8">
                  <c:v>34.200000000000003</c:v>
                </c:pt>
                <c:pt idx="9">
                  <c:v>28.3</c:v>
                </c:pt>
              </c:numCache>
            </c:numRef>
          </c:val>
        </c:ser>
        <c:ser>
          <c:idx val="1"/>
          <c:order val="1"/>
          <c:tx>
            <c:strRef>
              <c:f>'16'!$S$3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'16'!$Q$4:$Q$13</c:f>
              <c:strCache>
                <c:ptCount val="10"/>
                <c:pt idx="0">
                  <c:v>People receiving pensions</c:v>
                </c:pt>
                <c:pt idx="1">
                  <c:v>Employed</c:v>
                </c:pt>
                <c:pt idx="2">
                  <c:v>Young</c:v>
                </c:pt>
                <c:pt idx="3">
                  <c:v>Unemployed</c:v>
                </c:pt>
                <c:pt idx="4">
                  <c:v>Farmers</c:v>
                </c:pt>
                <c:pt idx="5">
                  <c:v>Employed in large companies</c:v>
                </c:pt>
                <c:pt idx="6">
                  <c:v>Employed in puvlic administration</c:v>
                </c:pt>
                <c:pt idx="7">
                  <c:v>Businessmen</c:v>
                </c:pt>
                <c:pt idx="8">
                  <c:v>Vulnerable gropus</c:v>
                </c:pt>
                <c:pt idx="9">
                  <c:v>Me, personally</c:v>
                </c:pt>
              </c:strCache>
            </c:strRef>
          </c:cat>
          <c:val>
            <c:numRef>
              <c:f>'16'!$S$4:$S$13</c:f>
              <c:numCache>
                <c:formatCode>General</c:formatCode>
                <c:ptCount val="10"/>
                <c:pt idx="0">
                  <c:v>28.4</c:v>
                </c:pt>
                <c:pt idx="1">
                  <c:v>35.1</c:v>
                </c:pt>
                <c:pt idx="2">
                  <c:v>50.4</c:v>
                </c:pt>
                <c:pt idx="3">
                  <c:v>41.2</c:v>
                </c:pt>
                <c:pt idx="4">
                  <c:v>39.299999999999997</c:v>
                </c:pt>
                <c:pt idx="5">
                  <c:v>38.6</c:v>
                </c:pt>
                <c:pt idx="6">
                  <c:v>35.9</c:v>
                </c:pt>
                <c:pt idx="7">
                  <c:v>38.200000000000003</c:v>
                </c:pt>
                <c:pt idx="8">
                  <c:v>37.9</c:v>
                </c:pt>
                <c:pt idx="9">
                  <c:v>33.4</c:v>
                </c:pt>
              </c:numCache>
            </c:numRef>
          </c:val>
        </c:ser>
        <c:dLbls>
          <c:showLegendKey val="0"/>
          <c:showVal val="0"/>
          <c:showCatName val="0"/>
          <c:showSerName val="0"/>
          <c:showPercent val="0"/>
          <c:showBubbleSize val="0"/>
        </c:dLbls>
        <c:gapWidth val="182"/>
        <c:axId val="1657952576"/>
        <c:axId val="1657960192"/>
      </c:barChart>
      <c:catAx>
        <c:axId val="1657952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7960192"/>
        <c:crosses val="autoZero"/>
        <c:auto val="1"/>
        <c:lblAlgn val="ctr"/>
        <c:lblOffset val="100"/>
        <c:noMultiLvlLbl val="0"/>
      </c:catAx>
      <c:valAx>
        <c:axId val="165796019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57952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'17'!$C$3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'17'!$B$4:$B$13</c:f>
              <c:strCache>
                <c:ptCount val="10"/>
                <c:pt idx="0">
                  <c:v>Government</c:v>
                </c:pt>
                <c:pt idx="1">
                  <c:v>MVPEI</c:v>
                </c:pt>
                <c:pt idx="2">
                  <c:v>Media</c:v>
                </c:pt>
                <c:pt idx="3">
                  <c:v>Parliament</c:v>
                </c:pt>
                <c:pt idx="4">
                  <c:v>NGO</c:v>
                </c:pt>
                <c:pt idx="5">
                  <c:v>Significant individuals</c:v>
                </c:pt>
                <c:pt idx="6">
                  <c:v>Political parties</c:v>
                </c:pt>
                <c:pt idx="7">
                  <c:v>Academic communitu</c:v>
                </c:pt>
                <c:pt idx="8">
                  <c:v>Negotiation structure</c:v>
                </c:pt>
                <c:pt idx="9">
                  <c:v>Parliamentary board for EU integration</c:v>
                </c:pt>
              </c:strCache>
            </c:strRef>
          </c:cat>
          <c:val>
            <c:numRef>
              <c:f>'17'!$C$4:$C$13</c:f>
              <c:numCache>
                <c:formatCode>General</c:formatCode>
                <c:ptCount val="10"/>
                <c:pt idx="0">
                  <c:v>56.1</c:v>
                </c:pt>
                <c:pt idx="1">
                  <c:v>55.4</c:v>
                </c:pt>
                <c:pt idx="2">
                  <c:v>44.9</c:v>
                </c:pt>
                <c:pt idx="3">
                  <c:v>45.9</c:v>
                </c:pt>
                <c:pt idx="4">
                  <c:v>34.6</c:v>
                </c:pt>
                <c:pt idx="5">
                  <c:v>33.4</c:v>
                </c:pt>
                <c:pt idx="6">
                  <c:v>32</c:v>
                </c:pt>
                <c:pt idx="7">
                  <c:v>24</c:v>
                </c:pt>
                <c:pt idx="8">
                  <c:v>37.1</c:v>
                </c:pt>
                <c:pt idx="9">
                  <c:v>40</c:v>
                </c:pt>
              </c:numCache>
            </c:numRef>
          </c:val>
        </c:ser>
        <c:ser>
          <c:idx val="1"/>
          <c:order val="1"/>
          <c:tx>
            <c:strRef>
              <c:f>'17'!$D$3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'17'!$B$4:$B$13</c:f>
              <c:strCache>
                <c:ptCount val="10"/>
                <c:pt idx="0">
                  <c:v>Government</c:v>
                </c:pt>
                <c:pt idx="1">
                  <c:v>MVPEI</c:v>
                </c:pt>
                <c:pt idx="2">
                  <c:v>Media</c:v>
                </c:pt>
                <c:pt idx="3">
                  <c:v>Parliament</c:v>
                </c:pt>
                <c:pt idx="4">
                  <c:v>NGO</c:v>
                </c:pt>
                <c:pt idx="5">
                  <c:v>Significant individuals</c:v>
                </c:pt>
                <c:pt idx="6">
                  <c:v>Political parties</c:v>
                </c:pt>
                <c:pt idx="7">
                  <c:v>Academic communitu</c:v>
                </c:pt>
                <c:pt idx="8">
                  <c:v>Negotiation structure</c:v>
                </c:pt>
                <c:pt idx="9">
                  <c:v>Parliamentary board for EU integration</c:v>
                </c:pt>
              </c:strCache>
            </c:strRef>
          </c:cat>
          <c:val>
            <c:numRef>
              <c:f>'17'!$D$4:$D$13</c:f>
              <c:numCache>
                <c:formatCode>General</c:formatCode>
                <c:ptCount val="10"/>
                <c:pt idx="0">
                  <c:v>63.9</c:v>
                </c:pt>
                <c:pt idx="1">
                  <c:v>63.3</c:v>
                </c:pt>
                <c:pt idx="2">
                  <c:v>30.6</c:v>
                </c:pt>
                <c:pt idx="3">
                  <c:v>51.9</c:v>
                </c:pt>
                <c:pt idx="4">
                  <c:v>29.5</c:v>
                </c:pt>
                <c:pt idx="5">
                  <c:v>35.6</c:v>
                </c:pt>
                <c:pt idx="6">
                  <c:v>35.799999999999997</c:v>
                </c:pt>
                <c:pt idx="7">
                  <c:v>31.700000000000003</c:v>
                </c:pt>
                <c:pt idx="8">
                  <c:v>50.400000000000006</c:v>
                </c:pt>
                <c:pt idx="9">
                  <c:v>49.5</c:v>
                </c:pt>
              </c:numCache>
            </c:numRef>
          </c:val>
        </c:ser>
        <c:dLbls>
          <c:showLegendKey val="0"/>
          <c:showVal val="0"/>
          <c:showCatName val="0"/>
          <c:showSerName val="0"/>
          <c:showPercent val="0"/>
          <c:showBubbleSize val="0"/>
        </c:dLbls>
        <c:gapWidth val="182"/>
        <c:axId val="1352771968"/>
        <c:axId val="1352767072"/>
      </c:barChart>
      <c:catAx>
        <c:axId val="1352771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2767072"/>
        <c:crosses val="autoZero"/>
        <c:auto val="1"/>
        <c:lblAlgn val="ctr"/>
        <c:lblOffset val="100"/>
        <c:noMultiLvlLbl val="0"/>
      </c:catAx>
      <c:valAx>
        <c:axId val="135276707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52771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'18'!$C$3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'18'!$B$4:$B$28</c:f>
              <c:strCache>
                <c:ptCount val="25"/>
                <c:pt idx="0">
                  <c:v>Joint Europe will open many possibilities for young people</c:v>
                </c:pt>
                <c:pt idx="1">
                  <c:v>Joint Europe will long term improve living conditions of all people</c:v>
                </c:pt>
                <c:pt idx="2">
                  <c:v>I don't believe that european integrations will have great significance for me personaly</c:v>
                </c:pt>
                <c:pt idx="3">
                  <c:v>In joint Europe the cultures will become so mixed that people will lose their origins</c:v>
                </c:pt>
                <c:pt idx="4">
                  <c:v>I will find job harder in joint Europe because the competition will be stronger</c:v>
                </c:pt>
                <c:pt idx="5">
                  <c:v>Languages will be so mixed that noone will speak my language</c:v>
                </c:pt>
                <c:pt idx="6">
                  <c:v>Only the powerful ones will profit from joining markets and economies in Europe</c:v>
                </c:pt>
                <c:pt idx="7">
                  <c:v>The bigger and more complex economy is the more limited prospects for my personal interests are</c:v>
                </c:pt>
                <c:pt idx="8">
                  <c:v>European integration will serve as a protection for some people to implement their own interests</c:v>
                </c:pt>
                <c:pt idx="9">
                  <c:v>United world economy cannot function because interests of specific countries are so different</c:v>
                </c:pt>
                <c:pt idx="10">
                  <c:v>In joint Europe we will be able to travel more freely</c:v>
                </c:pt>
                <c:pt idx="11">
                  <c:v>Joint Europe will guarantee peace and stability in the Balkans</c:v>
                </c:pt>
                <c:pt idx="12">
                  <c:v>In joint Europe young people will more easier find jobs</c:v>
                </c:pt>
                <c:pt idx="13">
                  <c:v>Young people will be able to study in European countries after entering EU</c:v>
                </c:pt>
                <c:pt idx="14">
                  <c:v>Citizens of MNE will enjoy the same rights as citizens of EU</c:v>
                </c:pt>
                <c:pt idx="15">
                  <c:v>Diplomas from MNE will be recognised in EU</c:v>
                </c:pt>
                <c:pt idx="16">
                  <c:v>Small countries such is Montenegro will never be equal with bigger ones, not even in EU</c:v>
                </c:pt>
                <c:pt idx="17">
                  <c:v>It is completely the same for Montenegrin future if it joins EU</c:v>
                </c:pt>
                <c:pt idx="18">
                  <c:v>It would be wiser to use the money that is being spent for adjustment of Montenegrin market to European for the protection of Montenegrin economy and agriculture</c:v>
                </c:pt>
                <c:pt idx="19">
                  <c:v>Montenegro is economicaly developed enough so that it can live without EU</c:v>
                </c:pt>
                <c:pt idx="20">
                  <c:v>Independence of Montenegro is much more valuable then all the potential benefit of EU membership</c:v>
                </c:pt>
                <c:pt idx="21">
                  <c:v>EU will lose its cultural identity after membership</c:v>
                </c:pt>
                <c:pt idx="22">
                  <c:v>Brain drain from Montenegro will accelerate after membership</c:v>
                </c:pt>
                <c:pt idx="23">
                  <c:v>Montenegro will be less able to decide independently about its future after membership</c:v>
                </c:pt>
                <c:pt idx="24">
                  <c:v>Competition will be harsher after membership so it will be more difficult to find jobs</c:v>
                </c:pt>
              </c:strCache>
            </c:strRef>
          </c:cat>
          <c:val>
            <c:numRef>
              <c:f>'18'!$C$4:$C$28</c:f>
              <c:numCache>
                <c:formatCode>General</c:formatCode>
                <c:ptCount val="25"/>
                <c:pt idx="0">
                  <c:v>64.2</c:v>
                </c:pt>
                <c:pt idx="1">
                  <c:v>53.3</c:v>
                </c:pt>
                <c:pt idx="2">
                  <c:v>48.1</c:v>
                </c:pt>
                <c:pt idx="3">
                  <c:v>25.2</c:v>
                </c:pt>
                <c:pt idx="4">
                  <c:v>33.1</c:v>
                </c:pt>
                <c:pt idx="5">
                  <c:v>23.200000000000003</c:v>
                </c:pt>
                <c:pt idx="6">
                  <c:v>45</c:v>
                </c:pt>
                <c:pt idx="7">
                  <c:v>29.400000000000002</c:v>
                </c:pt>
                <c:pt idx="8">
                  <c:v>45.4</c:v>
                </c:pt>
                <c:pt idx="9">
                  <c:v>40.700000000000003</c:v>
                </c:pt>
                <c:pt idx="10">
                  <c:v>66.2</c:v>
                </c:pt>
                <c:pt idx="11">
                  <c:v>51.4</c:v>
                </c:pt>
                <c:pt idx="12">
                  <c:v>50.1</c:v>
                </c:pt>
                <c:pt idx="13">
                  <c:v>59</c:v>
                </c:pt>
                <c:pt idx="14">
                  <c:v>53.7</c:v>
                </c:pt>
                <c:pt idx="15">
                  <c:v>51.4</c:v>
                </c:pt>
                <c:pt idx="16">
                  <c:v>45.5</c:v>
                </c:pt>
                <c:pt idx="17">
                  <c:v>30</c:v>
                </c:pt>
                <c:pt idx="18">
                  <c:v>35.799999999999997</c:v>
                </c:pt>
                <c:pt idx="19">
                  <c:v>19.3</c:v>
                </c:pt>
                <c:pt idx="20">
                  <c:v>22.8</c:v>
                </c:pt>
                <c:pt idx="21">
                  <c:v>19.799999999999997</c:v>
                </c:pt>
                <c:pt idx="22">
                  <c:v>35</c:v>
                </c:pt>
                <c:pt idx="23">
                  <c:v>34.700000000000003</c:v>
                </c:pt>
                <c:pt idx="24">
                  <c:v>33.4</c:v>
                </c:pt>
              </c:numCache>
            </c:numRef>
          </c:val>
        </c:ser>
        <c:ser>
          <c:idx val="1"/>
          <c:order val="1"/>
          <c:tx>
            <c:strRef>
              <c:f>'18'!$D$3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'18'!$B$4:$B$28</c:f>
              <c:strCache>
                <c:ptCount val="25"/>
                <c:pt idx="0">
                  <c:v>Joint Europe will open many possibilities for young people</c:v>
                </c:pt>
                <c:pt idx="1">
                  <c:v>Joint Europe will long term improve living conditions of all people</c:v>
                </c:pt>
                <c:pt idx="2">
                  <c:v>I don't believe that european integrations will have great significance for me personaly</c:v>
                </c:pt>
                <c:pt idx="3">
                  <c:v>In joint Europe the cultures will become so mixed that people will lose their origins</c:v>
                </c:pt>
                <c:pt idx="4">
                  <c:v>I will find job harder in joint Europe because the competition will be stronger</c:v>
                </c:pt>
                <c:pt idx="5">
                  <c:v>Languages will be so mixed that noone will speak my language</c:v>
                </c:pt>
                <c:pt idx="6">
                  <c:v>Only the powerful ones will profit from joining markets and economies in Europe</c:v>
                </c:pt>
                <c:pt idx="7">
                  <c:v>The bigger and more complex economy is the more limited prospects for my personal interests are</c:v>
                </c:pt>
                <c:pt idx="8">
                  <c:v>European integration will serve as a protection for some people to implement their own interests</c:v>
                </c:pt>
                <c:pt idx="9">
                  <c:v>United world economy cannot function because interests of specific countries are so different</c:v>
                </c:pt>
                <c:pt idx="10">
                  <c:v>In joint Europe we will be able to travel more freely</c:v>
                </c:pt>
                <c:pt idx="11">
                  <c:v>Joint Europe will guarantee peace and stability in the Balkans</c:v>
                </c:pt>
                <c:pt idx="12">
                  <c:v>In joint Europe young people will more easier find jobs</c:v>
                </c:pt>
                <c:pt idx="13">
                  <c:v>Young people will be able to study in European countries after entering EU</c:v>
                </c:pt>
                <c:pt idx="14">
                  <c:v>Citizens of MNE will enjoy the same rights as citizens of EU</c:v>
                </c:pt>
                <c:pt idx="15">
                  <c:v>Diplomas from MNE will be recognised in EU</c:v>
                </c:pt>
                <c:pt idx="16">
                  <c:v>Small countries such is Montenegro will never be equal with bigger ones, not even in EU</c:v>
                </c:pt>
                <c:pt idx="17">
                  <c:v>It is completely the same for Montenegrin future if it joins EU</c:v>
                </c:pt>
                <c:pt idx="18">
                  <c:v>It would be wiser to use the money that is being spent for adjustment of Montenegrin market to European for the protection of Montenegrin economy and agriculture</c:v>
                </c:pt>
                <c:pt idx="19">
                  <c:v>Montenegro is economicaly developed enough so that it can live without EU</c:v>
                </c:pt>
                <c:pt idx="20">
                  <c:v>Independence of Montenegro is much more valuable then all the potential benefit of EU membership</c:v>
                </c:pt>
                <c:pt idx="21">
                  <c:v>EU will lose its cultural identity after membership</c:v>
                </c:pt>
                <c:pt idx="22">
                  <c:v>Brain drain from Montenegro will accelerate after membership</c:v>
                </c:pt>
                <c:pt idx="23">
                  <c:v>Montenegro will be less able to decide independently about its future after membership</c:v>
                </c:pt>
                <c:pt idx="24">
                  <c:v>Competition will be harsher after membership so it will be more difficult to find jobs</c:v>
                </c:pt>
              </c:strCache>
            </c:strRef>
          </c:cat>
          <c:val>
            <c:numRef>
              <c:f>'18'!$D$4:$D$28</c:f>
              <c:numCache>
                <c:formatCode>General</c:formatCode>
                <c:ptCount val="25"/>
                <c:pt idx="0">
                  <c:v>64.599999999999994</c:v>
                </c:pt>
                <c:pt idx="1">
                  <c:v>53.5</c:v>
                </c:pt>
                <c:pt idx="2">
                  <c:v>43.4</c:v>
                </c:pt>
                <c:pt idx="3">
                  <c:v>28.3</c:v>
                </c:pt>
                <c:pt idx="4">
                  <c:v>29.4</c:v>
                </c:pt>
                <c:pt idx="5">
                  <c:v>21.700000000000003</c:v>
                </c:pt>
                <c:pt idx="6">
                  <c:v>40.5</c:v>
                </c:pt>
                <c:pt idx="7">
                  <c:v>31.2</c:v>
                </c:pt>
                <c:pt idx="8">
                  <c:v>40.700000000000003</c:v>
                </c:pt>
                <c:pt idx="9">
                  <c:v>40.700000000000003</c:v>
                </c:pt>
                <c:pt idx="10">
                  <c:v>67.300000000000011</c:v>
                </c:pt>
                <c:pt idx="11">
                  <c:v>50.6</c:v>
                </c:pt>
                <c:pt idx="12">
                  <c:v>53.7</c:v>
                </c:pt>
                <c:pt idx="13">
                  <c:v>62.1</c:v>
                </c:pt>
                <c:pt idx="14">
                  <c:v>52.900000000000006</c:v>
                </c:pt>
                <c:pt idx="15">
                  <c:v>52.8</c:v>
                </c:pt>
                <c:pt idx="16">
                  <c:v>44.1</c:v>
                </c:pt>
                <c:pt idx="17">
                  <c:v>26.9</c:v>
                </c:pt>
                <c:pt idx="18">
                  <c:v>32.799999999999997</c:v>
                </c:pt>
                <c:pt idx="19">
                  <c:v>18</c:v>
                </c:pt>
                <c:pt idx="20">
                  <c:v>30.5</c:v>
                </c:pt>
                <c:pt idx="21">
                  <c:v>23.6</c:v>
                </c:pt>
                <c:pt idx="22">
                  <c:v>35</c:v>
                </c:pt>
                <c:pt idx="23">
                  <c:v>36.799999999999997</c:v>
                </c:pt>
                <c:pt idx="24">
                  <c:v>27.8</c:v>
                </c:pt>
              </c:numCache>
            </c:numRef>
          </c:val>
        </c:ser>
        <c:dLbls>
          <c:showLegendKey val="0"/>
          <c:showVal val="0"/>
          <c:showCatName val="0"/>
          <c:showSerName val="0"/>
          <c:showPercent val="0"/>
          <c:showBubbleSize val="0"/>
        </c:dLbls>
        <c:gapWidth val="182"/>
        <c:axId val="1554517936"/>
        <c:axId val="1554530448"/>
      </c:barChart>
      <c:catAx>
        <c:axId val="1554517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530448"/>
        <c:crosses val="autoZero"/>
        <c:auto val="1"/>
        <c:lblAlgn val="ctr"/>
        <c:lblOffset val="100"/>
        <c:noMultiLvlLbl val="0"/>
      </c:catAx>
      <c:valAx>
        <c:axId val="155453044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4517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B!$B$4:$B$7</c:f>
              <c:strCache>
                <c:ptCount val="4"/>
                <c:pt idx="0">
                  <c:v>It is good for my company</c:v>
                </c:pt>
                <c:pt idx="1">
                  <c:v>It is neither good or bad for my company</c:v>
                </c:pt>
                <c:pt idx="2">
                  <c:v>It is bad for my company</c:v>
                </c:pt>
                <c:pt idx="3">
                  <c:v>DK</c:v>
                </c:pt>
              </c:strCache>
            </c:strRef>
          </c:cat>
          <c:val>
            <c:numRef>
              <c:f>B!$C$4:$C$7</c:f>
              <c:numCache>
                <c:formatCode>General</c:formatCode>
                <c:ptCount val="4"/>
                <c:pt idx="0">
                  <c:v>46.7</c:v>
                </c:pt>
                <c:pt idx="1">
                  <c:v>38.6</c:v>
                </c:pt>
                <c:pt idx="2">
                  <c:v>6.6</c:v>
                </c:pt>
                <c:pt idx="3">
                  <c:v>8.1</c:v>
                </c:pt>
              </c:numCache>
            </c:numRef>
          </c:val>
        </c:ser>
        <c:dLbls>
          <c:showLegendKey val="0"/>
          <c:showVal val="0"/>
          <c:showCatName val="0"/>
          <c:showSerName val="0"/>
          <c:showPercent val="0"/>
          <c:showBubbleSize val="0"/>
        </c:dLbls>
        <c:gapWidth val="182"/>
        <c:axId val="1657949856"/>
        <c:axId val="1657950400"/>
      </c:barChart>
      <c:catAx>
        <c:axId val="1657949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7950400"/>
        <c:crosses val="autoZero"/>
        <c:auto val="1"/>
        <c:lblAlgn val="ctr"/>
        <c:lblOffset val="100"/>
        <c:noMultiLvlLbl val="0"/>
      </c:catAx>
      <c:valAx>
        <c:axId val="165795040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57949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B!$C$22</c:f>
              <c:strCache>
                <c:ptCount val="1"/>
                <c:pt idx="0">
                  <c:v>It is good for my company</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B!$B$23:$B$25</c:f>
              <c:strCache>
                <c:ptCount val="3"/>
                <c:pt idx="0">
                  <c:v>Northern</c:v>
                </c:pt>
                <c:pt idx="1">
                  <c:v>Central</c:v>
                </c:pt>
                <c:pt idx="2">
                  <c:v>Southern</c:v>
                </c:pt>
              </c:strCache>
            </c:strRef>
          </c:cat>
          <c:val>
            <c:numRef>
              <c:f>B!$C$23:$C$25</c:f>
              <c:numCache>
                <c:formatCode>General</c:formatCode>
                <c:ptCount val="3"/>
                <c:pt idx="0">
                  <c:v>56.7</c:v>
                </c:pt>
                <c:pt idx="1">
                  <c:v>47.1</c:v>
                </c:pt>
                <c:pt idx="2">
                  <c:v>39.6</c:v>
                </c:pt>
              </c:numCache>
            </c:numRef>
          </c:val>
        </c:ser>
        <c:ser>
          <c:idx val="1"/>
          <c:order val="1"/>
          <c:tx>
            <c:strRef>
              <c:f>B!$D$22</c:f>
              <c:strCache>
                <c:ptCount val="1"/>
                <c:pt idx="0">
                  <c:v>It is neither good or bad for my company</c:v>
                </c:pt>
              </c:strCache>
            </c:strRef>
          </c:tx>
          <c:spPr>
            <a:solidFill>
              <a:srgbClr val="FFFF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B!$B$23:$B$25</c:f>
              <c:strCache>
                <c:ptCount val="3"/>
                <c:pt idx="0">
                  <c:v>Northern</c:v>
                </c:pt>
                <c:pt idx="1">
                  <c:v>Central</c:v>
                </c:pt>
                <c:pt idx="2">
                  <c:v>Southern</c:v>
                </c:pt>
              </c:strCache>
            </c:strRef>
          </c:cat>
          <c:val>
            <c:numRef>
              <c:f>B!$D$23:$D$25</c:f>
              <c:numCache>
                <c:formatCode>General</c:formatCode>
                <c:ptCount val="3"/>
                <c:pt idx="0">
                  <c:v>23.3</c:v>
                </c:pt>
                <c:pt idx="1">
                  <c:v>38.700000000000003</c:v>
                </c:pt>
                <c:pt idx="2">
                  <c:v>47.9</c:v>
                </c:pt>
              </c:numCache>
            </c:numRef>
          </c:val>
        </c:ser>
        <c:ser>
          <c:idx val="2"/>
          <c:order val="2"/>
          <c:tx>
            <c:strRef>
              <c:f>B!$E$22</c:f>
              <c:strCache>
                <c:ptCount val="1"/>
                <c:pt idx="0">
                  <c:v>It is bad for my company</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B!$B$23:$B$25</c:f>
              <c:strCache>
                <c:ptCount val="3"/>
                <c:pt idx="0">
                  <c:v>Northern</c:v>
                </c:pt>
                <c:pt idx="1">
                  <c:v>Central</c:v>
                </c:pt>
                <c:pt idx="2">
                  <c:v>Southern</c:v>
                </c:pt>
              </c:strCache>
            </c:strRef>
          </c:cat>
          <c:val>
            <c:numRef>
              <c:f>B!$E$23:$E$25</c:f>
              <c:numCache>
                <c:formatCode>General</c:formatCode>
                <c:ptCount val="3"/>
                <c:pt idx="0">
                  <c:v>0</c:v>
                </c:pt>
                <c:pt idx="1">
                  <c:v>10.1</c:v>
                </c:pt>
                <c:pt idx="2">
                  <c:v>2.1</c:v>
                </c:pt>
              </c:numCache>
            </c:numRef>
          </c:val>
        </c:ser>
        <c:ser>
          <c:idx val="3"/>
          <c:order val="3"/>
          <c:tx>
            <c:strRef>
              <c:f>B!$F$22</c:f>
              <c:strCache>
                <c:ptCount val="1"/>
                <c:pt idx="0">
                  <c:v>DK</c:v>
                </c:pt>
              </c:strCache>
            </c:strRef>
          </c:tx>
          <c:spPr>
            <a:solidFill>
              <a:schemeClr val="bg1">
                <a:lumMod val="85000"/>
              </a:schemeClr>
            </a:solidFill>
            <a:ln>
              <a:noFill/>
            </a:ln>
            <a:effectLst/>
          </c:spPr>
          <c:invertIfNegative val="0"/>
          <c:cat>
            <c:strRef>
              <c:f>B!$B$23:$B$25</c:f>
              <c:strCache>
                <c:ptCount val="3"/>
                <c:pt idx="0">
                  <c:v>Northern</c:v>
                </c:pt>
                <c:pt idx="1">
                  <c:v>Central</c:v>
                </c:pt>
                <c:pt idx="2">
                  <c:v>Southern</c:v>
                </c:pt>
              </c:strCache>
            </c:strRef>
          </c:cat>
          <c:val>
            <c:numRef>
              <c:f>B!$F$23:$F$25</c:f>
              <c:numCache>
                <c:formatCode>General</c:formatCode>
                <c:ptCount val="3"/>
                <c:pt idx="0">
                  <c:v>20</c:v>
                </c:pt>
                <c:pt idx="1">
                  <c:v>4.2</c:v>
                </c:pt>
                <c:pt idx="2">
                  <c:v>10.4</c:v>
                </c:pt>
              </c:numCache>
            </c:numRef>
          </c:val>
        </c:ser>
        <c:dLbls>
          <c:showLegendKey val="0"/>
          <c:showVal val="0"/>
          <c:showCatName val="0"/>
          <c:showSerName val="0"/>
          <c:showPercent val="0"/>
          <c:showBubbleSize val="0"/>
        </c:dLbls>
        <c:gapWidth val="182"/>
        <c:axId val="1571594096"/>
        <c:axId val="1554520656"/>
      </c:barChart>
      <c:catAx>
        <c:axId val="1571594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520656"/>
        <c:crosses val="autoZero"/>
        <c:auto val="1"/>
        <c:lblAlgn val="ctr"/>
        <c:lblOffset val="100"/>
        <c:noMultiLvlLbl val="0"/>
      </c:catAx>
      <c:valAx>
        <c:axId val="155452065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1594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'21'!$C$3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'21'!$B$4:$B$7</c:f>
              <c:strCache>
                <c:ptCount val="4"/>
                <c:pt idx="0">
                  <c:v>Completely</c:v>
                </c:pt>
                <c:pt idx="1">
                  <c:v>Mostly</c:v>
                </c:pt>
                <c:pt idx="2">
                  <c:v>Partly</c:v>
                </c:pt>
                <c:pt idx="3">
                  <c:v>I have almost no information</c:v>
                </c:pt>
              </c:strCache>
            </c:strRef>
          </c:cat>
          <c:val>
            <c:numRef>
              <c:f>'21'!$C$4:$C$7</c:f>
              <c:numCache>
                <c:formatCode>General</c:formatCode>
                <c:ptCount val="4"/>
                <c:pt idx="0">
                  <c:v>7.7</c:v>
                </c:pt>
                <c:pt idx="1">
                  <c:v>31.3</c:v>
                </c:pt>
                <c:pt idx="2">
                  <c:v>43.6</c:v>
                </c:pt>
                <c:pt idx="3">
                  <c:v>17.399999999999999</c:v>
                </c:pt>
              </c:numCache>
            </c:numRef>
          </c:val>
        </c:ser>
        <c:ser>
          <c:idx val="1"/>
          <c:order val="1"/>
          <c:tx>
            <c:strRef>
              <c:f>'21'!$D$3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'21'!$B$4:$B$7</c:f>
              <c:strCache>
                <c:ptCount val="4"/>
                <c:pt idx="0">
                  <c:v>Completely</c:v>
                </c:pt>
                <c:pt idx="1">
                  <c:v>Mostly</c:v>
                </c:pt>
                <c:pt idx="2">
                  <c:v>Partly</c:v>
                </c:pt>
                <c:pt idx="3">
                  <c:v>I have almost no information</c:v>
                </c:pt>
              </c:strCache>
            </c:strRef>
          </c:cat>
          <c:val>
            <c:numRef>
              <c:f>'21'!$D$4:$D$7</c:f>
              <c:numCache>
                <c:formatCode>General</c:formatCode>
                <c:ptCount val="4"/>
                <c:pt idx="0">
                  <c:v>8.5</c:v>
                </c:pt>
                <c:pt idx="1">
                  <c:v>38.1</c:v>
                </c:pt>
                <c:pt idx="2">
                  <c:v>36.700000000000003</c:v>
                </c:pt>
                <c:pt idx="3">
                  <c:v>16.7</c:v>
                </c:pt>
              </c:numCache>
            </c:numRef>
          </c:val>
        </c:ser>
        <c:dLbls>
          <c:showLegendKey val="0"/>
          <c:showVal val="0"/>
          <c:showCatName val="0"/>
          <c:showSerName val="0"/>
          <c:showPercent val="0"/>
          <c:showBubbleSize val="0"/>
        </c:dLbls>
        <c:gapWidth val="182"/>
        <c:axId val="1574525536"/>
        <c:axId val="1574526080"/>
      </c:barChart>
      <c:catAx>
        <c:axId val="1574525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4526080"/>
        <c:crosses val="autoZero"/>
        <c:auto val="1"/>
        <c:lblAlgn val="ctr"/>
        <c:lblOffset val="100"/>
        <c:noMultiLvlLbl val="0"/>
      </c:catAx>
      <c:valAx>
        <c:axId val="157452608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74525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'22'!$C$3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'22'!$B$4:$B$7</c:f>
              <c:strCache>
                <c:ptCount val="4"/>
                <c:pt idx="0">
                  <c:v>Completely</c:v>
                </c:pt>
                <c:pt idx="1">
                  <c:v>Mostly</c:v>
                </c:pt>
                <c:pt idx="2">
                  <c:v>Partly</c:v>
                </c:pt>
                <c:pt idx="3">
                  <c:v>I have almost no information</c:v>
                </c:pt>
              </c:strCache>
            </c:strRef>
          </c:cat>
          <c:val>
            <c:numRef>
              <c:f>'22'!$C$4:$C$7</c:f>
              <c:numCache>
                <c:formatCode>General</c:formatCode>
                <c:ptCount val="4"/>
                <c:pt idx="0">
                  <c:v>5.8</c:v>
                </c:pt>
                <c:pt idx="1">
                  <c:v>27.6</c:v>
                </c:pt>
                <c:pt idx="2">
                  <c:v>46.3</c:v>
                </c:pt>
                <c:pt idx="3">
                  <c:v>20.3</c:v>
                </c:pt>
              </c:numCache>
            </c:numRef>
          </c:val>
        </c:ser>
        <c:ser>
          <c:idx val="1"/>
          <c:order val="1"/>
          <c:tx>
            <c:strRef>
              <c:f>'22'!$D$3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'22'!$B$4:$B$7</c:f>
              <c:strCache>
                <c:ptCount val="4"/>
                <c:pt idx="0">
                  <c:v>Completely</c:v>
                </c:pt>
                <c:pt idx="1">
                  <c:v>Mostly</c:v>
                </c:pt>
                <c:pt idx="2">
                  <c:v>Partly</c:v>
                </c:pt>
                <c:pt idx="3">
                  <c:v>I have almost no information</c:v>
                </c:pt>
              </c:strCache>
            </c:strRef>
          </c:cat>
          <c:val>
            <c:numRef>
              <c:f>'22'!$D$4:$D$7</c:f>
              <c:numCache>
                <c:formatCode>General</c:formatCode>
                <c:ptCount val="4"/>
                <c:pt idx="0">
                  <c:v>7.3</c:v>
                </c:pt>
                <c:pt idx="1">
                  <c:v>38.1</c:v>
                </c:pt>
                <c:pt idx="2">
                  <c:v>36.1</c:v>
                </c:pt>
                <c:pt idx="3">
                  <c:v>18.5</c:v>
                </c:pt>
              </c:numCache>
            </c:numRef>
          </c:val>
        </c:ser>
        <c:dLbls>
          <c:showLegendKey val="0"/>
          <c:showVal val="0"/>
          <c:showCatName val="0"/>
          <c:showSerName val="0"/>
          <c:showPercent val="0"/>
          <c:showBubbleSize val="0"/>
        </c:dLbls>
        <c:gapWidth val="182"/>
        <c:axId val="1554519568"/>
        <c:axId val="1554527184"/>
      </c:barChart>
      <c:catAx>
        <c:axId val="1554519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527184"/>
        <c:crosses val="autoZero"/>
        <c:auto val="1"/>
        <c:lblAlgn val="ctr"/>
        <c:lblOffset val="100"/>
        <c:noMultiLvlLbl val="0"/>
      </c:catAx>
      <c:valAx>
        <c:axId val="155452718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4519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'23'!$C$3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'23'!$B$4:$B$9</c:f>
              <c:strCache>
                <c:ptCount val="6"/>
                <c:pt idx="0">
                  <c:v>I am not interested in this topic</c:v>
                </c:pt>
                <c:pt idx="1">
                  <c:v>I don't understand what is all that about</c:v>
                </c:pt>
                <c:pt idx="2">
                  <c:v>There are not enough information in media</c:v>
                </c:pt>
                <c:pt idx="3">
                  <c:v>I don't understand the terminology</c:v>
                </c:pt>
                <c:pt idx="4">
                  <c:v>Process is closed and there are not enough publi information about it</c:v>
                </c:pt>
                <c:pt idx="5">
                  <c:v>There are too much talk about corruption and organised crime and too little about other topics</c:v>
                </c:pt>
              </c:strCache>
            </c:strRef>
          </c:cat>
          <c:val>
            <c:numRef>
              <c:f>'23'!$C$4:$C$9</c:f>
              <c:numCache>
                <c:formatCode>General</c:formatCode>
                <c:ptCount val="6"/>
                <c:pt idx="0">
                  <c:v>45.7</c:v>
                </c:pt>
                <c:pt idx="1">
                  <c:v>33.299999999999997</c:v>
                </c:pt>
                <c:pt idx="2">
                  <c:v>46.3</c:v>
                </c:pt>
                <c:pt idx="3">
                  <c:v>52.7</c:v>
                </c:pt>
                <c:pt idx="4">
                  <c:v>48.7</c:v>
                </c:pt>
                <c:pt idx="5">
                  <c:v>51.3</c:v>
                </c:pt>
              </c:numCache>
            </c:numRef>
          </c:val>
        </c:ser>
        <c:ser>
          <c:idx val="1"/>
          <c:order val="1"/>
          <c:tx>
            <c:strRef>
              <c:f>'23'!$D$3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'23'!$B$4:$B$9</c:f>
              <c:strCache>
                <c:ptCount val="6"/>
                <c:pt idx="0">
                  <c:v>I am not interested in this topic</c:v>
                </c:pt>
                <c:pt idx="1">
                  <c:v>I don't understand what is all that about</c:v>
                </c:pt>
                <c:pt idx="2">
                  <c:v>There are not enough information in media</c:v>
                </c:pt>
                <c:pt idx="3">
                  <c:v>I don't understand the terminology</c:v>
                </c:pt>
                <c:pt idx="4">
                  <c:v>Process is closed and there are not enough publi information about it</c:v>
                </c:pt>
                <c:pt idx="5">
                  <c:v>There are too much talk about corruption and organised crime and too little about other topics</c:v>
                </c:pt>
              </c:strCache>
            </c:strRef>
          </c:cat>
          <c:val>
            <c:numRef>
              <c:f>'23'!$D$4:$D$9</c:f>
              <c:numCache>
                <c:formatCode>General</c:formatCode>
                <c:ptCount val="6"/>
                <c:pt idx="0">
                  <c:v>42.1</c:v>
                </c:pt>
                <c:pt idx="1">
                  <c:v>20.8</c:v>
                </c:pt>
                <c:pt idx="2">
                  <c:v>40.4</c:v>
                </c:pt>
                <c:pt idx="3">
                  <c:v>41.7</c:v>
                </c:pt>
                <c:pt idx="4">
                  <c:v>49.2</c:v>
                </c:pt>
                <c:pt idx="5">
                  <c:v>49.2</c:v>
                </c:pt>
              </c:numCache>
            </c:numRef>
          </c:val>
        </c:ser>
        <c:dLbls>
          <c:showLegendKey val="0"/>
          <c:showVal val="0"/>
          <c:showCatName val="0"/>
          <c:showSerName val="0"/>
          <c:showPercent val="0"/>
          <c:showBubbleSize val="0"/>
        </c:dLbls>
        <c:gapWidth val="182"/>
        <c:axId val="1663640160"/>
        <c:axId val="1663642336"/>
      </c:barChart>
      <c:catAx>
        <c:axId val="166364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642336"/>
        <c:crosses val="autoZero"/>
        <c:auto val="1"/>
        <c:lblAlgn val="ctr"/>
        <c:lblOffset val="100"/>
        <c:noMultiLvlLbl val="0"/>
      </c:catAx>
      <c:valAx>
        <c:axId val="166364233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3640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'24'!$B$3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'24'!$A$4:$A$8</c:f>
              <c:strCache>
                <c:ptCount val="5"/>
                <c:pt idx="0">
                  <c:v>Yes, very much</c:v>
                </c:pt>
                <c:pt idx="1">
                  <c:v>Yes, but only those that concern me personaly</c:v>
                </c:pt>
                <c:pt idx="2">
                  <c:v>Yes, but onlu those about Montenegrin accession</c:v>
                </c:pt>
                <c:pt idx="3">
                  <c:v>I am interested only in most basic information</c:v>
                </c:pt>
                <c:pt idx="4">
                  <c:v>No, I am not interested</c:v>
                </c:pt>
              </c:strCache>
            </c:strRef>
          </c:cat>
          <c:val>
            <c:numRef>
              <c:f>'24'!$B$4:$B$8</c:f>
              <c:numCache>
                <c:formatCode>General</c:formatCode>
                <c:ptCount val="5"/>
                <c:pt idx="0">
                  <c:v>18.100000000000001</c:v>
                </c:pt>
                <c:pt idx="1">
                  <c:v>12.1</c:v>
                </c:pt>
                <c:pt idx="2">
                  <c:v>22.8</c:v>
                </c:pt>
                <c:pt idx="3">
                  <c:v>31.6</c:v>
                </c:pt>
                <c:pt idx="4">
                  <c:v>15.5</c:v>
                </c:pt>
              </c:numCache>
            </c:numRef>
          </c:val>
        </c:ser>
        <c:ser>
          <c:idx val="1"/>
          <c:order val="1"/>
          <c:tx>
            <c:strRef>
              <c:f>'24'!$C$3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'24'!$A$4:$A$8</c:f>
              <c:strCache>
                <c:ptCount val="5"/>
                <c:pt idx="0">
                  <c:v>Yes, very much</c:v>
                </c:pt>
                <c:pt idx="1">
                  <c:v>Yes, but only those that concern me personaly</c:v>
                </c:pt>
                <c:pt idx="2">
                  <c:v>Yes, but onlu those about Montenegrin accession</c:v>
                </c:pt>
                <c:pt idx="3">
                  <c:v>I am interested only in most basic information</c:v>
                </c:pt>
                <c:pt idx="4">
                  <c:v>No, I am not interested</c:v>
                </c:pt>
              </c:strCache>
            </c:strRef>
          </c:cat>
          <c:val>
            <c:numRef>
              <c:f>'24'!$C$4:$C$8</c:f>
              <c:numCache>
                <c:formatCode>General</c:formatCode>
                <c:ptCount val="5"/>
                <c:pt idx="0">
                  <c:v>23.6</c:v>
                </c:pt>
                <c:pt idx="1">
                  <c:v>11.9</c:v>
                </c:pt>
                <c:pt idx="2">
                  <c:v>23.6</c:v>
                </c:pt>
                <c:pt idx="3">
                  <c:v>25.7</c:v>
                </c:pt>
                <c:pt idx="4">
                  <c:v>15.2</c:v>
                </c:pt>
              </c:numCache>
            </c:numRef>
          </c:val>
        </c:ser>
        <c:dLbls>
          <c:showLegendKey val="0"/>
          <c:showVal val="0"/>
          <c:showCatName val="0"/>
          <c:showSerName val="0"/>
          <c:showPercent val="0"/>
          <c:showBubbleSize val="0"/>
        </c:dLbls>
        <c:gapWidth val="182"/>
        <c:axId val="1557607744"/>
        <c:axId val="1557608288"/>
      </c:barChart>
      <c:catAx>
        <c:axId val="15576077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7608288"/>
        <c:crosses val="autoZero"/>
        <c:auto val="1"/>
        <c:lblAlgn val="ctr"/>
        <c:lblOffset val="100"/>
        <c:noMultiLvlLbl val="0"/>
      </c:catAx>
      <c:valAx>
        <c:axId val="155760828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607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'25'!$B$3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'25'!$A$4:$A$8</c:f>
              <c:strCache>
                <c:ptCount val="5"/>
                <c:pt idx="0">
                  <c:v>I think informing about it has high quality and it is complete</c:v>
                </c:pt>
                <c:pt idx="1">
                  <c:v>I think only the key information are given to public</c:v>
                </c:pt>
                <c:pt idx="2">
                  <c:v>I think that informing about it is incomplete and of low quality</c:v>
                </c:pt>
                <c:pt idx="3">
                  <c:v>I believe that the public has almost no information about it</c:v>
                </c:pt>
                <c:pt idx="4">
                  <c:v>I am not interested about it</c:v>
                </c:pt>
              </c:strCache>
            </c:strRef>
          </c:cat>
          <c:val>
            <c:numRef>
              <c:f>'25'!$B$4:$B$8</c:f>
              <c:numCache>
                <c:formatCode>General</c:formatCode>
                <c:ptCount val="5"/>
                <c:pt idx="0">
                  <c:v>11.7</c:v>
                </c:pt>
                <c:pt idx="1">
                  <c:v>21</c:v>
                </c:pt>
                <c:pt idx="2">
                  <c:v>39</c:v>
                </c:pt>
                <c:pt idx="3">
                  <c:v>13.2</c:v>
                </c:pt>
                <c:pt idx="4">
                  <c:v>15.1</c:v>
                </c:pt>
              </c:numCache>
            </c:numRef>
          </c:val>
        </c:ser>
        <c:ser>
          <c:idx val="1"/>
          <c:order val="1"/>
          <c:tx>
            <c:strRef>
              <c:f>'25'!$C$3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'25'!$A$4:$A$8</c:f>
              <c:strCache>
                <c:ptCount val="5"/>
                <c:pt idx="0">
                  <c:v>I think informing about it has high quality and it is complete</c:v>
                </c:pt>
                <c:pt idx="1">
                  <c:v>I think only the key information are given to public</c:v>
                </c:pt>
                <c:pt idx="2">
                  <c:v>I think that informing about it is incomplete and of low quality</c:v>
                </c:pt>
                <c:pt idx="3">
                  <c:v>I believe that the public has almost no information about it</c:v>
                </c:pt>
                <c:pt idx="4">
                  <c:v>I am not interested about it</c:v>
                </c:pt>
              </c:strCache>
            </c:strRef>
          </c:cat>
          <c:val>
            <c:numRef>
              <c:f>'25'!$C$4:$C$8</c:f>
              <c:numCache>
                <c:formatCode>General</c:formatCode>
                <c:ptCount val="5"/>
                <c:pt idx="0">
                  <c:v>12.9</c:v>
                </c:pt>
                <c:pt idx="1">
                  <c:v>27.6</c:v>
                </c:pt>
                <c:pt idx="2">
                  <c:v>35.1</c:v>
                </c:pt>
                <c:pt idx="3">
                  <c:v>7.9</c:v>
                </c:pt>
                <c:pt idx="4">
                  <c:v>16.399999999999999</c:v>
                </c:pt>
              </c:numCache>
            </c:numRef>
          </c:val>
        </c:ser>
        <c:dLbls>
          <c:showLegendKey val="0"/>
          <c:showVal val="0"/>
          <c:showCatName val="0"/>
          <c:showSerName val="0"/>
          <c:showPercent val="0"/>
          <c:showBubbleSize val="0"/>
        </c:dLbls>
        <c:gapWidth val="182"/>
        <c:axId val="1352768704"/>
        <c:axId val="1352776864"/>
      </c:barChart>
      <c:catAx>
        <c:axId val="1352768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2776864"/>
        <c:crosses val="autoZero"/>
        <c:auto val="1"/>
        <c:lblAlgn val="ctr"/>
        <c:lblOffset val="100"/>
        <c:noMultiLvlLbl val="0"/>
      </c:catAx>
      <c:valAx>
        <c:axId val="135277686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52768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'9'!$C$3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'9'!$B$4:$B$7</c:f>
              <c:strCache>
                <c:ptCount val="4"/>
                <c:pt idx="0">
                  <c:v>I'd vote in favor</c:v>
                </c:pt>
                <c:pt idx="1">
                  <c:v>I'd vote against</c:v>
                </c:pt>
                <c:pt idx="2">
                  <c:v>I would abstain</c:v>
                </c:pt>
                <c:pt idx="3">
                  <c:v>DK</c:v>
                </c:pt>
              </c:strCache>
            </c:strRef>
          </c:cat>
          <c:val>
            <c:numRef>
              <c:f>'9'!$C$4:$C$7</c:f>
              <c:numCache>
                <c:formatCode>General</c:formatCode>
                <c:ptCount val="4"/>
                <c:pt idx="0">
                  <c:v>53.7</c:v>
                </c:pt>
                <c:pt idx="1">
                  <c:v>18.100000000000001</c:v>
                </c:pt>
                <c:pt idx="2">
                  <c:v>15.9</c:v>
                </c:pt>
                <c:pt idx="3">
                  <c:v>12.2</c:v>
                </c:pt>
              </c:numCache>
            </c:numRef>
          </c:val>
        </c:ser>
        <c:ser>
          <c:idx val="1"/>
          <c:order val="1"/>
          <c:tx>
            <c:strRef>
              <c:f>'9'!$D$3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'9'!$B$4:$B$7</c:f>
              <c:strCache>
                <c:ptCount val="4"/>
                <c:pt idx="0">
                  <c:v>I'd vote in favor</c:v>
                </c:pt>
                <c:pt idx="1">
                  <c:v>I'd vote against</c:v>
                </c:pt>
                <c:pt idx="2">
                  <c:v>I would abstain</c:v>
                </c:pt>
                <c:pt idx="3">
                  <c:v>DK</c:v>
                </c:pt>
              </c:strCache>
            </c:strRef>
          </c:cat>
          <c:val>
            <c:numRef>
              <c:f>'9'!$D$4:$D$7</c:f>
              <c:numCache>
                <c:formatCode>General</c:formatCode>
                <c:ptCount val="4"/>
                <c:pt idx="0">
                  <c:v>54.3</c:v>
                </c:pt>
                <c:pt idx="1">
                  <c:v>19.100000000000001</c:v>
                </c:pt>
                <c:pt idx="2">
                  <c:v>12.6</c:v>
                </c:pt>
                <c:pt idx="3">
                  <c:v>13.7</c:v>
                </c:pt>
              </c:numCache>
            </c:numRef>
          </c:val>
        </c:ser>
        <c:dLbls>
          <c:showLegendKey val="0"/>
          <c:showVal val="0"/>
          <c:showCatName val="0"/>
          <c:showSerName val="0"/>
          <c:showPercent val="0"/>
          <c:showBubbleSize val="0"/>
        </c:dLbls>
        <c:gapWidth val="182"/>
        <c:axId val="1795208176"/>
        <c:axId val="1795219600"/>
      </c:barChart>
      <c:catAx>
        <c:axId val="1795208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219600"/>
        <c:crosses val="autoZero"/>
        <c:auto val="1"/>
        <c:lblAlgn val="ctr"/>
        <c:lblOffset val="100"/>
        <c:noMultiLvlLbl val="0"/>
      </c:catAx>
      <c:valAx>
        <c:axId val="179521960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5208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'26'!$B$3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'26'!$A$4:$A$15</c:f>
              <c:strCache>
                <c:ptCount val="12"/>
                <c:pt idx="0">
                  <c:v>Government</c:v>
                </c:pt>
                <c:pt idx="1">
                  <c:v>MVPEI</c:v>
                </c:pt>
                <c:pt idx="2">
                  <c:v>Negotiation structure</c:v>
                </c:pt>
                <c:pt idx="3">
                  <c:v>NGOs</c:v>
                </c:pt>
                <c:pt idx="4">
                  <c:v>Media</c:v>
                </c:pt>
                <c:pt idx="5">
                  <c:v>Specialised offices and institutions</c:v>
                </c:pt>
                <c:pt idx="6">
                  <c:v>International institutions and officials</c:v>
                </c:pt>
                <c:pt idx="7">
                  <c:v>Delegation of EU in MNE / EU info center</c:v>
                </c:pt>
                <c:pt idx="8">
                  <c:v>Embassies of EU members in MNE</c:v>
                </c:pt>
                <c:pt idx="9">
                  <c:v>Political parties</c:v>
                </c:pt>
                <c:pt idx="10">
                  <c:v>Parliamentary board for EU integrations</c:v>
                </c:pt>
                <c:pt idx="11">
                  <c:v>DK</c:v>
                </c:pt>
              </c:strCache>
            </c:strRef>
          </c:cat>
          <c:val>
            <c:numRef>
              <c:f>'26'!$B$4:$B$15</c:f>
              <c:numCache>
                <c:formatCode>General</c:formatCode>
                <c:ptCount val="12"/>
                <c:pt idx="0">
                  <c:v>26.4</c:v>
                </c:pt>
                <c:pt idx="1">
                  <c:v>13.4</c:v>
                </c:pt>
                <c:pt idx="2">
                  <c:v>5.8</c:v>
                </c:pt>
                <c:pt idx="3">
                  <c:v>2.8</c:v>
                </c:pt>
                <c:pt idx="4">
                  <c:v>20.9</c:v>
                </c:pt>
                <c:pt idx="5">
                  <c:v>3.1</c:v>
                </c:pt>
                <c:pt idx="6">
                  <c:v>1.4</c:v>
                </c:pt>
                <c:pt idx="7">
                  <c:v>0</c:v>
                </c:pt>
                <c:pt idx="8">
                  <c:v>1.6</c:v>
                </c:pt>
                <c:pt idx="9">
                  <c:v>1.9</c:v>
                </c:pt>
                <c:pt idx="10">
                  <c:v>1.4</c:v>
                </c:pt>
                <c:pt idx="11">
                  <c:v>21.3</c:v>
                </c:pt>
              </c:numCache>
            </c:numRef>
          </c:val>
        </c:ser>
        <c:ser>
          <c:idx val="1"/>
          <c:order val="1"/>
          <c:tx>
            <c:strRef>
              <c:f>'26'!$C$3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'26'!$A$4:$A$15</c:f>
              <c:strCache>
                <c:ptCount val="12"/>
                <c:pt idx="0">
                  <c:v>Government</c:v>
                </c:pt>
                <c:pt idx="1">
                  <c:v>MVPEI</c:v>
                </c:pt>
                <c:pt idx="2">
                  <c:v>Negotiation structure</c:v>
                </c:pt>
                <c:pt idx="3">
                  <c:v>NGOs</c:v>
                </c:pt>
                <c:pt idx="4">
                  <c:v>Media</c:v>
                </c:pt>
                <c:pt idx="5">
                  <c:v>Specialised offices and institutions</c:v>
                </c:pt>
                <c:pt idx="6">
                  <c:v>International institutions and officials</c:v>
                </c:pt>
                <c:pt idx="7">
                  <c:v>Delegation of EU in MNE / EU info center</c:v>
                </c:pt>
                <c:pt idx="8">
                  <c:v>Embassies of EU members in MNE</c:v>
                </c:pt>
                <c:pt idx="9">
                  <c:v>Political parties</c:v>
                </c:pt>
                <c:pt idx="10">
                  <c:v>Parliamentary board for EU integrations</c:v>
                </c:pt>
                <c:pt idx="11">
                  <c:v>DK</c:v>
                </c:pt>
              </c:strCache>
            </c:strRef>
          </c:cat>
          <c:val>
            <c:numRef>
              <c:f>'26'!$C$4:$C$15</c:f>
              <c:numCache>
                <c:formatCode>General</c:formatCode>
                <c:ptCount val="12"/>
                <c:pt idx="0">
                  <c:v>26.8</c:v>
                </c:pt>
                <c:pt idx="1">
                  <c:v>15.9</c:v>
                </c:pt>
                <c:pt idx="2">
                  <c:v>5</c:v>
                </c:pt>
                <c:pt idx="3">
                  <c:v>1.4</c:v>
                </c:pt>
                <c:pt idx="4">
                  <c:v>15.6</c:v>
                </c:pt>
                <c:pt idx="5">
                  <c:v>3.7</c:v>
                </c:pt>
                <c:pt idx="6">
                  <c:v>0.9</c:v>
                </c:pt>
                <c:pt idx="7">
                  <c:v>1.8</c:v>
                </c:pt>
                <c:pt idx="8">
                  <c:v>1.5</c:v>
                </c:pt>
                <c:pt idx="9">
                  <c:v>2.7</c:v>
                </c:pt>
                <c:pt idx="10">
                  <c:v>2.6</c:v>
                </c:pt>
                <c:pt idx="11">
                  <c:v>22</c:v>
                </c:pt>
              </c:numCache>
            </c:numRef>
          </c:val>
        </c:ser>
        <c:dLbls>
          <c:showLegendKey val="0"/>
          <c:showVal val="0"/>
          <c:showCatName val="0"/>
          <c:showSerName val="0"/>
          <c:showPercent val="0"/>
          <c:showBubbleSize val="0"/>
        </c:dLbls>
        <c:gapWidth val="182"/>
        <c:axId val="1657961824"/>
        <c:axId val="1657962912"/>
      </c:barChart>
      <c:catAx>
        <c:axId val="1657961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7962912"/>
        <c:crosses val="autoZero"/>
        <c:auto val="1"/>
        <c:lblAlgn val="ctr"/>
        <c:lblOffset val="100"/>
        <c:noMultiLvlLbl val="0"/>
      </c:catAx>
      <c:valAx>
        <c:axId val="165796291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57961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'27'!$B$3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'27'!$A$4:$A$25</c:f>
              <c:strCache>
                <c:ptCount val="22"/>
                <c:pt idx="0">
                  <c:v>Newspapers</c:v>
                </c:pt>
                <c:pt idx="1">
                  <c:v>Newspaper internet portals</c:v>
                </c:pt>
                <c:pt idx="2">
                  <c:v>TV</c:v>
                </c:pt>
                <c:pt idx="3">
                  <c:v>Radio</c:v>
                </c:pt>
                <c:pt idx="4">
                  <c:v>Facebook</c:v>
                </c:pt>
                <c:pt idx="5">
                  <c:v>Twitter</c:v>
                </c:pt>
                <c:pt idx="6">
                  <c:v>Other social networks</c:v>
                </c:pt>
                <c:pt idx="7">
                  <c:v>Relatives</c:v>
                </c:pt>
                <c:pt idx="8">
                  <c:v>Friends</c:v>
                </c:pt>
                <c:pt idx="9">
                  <c:v>Specialised EU shows</c:v>
                </c:pt>
                <c:pt idx="10">
                  <c:v>Publications, brochures</c:v>
                </c:pt>
                <c:pt idx="11">
                  <c:v>Interner pages dedicated to EU integrations</c:v>
                </c:pt>
                <c:pt idx="12">
                  <c:v>Internet presentation of MNE Government</c:v>
                </c:pt>
                <c:pt idx="13">
                  <c:v>Internet presentation of MVPEI</c:v>
                </c:pt>
                <c:pt idx="14">
                  <c:v>EU info punkts</c:v>
                </c:pt>
                <c:pt idx="15">
                  <c:v>Seminars, conferences</c:v>
                </c:pt>
                <c:pt idx="16">
                  <c:v>Public discussions</c:v>
                </c:pt>
                <c:pt idx="17">
                  <c:v>Schools, universities</c:v>
                </c:pt>
                <c:pt idx="18">
                  <c:v>Courses organised by NGOs</c:v>
                </c:pt>
                <c:pt idx="19">
                  <c:v>Delegation of EU in MNE</c:v>
                </c:pt>
                <c:pt idx="20">
                  <c:v>Facebook profile of Delegation EU in MNE</c:v>
                </c:pt>
                <c:pt idx="21">
                  <c:v>Twitter profile of chief of Delegation EU in MNE</c:v>
                </c:pt>
              </c:strCache>
            </c:strRef>
          </c:cat>
          <c:val>
            <c:numRef>
              <c:f>'27'!$B$4:$B$25</c:f>
              <c:numCache>
                <c:formatCode>General</c:formatCode>
                <c:ptCount val="22"/>
                <c:pt idx="0">
                  <c:v>58.6</c:v>
                </c:pt>
                <c:pt idx="1">
                  <c:v>47.7</c:v>
                </c:pt>
                <c:pt idx="2">
                  <c:v>69.8</c:v>
                </c:pt>
                <c:pt idx="3">
                  <c:v>30.9</c:v>
                </c:pt>
                <c:pt idx="4">
                  <c:v>19.3</c:v>
                </c:pt>
                <c:pt idx="5">
                  <c:v>11.5</c:v>
                </c:pt>
                <c:pt idx="6">
                  <c:v>14.2</c:v>
                </c:pt>
                <c:pt idx="7">
                  <c:v>31.4</c:v>
                </c:pt>
                <c:pt idx="8">
                  <c:v>33</c:v>
                </c:pt>
                <c:pt idx="9">
                  <c:v>25.2</c:v>
                </c:pt>
                <c:pt idx="10">
                  <c:v>13.6</c:v>
                </c:pt>
                <c:pt idx="11">
                  <c:v>17.899999999999999</c:v>
                </c:pt>
                <c:pt idx="12">
                  <c:v>12</c:v>
                </c:pt>
                <c:pt idx="13">
                  <c:v>12.1</c:v>
                </c:pt>
                <c:pt idx="14">
                  <c:v>10.9</c:v>
                </c:pt>
                <c:pt idx="15">
                  <c:v>10.9</c:v>
                </c:pt>
                <c:pt idx="16">
                  <c:v>10.8</c:v>
                </c:pt>
                <c:pt idx="17">
                  <c:v>10.8</c:v>
                </c:pt>
                <c:pt idx="18">
                  <c:v>7.8</c:v>
                </c:pt>
              </c:numCache>
            </c:numRef>
          </c:val>
        </c:ser>
        <c:ser>
          <c:idx val="1"/>
          <c:order val="1"/>
          <c:tx>
            <c:strRef>
              <c:f>'27'!$C$3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'27'!$A$4:$A$25</c:f>
              <c:strCache>
                <c:ptCount val="22"/>
                <c:pt idx="0">
                  <c:v>Newspapers</c:v>
                </c:pt>
                <c:pt idx="1">
                  <c:v>Newspaper internet portals</c:v>
                </c:pt>
                <c:pt idx="2">
                  <c:v>TV</c:v>
                </c:pt>
                <c:pt idx="3">
                  <c:v>Radio</c:v>
                </c:pt>
                <c:pt idx="4">
                  <c:v>Facebook</c:v>
                </c:pt>
                <c:pt idx="5">
                  <c:v>Twitter</c:v>
                </c:pt>
                <c:pt idx="6">
                  <c:v>Other social networks</c:v>
                </c:pt>
                <c:pt idx="7">
                  <c:v>Relatives</c:v>
                </c:pt>
                <c:pt idx="8">
                  <c:v>Friends</c:v>
                </c:pt>
                <c:pt idx="9">
                  <c:v>Specialised EU shows</c:v>
                </c:pt>
                <c:pt idx="10">
                  <c:v>Publications, brochures</c:v>
                </c:pt>
                <c:pt idx="11">
                  <c:v>Interner pages dedicated to EU integrations</c:v>
                </c:pt>
                <c:pt idx="12">
                  <c:v>Internet presentation of MNE Government</c:v>
                </c:pt>
                <c:pt idx="13">
                  <c:v>Internet presentation of MVPEI</c:v>
                </c:pt>
                <c:pt idx="14">
                  <c:v>EU info punkts</c:v>
                </c:pt>
                <c:pt idx="15">
                  <c:v>Seminars, conferences</c:v>
                </c:pt>
                <c:pt idx="16">
                  <c:v>Public discussions</c:v>
                </c:pt>
                <c:pt idx="17">
                  <c:v>Schools, universities</c:v>
                </c:pt>
                <c:pt idx="18">
                  <c:v>Courses organised by NGOs</c:v>
                </c:pt>
                <c:pt idx="19">
                  <c:v>Delegation of EU in MNE</c:v>
                </c:pt>
                <c:pt idx="20">
                  <c:v>Facebook profile of Delegation EU in MNE</c:v>
                </c:pt>
                <c:pt idx="21">
                  <c:v>Twitter profile of chief of Delegation EU in MNE</c:v>
                </c:pt>
              </c:strCache>
            </c:strRef>
          </c:cat>
          <c:val>
            <c:numRef>
              <c:f>'27'!$C$4:$C$25</c:f>
              <c:numCache>
                <c:formatCode>General</c:formatCode>
                <c:ptCount val="22"/>
                <c:pt idx="0">
                  <c:v>53.4</c:v>
                </c:pt>
                <c:pt idx="1">
                  <c:v>48</c:v>
                </c:pt>
                <c:pt idx="2">
                  <c:v>77</c:v>
                </c:pt>
                <c:pt idx="3">
                  <c:v>29.2</c:v>
                </c:pt>
                <c:pt idx="4">
                  <c:v>29.6</c:v>
                </c:pt>
                <c:pt idx="5">
                  <c:v>15.1</c:v>
                </c:pt>
                <c:pt idx="6">
                  <c:v>18.5</c:v>
                </c:pt>
                <c:pt idx="7">
                  <c:v>29.7</c:v>
                </c:pt>
                <c:pt idx="8">
                  <c:v>39</c:v>
                </c:pt>
                <c:pt idx="9">
                  <c:v>30.1</c:v>
                </c:pt>
                <c:pt idx="10">
                  <c:v>18.2</c:v>
                </c:pt>
                <c:pt idx="11">
                  <c:v>23.7</c:v>
                </c:pt>
                <c:pt idx="12">
                  <c:v>20.6</c:v>
                </c:pt>
                <c:pt idx="13">
                  <c:v>17.8</c:v>
                </c:pt>
                <c:pt idx="14">
                  <c:v>15.8</c:v>
                </c:pt>
                <c:pt idx="15">
                  <c:v>15</c:v>
                </c:pt>
                <c:pt idx="16">
                  <c:v>14.4</c:v>
                </c:pt>
                <c:pt idx="17">
                  <c:v>19.600000000000001</c:v>
                </c:pt>
                <c:pt idx="18">
                  <c:v>14.3</c:v>
                </c:pt>
                <c:pt idx="19">
                  <c:v>19.3</c:v>
                </c:pt>
                <c:pt idx="20">
                  <c:v>15.4</c:v>
                </c:pt>
                <c:pt idx="21">
                  <c:v>12.1</c:v>
                </c:pt>
              </c:numCache>
            </c:numRef>
          </c:val>
        </c:ser>
        <c:dLbls>
          <c:showLegendKey val="0"/>
          <c:showVal val="0"/>
          <c:showCatName val="0"/>
          <c:showSerName val="0"/>
          <c:showPercent val="0"/>
          <c:showBubbleSize val="0"/>
        </c:dLbls>
        <c:gapWidth val="182"/>
        <c:axId val="1554724000"/>
        <c:axId val="1554724544"/>
      </c:barChart>
      <c:catAx>
        <c:axId val="1554724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724544"/>
        <c:crosses val="autoZero"/>
        <c:auto val="1"/>
        <c:lblAlgn val="ctr"/>
        <c:lblOffset val="100"/>
        <c:noMultiLvlLbl val="0"/>
      </c:catAx>
      <c:valAx>
        <c:axId val="155472454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4724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'28'!$B$3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'28'!$A$4:$A$23</c:f>
              <c:strCache>
                <c:ptCount val="20"/>
                <c:pt idx="0">
                  <c:v>Educational EU policy</c:v>
                </c:pt>
                <c:pt idx="1">
                  <c:v>Social policy of EU</c:v>
                </c:pt>
                <c:pt idx="2">
                  <c:v>EU economy</c:v>
                </c:pt>
                <c:pt idx="3">
                  <c:v>EU institutions</c:v>
                </c:pt>
                <c:pt idx="4">
                  <c:v>EU culture</c:v>
                </c:pt>
                <c:pt idx="5">
                  <c:v>EU agriculture</c:v>
                </c:pt>
                <c:pt idx="6">
                  <c:v>EU environment</c:v>
                </c:pt>
                <c:pt idx="7">
                  <c:v>EU enlargement</c:v>
                </c:pt>
                <c:pt idx="8">
                  <c:v>EU international relations</c:v>
                </c:pt>
                <c:pt idx="9">
                  <c:v>Financial aid for accession to EU</c:v>
                </c:pt>
                <c:pt idx="10">
                  <c:v>Influence of accession on internal agriculture</c:v>
                </c:pt>
                <c:pt idx="11">
                  <c:v>Influence of accession on internal economy</c:v>
                </c:pt>
                <c:pt idx="12">
                  <c:v>Influence of accession to my everyday life</c:v>
                </c:pt>
                <c:pt idx="13">
                  <c:v>Employment opportunities</c:v>
                </c:pt>
                <c:pt idx="14">
                  <c:v>Education opportunities</c:v>
                </c:pt>
                <c:pt idx="15">
                  <c:v>Rights and obligations of membership</c:v>
                </c:pt>
                <c:pt idx="16">
                  <c:v>Influence of accession to internal political life og my country</c:v>
                </c:pt>
                <c:pt idx="17">
                  <c:v>Influence of EU on sovreignity and independence of EU</c:v>
                </c:pt>
                <c:pt idx="18">
                  <c:v>The way EU functions</c:v>
                </c:pt>
                <c:pt idx="19">
                  <c:v>Conditions for entering EU</c:v>
                </c:pt>
              </c:strCache>
            </c:strRef>
          </c:cat>
          <c:val>
            <c:numRef>
              <c:f>'28'!$B$4:$B$23</c:f>
              <c:numCache>
                <c:formatCode>General</c:formatCode>
                <c:ptCount val="20"/>
                <c:pt idx="0">
                  <c:v>5.14</c:v>
                </c:pt>
                <c:pt idx="1">
                  <c:v>5.57</c:v>
                </c:pt>
                <c:pt idx="2">
                  <c:v>5.73</c:v>
                </c:pt>
                <c:pt idx="3">
                  <c:v>5.33</c:v>
                </c:pt>
                <c:pt idx="4">
                  <c:v>5.55</c:v>
                </c:pt>
                <c:pt idx="5">
                  <c:v>5.77</c:v>
                </c:pt>
                <c:pt idx="6">
                  <c:v>5.89</c:v>
                </c:pt>
                <c:pt idx="7">
                  <c:v>5.45</c:v>
                </c:pt>
                <c:pt idx="8">
                  <c:v>5.58</c:v>
                </c:pt>
                <c:pt idx="9">
                  <c:v>6.09</c:v>
                </c:pt>
                <c:pt idx="10">
                  <c:v>6.32</c:v>
                </c:pt>
                <c:pt idx="11">
                  <c:v>6.41</c:v>
                </c:pt>
                <c:pt idx="12">
                  <c:v>6.76</c:v>
                </c:pt>
                <c:pt idx="13">
                  <c:v>6.82</c:v>
                </c:pt>
                <c:pt idx="14">
                  <c:v>6.62</c:v>
                </c:pt>
                <c:pt idx="15">
                  <c:v>6.2</c:v>
                </c:pt>
                <c:pt idx="16">
                  <c:v>5.95</c:v>
                </c:pt>
                <c:pt idx="17">
                  <c:v>5.84</c:v>
                </c:pt>
                <c:pt idx="18">
                  <c:v>5.63</c:v>
                </c:pt>
                <c:pt idx="19">
                  <c:v>5.81</c:v>
                </c:pt>
              </c:numCache>
            </c:numRef>
          </c:val>
        </c:ser>
        <c:ser>
          <c:idx val="1"/>
          <c:order val="1"/>
          <c:tx>
            <c:strRef>
              <c:f>'28'!$C$3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'28'!$A$4:$A$23</c:f>
              <c:strCache>
                <c:ptCount val="20"/>
                <c:pt idx="0">
                  <c:v>Educational EU policy</c:v>
                </c:pt>
                <c:pt idx="1">
                  <c:v>Social policy of EU</c:v>
                </c:pt>
                <c:pt idx="2">
                  <c:v>EU economy</c:v>
                </c:pt>
                <c:pt idx="3">
                  <c:v>EU institutions</c:v>
                </c:pt>
                <c:pt idx="4">
                  <c:v>EU culture</c:v>
                </c:pt>
                <c:pt idx="5">
                  <c:v>EU agriculture</c:v>
                </c:pt>
                <c:pt idx="6">
                  <c:v>EU environment</c:v>
                </c:pt>
                <c:pt idx="7">
                  <c:v>EU enlargement</c:v>
                </c:pt>
                <c:pt idx="8">
                  <c:v>EU international relations</c:v>
                </c:pt>
                <c:pt idx="9">
                  <c:v>Financial aid for accession to EU</c:v>
                </c:pt>
                <c:pt idx="10">
                  <c:v>Influence of accession on internal agriculture</c:v>
                </c:pt>
                <c:pt idx="11">
                  <c:v>Influence of accession on internal economy</c:v>
                </c:pt>
                <c:pt idx="12">
                  <c:v>Influence of accession to my everyday life</c:v>
                </c:pt>
                <c:pt idx="13">
                  <c:v>Employment opportunities</c:v>
                </c:pt>
                <c:pt idx="14">
                  <c:v>Education opportunities</c:v>
                </c:pt>
                <c:pt idx="15">
                  <c:v>Rights and obligations of membership</c:v>
                </c:pt>
                <c:pt idx="16">
                  <c:v>Influence of accession to internal political life og my country</c:v>
                </c:pt>
                <c:pt idx="17">
                  <c:v>Influence of EU on sovreignity and independence of EU</c:v>
                </c:pt>
                <c:pt idx="18">
                  <c:v>The way EU functions</c:v>
                </c:pt>
                <c:pt idx="19">
                  <c:v>Conditions for entering EU</c:v>
                </c:pt>
              </c:strCache>
            </c:strRef>
          </c:cat>
          <c:val>
            <c:numRef>
              <c:f>'28'!$C$4:$C$23</c:f>
              <c:numCache>
                <c:formatCode>General</c:formatCode>
                <c:ptCount val="20"/>
                <c:pt idx="0">
                  <c:v>5.31</c:v>
                </c:pt>
                <c:pt idx="1">
                  <c:v>5.66</c:v>
                </c:pt>
                <c:pt idx="2">
                  <c:v>5.72</c:v>
                </c:pt>
                <c:pt idx="3">
                  <c:v>5.27</c:v>
                </c:pt>
                <c:pt idx="4">
                  <c:v>5.5</c:v>
                </c:pt>
                <c:pt idx="5">
                  <c:v>5.6</c:v>
                </c:pt>
                <c:pt idx="6">
                  <c:v>4.88</c:v>
                </c:pt>
                <c:pt idx="7">
                  <c:v>5.13</c:v>
                </c:pt>
                <c:pt idx="8">
                  <c:v>5.68</c:v>
                </c:pt>
                <c:pt idx="9">
                  <c:v>6.15</c:v>
                </c:pt>
                <c:pt idx="10">
                  <c:v>6.55</c:v>
                </c:pt>
                <c:pt idx="11">
                  <c:v>6.91</c:v>
                </c:pt>
                <c:pt idx="12">
                  <c:v>6.9</c:v>
                </c:pt>
                <c:pt idx="13">
                  <c:v>6.75</c:v>
                </c:pt>
                <c:pt idx="14">
                  <c:v>6.08</c:v>
                </c:pt>
                <c:pt idx="15">
                  <c:v>5.93</c:v>
                </c:pt>
                <c:pt idx="16">
                  <c:v>5.83</c:v>
                </c:pt>
                <c:pt idx="18">
                  <c:v>5.42</c:v>
                </c:pt>
                <c:pt idx="19">
                  <c:v>5.38</c:v>
                </c:pt>
              </c:numCache>
            </c:numRef>
          </c:val>
        </c:ser>
        <c:dLbls>
          <c:showLegendKey val="0"/>
          <c:showVal val="0"/>
          <c:showCatName val="0"/>
          <c:showSerName val="0"/>
          <c:showPercent val="0"/>
          <c:showBubbleSize val="0"/>
        </c:dLbls>
        <c:gapWidth val="182"/>
        <c:axId val="1554715296"/>
        <c:axId val="1554715840"/>
      </c:barChart>
      <c:catAx>
        <c:axId val="1554715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715840"/>
        <c:crosses val="autoZero"/>
        <c:auto val="1"/>
        <c:lblAlgn val="ctr"/>
        <c:lblOffset val="100"/>
        <c:noMultiLvlLbl val="0"/>
      </c:catAx>
      <c:valAx>
        <c:axId val="155471584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47152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'29'!$B$3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'29'!$A$4:$A$5</c:f>
              <c:strCache>
                <c:ptCount val="2"/>
                <c:pt idx="0">
                  <c:v>Yes</c:v>
                </c:pt>
                <c:pt idx="1">
                  <c:v>No</c:v>
                </c:pt>
              </c:strCache>
            </c:strRef>
          </c:cat>
          <c:val>
            <c:numRef>
              <c:f>'29'!$B$4:$B$5</c:f>
              <c:numCache>
                <c:formatCode>General</c:formatCode>
                <c:ptCount val="2"/>
                <c:pt idx="0">
                  <c:v>8.9</c:v>
                </c:pt>
                <c:pt idx="1">
                  <c:v>90.1</c:v>
                </c:pt>
              </c:numCache>
            </c:numRef>
          </c:val>
        </c:ser>
        <c:ser>
          <c:idx val="1"/>
          <c:order val="1"/>
          <c:tx>
            <c:strRef>
              <c:f>'29'!$C$3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'29'!$A$4:$A$5</c:f>
              <c:strCache>
                <c:ptCount val="2"/>
                <c:pt idx="0">
                  <c:v>Yes</c:v>
                </c:pt>
                <c:pt idx="1">
                  <c:v>No</c:v>
                </c:pt>
              </c:strCache>
            </c:strRef>
          </c:cat>
          <c:val>
            <c:numRef>
              <c:f>'29'!$C$4:$C$5</c:f>
              <c:numCache>
                <c:formatCode>General</c:formatCode>
                <c:ptCount val="2"/>
                <c:pt idx="0">
                  <c:v>50</c:v>
                </c:pt>
              </c:numCache>
            </c:numRef>
          </c:val>
        </c:ser>
        <c:dLbls>
          <c:showLegendKey val="0"/>
          <c:showVal val="0"/>
          <c:showCatName val="0"/>
          <c:showSerName val="0"/>
          <c:showPercent val="0"/>
          <c:showBubbleSize val="0"/>
        </c:dLbls>
        <c:gapWidth val="182"/>
        <c:axId val="1554728896"/>
        <c:axId val="1554718016"/>
      </c:barChart>
      <c:catAx>
        <c:axId val="1554728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718016"/>
        <c:crosses val="autoZero"/>
        <c:auto val="1"/>
        <c:lblAlgn val="ctr"/>
        <c:lblOffset val="100"/>
        <c:noMultiLvlLbl val="0"/>
      </c:catAx>
      <c:valAx>
        <c:axId val="155471801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4728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BEBADA"/>
            </a:solidFill>
          </c:spPr>
          <c:dPt>
            <c:idx val="0"/>
            <c:bubble3D val="0"/>
            <c:spPr>
              <a:solidFill>
                <a:srgbClr val="BEBADA"/>
              </a:solidFill>
              <a:ln w="19050">
                <a:solidFill>
                  <a:schemeClr val="lt1"/>
                </a:solidFill>
              </a:ln>
              <a:effectLst/>
            </c:spPr>
          </c:dPt>
          <c:dPt>
            <c:idx val="1"/>
            <c:bubble3D val="0"/>
            <c:spPr>
              <a:solidFill>
                <a:srgbClr val="8DD3C7"/>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'30'!$B$3:$B$4</c:f>
              <c:strCache>
                <c:ptCount val="2"/>
                <c:pt idx="0">
                  <c:v>Yes</c:v>
                </c:pt>
                <c:pt idx="1">
                  <c:v>No</c:v>
                </c:pt>
              </c:strCache>
            </c:strRef>
          </c:cat>
          <c:val>
            <c:numRef>
              <c:f>'30'!$C$3:$C$4</c:f>
              <c:numCache>
                <c:formatCode>General</c:formatCode>
                <c:ptCount val="2"/>
                <c:pt idx="0">
                  <c:v>30</c:v>
                </c:pt>
                <c:pt idx="1">
                  <c:v>70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BEBADA"/>
            </a:solidFill>
          </c:spPr>
          <c:dPt>
            <c:idx val="0"/>
            <c:bubble3D val="0"/>
            <c:spPr>
              <a:solidFill>
                <a:srgbClr val="BEBADA"/>
              </a:solidFill>
              <a:ln w="19050">
                <a:solidFill>
                  <a:schemeClr val="lt1"/>
                </a:solidFill>
              </a:ln>
              <a:effectLst/>
            </c:spPr>
          </c:dPt>
          <c:dPt>
            <c:idx val="1"/>
            <c:bubble3D val="0"/>
            <c:spPr>
              <a:solidFill>
                <a:srgbClr val="8DD3C7"/>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'31'!$B$3:$B$4</c:f>
              <c:strCache>
                <c:ptCount val="2"/>
                <c:pt idx="0">
                  <c:v>Yes</c:v>
                </c:pt>
                <c:pt idx="1">
                  <c:v>No</c:v>
                </c:pt>
              </c:strCache>
            </c:strRef>
          </c:cat>
          <c:val>
            <c:numRef>
              <c:f>'31'!$C$3:$C$4</c:f>
              <c:numCache>
                <c:formatCode>General</c:formatCode>
                <c:ptCount val="2"/>
                <c:pt idx="0">
                  <c:v>30</c:v>
                </c:pt>
                <c:pt idx="1">
                  <c:v>70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'32'!$B$3</c:f>
              <c:strCache>
                <c:ptCount val="1"/>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'32'!$A$4:$A$7</c:f>
              <c:strCache>
                <c:ptCount val="4"/>
                <c:pt idx="0">
                  <c:v>25 milliona euro</c:v>
                </c:pt>
                <c:pt idx="1">
                  <c:v>30 milliona euro</c:v>
                </c:pt>
                <c:pt idx="2">
                  <c:v>35 milliona euro</c:v>
                </c:pt>
                <c:pt idx="3">
                  <c:v>40 milliona euro</c:v>
                </c:pt>
              </c:strCache>
            </c:strRef>
          </c:cat>
          <c:val>
            <c:numRef>
              <c:f>'32'!$B$4:$B$7</c:f>
              <c:numCache>
                <c:formatCode>General</c:formatCode>
                <c:ptCount val="4"/>
                <c:pt idx="0">
                  <c:v>40.4</c:v>
                </c:pt>
                <c:pt idx="1">
                  <c:v>30.4</c:v>
                </c:pt>
                <c:pt idx="2">
                  <c:v>9.6999999999999993</c:v>
                </c:pt>
                <c:pt idx="3">
                  <c:v>19.899999999999999</c:v>
                </c:pt>
              </c:numCache>
            </c:numRef>
          </c:val>
        </c:ser>
        <c:dLbls>
          <c:showLegendKey val="0"/>
          <c:showVal val="0"/>
          <c:showCatName val="0"/>
          <c:showSerName val="0"/>
          <c:showPercent val="0"/>
          <c:showBubbleSize val="0"/>
        </c:dLbls>
        <c:gapWidth val="182"/>
        <c:axId val="1554725088"/>
        <c:axId val="1554725632"/>
      </c:barChart>
      <c:catAx>
        <c:axId val="1554725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725632"/>
        <c:crosses val="autoZero"/>
        <c:auto val="1"/>
        <c:lblAlgn val="ctr"/>
        <c:lblOffset val="100"/>
        <c:noMultiLvlLbl val="0"/>
      </c:catAx>
      <c:valAx>
        <c:axId val="155472563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4725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BEBADA"/>
            </a:solidFill>
          </c:spPr>
          <c:dPt>
            <c:idx val="0"/>
            <c:bubble3D val="0"/>
            <c:spPr>
              <a:solidFill>
                <a:srgbClr val="BEBADA"/>
              </a:solidFill>
              <a:ln w="19050">
                <a:solidFill>
                  <a:schemeClr val="lt1"/>
                </a:solidFill>
              </a:ln>
              <a:effectLst/>
            </c:spPr>
          </c:dPt>
          <c:dPt>
            <c:idx val="1"/>
            <c:bubble3D val="0"/>
            <c:spPr>
              <a:solidFill>
                <a:srgbClr val="8DD3C7"/>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'34'!$B$3:$B$4</c:f>
              <c:strCache>
                <c:ptCount val="2"/>
                <c:pt idx="0">
                  <c:v>Yes</c:v>
                </c:pt>
                <c:pt idx="1">
                  <c:v>No</c:v>
                </c:pt>
              </c:strCache>
            </c:strRef>
          </c:cat>
          <c:val>
            <c:numRef>
              <c:f>'34'!$C$3:$C$4</c:f>
              <c:numCache>
                <c:formatCode>General</c:formatCode>
                <c:ptCount val="2"/>
                <c:pt idx="0">
                  <c:v>30</c:v>
                </c:pt>
                <c:pt idx="1">
                  <c:v>70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BEBADA"/>
            </a:solidFill>
          </c:spPr>
          <c:dPt>
            <c:idx val="0"/>
            <c:bubble3D val="0"/>
            <c:spPr>
              <a:solidFill>
                <a:srgbClr val="BEBADA"/>
              </a:solidFill>
              <a:ln w="19050">
                <a:solidFill>
                  <a:schemeClr val="lt1"/>
                </a:solidFill>
              </a:ln>
              <a:effectLst/>
            </c:spPr>
          </c:dPt>
          <c:dPt>
            <c:idx val="1"/>
            <c:bubble3D val="0"/>
            <c:spPr>
              <a:solidFill>
                <a:srgbClr val="8DD3C7"/>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'35'!$B$3:$B$4</c:f>
              <c:strCache>
                <c:ptCount val="2"/>
                <c:pt idx="0">
                  <c:v>Yes</c:v>
                </c:pt>
                <c:pt idx="1">
                  <c:v>No</c:v>
                </c:pt>
              </c:strCache>
            </c:strRef>
          </c:cat>
          <c:val>
            <c:numRef>
              <c:f>'35'!$C$3:$C$4</c:f>
              <c:numCache>
                <c:formatCode>General</c:formatCode>
                <c:ptCount val="2"/>
                <c:pt idx="0">
                  <c:v>30</c:v>
                </c:pt>
                <c:pt idx="1">
                  <c:v>70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'38'!$B$3</c:f>
              <c:strCache>
                <c:ptCount val="1"/>
                <c:pt idx="0">
                  <c:v>Yes</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'38'!$A$4:$A$11</c:f>
              <c:strCache>
                <c:ptCount val="8"/>
                <c:pt idx="0">
                  <c:v>Song of EU integrations "Move"</c:v>
                </c:pt>
                <c:pt idx="1">
                  <c:v>TV video of the european integration process</c:v>
                </c:pt>
                <c:pt idx="2">
                  <c:v>Radio show on Radio Montenegro about EI</c:v>
                </c:pt>
                <c:pt idx="3">
                  <c:v>Animated video spot: ME4EU-EU4ME</c:v>
                </c:pt>
                <c:pt idx="4">
                  <c:v>Logo EU4ME</c:v>
                </c:pt>
                <c:pt idx="5">
                  <c:v>Show on Antenna M - EU is here</c:v>
                </c:pt>
                <c:pt idx="6">
                  <c:v>Facebook profile ME4EU-EU4ME</c:v>
                </c:pt>
                <c:pt idx="7">
                  <c:v>Twitter account ME4EU-EU4ME</c:v>
                </c:pt>
              </c:strCache>
            </c:strRef>
          </c:cat>
          <c:val>
            <c:numRef>
              <c:f>'38'!$B$4:$B$11</c:f>
              <c:numCache>
                <c:formatCode>General</c:formatCode>
                <c:ptCount val="8"/>
                <c:pt idx="0">
                  <c:v>24.8</c:v>
                </c:pt>
                <c:pt idx="1">
                  <c:v>20.3</c:v>
                </c:pt>
                <c:pt idx="2">
                  <c:v>12.8</c:v>
                </c:pt>
                <c:pt idx="3">
                  <c:v>11.6</c:v>
                </c:pt>
                <c:pt idx="4">
                  <c:v>13.6</c:v>
                </c:pt>
                <c:pt idx="5">
                  <c:v>10.199999999999999</c:v>
                </c:pt>
                <c:pt idx="6">
                  <c:v>8.1999999999999993</c:v>
                </c:pt>
                <c:pt idx="7">
                  <c:v>5.2</c:v>
                </c:pt>
              </c:numCache>
            </c:numRef>
          </c:val>
        </c:ser>
        <c:ser>
          <c:idx val="1"/>
          <c:order val="1"/>
          <c:tx>
            <c:strRef>
              <c:f>'38'!$C$3</c:f>
              <c:strCache>
                <c:ptCount val="1"/>
                <c:pt idx="0">
                  <c:v>No</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'38'!$A$4:$A$11</c:f>
              <c:strCache>
                <c:ptCount val="8"/>
                <c:pt idx="0">
                  <c:v>Song of EU integrations "Move"</c:v>
                </c:pt>
                <c:pt idx="1">
                  <c:v>TV video of the european integration process</c:v>
                </c:pt>
                <c:pt idx="2">
                  <c:v>Radio show on Radio Montenegro about EI</c:v>
                </c:pt>
                <c:pt idx="3">
                  <c:v>Animated video spot: ME4EU-EU4ME</c:v>
                </c:pt>
                <c:pt idx="4">
                  <c:v>Logo EU4ME</c:v>
                </c:pt>
                <c:pt idx="5">
                  <c:v>Show on Antenna M - EU is here</c:v>
                </c:pt>
                <c:pt idx="6">
                  <c:v>Facebook profile ME4EU-EU4ME</c:v>
                </c:pt>
                <c:pt idx="7">
                  <c:v>Twitter account ME4EU-EU4ME</c:v>
                </c:pt>
              </c:strCache>
            </c:strRef>
          </c:cat>
          <c:val>
            <c:numRef>
              <c:f>'38'!$C$4:$C$11</c:f>
              <c:numCache>
                <c:formatCode>General</c:formatCode>
                <c:ptCount val="8"/>
                <c:pt idx="0">
                  <c:v>75.2</c:v>
                </c:pt>
                <c:pt idx="1">
                  <c:v>79.7</c:v>
                </c:pt>
                <c:pt idx="2">
                  <c:v>87.2</c:v>
                </c:pt>
                <c:pt idx="3">
                  <c:v>88.4</c:v>
                </c:pt>
                <c:pt idx="4">
                  <c:v>86.4</c:v>
                </c:pt>
                <c:pt idx="5">
                  <c:v>89.8</c:v>
                </c:pt>
                <c:pt idx="6">
                  <c:v>91.8</c:v>
                </c:pt>
                <c:pt idx="7">
                  <c:v>94.8</c:v>
                </c:pt>
              </c:numCache>
            </c:numRef>
          </c:val>
        </c:ser>
        <c:dLbls>
          <c:showLegendKey val="0"/>
          <c:showVal val="0"/>
          <c:showCatName val="0"/>
          <c:showSerName val="0"/>
          <c:showPercent val="0"/>
          <c:showBubbleSize val="0"/>
        </c:dLbls>
        <c:gapWidth val="182"/>
        <c:axId val="1554530992"/>
        <c:axId val="1663628192"/>
      </c:barChart>
      <c:catAx>
        <c:axId val="155453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628192"/>
        <c:crosses val="autoZero"/>
        <c:auto val="1"/>
        <c:lblAlgn val="ctr"/>
        <c:lblOffset val="100"/>
        <c:noMultiLvlLbl val="0"/>
      </c:catAx>
      <c:valAx>
        <c:axId val="166362819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4530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'9'!$D$24</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'9'!$C$25:$C$26</c:f>
              <c:strCache>
                <c:ptCount val="2"/>
                <c:pt idx="0">
                  <c:v>I'd vote in favor</c:v>
                </c:pt>
                <c:pt idx="1">
                  <c:v>I'd vote against</c:v>
                </c:pt>
              </c:strCache>
            </c:strRef>
          </c:cat>
          <c:val>
            <c:numRef>
              <c:f>'9'!$D$25:$D$26</c:f>
              <c:numCache>
                <c:formatCode>General</c:formatCode>
                <c:ptCount val="2"/>
                <c:pt idx="0">
                  <c:v>74.8</c:v>
                </c:pt>
                <c:pt idx="1">
                  <c:v>25.1</c:v>
                </c:pt>
              </c:numCache>
            </c:numRef>
          </c:val>
        </c:ser>
        <c:ser>
          <c:idx val="1"/>
          <c:order val="1"/>
          <c:tx>
            <c:strRef>
              <c:f>'9'!$E$24</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'9'!$C$25:$C$26</c:f>
              <c:strCache>
                <c:ptCount val="2"/>
                <c:pt idx="0">
                  <c:v>I'd vote in favor</c:v>
                </c:pt>
                <c:pt idx="1">
                  <c:v>I'd vote against</c:v>
                </c:pt>
              </c:strCache>
            </c:strRef>
          </c:cat>
          <c:val>
            <c:numRef>
              <c:f>'9'!$E$25:$E$26</c:f>
              <c:numCache>
                <c:formatCode>General</c:formatCode>
                <c:ptCount val="2"/>
                <c:pt idx="0">
                  <c:v>73.599999999999994</c:v>
                </c:pt>
                <c:pt idx="1">
                  <c:v>26.4</c:v>
                </c:pt>
              </c:numCache>
            </c:numRef>
          </c:val>
        </c:ser>
        <c:dLbls>
          <c:showLegendKey val="0"/>
          <c:showVal val="0"/>
          <c:showCatName val="0"/>
          <c:showSerName val="0"/>
          <c:showPercent val="0"/>
          <c:showBubbleSize val="0"/>
        </c:dLbls>
        <c:gapWidth val="182"/>
        <c:axId val="1795220144"/>
        <c:axId val="1795216880"/>
      </c:barChart>
      <c:catAx>
        <c:axId val="1795220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216880"/>
        <c:crosses val="autoZero"/>
        <c:auto val="1"/>
        <c:lblAlgn val="ctr"/>
        <c:lblOffset val="100"/>
        <c:noMultiLvlLbl val="0"/>
      </c:catAx>
      <c:valAx>
        <c:axId val="179521688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5220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'39'!$B$3</c:f>
              <c:strCache>
                <c:ptCount val="1"/>
                <c:pt idx="0">
                  <c:v>Yes</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'39'!$A$4:$A$11</c:f>
              <c:strCache>
                <c:ptCount val="8"/>
                <c:pt idx="0">
                  <c:v>Song of EU integrations "Move"</c:v>
                </c:pt>
                <c:pt idx="1">
                  <c:v>TV video of the european integration process</c:v>
                </c:pt>
                <c:pt idx="2">
                  <c:v>Radio show on Radio Montenegro about EI</c:v>
                </c:pt>
                <c:pt idx="3">
                  <c:v>Animated video spot: ME4EU-EU4ME</c:v>
                </c:pt>
                <c:pt idx="4">
                  <c:v>Logo EU4ME</c:v>
                </c:pt>
                <c:pt idx="5">
                  <c:v>Show on Antenna M - EU is here</c:v>
                </c:pt>
                <c:pt idx="6">
                  <c:v>Facebook profile ME4EU-EU4ME</c:v>
                </c:pt>
                <c:pt idx="7">
                  <c:v>Twitter account ME4EU-EU4ME</c:v>
                </c:pt>
              </c:strCache>
            </c:strRef>
          </c:cat>
          <c:val>
            <c:numRef>
              <c:f>'39'!$B$4:$B$11</c:f>
              <c:numCache>
                <c:formatCode>General</c:formatCode>
                <c:ptCount val="8"/>
                <c:pt idx="0">
                  <c:v>67.7</c:v>
                </c:pt>
                <c:pt idx="1">
                  <c:v>60.6</c:v>
                </c:pt>
                <c:pt idx="2">
                  <c:v>62.1</c:v>
                </c:pt>
                <c:pt idx="3">
                  <c:v>58</c:v>
                </c:pt>
                <c:pt idx="4">
                  <c:v>65.3</c:v>
                </c:pt>
                <c:pt idx="5">
                  <c:v>61.3</c:v>
                </c:pt>
                <c:pt idx="6">
                  <c:v>54.8</c:v>
                </c:pt>
                <c:pt idx="7">
                  <c:v>44.5</c:v>
                </c:pt>
              </c:numCache>
            </c:numRef>
          </c:val>
        </c:ser>
        <c:ser>
          <c:idx val="1"/>
          <c:order val="1"/>
          <c:tx>
            <c:strRef>
              <c:f>'39'!$C$3</c:f>
              <c:strCache>
                <c:ptCount val="1"/>
                <c:pt idx="0">
                  <c:v>No</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'39'!$A$4:$A$11</c:f>
              <c:strCache>
                <c:ptCount val="8"/>
                <c:pt idx="0">
                  <c:v>Song of EU integrations "Move"</c:v>
                </c:pt>
                <c:pt idx="1">
                  <c:v>TV video of the european integration process</c:v>
                </c:pt>
                <c:pt idx="2">
                  <c:v>Radio show on Radio Montenegro about EI</c:v>
                </c:pt>
                <c:pt idx="3">
                  <c:v>Animated video spot: ME4EU-EU4ME</c:v>
                </c:pt>
                <c:pt idx="4">
                  <c:v>Logo EU4ME</c:v>
                </c:pt>
                <c:pt idx="5">
                  <c:v>Show on Antenna M - EU is here</c:v>
                </c:pt>
                <c:pt idx="6">
                  <c:v>Facebook profile ME4EU-EU4ME</c:v>
                </c:pt>
                <c:pt idx="7">
                  <c:v>Twitter account ME4EU-EU4ME</c:v>
                </c:pt>
              </c:strCache>
            </c:strRef>
          </c:cat>
          <c:val>
            <c:numRef>
              <c:f>'39'!$C$4:$C$11</c:f>
              <c:numCache>
                <c:formatCode>General</c:formatCode>
                <c:ptCount val="8"/>
                <c:pt idx="0">
                  <c:v>32.299999999999997</c:v>
                </c:pt>
                <c:pt idx="1">
                  <c:v>39.4</c:v>
                </c:pt>
                <c:pt idx="2">
                  <c:v>37.9</c:v>
                </c:pt>
                <c:pt idx="3">
                  <c:v>42</c:v>
                </c:pt>
                <c:pt idx="4">
                  <c:v>34.700000000000003</c:v>
                </c:pt>
                <c:pt idx="5">
                  <c:v>38.700000000000003</c:v>
                </c:pt>
                <c:pt idx="6">
                  <c:v>45.2</c:v>
                </c:pt>
                <c:pt idx="7">
                  <c:v>55.5</c:v>
                </c:pt>
              </c:numCache>
            </c:numRef>
          </c:val>
        </c:ser>
        <c:dLbls>
          <c:showLegendKey val="0"/>
          <c:showVal val="0"/>
          <c:showCatName val="0"/>
          <c:showSerName val="0"/>
          <c:showPercent val="0"/>
          <c:showBubbleSize val="0"/>
        </c:dLbls>
        <c:gapWidth val="182"/>
        <c:axId val="1554728352"/>
        <c:axId val="1554729984"/>
      </c:barChart>
      <c:catAx>
        <c:axId val="1554728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729984"/>
        <c:crosses val="autoZero"/>
        <c:auto val="1"/>
        <c:lblAlgn val="ctr"/>
        <c:lblOffset val="100"/>
        <c:noMultiLvlLbl val="0"/>
      </c:catAx>
      <c:valAx>
        <c:axId val="155472998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4728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'40'!$B$3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'40'!$A$4:$A$5</c:f>
              <c:strCache>
                <c:ptCount val="2"/>
                <c:pt idx="0">
                  <c:v>Yes</c:v>
                </c:pt>
                <c:pt idx="1">
                  <c:v>No</c:v>
                </c:pt>
              </c:strCache>
            </c:strRef>
          </c:cat>
          <c:val>
            <c:numRef>
              <c:f>'40'!$B$4:$B$5</c:f>
              <c:numCache>
                <c:formatCode>General</c:formatCode>
                <c:ptCount val="2"/>
                <c:pt idx="0">
                  <c:v>9.4</c:v>
                </c:pt>
                <c:pt idx="1">
                  <c:v>90.6</c:v>
                </c:pt>
              </c:numCache>
            </c:numRef>
          </c:val>
        </c:ser>
        <c:ser>
          <c:idx val="1"/>
          <c:order val="1"/>
          <c:tx>
            <c:strRef>
              <c:f>'40'!$C$3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'40'!$A$4:$A$5</c:f>
              <c:strCache>
                <c:ptCount val="2"/>
                <c:pt idx="0">
                  <c:v>Yes</c:v>
                </c:pt>
                <c:pt idx="1">
                  <c:v>No</c:v>
                </c:pt>
              </c:strCache>
            </c:strRef>
          </c:cat>
          <c:val>
            <c:numRef>
              <c:f>'40'!$C$4:$C$5</c:f>
              <c:numCache>
                <c:formatCode>General</c:formatCode>
                <c:ptCount val="2"/>
                <c:pt idx="0">
                  <c:v>7.2</c:v>
                </c:pt>
                <c:pt idx="1">
                  <c:v>92.1</c:v>
                </c:pt>
              </c:numCache>
            </c:numRef>
          </c:val>
        </c:ser>
        <c:dLbls>
          <c:showLegendKey val="0"/>
          <c:showVal val="0"/>
          <c:showCatName val="0"/>
          <c:showSerName val="0"/>
          <c:showPercent val="0"/>
          <c:showBubbleSize val="0"/>
        </c:dLbls>
        <c:gapWidth val="182"/>
        <c:axId val="1663648320"/>
        <c:axId val="1663649408"/>
      </c:barChart>
      <c:catAx>
        <c:axId val="1663648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649408"/>
        <c:crosses val="autoZero"/>
        <c:auto val="1"/>
        <c:lblAlgn val="ctr"/>
        <c:lblOffset val="100"/>
        <c:noMultiLvlLbl val="0"/>
      </c:catAx>
      <c:valAx>
        <c:axId val="166364940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3648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'43'!$B$3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'43'!$A$4:$A$8</c:f>
              <c:strCache>
                <c:ptCount val="5"/>
                <c:pt idx="0">
                  <c:v>Phare</c:v>
                </c:pt>
                <c:pt idx="1">
                  <c:v>CARDS</c:v>
                </c:pt>
                <c:pt idx="2">
                  <c:v>IPA</c:v>
                </c:pt>
                <c:pt idx="3">
                  <c:v>RCC</c:v>
                </c:pt>
                <c:pt idx="4">
                  <c:v>Ne znam</c:v>
                </c:pt>
              </c:strCache>
            </c:strRef>
          </c:cat>
          <c:val>
            <c:numRef>
              <c:f>'43'!$B$4:$B$8</c:f>
              <c:numCache>
                <c:formatCode>General</c:formatCode>
                <c:ptCount val="5"/>
                <c:pt idx="0">
                  <c:v>0</c:v>
                </c:pt>
                <c:pt idx="1">
                  <c:v>2.8</c:v>
                </c:pt>
                <c:pt idx="2">
                  <c:v>21.3</c:v>
                </c:pt>
                <c:pt idx="3">
                  <c:v>3.9</c:v>
                </c:pt>
                <c:pt idx="4">
                  <c:v>70.099999999999994</c:v>
                </c:pt>
              </c:numCache>
            </c:numRef>
          </c:val>
        </c:ser>
        <c:ser>
          <c:idx val="1"/>
          <c:order val="1"/>
          <c:tx>
            <c:strRef>
              <c:f>'43'!$C$3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'43'!$A$4:$A$8</c:f>
              <c:strCache>
                <c:ptCount val="5"/>
                <c:pt idx="0">
                  <c:v>Phare</c:v>
                </c:pt>
                <c:pt idx="1">
                  <c:v>CARDS</c:v>
                </c:pt>
                <c:pt idx="2">
                  <c:v>IPA</c:v>
                </c:pt>
                <c:pt idx="3">
                  <c:v>RCC</c:v>
                </c:pt>
                <c:pt idx="4">
                  <c:v>Ne znam</c:v>
                </c:pt>
              </c:strCache>
            </c:strRef>
          </c:cat>
          <c:val>
            <c:numRef>
              <c:f>'43'!$C$4:$C$8</c:f>
              <c:numCache>
                <c:formatCode>General</c:formatCode>
                <c:ptCount val="5"/>
                <c:pt idx="0">
                  <c:v>0.2</c:v>
                </c:pt>
                <c:pt idx="1">
                  <c:v>1.3</c:v>
                </c:pt>
                <c:pt idx="2">
                  <c:v>36.799999999999997</c:v>
                </c:pt>
                <c:pt idx="3">
                  <c:v>0.9</c:v>
                </c:pt>
                <c:pt idx="4">
                  <c:v>60.8</c:v>
                </c:pt>
              </c:numCache>
            </c:numRef>
          </c:val>
        </c:ser>
        <c:dLbls>
          <c:showLegendKey val="0"/>
          <c:showVal val="0"/>
          <c:showCatName val="0"/>
          <c:showSerName val="0"/>
          <c:showPercent val="0"/>
          <c:showBubbleSize val="0"/>
        </c:dLbls>
        <c:gapWidth val="182"/>
        <c:axId val="1556832688"/>
        <c:axId val="1557611008"/>
      </c:barChart>
      <c:catAx>
        <c:axId val="1556832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7611008"/>
        <c:crosses val="autoZero"/>
        <c:auto val="1"/>
        <c:lblAlgn val="ctr"/>
        <c:lblOffset val="100"/>
        <c:noMultiLvlLbl val="0"/>
      </c:catAx>
      <c:valAx>
        <c:axId val="155761100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6832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'47'!$B$3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'47'!$A$4:$A$8</c:f>
              <c:strCache>
                <c:ptCount val="5"/>
                <c:pt idx="0">
                  <c:v>European Parliament</c:v>
                </c:pt>
                <c:pt idx="1">
                  <c:v>European Council</c:v>
                </c:pt>
                <c:pt idx="2">
                  <c:v>Council of Europe</c:v>
                </c:pt>
                <c:pt idx="3">
                  <c:v>European Commission</c:v>
                </c:pt>
                <c:pt idx="4">
                  <c:v>DK</c:v>
                </c:pt>
              </c:strCache>
            </c:strRef>
          </c:cat>
          <c:val>
            <c:numRef>
              <c:f>'47'!$B$4:$B$8</c:f>
              <c:numCache>
                <c:formatCode>General</c:formatCode>
                <c:ptCount val="5"/>
                <c:pt idx="0">
                  <c:v>5.2</c:v>
                </c:pt>
                <c:pt idx="1">
                  <c:v>10.1</c:v>
                </c:pt>
                <c:pt idx="2">
                  <c:v>14.1</c:v>
                </c:pt>
                <c:pt idx="3">
                  <c:v>4.4000000000000004</c:v>
                </c:pt>
                <c:pt idx="4">
                  <c:v>66.2</c:v>
                </c:pt>
              </c:numCache>
            </c:numRef>
          </c:val>
        </c:ser>
        <c:ser>
          <c:idx val="1"/>
          <c:order val="1"/>
          <c:tx>
            <c:strRef>
              <c:f>'47'!$C$3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'47'!$A$4:$A$8</c:f>
              <c:strCache>
                <c:ptCount val="5"/>
                <c:pt idx="0">
                  <c:v>European Parliament</c:v>
                </c:pt>
                <c:pt idx="1">
                  <c:v>European Council</c:v>
                </c:pt>
                <c:pt idx="2">
                  <c:v>Council of Europe</c:v>
                </c:pt>
                <c:pt idx="3">
                  <c:v>European Commission</c:v>
                </c:pt>
                <c:pt idx="4">
                  <c:v>DK</c:v>
                </c:pt>
              </c:strCache>
            </c:strRef>
          </c:cat>
          <c:val>
            <c:numRef>
              <c:f>'47'!$C$4:$C$8</c:f>
              <c:numCache>
                <c:formatCode>General</c:formatCode>
                <c:ptCount val="5"/>
                <c:pt idx="0">
                  <c:v>2.8</c:v>
                </c:pt>
                <c:pt idx="1">
                  <c:v>9</c:v>
                </c:pt>
                <c:pt idx="2">
                  <c:v>23.5</c:v>
                </c:pt>
                <c:pt idx="3">
                  <c:v>3.6</c:v>
                </c:pt>
                <c:pt idx="4">
                  <c:v>61</c:v>
                </c:pt>
              </c:numCache>
            </c:numRef>
          </c:val>
        </c:ser>
        <c:dLbls>
          <c:showLegendKey val="0"/>
          <c:showVal val="0"/>
          <c:showCatName val="0"/>
          <c:showSerName val="0"/>
          <c:showPercent val="0"/>
          <c:showBubbleSize val="0"/>
        </c:dLbls>
        <c:gapWidth val="182"/>
        <c:axId val="1557608832"/>
        <c:axId val="1557601216"/>
      </c:barChart>
      <c:catAx>
        <c:axId val="1557608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7601216"/>
        <c:crosses val="autoZero"/>
        <c:auto val="1"/>
        <c:lblAlgn val="ctr"/>
        <c:lblOffset val="100"/>
        <c:noMultiLvlLbl val="0"/>
      </c:catAx>
      <c:valAx>
        <c:axId val="155760121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608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'48'!$B$3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'48'!$A$4:$A$7</c:f>
              <c:strCache>
                <c:ptCount val="4"/>
                <c:pt idx="0">
                  <c:v>To read european regulation on accession</c:v>
                </c:pt>
                <c:pt idx="1">
                  <c:v>To begin negotiating about specific chapter</c:v>
                </c:pt>
                <c:pt idx="2">
                  <c:v>To open new phase of bilateral relations with Germany</c:v>
                </c:pt>
                <c:pt idx="3">
                  <c:v>To establish diplomatic relations with European Commission</c:v>
                </c:pt>
              </c:strCache>
            </c:strRef>
          </c:cat>
          <c:val>
            <c:numRef>
              <c:f>'48'!$B$4:$B$7</c:f>
              <c:numCache>
                <c:formatCode>General</c:formatCode>
                <c:ptCount val="4"/>
                <c:pt idx="0">
                  <c:v>12.3</c:v>
                </c:pt>
                <c:pt idx="1">
                  <c:v>68.099999999999994</c:v>
                </c:pt>
                <c:pt idx="2">
                  <c:v>7.5</c:v>
                </c:pt>
                <c:pt idx="3">
                  <c:v>11.7</c:v>
                </c:pt>
              </c:numCache>
            </c:numRef>
          </c:val>
        </c:ser>
        <c:ser>
          <c:idx val="1"/>
          <c:order val="1"/>
          <c:tx>
            <c:strRef>
              <c:f>'48'!$C$3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'48'!$A$4:$A$7</c:f>
              <c:strCache>
                <c:ptCount val="4"/>
                <c:pt idx="0">
                  <c:v>To read european regulation on accession</c:v>
                </c:pt>
                <c:pt idx="1">
                  <c:v>To begin negotiating about specific chapter</c:v>
                </c:pt>
                <c:pt idx="2">
                  <c:v>To open new phase of bilateral relations with Germany</c:v>
                </c:pt>
                <c:pt idx="3">
                  <c:v>To establish diplomatic relations with European Commission</c:v>
                </c:pt>
              </c:strCache>
            </c:strRef>
          </c:cat>
          <c:val>
            <c:numRef>
              <c:f>'48'!$C$4:$C$7</c:f>
              <c:numCache>
                <c:formatCode>General</c:formatCode>
                <c:ptCount val="4"/>
                <c:pt idx="0">
                  <c:v>10.6</c:v>
                </c:pt>
                <c:pt idx="1">
                  <c:v>81.2</c:v>
                </c:pt>
                <c:pt idx="2">
                  <c:v>7.6</c:v>
                </c:pt>
                <c:pt idx="3">
                  <c:v>0.6</c:v>
                </c:pt>
              </c:numCache>
            </c:numRef>
          </c:val>
        </c:ser>
        <c:dLbls>
          <c:showLegendKey val="0"/>
          <c:showVal val="0"/>
          <c:showCatName val="0"/>
          <c:showSerName val="0"/>
          <c:showPercent val="0"/>
          <c:showBubbleSize val="0"/>
        </c:dLbls>
        <c:gapWidth val="182"/>
        <c:axId val="1557610464"/>
        <c:axId val="1352548896"/>
      </c:barChart>
      <c:catAx>
        <c:axId val="1557610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2548896"/>
        <c:crosses val="autoZero"/>
        <c:auto val="1"/>
        <c:lblAlgn val="ctr"/>
        <c:lblOffset val="100"/>
        <c:noMultiLvlLbl val="0"/>
      </c:catAx>
      <c:valAx>
        <c:axId val="135254889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610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BEBADA"/>
            </a:solidFill>
          </c:spPr>
          <c:dPt>
            <c:idx val="0"/>
            <c:bubble3D val="0"/>
            <c:spPr>
              <a:solidFill>
                <a:srgbClr val="BEBADA"/>
              </a:solidFill>
              <a:ln w="19050">
                <a:solidFill>
                  <a:schemeClr val="lt1"/>
                </a:solidFill>
              </a:ln>
              <a:effectLst/>
            </c:spPr>
          </c:dPt>
          <c:dPt>
            <c:idx val="1"/>
            <c:bubble3D val="0"/>
            <c:spPr>
              <a:solidFill>
                <a:srgbClr val="8DD3C7"/>
              </a:solidFill>
              <a:ln w="19050">
                <a:solidFill>
                  <a:schemeClr val="lt1"/>
                </a:solidFill>
              </a:ln>
              <a:effectLst/>
            </c:spPr>
          </c:dPt>
          <c:dPt>
            <c:idx val="2"/>
            <c:bubble3D val="0"/>
            <c:spPr>
              <a:solidFill>
                <a:srgbClr val="BEBADA"/>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'50'!$B$3:$B$5</c:f>
              <c:strCache>
                <c:ptCount val="3"/>
                <c:pt idx="0">
                  <c:v>Yes</c:v>
                </c:pt>
                <c:pt idx="1">
                  <c:v>No</c:v>
                </c:pt>
                <c:pt idx="2">
                  <c:v>DK</c:v>
                </c:pt>
              </c:strCache>
            </c:strRef>
          </c:cat>
          <c:val>
            <c:numRef>
              <c:f>'50'!$C$3:$C$5</c:f>
              <c:numCache>
                <c:formatCode>General</c:formatCode>
                <c:ptCount val="3"/>
                <c:pt idx="0">
                  <c:v>13.1</c:v>
                </c:pt>
                <c:pt idx="1">
                  <c:v>49.1</c:v>
                </c:pt>
                <c:pt idx="2">
                  <c:v>37.700000000000003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'10'!$C$3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'10'!$B$4:$B$12</c:f>
              <c:strCache>
                <c:ptCount val="9"/>
                <c:pt idx="0">
                  <c:v>I am disappointed how EU treats Montenegro</c:v>
                </c:pt>
                <c:pt idx="1">
                  <c:v>Because it will not be better for us once we enter</c:v>
                </c:pt>
                <c:pt idx="2">
                  <c:v>I am afraid that Montenegro would lose its independence and sovreignity</c:v>
                </c:pt>
                <c:pt idx="3">
                  <c:v>Because it is not in the interest of citizens' but politicians</c:v>
                </c:pt>
                <c:pt idx="4">
                  <c:v>Because it is personaly the same for me if Montenegro is in EU or not</c:v>
                </c:pt>
                <c:pt idx="5">
                  <c:v>Because I don't know anything about it</c:v>
                </c:pt>
                <c:pt idx="6">
                  <c:v>Migrants' crises in EU</c:v>
                </c:pt>
                <c:pt idx="7">
                  <c:v>Crisis in EU</c:v>
                </c:pt>
                <c:pt idx="8">
                  <c:v>Others</c:v>
                </c:pt>
              </c:strCache>
            </c:strRef>
          </c:cat>
          <c:val>
            <c:numRef>
              <c:f>'10'!$C$4:$C$12</c:f>
              <c:numCache>
                <c:formatCode>General</c:formatCode>
                <c:ptCount val="9"/>
                <c:pt idx="0">
                  <c:v>5.9</c:v>
                </c:pt>
                <c:pt idx="1">
                  <c:v>35.1</c:v>
                </c:pt>
                <c:pt idx="2">
                  <c:v>8.9</c:v>
                </c:pt>
                <c:pt idx="3">
                  <c:v>30.9</c:v>
                </c:pt>
                <c:pt idx="4">
                  <c:v>5.4</c:v>
                </c:pt>
                <c:pt idx="8">
                  <c:v>4.2</c:v>
                </c:pt>
              </c:numCache>
            </c:numRef>
          </c:val>
        </c:ser>
        <c:ser>
          <c:idx val="1"/>
          <c:order val="1"/>
          <c:tx>
            <c:strRef>
              <c:f>'10'!$D$3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'10'!$B$4:$B$12</c:f>
              <c:strCache>
                <c:ptCount val="9"/>
                <c:pt idx="0">
                  <c:v>I am disappointed how EU treats Montenegro</c:v>
                </c:pt>
                <c:pt idx="1">
                  <c:v>Because it will not be better for us once we enter</c:v>
                </c:pt>
                <c:pt idx="2">
                  <c:v>I am afraid that Montenegro would lose its independence and sovreignity</c:v>
                </c:pt>
                <c:pt idx="3">
                  <c:v>Because it is not in the interest of citizens' but politicians</c:v>
                </c:pt>
                <c:pt idx="4">
                  <c:v>Because it is personaly the same for me if Montenegro is in EU or not</c:v>
                </c:pt>
                <c:pt idx="5">
                  <c:v>Because I don't know anything about it</c:v>
                </c:pt>
                <c:pt idx="6">
                  <c:v>Migrants' crises in EU</c:v>
                </c:pt>
                <c:pt idx="7">
                  <c:v>Crisis in EU</c:v>
                </c:pt>
                <c:pt idx="8">
                  <c:v>Others</c:v>
                </c:pt>
              </c:strCache>
            </c:strRef>
          </c:cat>
          <c:val>
            <c:numRef>
              <c:f>'10'!$D$4:$D$12</c:f>
              <c:numCache>
                <c:formatCode>General</c:formatCode>
                <c:ptCount val="9"/>
                <c:pt idx="0">
                  <c:v>5.8</c:v>
                </c:pt>
                <c:pt idx="1">
                  <c:v>42.3</c:v>
                </c:pt>
                <c:pt idx="2">
                  <c:v>6</c:v>
                </c:pt>
                <c:pt idx="3">
                  <c:v>33.299999999999997</c:v>
                </c:pt>
                <c:pt idx="4">
                  <c:v>3</c:v>
                </c:pt>
                <c:pt idx="5">
                  <c:v>0.7</c:v>
                </c:pt>
                <c:pt idx="6">
                  <c:v>1.2</c:v>
                </c:pt>
                <c:pt idx="7">
                  <c:v>7.6</c:v>
                </c:pt>
                <c:pt idx="8">
                  <c:v>0</c:v>
                </c:pt>
              </c:numCache>
            </c:numRef>
          </c:val>
        </c:ser>
        <c:dLbls>
          <c:showLegendKey val="0"/>
          <c:showVal val="0"/>
          <c:showCatName val="0"/>
          <c:showSerName val="0"/>
          <c:showPercent val="0"/>
          <c:showBubbleSize val="0"/>
        </c:dLbls>
        <c:gapWidth val="182"/>
        <c:axId val="1795222320"/>
        <c:axId val="1795223952"/>
      </c:barChart>
      <c:catAx>
        <c:axId val="1795222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223952"/>
        <c:crosses val="autoZero"/>
        <c:auto val="1"/>
        <c:lblAlgn val="ctr"/>
        <c:lblOffset val="100"/>
        <c:noMultiLvlLbl val="0"/>
      </c:catAx>
      <c:valAx>
        <c:axId val="179522395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5222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'11'!$C$3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'11'!$B$4:$B$8</c:f>
              <c:strCache>
                <c:ptCount val="5"/>
                <c:pt idx="0">
                  <c:v>Very positive</c:v>
                </c:pt>
                <c:pt idx="1">
                  <c:v>Mostly positive</c:v>
                </c:pt>
                <c:pt idx="2">
                  <c:v>Mostly negative</c:v>
                </c:pt>
                <c:pt idx="3">
                  <c:v>Very negative</c:v>
                </c:pt>
                <c:pt idx="4">
                  <c:v>I don't have any</c:v>
                </c:pt>
              </c:strCache>
            </c:strRef>
          </c:cat>
          <c:val>
            <c:numRef>
              <c:f>'11'!$C$4:$C$8</c:f>
              <c:numCache>
                <c:formatCode>General</c:formatCode>
                <c:ptCount val="5"/>
                <c:pt idx="0">
                  <c:v>16.899999999999999</c:v>
                </c:pt>
                <c:pt idx="1">
                  <c:v>37.700000000000003</c:v>
                </c:pt>
                <c:pt idx="2">
                  <c:v>15</c:v>
                </c:pt>
                <c:pt idx="3">
                  <c:v>9.5</c:v>
                </c:pt>
                <c:pt idx="4">
                  <c:v>20.8</c:v>
                </c:pt>
              </c:numCache>
            </c:numRef>
          </c:val>
        </c:ser>
        <c:ser>
          <c:idx val="1"/>
          <c:order val="1"/>
          <c:tx>
            <c:strRef>
              <c:f>'11'!$D$3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'11'!$B$4:$B$8</c:f>
              <c:strCache>
                <c:ptCount val="5"/>
                <c:pt idx="0">
                  <c:v>Very positive</c:v>
                </c:pt>
                <c:pt idx="1">
                  <c:v>Mostly positive</c:v>
                </c:pt>
                <c:pt idx="2">
                  <c:v>Mostly negative</c:v>
                </c:pt>
                <c:pt idx="3">
                  <c:v>Very negative</c:v>
                </c:pt>
                <c:pt idx="4">
                  <c:v>I don't have any</c:v>
                </c:pt>
              </c:strCache>
            </c:strRef>
          </c:cat>
          <c:val>
            <c:numRef>
              <c:f>'11'!$D$4:$D$8</c:f>
              <c:numCache>
                <c:formatCode>General</c:formatCode>
                <c:ptCount val="5"/>
                <c:pt idx="0">
                  <c:v>17.2</c:v>
                </c:pt>
                <c:pt idx="1">
                  <c:v>40</c:v>
                </c:pt>
                <c:pt idx="2">
                  <c:v>16.3</c:v>
                </c:pt>
                <c:pt idx="3">
                  <c:v>8.4</c:v>
                </c:pt>
                <c:pt idx="4">
                  <c:v>18.100000000000001</c:v>
                </c:pt>
              </c:numCache>
            </c:numRef>
          </c:val>
        </c:ser>
        <c:dLbls>
          <c:showLegendKey val="0"/>
          <c:showVal val="0"/>
          <c:showCatName val="0"/>
          <c:showSerName val="0"/>
          <c:showPercent val="0"/>
          <c:showBubbleSize val="0"/>
        </c:dLbls>
        <c:gapWidth val="182"/>
        <c:axId val="1795217968"/>
        <c:axId val="1795210352"/>
      </c:barChart>
      <c:catAx>
        <c:axId val="1795217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210352"/>
        <c:crosses val="autoZero"/>
        <c:auto val="1"/>
        <c:lblAlgn val="ctr"/>
        <c:lblOffset val="100"/>
        <c:noMultiLvlLbl val="0"/>
      </c:catAx>
      <c:valAx>
        <c:axId val="179521035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5217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'12'!$C$3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'12'!$B$4:$B$8</c:f>
              <c:strCache>
                <c:ptCount val="5"/>
                <c:pt idx="0">
                  <c:v>Very fast</c:v>
                </c:pt>
                <c:pt idx="1">
                  <c:v>As fast as circumstances allow</c:v>
                </c:pt>
                <c:pt idx="2">
                  <c:v>Not fast enough</c:v>
                </c:pt>
                <c:pt idx="3">
                  <c:v>Very slow</c:v>
                </c:pt>
                <c:pt idx="4">
                  <c:v>It will never join</c:v>
                </c:pt>
              </c:strCache>
            </c:strRef>
          </c:cat>
          <c:val>
            <c:numRef>
              <c:f>'12'!$C$4:$C$8</c:f>
              <c:numCache>
                <c:formatCode>General</c:formatCode>
                <c:ptCount val="5"/>
                <c:pt idx="0">
                  <c:v>7.8</c:v>
                </c:pt>
                <c:pt idx="1">
                  <c:v>37</c:v>
                </c:pt>
                <c:pt idx="2">
                  <c:v>16.2</c:v>
                </c:pt>
                <c:pt idx="3">
                  <c:v>14.4</c:v>
                </c:pt>
                <c:pt idx="4">
                  <c:v>9.9</c:v>
                </c:pt>
              </c:numCache>
            </c:numRef>
          </c:val>
        </c:ser>
        <c:ser>
          <c:idx val="1"/>
          <c:order val="1"/>
          <c:tx>
            <c:strRef>
              <c:f>'12'!$D$3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'12'!$B$4:$B$8</c:f>
              <c:strCache>
                <c:ptCount val="5"/>
                <c:pt idx="0">
                  <c:v>Very fast</c:v>
                </c:pt>
                <c:pt idx="1">
                  <c:v>As fast as circumstances allow</c:v>
                </c:pt>
                <c:pt idx="2">
                  <c:v>Not fast enough</c:v>
                </c:pt>
                <c:pt idx="3">
                  <c:v>Very slow</c:v>
                </c:pt>
                <c:pt idx="4">
                  <c:v>It will never join</c:v>
                </c:pt>
              </c:strCache>
            </c:strRef>
          </c:cat>
          <c:val>
            <c:numRef>
              <c:f>'12'!$D$4:$D$8</c:f>
              <c:numCache>
                <c:formatCode>General</c:formatCode>
                <c:ptCount val="5"/>
                <c:pt idx="0">
                  <c:v>15.5</c:v>
                </c:pt>
                <c:pt idx="1">
                  <c:v>46</c:v>
                </c:pt>
                <c:pt idx="2">
                  <c:v>17.3</c:v>
                </c:pt>
                <c:pt idx="3">
                  <c:v>13.1</c:v>
                </c:pt>
                <c:pt idx="4">
                  <c:v>8.1</c:v>
                </c:pt>
              </c:numCache>
            </c:numRef>
          </c:val>
        </c:ser>
        <c:dLbls>
          <c:showLegendKey val="0"/>
          <c:showVal val="0"/>
          <c:showCatName val="0"/>
          <c:showSerName val="0"/>
          <c:showPercent val="0"/>
          <c:showBubbleSize val="0"/>
        </c:dLbls>
        <c:gapWidth val="182"/>
        <c:axId val="1795225584"/>
        <c:axId val="1795226672"/>
      </c:barChart>
      <c:catAx>
        <c:axId val="1795225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226672"/>
        <c:crosses val="autoZero"/>
        <c:auto val="1"/>
        <c:lblAlgn val="ctr"/>
        <c:lblOffset val="100"/>
        <c:noMultiLvlLbl val="0"/>
      </c:catAx>
      <c:valAx>
        <c:axId val="179522667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5225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'44'!$B$3</c:f>
              <c:strCache>
                <c:ptCount val="1"/>
                <c:pt idx="0">
                  <c:v>2015</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'44'!$A$4:$A$7</c:f>
              <c:strCache>
                <c:ptCount val="4"/>
                <c:pt idx="0">
                  <c:v>By 2018</c:v>
                </c:pt>
                <c:pt idx="1">
                  <c:v>By 2020</c:v>
                </c:pt>
                <c:pt idx="2">
                  <c:v>By 2030</c:v>
                </c:pt>
                <c:pt idx="3">
                  <c:v>Never</c:v>
                </c:pt>
              </c:strCache>
            </c:strRef>
          </c:cat>
          <c:val>
            <c:numRef>
              <c:f>'44'!$B$4:$B$7</c:f>
              <c:numCache>
                <c:formatCode>General</c:formatCode>
                <c:ptCount val="4"/>
                <c:pt idx="0">
                  <c:v>17.8</c:v>
                </c:pt>
                <c:pt idx="1">
                  <c:v>35.299999999999997</c:v>
                </c:pt>
                <c:pt idx="2">
                  <c:v>23.1</c:v>
                </c:pt>
                <c:pt idx="3">
                  <c:v>23.8</c:v>
                </c:pt>
              </c:numCache>
            </c:numRef>
          </c:val>
        </c:ser>
        <c:dLbls>
          <c:showLegendKey val="0"/>
          <c:showVal val="0"/>
          <c:showCatName val="0"/>
          <c:showSerName val="0"/>
          <c:showPercent val="0"/>
          <c:showBubbleSize val="0"/>
        </c:dLbls>
        <c:gapWidth val="182"/>
        <c:axId val="1795231024"/>
        <c:axId val="1795233200"/>
      </c:barChart>
      <c:catAx>
        <c:axId val="1795231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233200"/>
        <c:crosses val="autoZero"/>
        <c:auto val="1"/>
        <c:lblAlgn val="ctr"/>
        <c:lblOffset val="100"/>
        <c:noMultiLvlLbl val="0"/>
      </c:catAx>
      <c:valAx>
        <c:axId val="179523320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5231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'4'!$C$3</c:f>
              <c:strCache>
                <c:ptCount val="1"/>
                <c:pt idx="0">
                  <c:v>2013</c:v>
                </c:pt>
              </c:strCache>
            </c:strRef>
          </c:tx>
          <c:spPr>
            <a:solidFill>
              <a:srgbClr val="BEBA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'4'!$B$4:$B$7</c:f>
              <c:strCache>
                <c:ptCount val="4"/>
                <c:pt idx="0">
                  <c:v>It will be better</c:v>
                </c:pt>
                <c:pt idx="1">
                  <c:v>It will be the same</c:v>
                </c:pt>
                <c:pt idx="2">
                  <c:v>It will be worse</c:v>
                </c:pt>
                <c:pt idx="3">
                  <c:v>DK</c:v>
                </c:pt>
              </c:strCache>
            </c:strRef>
          </c:cat>
          <c:val>
            <c:numRef>
              <c:f>'4'!$C$4:$C$7</c:f>
              <c:numCache>
                <c:formatCode>General</c:formatCode>
                <c:ptCount val="4"/>
                <c:pt idx="0">
                  <c:v>23.7</c:v>
                </c:pt>
                <c:pt idx="1">
                  <c:v>26.8</c:v>
                </c:pt>
                <c:pt idx="2">
                  <c:v>19.600000000000001</c:v>
                </c:pt>
                <c:pt idx="3">
                  <c:v>29.8</c:v>
                </c:pt>
              </c:numCache>
            </c:numRef>
          </c:val>
        </c:ser>
        <c:ser>
          <c:idx val="1"/>
          <c:order val="1"/>
          <c:tx>
            <c:strRef>
              <c:f>'4'!$D$3</c:f>
              <c:strCache>
                <c:ptCount val="1"/>
                <c:pt idx="0">
                  <c:v>2015</c:v>
                </c:pt>
              </c:strCache>
            </c:strRef>
          </c:tx>
          <c:spPr>
            <a:solidFill>
              <a:srgbClr val="8DD3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'4'!$B$4:$B$7</c:f>
              <c:strCache>
                <c:ptCount val="4"/>
                <c:pt idx="0">
                  <c:v>It will be better</c:v>
                </c:pt>
                <c:pt idx="1">
                  <c:v>It will be the same</c:v>
                </c:pt>
                <c:pt idx="2">
                  <c:v>It will be worse</c:v>
                </c:pt>
                <c:pt idx="3">
                  <c:v>DK</c:v>
                </c:pt>
              </c:strCache>
            </c:strRef>
          </c:cat>
          <c:val>
            <c:numRef>
              <c:f>'4'!$D$4:$D$7</c:f>
              <c:numCache>
                <c:formatCode>General</c:formatCode>
                <c:ptCount val="4"/>
                <c:pt idx="0">
                  <c:v>26.3</c:v>
                </c:pt>
                <c:pt idx="1">
                  <c:v>33.799999999999997</c:v>
                </c:pt>
                <c:pt idx="2">
                  <c:v>17.7</c:v>
                </c:pt>
                <c:pt idx="3">
                  <c:v>22.3</c:v>
                </c:pt>
              </c:numCache>
            </c:numRef>
          </c:val>
        </c:ser>
        <c:dLbls>
          <c:showLegendKey val="0"/>
          <c:showVal val="0"/>
          <c:showCatName val="0"/>
          <c:showSerName val="0"/>
          <c:showPercent val="0"/>
          <c:showBubbleSize val="0"/>
        </c:dLbls>
        <c:gapWidth val="182"/>
        <c:axId val="1795228848"/>
        <c:axId val="1795233744"/>
      </c:barChart>
      <c:catAx>
        <c:axId val="1795228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5233744"/>
        <c:crosses val="autoZero"/>
        <c:auto val="1"/>
        <c:lblAlgn val="ctr"/>
        <c:lblOffset val="100"/>
        <c:noMultiLvlLbl val="0"/>
      </c:catAx>
      <c:valAx>
        <c:axId val="179523374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5228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7598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336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655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967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153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570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01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635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31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2874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8088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eu.me/" TargetMode="External"/><Relationship Id="rId1" Type="http://schemas.openxmlformats.org/officeDocument/2006/relationships/slideLayout" Target="../slideLayouts/slideLayout4.xml"/><Relationship Id="rId4" Type="http://schemas.openxmlformats.org/officeDocument/2006/relationships/chart" Target="../charts/chart34.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sz="4800" cap="small" dirty="0" smtClean="0"/>
              <a:t>Survey on Public Perceptions of the European Integration Process in Montenegro</a:t>
            </a:r>
            <a:endParaRPr lang="en-US" altLang="en-US" sz="4800" dirty="0" smtClean="0"/>
          </a:p>
        </p:txBody>
      </p:sp>
      <p:sp>
        <p:nvSpPr>
          <p:cNvPr id="13315" name="Subtitle 2"/>
          <p:cNvSpPr>
            <a:spLocks noGrp="1"/>
          </p:cNvSpPr>
          <p:nvPr>
            <p:ph type="subTitle" idx="1"/>
          </p:nvPr>
        </p:nvSpPr>
        <p:spPr/>
        <p:txBody>
          <a:bodyPr/>
          <a:lstStyle/>
          <a:p>
            <a:r>
              <a:rPr lang="hr-HR" altLang="en-US" dirty="0" smtClean="0"/>
              <a:t>Januar</a:t>
            </a:r>
            <a:r>
              <a:rPr lang="en-US" altLang="en-US" dirty="0" smtClean="0"/>
              <a:t>y</a:t>
            </a:r>
            <a:r>
              <a:rPr lang="hr-HR" altLang="en-US" dirty="0" smtClean="0"/>
              <a:t>, 2016</a:t>
            </a:r>
            <a:r>
              <a:rPr lang="en-US" altLang="en-US" baseline="30000" dirty="0" err="1" smtClean="0"/>
              <a:t>th</a:t>
            </a:r>
            <a:r>
              <a:rPr lang="en-US" altLang="en-US" dirty="0" smtClean="0"/>
              <a:t> </a:t>
            </a: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838199" y="1825625"/>
            <a:ext cx="3136641" cy="4351338"/>
          </a:xfrm>
        </p:spPr>
        <p:txBody>
          <a:bodyPr/>
          <a:lstStyle/>
          <a:p>
            <a:pPr marL="0" indent="0">
              <a:buNone/>
            </a:pPr>
            <a:r>
              <a:rPr lang="en-US" sz="1600" dirty="0">
                <a:latin typeface="+mj-lt"/>
              </a:rPr>
              <a:t>What </a:t>
            </a:r>
            <a:r>
              <a:rPr lang="en-US" sz="1600" dirty="0" err="1">
                <a:latin typeface="+mj-lt"/>
              </a:rPr>
              <a:t>fo</a:t>
            </a:r>
            <a:r>
              <a:rPr lang="en-US" sz="1600" dirty="0">
                <a:latin typeface="+mj-lt"/>
              </a:rPr>
              <a:t> you think about the future of EU?</a:t>
            </a:r>
            <a:r>
              <a:rPr lang="en-US" sz="1600" dirty="0">
                <a:latin typeface="+mj-lt"/>
              </a:rPr>
              <a:t> </a:t>
            </a:r>
            <a:r>
              <a:rPr lang="hr-HR" sz="1600" dirty="0" smtClean="0">
                <a:latin typeface="+mj-lt"/>
              </a:rPr>
              <a:t>(</a:t>
            </a:r>
            <a:r>
              <a:rPr lang="hr-HR" sz="1600" dirty="0">
                <a:latin typeface="+mj-lt"/>
              </a:rPr>
              <a:t>n = 980)</a:t>
            </a:r>
            <a:endParaRPr lang="en-US" sz="1600" dirty="0">
              <a:latin typeface="+mj-lt"/>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211589541"/>
              </p:ext>
            </p:extLst>
          </p:nvPr>
        </p:nvGraphicFramePr>
        <p:xfrm>
          <a:off x="4374292" y="1825625"/>
          <a:ext cx="6979508"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4511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Attitudes about European Union</a:t>
            </a:r>
            <a:endParaRPr lang="en-US" dirty="0"/>
          </a:p>
        </p:txBody>
      </p:sp>
      <p:sp>
        <p:nvSpPr>
          <p:cNvPr id="7" name="Rectangle 6"/>
          <p:cNvSpPr/>
          <p:nvPr/>
        </p:nvSpPr>
        <p:spPr>
          <a:xfrm>
            <a:off x="1309817" y="6176962"/>
            <a:ext cx="4862383" cy="600164"/>
          </a:xfrm>
          <a:prstGeom prst="rect">
            <a:avLst/>
          </a:prstGeom>
        </p:spPr>
        <p:txBody>
          <a:bodyPr wrap="square">
            <a:spAutoFit/>
          </a:bodyPr>
          <a:lstStyle/>
          <a:p>
            <a:r>
              <a:rPr lang="en-US" sz="1100" dirty="0">
                <a:latin typeface="+mj-lt"/>
              </a:rPr>
              <a:t>From the moment crisis shook EU one of the questions was whether EURO would survive. Some people say it will not and that every member state will take back its previous currency. What do you think about it?</a:t>
            </a:r>
            <a:r>
              <a:rPr lang="hr-HR" sz="1100" dirty="0" smtClean="0">
                <a:latin typeface="+mj-lt"/>
              </a:rPr>
              <a:t> </a:t>
            </a:r>
            <a:r>
              <a:rPr lang="hr-HR" sz="1100" dirty="0">
                <a:latin typeface="+mj-lt"/>
              </a:rPr>
              <a:t>(n = 983)</a:t>
            </a:r>
            <a:endParaRPr lang="en-US" sz="1100" dirty="0">
              <a:latin typeface="+mj-lt"/>
            </a:endParaRPr>
          </a:p>
        </p:txBody>
      </p:sp>
      <p:sp>
        <p:nvSpPr>
          <p:cNvPr id="8" name="Rectangle 7"/>
          <p:cNvSpPr/>
          <p:nvPr/>
        </p:nvSpPr>
        <p:spPr>
          <a:xfrm>
            <a:off x="6331808" y="6176961"/>
            <a:ext cx="4862383" cy="738664"/>
          </a:xfrm>
          <a:prstGeom prst="rect">
            <a:avLst/>
          </a:prstGeom>
        </p:spPr>
        <p:txBody>
          <a:bodyPr wrap="square">
            <a:spAutoFit/>
          </a:bodyPr>
          <a:lstStyle/>
          <a:p>
            <a:r>
              <a:rPr lang="en-US" sz="1400" dirty="0">
                <a:latin typeface="+mj-lt"/>
              </a:rPr>
              <a:t>There are some opinions that Montenegro cannot keep EURO as its currency in the accession process. What do you think about that</a:t>
            </a:r>
            <a:r>
              <a:rPr lang="en-US" sz="1400" dirty="0" smtClean="0">
                <a:latin typeface="+mj-lt"/>
              </a:rPr>
              <a:t>? </a:t>
            </a:r>
            <a:r>
              <a:rPr lang="hr-HR" sz="1400" dirty="0" smtClean="0">
                <a:latin typeface="+mj-lt"/>
              </a:rPr>
              <a:t>(</a:t>
            </a:r>
            <a:r>
              <a:rPr lang="hr-HR" sz="1400" dirty="0">
                <a:latin typeface="+mj-lt"/>
              </a:rPr>
              <a:t>n = 968)</a:t>
            </a:r>
            <a:endParaRPr lang="en-US" sz="1400" dirty="0">
              <a:latin typeface="+mj-lt"/>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84278873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2400250128"/>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6888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071"/>
            <a:ext cx="3313670" cy="1325563"/>
          </a:xfrm>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838200" y="2776151"/>
            <a:ext cx="3071327" cy="3400812"/>
          </a:xfrm>
        </p:spPr>
        <p:txBody>
          <a:bodyPr/>
          <a:lstStyle/>
          <a:p>
            <a:pPr marL="0" indent="0">
              <a:buNone/>
            </a:pPr>
            <a:r>
              <a:rPr lang="en-US" sz="1600" dirty="0">
                <a:latin typeface="+mj-lt"/>
              </a:rPr>
              <a:t>% of people that believe that it will be better after accession in the following spheres:</a:t>
            </a:r>
            <a:r>
              <a:rPr lang="en-US" sz="1600" dirty="0">
                <a:latin typeface="+mj-lt"/>
              </a:rPr>
              <a:t> </a:t>
            </a:r>
            <a:endParaRPr lang="en-US" sz="1600" dirty="0" smtClean="0">
              <a:latin typeface="+mj-lt"/>
            </a:endParaRPr>
          </a:p>
          <a:p>
            <a:pPr marL="0" indent="0">
              <a:buNone/>
            </a:pPr>
            <a:r>
              <a:rPr lang="hr-HR" sz="1600" dirty="0" smtClean="0">
                <a:latin typeface="+mj-lt"/>
              </a:rPr>
              <a:t>(</a:t>
            </a:r>
            <a:r>
              <a:rPr lang="hr-HR" sz="1600" dirty="0" smtClean="0">
                <a:latin typeface="+mj-lt"/>
              </a:rPr>
              <a:t>n=991</a:t>
            </a:r>
            <a:r>
              <a:rPr lang="hr-HR" sz="1600" dirty="0">
                <a:latin typeface="+mj-lt"/>
              </a:rPr>
              <a:t>, 986, 983, 990, 985, 982, 987, 983, 989, 987, 989, 983, 989, 988, 987, 989, 984, 988, 989, 989, 988, 986, 989, 996, 990)</a:t>
            </a:r>
            <a:endParaRPr lang="en-US" sz="1600" dirty="0">
              <a:latin typeface="+mj-lt"/>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852123611"/>
              </p:ext>
            </p:extLst>
          </p:nvPr>
        </p:nvGraphicFramePr>
        <p:xfrm>
          <a:off x="4522573" y="156518"/>
          <a:ext cx="6831227" cy="64419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219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071"/>
            <a:ext cx="3313670" cy="1325563"/>
          </a:xfrm>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838200" y="2776151"/>
            <a:ext cx="2931367" cy="3400812"/>
          </a:xfrm>
        </p:spPr>
        <p:txBody>
          <a:bodyPr/>
          <a:lstStyle/>
          <a:p>
            <a:pPr marL="0" indent="0">
              <a:buNone/>
            </a:pPr>
            <a:r>
              <a:rPr lang="en-US" sz="1600" dirty="0">
                <a:latin typeface="+mj-lt"/>
              </a:rPr>
              <a:t>% of people that believe that it will be </a:t>
            </a:r>
            <a:r>
              <a:rPr lang="en-US" sz="1600" dirty="0" smtClean="0">
                <a:latin typeface="+mj-lt"/>
              </a:rPr>
              <a:t>worse </a:t>
            </a:r>
            <a:r>
              <a:rPr lang="en-US" sz="1600" dirty="0">
                <a:latin typeface="+mj-lt"/>
              </a:rPr>
              <a:t>after accession in the following spheres: </a:t>
            </a:r>
          </a:p>
          <a:p>
            <a:pPr marL="0" indent="0">
              <a:buNone/>
            </a:pPr>
            <a:r>
              <a:rPr lang="hr-HR" sz="1600" dirty="0" smtClean="0">
                <a:latin typeface="+mj-lt"/>
              </a:rPr>
              <a:t>(</a:t>
            </a:r>
            <a:r>
              <a:rPr lang="hr-HR" sz="1600" dirty="0">
                <a:latin typeface="+mj-lt"/>
              </a:rPr>
              <a:t>n=991, 986, 983, 990, 985, 982, 987, 983, 989, 987, 989, 983, 989, 988, 987, 989, 984, 988, 989, 989, 988, 986, 989, 996, 990)</a:t>
            </a:r>
            <a:endParaRPr lang="en-US" sz="1600" dirty="0">
              <a:latin typeface="+mj-lt"/>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963695446"/>
              </p:ext>
            </p:extLst>
          </p:nvPr>
        </p:nvGraphicFramePr>
        <p:xfrm>
          <a:off x="4473146" y="395416"/>
          <a:ext cx="6880654" cy="6268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7065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838200" y="1825625"/>
            <a:ext cx="2737022" cy="4351338"/>
          </a:xfrm>
        </p:spPr>
        <p:txBody>
          <a:bodyPr/>
          <a:lstStyle/>
          <a:p>
            <a:pPr marL="0" indent="0">
              <a:buNone/>
            </a:pPr>
            <a:r>
              <a:rPr lang="hr-HR" sz="1600" dirty="0">
                <a:latin typeface="+mj-lt"/>
              </a:rPr>
              <a:t>U kojoj mjeri se slažete sa sljedećim tvrdnjama o institucijama EU – procenat onih koji se “veoma slažu” i slažu” </a:t>
            </a:r>
            <a:endParaRPr lang="hr-HR" sz="1600" dirty="0" smtClean="0">
              <a:latin typeface="+mj-lt"/>
            </a:endParaRPr>
          </a:p>
          <a:p>
            <a:pPr marL="0" indent="0">
              <a:buNone/>
            </a:pPr>
            <a:r>
              <a:rPr lang="hr-HR" sz="1600" dirty="0" smtClean="0">
                <a:latin typeface="+mj-lt"/>
              </a:rPr>
              <a:t>(</a:t>
            </a:r>
            <a:r>
              <a:rPr lang="hr-HR" sz="1600" dirty="0">
                <a:latin typeface="+mj-lt"/>
              </a:rPr>
              <a:t>n=761, 653, 725, 760, 775, 660, 658)</a:t>
            </a:r>
            <a:endParaRPr lang="en-US" sz="1600" dirty="0">
              <a:latin typeface="+mj-lt"/>
            </a:endParaRPr>
          </a:p>
          <a:p>
            <a:pPr marL="0" indent="0">
              <a:buNone/>
            </a:pPr>
            <a:endParaRPr lang="en-US" sz="1600" dirty="0">
              <a:latin typeface="+mj-lt"/>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518783919"/>
              </p:ext>
            </p:extLst>
          </p:nvPr>
        </p:nvGraphicFramePr>
        <p:xfrm>
          <a:off x="4275438" y="1825625"/>
          <a:ext cx="7078362"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9870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071"/>
            <a:ext cx="3313670" cy="1325563"/>
          </a:xfrm>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838200" y="2776151"/>
            <a:ext cx="2654643" cy="3400812"/>
          </a:xfrm>
        </p:spPr>
        <p:txBody>
          <a:bodyPr/>
          <a:lstStyle/>
          <a:p>
            <a:pPr marL="0" indent="0">
              <a:buNone/>
            </a:pPr>
            <a:r>
              <a:rPr lang="en-US" sz="1600" dirty="0">
                <a:latin typeface="+mj-lt"/>
              </a:rPr>
              <a:t>How much do you agree with the following statements about EU institutions - percentage of those that "completely agree" and "agree"</a:t>
            </a:r>
            <a:r>
              <a:rPr lang="en-US" sz="1600" dirty="0">
                <a:latin typeface="+mj-lt"/>
              </a:rPr>
              <a:t> </a:t>
            </a:r>
            <a:endParaRPr lang="en-US" sz="1600" dirty="0" smtClean="0">
              <a:latin typeface="+mj-lt"/>
            </a:endParaRPr>
          </a:p>
          <a:p>
            <a:pPr marL="0" indent="0">
              <a:buNone/>
            </a:pPr>
            <a:r>
              <a:rPr lang="hr-HR" sz="1600" dirty="0" smtClean="0">
                <a:latin typeface="+mj-lt"/>
              </a:rPr>
              <a:t>(</a:t>
            </a:r>
            <a:r>
              <a:rPr lang="hr-HR" sz="1600" dirty="0">
                <a:latin typeface="+mj-lt"/>
              </a:rPr>
              <a:t>n=825, 830, 814, 798, 776, 756, 789, 789, 786, 737, 777, 715, 753, 735)</a:t>
            </a:r>
            <a:endParaRPr lang="en-US" sz="1600" dirty="0">
              <a:latin typeface="+mj-lt"/>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037985988"/>
              </p:ext>
            </p:extLst>
          </p:nvPr>
        </p:nvGraphicFramePr>
        <p:xfrm>
          <a:off x="4357816" y="0"/>
          <a:ext cx="6995984" cy="6598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3843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071"/>
            <a:ext cx="3313670" cy="1325563"/>
          </a:xfrm>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838200" y="2776151"/>
            <a:ext cx="2654643" cy="3400812"/>
          </a:xfrm>
        </p:spPr>
        <p:txBody>
          <a:bodyPr/>
          <a:lstStyle/>
          <a:p>
            <a:pPr marL="0" indent="0">
              <a:buNone/>
            </a:pPr>
            <a:r>
              <a:rPr lang="en-US" sz="1600" dirty="0">
                <a:latin typeface="+mj-lt"/>
              </a:rPr>
              <a:t>How will membership affect certain groups in society? Percentage of those that believe that the group will benefit</a:t>
            </a:r>
            <a:r>
              <a:rPr lang="en-US" sz="1600" dirty="0">
                <a:latin typeface="+mj-lt"/>
              </a:rPr>
              <a:t> </a:t>
            </a:r>
            <a:r>
              <a:rPr lang="en-US" sz="1600" dirty="0" smtClean="0">
                <a:latin typeface="+mj-lt"/>
              </a:rPr>
              <a:t>from membership</a:t>
            </a:r>
          </a:p>
          <a:p>
            <a:pPr marL="0" indent="0">
              <a:buNone/>
            </a:pPr>
            <a:r>
              <a:rPr lang="hr-HR" sz="1600" dirty="0" smtClean="0">
                <a:latin typeface="+mj-lt"/>
              </a:rPr>
              <a:t>(n </a:t>
            </a:r>
            <a:r>
              <a:rPr lang="hr-HR" sz="1600" dirty="0">
                <a:latin typeface="+mj-lt"/>
              </a:rPr>
              <a:t>= 985, 982, 983, 986, 982, 983, 985, 984, 983, 986) </a:t>
            </a:r>
            <a:endParaRPr lang="en-US" sz="1600" dirty="0">
              <a:latin typeface="+mj-lt"/>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474644868"/>
              </p:ext>
            </p:extLst>
          </p:nvPr>
        </p:nvGraphicFramePr>
        <p:xfrm>
          <a:off x="6172200" y="337750"/>
          <a:ext cx="5181600" cy="6244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3156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071"/>
            <a:ext cx="3313670" cy="1325563"/>
          </a:xfrm>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838200" y="2776151"/>
            <a:ext cx="2654643" cy="3400812"/>
          </a:xfrm>
        </p:spPr>
        <p:txBody>
          <a:bodyPr/>
          <a:lstStyle/>
          <a:p>
            <a:pPr marL="0" indent="0">
              <a:buNone/>
            </a:pPr>
            <a:r>
              <a:rPr lang="en-US" sz="1600" dirty="0">
                <a:latin typeface="+mj-lt"/>
              </a:rPr>
              <a:t>How will membership affect certain groups in society? Percentage of those that believe that the group will </a:t>
            </a:r>
            <a:r>
              <a:rPr lang="en-US" sz="1600" dirty="0" smtClean="0">
                <a:latin typeface="+mj-lt"/>
              </a:rPr>
              <a:t>lose </a:t>
            </a:r>
            <a:r>
              <a:rPr lang="en-US" sz="1600" dirty="0">
                <a:latin typeface="+mj-lt"/>
              </a:rPr>
              <a:t>from membership</a:t>
            </a:r>
          </a:p>
          <a:p>
            <a:pPr marL="0" indent="0">
              <a:buNone/>
            </a:pPr>
            <a:r>
              <a:rPr lang="hr-HR" sz="1600" dirty="0" smtClean="0">
                <a:latin typeface="+mj-lt"/>
              </a:rPr>
              <a:t>(</a:t>
            </a:r>
            <a:r>
              <a:rPr lang="hr-HR" sz="1600" dirty="0">
                <a:latin typeface="+mj-lt"/>
              </a:rPr>
              <a:t>n = 985, 982, 983, 986, 982, 983, 985, 984, 983, 986)</a:t>
            </a:r>
            <a:endParaRPr lang="en-US" sz="1600" dirty="0">
              <a:latin typeface="+mj-lt"/>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172862506"/>
              </p:ext>
            </p:extLst>
          </p:nvPr>
        </p:nvGraphicFramePr>
        <p:xfrm>
          <a:off x="6172200" y="477795"/>
          <a:ext cx="5181600" cy="59806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0564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071"/>
            <a:ext cx="3313670" cy="1325563"/>
          </a:xfrm>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838200" y="2776151"/>
            <a:ext cx="2654643" cy="3400812"/>
          </a:xfrm>
        </p:spPr>
        <p:txBody>
          <a:bodyPr/>
          <a:lstStyle/>
          <a:p>
            <a:pPr marL="0" indent="0">
              <a:buNone/>
            </a:pPr>
            <a:r>
              <a:rPr lang="en-US" sz="1600" dirty="0">
                <a:latin typeface="+mj-lt"/>
              </a:rPr>
              <a:t>How much the following entities contribute to the EU integration </a:t>
            </a:r>
            <a:r>
              <a:rPr lang="en-US" sz="1600" dirty="0" err="1">
                <a:latin typeface="+mj-lt"/>
              </a:rPr>
              <a:t>proces</a:t>
            </a:r>
            <a:r>
              <a:rPr lang="en-US" sz="1600" dirty="0">
                <a:latin typeface="+mj-lt"/>
              </a:rPr>
              <a:t>? Percentage of those that believe that the contribution is "crucial" or "significant"</a:t>
            </a:r>
            <a:r>
              <a:rPr lang="en-US" sz="1600" dirty="0">
                <a:latin typeface="+mj-lt"/>
              </a:rPr>
              <a:t> </a:t>
            </a:r>
            <a:endParaRPr lang="en-US" sz="1600" dirty="0" smtClean="0">
              <a:latin typeface="+mj-lt"/>
            </a:endParaRPr>
          </a:p>
          <a:p>
            <a:pPr marL="0" indent="0">
              <a:buNone/>
            </a:pPr>
            <a:r>
              <a:rPr lang="hr-HR" sz="1600" dirty="0" smtClean="0">
                <a:latin typeface="+mj-lt"/>
              </a:rPr>
              <a:t>(</a:t>
            </a:r>
            <a:r>
              <a:rPr lang="hr-HR" sz="1600" dirty="0">
                <a:latin typeface="+mj-lt"/>
              </a:rPr>
              <a:t>n = 993, 992, 990, 9986, 990, 987, 983, 988, 986, 991)</a:t>
            </a:r>
            <a:endParaRPr lang="en-US" sz="1600" dirty="0">
              <a:latin typeface="+mj-lt"/>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267911570"/>
              </p:ext>
            </p:extLst>
          </p:nvPr>
        </p:nvGraphicFramePr>
        <p:xfrm>
          <a:off x="6172200" y="799070"/>
          <a:ext cx="5181600" cy="5377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2070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5" y="543694"/>
            <a:ext cx="3313670" cy="1325563"/>
          </a:xfrm>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140002" y="3181739"/>
            <a:ext cx="2654643" cy="3859600"/>
          </a:xfrm>
        </p:spPr>
        <p:txBody>
          <a:bodyPr/>
          <a:lstStyle/>
          <a:p>
            <a:pPr marL="0" indent="0">
              <a:buNone/>
            </a:pPr>
            <a:r>
              <a:rPr lang="en-US" sz="1600" dirty="0">
                <a:latin typeface="+mj-lt"/>
              </a:rPr>
              <a:t>How much do you agree with the following statements? Percentage of those that "agree completely" or to a "certain degree"</a:t>
            </a:r>
            <a:r>
              <a:rPr lang="en-US" sz="1600" dirty="0">
                <a:latin typeface="+mj-lt"/>
              </a:rPr>
              <a:t> </a:t>
            </a:r>
            <a:endParaRPr lang="hr-HR" sz="1600" dirty="0" smtClean="0">
              <a:latin typeface="+mj-lt"/>
            </a:endParaRPr>
          </a:p>
          <a:p>
            <a:pPr marL="0" indent="0">
              <a:buNone/>
            </a:pPr>
            <a:r>
              <a:rPr lang="hr-HR" sz="1600" dirty="0" smtClean="0">
                <a:latin typeface="+mj-lt"/>
              </a:rPr>
              <a:t>(</a:t>
            </a:r>
            <a:r>
              <a:rPr lang="hr-HR" sz="1600" dirty="0">
                <a:latin typeface="+mj-lt"/>
              </a:rPr>
              <a:t>n = 991, 990, 990, 990, 988, 987, 991, 985, 984, 991, 991, 986, 992, 990, 987, 981, 989, 989, 989, 987, 979, 978, 977, </a:t>
            </a:r>
            <a:r>
              <a:rPr lang="hr-HR" sz="1600" dirty="0" smtClean="0">
                <a:latin typeface="+mj-lt"/>
              </a:rPr>
              <a:t>979)</a:t>
            </a:r>
            <a:endParaRPr lang="en-US" sz="1600" dirty="0">
              <a:latin typeface="+mj-lt"/>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709680446"/>
              </p:ext>
            </p:extLst>
          </p:nvPr>
        </p:nvGraphicFramePr>
        <p:xfrm>
          <a:off x="2380736" y="57665"/>
          <a:ext cx="9671222" cy="66959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1539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information about the survey</a:t>
            </a:r>
            <a:endParaRPr lang="en-US" dirty="0"/>
          </a:p>
        </p:txBody>
      </p:sp>
      <p:sp>
        <p:nvSpPr>
          <p:cNvPr id="3" name="Content Placeholder 2"/>
          <p:cNvSpPr>
            <a:spLocks noGrp="1"/>
          </p:cNvSpPr>
          <p:nvPr>
            <p:ph sz="half" idx="1"/>
          </p:nvPr>
        </p:nvSpPr>
        <p:spPr/>
        <p:txBody>
          <a:bodyPr/>
          <a:lstStyle/>
          <a:p>
            <a:pPr marL="0" indent="0">
              <a:buNone/>
            </a:pPr>
            <a:r>
              <a:rPr lang="en-US" b="1" dirty="0" smtClean="0"/>
              <a:t>Basic quantitative part of the survey</a:t>
            </a:r>
          </a:p>
          <a:p>
            <a:r>
              <a:rPr lang="en-US" dirty="0" smtClean="0"/>
              <a:t>Fieldwork: November-December 2015</a:t>
            </a:r>
            <a:r>
              <a:rPr lang="en-US" baseline="30000" dirty="0" smtClean="0"/>
              <a:t>th</a:t>
            </a:r>
            <a:r>
              <a:rPr lang="en-US" dirty="0" smtClean="0"/>
              <a:t> </a:t>
            </a:r>
          </a:p>
          <a:p>
            <a:r>
              <a:rPr lang="en-US" dirty="0" smtClean="0"/>
              <a:t>Instrument: Questionnaire which is comparable with the survey conducted in 2013</a:t>
            </a:r>
          </a:p>
          <a:p>
            <a:r>
              <a:rPr lang="en-US" dirty="0" smtClean="0"/>
              <a:t>Nationally representative sample including 1000 interviewees</a:t>
            </a:r>
          </a:p>
          <a:p>
            <a:r>
              <a:rPr lang="en-US" dirty="0" smtClean="0"/>
              <a:t>Business sector: 199 companies</a:t>
            </a:r>
            <a:endParaRPr lang="en-US" dirty="0"/>
          </a:p>
        </p:txBody>
      </p:sp>
      <p:sp>
        <p:nvSpPr>
          <p:cNvPr id="4" name="Content Placeholder 3"/>
          <p:cNvSpPr>
            <a:spLocks noGrp="1"/>
          </p:cNvSpPr>
          <p:nvPr>
            <p:ph sz="half" idx="2"/>
          </p:nvPr>
        </p:nvSpPr>
        <p:spPr/>
        <p:txBody>
          <a:bodyPr/>
          <a:lstStyle/>
          <a:p>
            <a:r>
              <a:rPr lang="en-US" b="1" dirty="0" smtClean="0"/>
              <a:t>Additional qualitative </a:t>
            </a:r>
            <a:r>
              <a:rPr lang="en-US" b="1" dirty="0" err="1" smtClean="0"/>
              <a:t>suvey</a:t>
            </a:r>
            <a:endParaRPr lang="en-US" b="1" dirty="0" smtClean="0"/>
          </a:p>
          <a:p>
            <a:r>
              <a:rPr lang="en-US" dirty="0" smtClean="0"/>
              <a:t>9 focus groups</a:t>
            </a:r>
          </a:p>
          <a:p>
            <a:pPr lvl="3"/>
            <a:r>
              <a:rPr lang="en-US" dirty="0" smtClean="0"/>
              <a:t>Civil society</a:t>
            </a:r>
          </a:p>
          <a:p>
            <a:pPr lvl="3"/>
            <a:r>
              <a:rPr lang="en-US" dirty="0" smtClean="0"/>
              <a:t>Media</a:t>
            </a:r>
          </a:p>
          <a:p>
            <a:pPr lvl="3"/>
            <a:r>
              <a:rPr lang="en-US" dirty="0" smtClean="0"/>
              <a:t>Public administration</a:t>
            </a:r>
          </a:p>
          <a:p>
            <a:pPr lvl="3"/>
            <a:r>
              <a:rPr lang="en-US" dirty="0" smtClean="0"/>
              <a:t>Local Self-governance</a:t>
            </a:r>
          </a:p>
          <a:p>
            <a:pPr lvl="3"/>
            <a:r>
              <a:rPr lang="en-US" dirty="0" smtClean="0"/>
              <a:t>Students and young people</a:t>
            </a:r>
          </a:p>
          <a:p>
            <a:pPr lvl="3"/>
            <a:r>
              <a:rPr lang="en-US" dirty="0" smtClean="0"/>
              <a:t>Farmers, fishermen and people working in tourism</a:t>
            </a:r>
          </a:p>
          <a:p>
            <a:pPr lvl="3"/>
            <a:r>
              <a:rPr lang="en-US" dirty="0" smtClean="0"/>
              <a:t>Members of Consultative and operative groups</a:t>
            </a:r>
          </a:p>
          <a:p>
            <a:pPr lvl="3"/>
            <a:r>
              <a:rPr lang="en-US" dirty="0" smtClean="0"/>
              <a:t>Attendees of different trainings</a:t>
            </a:r>
          </a:p>
          <a:p>
            <a:r>
              <a:rPr lang="en-US" dirty="0" smtClean="0"/>
              <a:t>11 expert interviews</a:t>
            </a:r>
            <a:endParaRPr lang="en-US" dirty="0"/>
          </a:p>
        </p:txBody>
      </p:sp>
    </p:spTree>
    <p:extLst>
      <p:ext uri="{BB962C8B-B14F-4D97-AF65-F5344CB8AC3E}">
        <p14:creationId xmlns:p14="http://schemas.microsoft.com/office/powerpoint/2010/main" val="1485740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sector and EU integrations</a:t>
            </a:r>
            <a:endParaRPr lang="en-US" dirty="0"/>
          </a:p>
        </p:txBody>
      </p:sp>
      <p:sp>
        <p:nvSpPr>
          <p:cNvPr id="7" name="Rectangle 6"/>
          <p:cNvSpPr/>
          <p:nvPr/>
        </p:nvSpPr>
        <p:spPr>
          <a:xfrm>
            <a:off x="1309817" y="6176962"/>
            <a:ext cx="4862383" cy="584775"/>
          </a:xfrm>
          <a:prstGeom prst="rect">
            <a:avLst/>
          </a:prstGeom>
        </p:spPr>
        <p:txBody>
          <a:bodyPr wrap="square">
            <a:spAutoFit/>
          </a:bodyPr>
          <a:lstStyle/>
          <a:p>
            <a:r>
              <a:rPr lang="en-US" sz="1600" dirty="0">
                <a:latin typeface="+mj-lt"/>
              </a:rPr>
              <a:t>Attitudes of business sector in MNE about the </a:t>
            </a:r>
            <a:r>
              <a:rPr lang="en-US" sz="1600" dirty="0" smtClean="0">
                <a:latin typeface="+mj-lt"/>
              </a:rPr>
              <a:t>membership</a:t>
            </a:r>
            <a:r>
              <a:rPr lang="en-US" sz="1600" dirty="0" smtClean="0">
                <a:latin typeface="+mj-lt"/>
              </a:rPr>
              <a:t> </a:t>
            </a:r>
            <a:r>
              <a:rPr lang="en-US" sz="1600" dirty="0">
                <a:latin typeface="+mj-lt"/>
              </a:rPr>
              <a:t>(N=199)</a:t>
            </a:r>
          </a:p>
        </p:txBody>
      </p:sp>
      <p:sp>
        <p:nvSpPr>
          <p:cNvPr id="8" name="Rectangle 7"/>
          <p:cNvSpPr/>
          <p:nvPr/>
        </p:nvSpPr>
        <p:spPr>
          <a:xfrm>
            <a:off x="6331807" y="6176961"/>
            <a:ext cx="5760665" cy="584775"/>
          </a:xfrm>
          <a:prstGeom prst="rect">
            <a:avLst/>
          </a:prstGeom>
        </p:spPr>
        <p:txBody>
          <a:bodyPr wrap="square">
            <a:spAutoFit/>
          </a:bodyPr>
          <a:lstStyle/>
          <a:p>
            <a:r>
              <a:rPr lang="en-US" sz="1600" dirty="0">
                <a:latin typeface="+mj-lt"/>
              </a:rPr>
              <a:t>Attitudes of business sector in MNE about the </a:t>
            </a:r>
            <a:r>
              <a:rPr lang="en-US" sz="1600" dirty="0" smtClean="0">
                <a:latin typeface="+mj-lt"/>
              </a:rPr>
              <a:t>membership divided by regions</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07922759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4237224743"/>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988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knowledge about EU</a:t>
            </a:r>
            <a:endParaRPr lang="en-US" dirty="0"/>
          </a:p>
        </p:txBody>
      </p:sp>
      <p:sp>
        <p:nvSpPr>
          <p:cNvPr id="7" name="Rectangle 6"/>
          <p:cNvSpPr/>
          <p:nvPr/>
        </p:nvSpPr>
        <p:spPr>
          <a:xfrm>
            <a:off x="1309817" y="6176962"/>
            <a:ext cx="4862383" cy="584775"/>
          </a:xfrm>
          <a:prstGeom prst="rect">
            <a:avLst/>
          </a:prstGeom>
        </p:spPr>
        <p:txBody>
          <a:bodyPr wrap="square">
            <a:spAutoFit/>
          </a:bodyPr>
          <a:lstStyle/>
          <a:p>
            <a:r>
              <a:rPr lang="en-US" sz="1600" dirty="0">
                <a:latin typeface="+mj-lt"/>
              </a:rPr>
              <a:t>How much are you </a:t>
            </a:r>
            <a:r>
              <a:rPr lang="en-US" sz="1600" dirty="0" smtClean="0">
                <a:latin typeface="+mj-lt"/>
              </a:rPr>
              <a:t>personally </a:t>
            </a:r>
            <a:r>
              <a:rPr lang="en-US" sz="1600" dirty="0">
                <a:latin typeface="+mj-lt"/>
              </a:rPr>
              <a:t>informed about EU</a:t>
            </a:r>
            <a:r>
              <a:rPr lang="en-US" sz="1600" dirty="0" smtClean="0">
                <a:latin typeface="+mj-lt"/>
              </a:rPr>
              <a:t>?</a:t>
            </a:r>
          </a:p>
          <a:p>
            <a:r>
              <a:rPr lang="hr-HR" sz="1600" dirty="0" smtClean="0">
                <a:latin typeface="+mj-lt"/>
              </a:rPr>
              <a:t>(</a:t>
            </a:r>
            <a:r>
              <a:rPr lang="hr-HR" sz="1600" dirty="0">
                <a:latin typeface="+mj-lt"/>
              </a:rPr>
              <a:t>n = 817)</a:t>
            </a:r>
            <a:endParaRPr lang="en-US" sz="1600" dirty="0">
              <a:latin typeface="+mj-lt"/>
            </a:endParaRPr>
          </a:p>
        </p:txBody>
      </p:sp>
      <p:sp>
        <p:nvSpPr>
          <p:cNvPr id="8" name="Rectangle 7"/>
          <p:cNvSpPr/>
          <p:nvPr/>
        </p:nvSpPr>
        <p:spPr>
          <a:xfrm>
            <a:off x="6331808" y="6176961"/>
            <a:ext cx="4862383" cy="584775"/>
          </a:xfrm>
          <a:prstGeom prst="rect">
            <a:avLst/>
          </a:prstGeom>
        </p:spPr>
        <p:txBody>
          <a:bodyPr wrap="square">
            <a:spAutoFit/>
          </a:bodyPr>
          <a:lstStyle/>
          <a:p>
            <a:r>
              <a:rPr lang="en-US" sz="1600" dirty="0">
                <a:latin typeface="+mj-lt"/>
              </a:rPr>
              <a:t>How much are you personally informed about Montenegrin accession to EU</a:t>
            </a:r>
            <a:r>
              <a:rPr lang="en-US" sz="1600" dirty="0" smtClean="0">
                <a:latin typeface="+mj-lt"/>
              </a:rPr>
              <a:t>? </a:t>
            </a:r>
            <a:r>
              <a:rPr lang="hr-HR" sz="1600" dirty="0" smtClean="0">
                <a:latin typeface="+mj-lt"/>
              </a:rPr>
              <a:t>(</a:t>
            </a:r>
            <a:r>
              <a:rPr lang="hr-HR" sz="1600" dirty="0">
                <a:latin typeface="+mj-lt"/>
              </a:rPr>
              <a:t>n = 973)</a:t>
            </a:r>
            <a:endParaRPr lang="en-US" sz="1600" dirty="0">
              <a:latin typeface="+mj-lt"/>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635881800"/>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84065944"/>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6613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knowledge about EU</a:t>
            </a:r>
            <a:endParaRPr lang="en-US" dirty="0"/>
          </a:p>
        </p:txBody>
      </p:sp>
      <p:sp>
        <p:nvSpPr>
          <p:cNvPr id="7" name="Rectangle 6"/>
          <p:cNvSpPr/>
          <p:nvPr/>
        </p:nvSpPr>
        <p:spPr>
          <a:xfrm>
            <a:off x="1309817" y="6176962"/>
            <a:ext cx="4862383" cy="338554"/>
          </a:xfrm>
          <a:prstGeom prst="rect">
            <a:avLst/>
          </a:prstGeom>
        </p:spPr>
        <p:txBody>
          <a:bodyPr wrap="square">
            <a:spAutoFit/>
          </a:bodyPr>
          <a:lstStyle/>
          <a:p>
            <a:r>
              <a:rPr lang="en-US" sz="1600" dirty="0">
                <a:latin typeface="+mj-lt"/>
              </a:rPr>
              <a:t>If not, why is it so</a:t>
            </a:r>
            <a:r>
              <a:rPr lang="en-US" sz="1600" dirty="0" smtClean="0">
                <a:latin typeface="+mj-lt"/>
              </a:rPr>
              <a:t>? </a:t>
            </a:r>
            <a:r>
              <a:rPr lang="hr-HR" sz="1600" dirty="0" smtClean="0">
                <a:latin typeface="+mj-lt"/>
              </a:rPr>
              <a:t>(</a:t>
            </a:r>
            <a:r>
              <a:rPr lang="hr-HR" sz="1600" dirty="0">
                <a:latin typeface="+mj-lt"/>
              </a:rPr>
              <a:t>n = 515, 467, 460, 463, 445, 439)</a:t>
            </a:r>
            <a:endParaRPr lang="en-US" sz="1600" dirty="0">
              <a:latin typeface="+mj-lt"/>
            </a:endParaRPr>
          </a:p>
        </p:txBody>
      </p:sp>
      <p:sp>
        <p:nvSpPr>
          <p:cNvPr id="8" name="Rectangle 7"/>
          <p:cNvSpPr/>
          <p:nvPr/>
        </p:nvSpPr>
        <p:spPr>
          <a:xfrm>
            <a:off x="6331808" y="6176961"/>
            <a:ext cx="5357684" cy="584775"/>
          </a:xfrm>
          <a:prstGeom prst="rect">
            <a:avLst/>
          </a:prstGeom>
        </p:spPr>
        <p:txBody>
          <a:bodyPr wrap="square">
            <a:spAutoFit/>
          </a:bodyPr>
          <a:lstStyle/>
          <a:p>
            <a:r>
              <a:rPr lang="en-US" sz="1600" dirty="0">
                <a:latin typeface="+mj-lt"/>
              </a:rPr>
              <a:t>Are you interested in information about EU accession</a:t>
            </a:r>
            <a:r>
              <a:rPr lang="en-US" sz="1600" dirty="0" smtClean="0">
                <a:latin typeface="+mj-lt"/>
              </a:rPr>
              <a:t>?</a:t>
            </a:r>
          </a:p>
          <a:p>
            <a:r>
              <a:rPr lang="hr-HR" sz="1600" dirty="0" smtClean="0">
                <a:latin typeface="+mj-lt"/>
              </a:rPr>
              <a:t>(</a:t>
            </a:r>
            <a:r>
              <a:rPr lang="hr-HR" sz="1600" dirty="0">
                <a:latin typeface="+mj-lt"/>
              </a:rPr>
              <a:t>n = 984)</a:t>
            </a:r>
            <a:endParaRPr lang="en-US" sz="1600" dirty="0">
              <a:latin typeface="+mj-lt"/>
            </a:endParaRP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427169053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35879413"/>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1893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knowledge about EU</a:t>
            </a:r>
            <a:endParaRPr lang="en-US" dirty="0"/>
          </a:p>
        </p:txBody>
      </p:sp>
      <p:sp>
        <p:nvSpPr>
          <p:cNvPr id="7" name="Rectangle 6"/>
          <p:cNvSpPr/>
          <p:nvPr/>
        </p:nvSpPr>
        <p:spPr>
          <a:xfrm>
            <a:off x="1317025" y="6053851"/>
            <a:ext cx="4862383" cy="830997"/>
          </a:xfrm>
          <a:prstGeom prst="rect">
            <a:avLst/>
          </a:prstGeom>
        </p:spPr>
        <p:txBody>
          <a:bodyPr wrap="square">
            <a:spAutoFit/>
          </a:bodyPr>
          <a:lstStyle/>
          <a:p>
            <a:r>
              <a:rPr lang="en-US" sz="1600" dirty="0">
                <a:latin typeface="+mj-lt"/>
              </a:rPr>
              <a:t>What do you think about the quantity and quality of information available in public about Montenegrin accession to EU</a:t>
            </a:r>
            <a:r>
              <a:rPr lang="en-US" sz="1600" dirty="0" smtClean="0">
                <a:latin typeface="+mj-lt"/>
              </a:rPr>
              <a:t>? </a:t>
            </a:r>
            <a:r>
              <a:rPr lang="hr-HR" sz="1600" dirty="0" smtClean="0">
                <a:latin typeface="+mj-lt"/>
              </a:rPr>
              <a:t>(</a:t>
            </a:r>
            <a:r>
              <a:rPr lang="hr-HR" sz="1600" dirty="0">
                <a:latin typeface="+mj-lt"/>
              </a:rPr>
              <a:t>n = 985)</a:t>
            </a:r>
            <a:endParaRPr lang="en-US" sz="1600" dirty="0">
              <a:latin typeface="+mj-lt"/>
            </a:endParaRPr>
          </a:p>
        </p:txBody>
      </p:sp>
      <p:sp>
        <p:nvSpPr>
          <p:cNvPr id="8" name="Rectangle 7"/>
          <p:cNvSpPr/>
          <p:nvPr/>
        </p:nvSpPr>
        <p:spPr>
          <a:xfrm>
            <a:off x="6331808" y="6176961"/>
            <a:ext cx="5357684" cy="584775"/>
          </a:xfrm>
          <a:prstGeom prst="rect">
            <a:avLst/>
          </a:prstGeom>
        </p:spPr>
        <p:txBody>
          <a:bodyPr wrap="square">
            <a:spAutoFit/>
          </a:bodyPr>
          <a:lstStyle/>
          <a:p>
            <a:r>
              <a:rPr lang="en-US" sz="1600" dirty="0">
                <a:latin typeface="+mj-lt"/>
              </a:rPr>
              <a:t>Who is according to your opinion most responsible for informing public about Montenegrin accession to EU</a:t>
            </a:r>
            <a:r>
              <a:rPr lang="en-US" sz="1600" dirty="0" smtClean="0">
                <a:latin typeface="+mj-lt"/>
              </a:rPr>
              <a:t>? </a:t>
            </a:r>
            <a:r>
              <a:rPr lang="hr-HR" sz="1600" dirty="0" smtClean="0">
                <a:latin typeface="+mj-lt"/>
              </a:rPr>
              <a:t>(</a:t>
            </a:r>
            <a:r>
              <a:rPr lang="hr-HR" sz="1600" dirty="0">
                <a:latin typeface="+mj-lt"/>
              </a:rPr>
              <a:t>n = 919)</a:t>
            </a:r>
            <a:endParaRPr lang="en-US" sz="1600" dirty="0">
              <a:latin typeface="+mj-lt"/>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234585579"/>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886015094"/>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1245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407229" cy="2676655"/>
          </a:xfrm>
        </p:spPr>
        <p:txBody>
          <a:bodyPr/>
          <a:lstStyle/>
          <a:p>
            <a:r>
              <a:rPr lang="en-US" dirty="0" smtClean="0"/>
              <a:t>Information and knowledge about EU</a:t>
            </a:r>
            <a:endParaRPr lang="en-US" dirty="0"/>
          </a:p>
        </p:txBody>
      </p:sp>
      <p:sp>
        <p:nvSpPr>
          <p:cNvPr id="3" name="Content Placeholder 2"/>
          <p:cNvSpPr>
            <a:spLocks noGrp="1"/>
          </p:cNvSpPr>
          <p:nvPr>
            <p:ph sz="half" idx="1"/>
          </p:nvPr>
        </p:nvSpPr>
        <p:spPr>
          <a:xfrm>
            <a:off x="838200" y="2789853"/>
            <a:ext cx="3295261" cy="3387110"/>
          </a:xfrm>
        </p:spPr>
        <p:txBody>
          <a:bodyPr/>
          <a:lstStyle/>
          <a:p>
            <a:pPr marL="0" indent="0">
              <a:buNone/>
            </a:pPr>
            <a:r>
              <a:rPr lang="en-US" sz="1600" dirty="0">
                <a:latin typeface="+mj-lt"/>
              </a:rPr>
              <a:t>What is your most commonly used channel of </a:t>
            </a:r>
            <a:r>
              <a:rPr lang="en-US" sz="1600" dirty="0" smtClean="0">
                <a:latin typeface="+mj-lt"/>
              </a:rPr>
              <a:t>informing </a:t>
            </a:r>
            <a:r>
              <a:rPr lang="en-US" sz="1600" dirty="0">
                <a:latin typeface="+mj-lt"/>
              </a:rPr>
              <a:t>about </a:t>
            </a:r>
            <a:r>
              <a:rPr lang="en-US" sz="1600" dirty="0" smtClean="0">
                <a:latin typeface="+mj-lt"/>
              </a:rPr>
              <a:t>European </a:t>
            </a:r>
            <a:r>
              <a:rPr lang="en-US" sz="1600" dirty="0">
                <a:latin typeface="+mj-lt"/>
              </a:rPr>
              <a:t>integrations</a:t>
            </a:r>
            <a:r>
              <a:rPr lang="en-US" sz="1600" dirty="0" smtClean="0">
                <a:latin typeface="+mj-lt"/>
              </a:rPr>
              <a:t>?</a:t>
            </a:r>
          </a:p>
          <a:p>
            <a:pPr marL="0" indent="0">
              <a:buNone/>
            </a:pPr>
            <a:r>
              <a:rPr lang="hr-HR" sz="1600" dirty="0" smtClean="0">
                <a:latin typeface="+mj-lt"/>
              </a:rPr>
              <a:t>(</a:t>
            </a:r>
            <a:r>
              <a:rPr lang="hr-HR" sz="1600" dirty="0">
                <a:latin typeface="+mj-lt"/>
              </a:rPr>
              <a:t>n = 788, 651, 879, 649, 513, 423, 442, 594, 617, 522, 477, 419, 410, 403, 406, 399, 393, 394, 368, 382, 368, 363, 358, 324)</a:t>
            </a:r>
            <a:endParaRPr lang="en-US" sz="1600" dirty="0">
              <a:latin typeface="+mj-lt"/>
            </a:endParaRPr>
          </a:p>
          <a:p>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04918097"/>
              </p:ext>
            </p:extLst>
          </p:nvPr>
        </p:nvGraphicFramePr>
        <p:xfrm>
          <a:off x="6172200" y="365125"/>
          <a:ext cx="5181600" cy="5811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3103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407229" cy="2676655"/>
          </a:xfrm>
        </p:spPr>
        <p:txBody>
          <a:bodyPr/>
          <a:lstStyle/>
          <a:p>
            <a:r>
              <a:rPr lang="en-US" dirty="0" smtClean="0"/>
              <a:t>Information and knowledge about EU</a:t>
            </a:r>
            <a:endParaRPr lang="en-US" dirty="0"/>
          </a:p>
        </p:txBody>
      </p:sp>
      <p:sp>
        <p:nvSpPr>
          <p:cNvPr id="3" name="Content Placeholder 2"/>
          <p:cNvSpPr>
            <a:spLocks noGrp="1"/>
          </p:cNvSpPr>
          <p:nvPr>
            <p:ph sz="half" idx="1"/>
          </p:nvPr>
        </p:nvSpPr>
        <p:spPr>
          <a:xfrm>
            <a:off x="838200" y="2789853"/>
            <a:ext cx="3295261" cy="3387110"/>
          </a:xfrm>
        </p:spPr>
        <p:txBody>
          <a:bodyPr/>
          <a:lstStyle/>
          <a:p>
            <a:pPr marL="0" indent="0">
              <a:buNone/>
            </a:pPr>
            <a:r>
              <a:rPr lang="en-US" sz="1600" dirty="0">
                <a:latin typeface="+mj-lt"/>
              </a:rPr>
              <a:t>Which areas of </a:t>
            </a:r>
            <a:r>
              <a:rPr lang="en-US" sz="1600" dirty="0" smtClean="0">
                <a:latin typeface="+mj-lt"/>
              </a:rPr>
              <a:t>European </a:t>
            </a:r>
            <a:r>
              <a:rPr lang="en-US" sz="1600" dirty="0">
                <a:latin typeface="+mj-lt"/>
              </a:rPr>
              <a:t>integration would you like to be more informed about? </a:t>
            </a:r>
            <a:endParaRPr lang="en-US" sz="1600" dirty="0" smtClean="0">
              <a:latin typeface="+mj-lt"/>
            </a:endParaRPr>
          </a:p>
          <a:p>
            <a:pPr marL="0" indent="0">
              <a:buNone/>
            </a:pPr>
            <a:r>
              <a:rPr lang="hr-HR" sz="1600" dirty="0" smtClean="0">
                <a:latin typeface="+mj-lt"/>
              </a:rPr>
              <a:t>n </a:t>
            </a:r>
            <a:r>
              <a:rPr lang="hr-HR" sz="1600" dirty="0">
                <a:latin typeface="+mj-lt"/>
              </a:rPr>
              <a:t>= 958, 960, 958, 947, 953, 957, 948, 946, 954, 955, 955, 957, 956, 950, 954, 954, 957, 951, 950, 948)</a:t>
            </a:r>
            <a:endParaRPr lang="en-US" sz="1600" dirty="0">
              <a:latin typeface="+mj-lt"/>
            </a:endParaRPr>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80960465"/>
              </p:ext>
            </p:extLst>
          </p:nvPr>
        </p:nvGraphicFramePr>
        <p:xfrm>
          <a:off x="6172200" y="365125"/>
          <a:ext cx="5181600" cy="5811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5430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knowledge about EU</a:t>
            </a:r>
            <a:endParaRPr lang="en-US" dirty="0"/>
          </a:p>
        </p:txBody>
      </p:sp>
      <p:sp>
        <p:nvSpPr>
          <p:cNvPr id="7" name="Rectangle 6"/>
          <p:cNvSpPr/>
          <p:nvPr/>
        </p:nvSpPr>
        <p:spPr>
          <a:xfrm>
            <a:off x="1309817" y="6176962"/>
            <a:ext cx="4862383" cy="584775"/>
          </a:xfrm>
          <a:prstGeom prst="rect">
            <a:avLst/>
          </a:prstGeom>
        </p:spPr>
        <p:txBody>
          <a:bodyPr wrap="square">
            <a:spAutoFit/>
          </a:bodyPr>
          <a:lstStyle/>
          <a:p>
            <a:r>
              <a:rPr lang="en-US" sz="1600" dirty="0">
                <a:latin typeface="+mj-lt"/>
              </a:rPr>
              <a:t>Have you attended a seminar, round table discussion or public </a:t>
            </a:r>
            <a:r>
              <a:rPr lang="en-US" sz="1600" dirty="0" smtClean="0">
                <a:latin typeface="+mj-lt"/>
              </a:rPr>
              <a:t>discussion </a:t>
            </a:r>
            <a:r>
              <a:rPr lang="en-US" sz="1600" dirty="0">
                <a:latin typeface="+mj-lt"/>
              </a:rPr>
              <a:t>about </a:t>
            </a:r>
            <a:r>
              <a:rPr lang="en-US" sz="1600" dirty="0" smtClean="0">
                <a:latin typeface="+mj-lt"/>
              </a:rPr>
              <a:t>European </a:t>
            </a:r>
            <a:r>
              <a:rPr lang="en-US" sz="1600" dirty="0">
                <a:latin typeface="+mj-lt"/>
              </a:rPr>
              <a:t>integration?</a:t>
            </a:r>
            <a:r>
              <a:rPr lang="hr-HR" sz="1600" dirty="0" smtClean="0">
                <a:latin typeface="+mj-lt"/>
              </a:rPr>
              <a:t> </a:t>
            </a:r>
            <a:r>
              <a:rPr lang="hr-HR" sz="1600" dirty="0">
                <a:latin typeface="+mj-lt"/>
              </a:rPr>
              <a:t>(n = 860)</a:t>
            </a:r>
            <a:endParaRPr lang="en-US" sz="1600" dirty="0">
              <a:latin typeface="+mj-lt"/>
            </a:endParaRPr>
          </a:p>
        </p:txBody>
      </p:sp>
      <p:sp>
        <p:nvSpPr>
          <p:cNvPr id="8" name="Rectangle 7"/>
          <p:cNvSpPr/>
          <p:nvPr/>
        </p:nvSpPr>
        <p:spPr>
          <a:xfrm>
            <a:off x="6331808" y="6176961"/>
            <a:ext cx="5357684" cy="338554"/>
          </a:xfrm>
          <a:prstGeom prst="rect">
            <a:avLst/>
          </a:prstGeom>
        </p:spPr>
        <p:txBody>
          <a:bodyPr wrap="square">
            <a:spAutoFit/>
          </a:bodyPr>
          <a:lstStyle/>
          <a:p>
            <a:r>
              <a:rPr lang="en-US" sz="1600" dirty="0">
                <a:latin typeface="+mj-lt"/>
              </a:rPr>
              <a:t>Have you heard of the portal </a:t>
            </a:r>
            <a:r>
              <a:rPr lang="en-US" sz="1600" dirty="0">
                <a:latin typeface="+mj-lt"/>
                <a:hlinkClick r:id="rId2"/>
              </a:rPr>
              <a:t>www.eu.me</a:t>
            </a:r>
            <a:r>
              <a:rPr lang="en-US" sz="1600" dirty="0" smtClean="0">
                <a:latin typeface="+mj-lt"/>
              </a:rPr>
              <a:t>? </a:t>
            </a:r>
            <a:r>
              <a:rPr lang="hr-HR" sz="1600" dirty="0" smtClean="0">
                <a:latin typeface="+mj-lt"/>
              </a:rPr>
              <a:t>(</a:t>
            </a:r>
            <a:r>
              <a:rPr lang="hr-HR" sz="1600" dirty="0">
                <a:latin typeface="+mj-lt"/>
              </a:rPr>
              <a:t>n = 956)</a:t>
            </a:r>
            <a:endParaRPr lang="en-US" sz="1600" dirty="0">
              <a:latin typeface="+mj-lt"/>
            </a:endParaRP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428255697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640352424"/>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0302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knowledge about EU</a:t>
            </a:r>
            <a:endParaRPr lang="en-US" dirty="0"/>
          </a:p>
        </p:txBody>
      </p:sp>
      <p:sp>
        <p:nvSpPr>
          <p:cNvPr id="7" name="Rectangle 6"/>
          <p:cNvSpPr/>
          <p:nvPr/>
        </p:nvSpPr>
        <p:spPr>
          <a:xfrm>
            <a:off x="1110343" y="6176962"/>
            <a:ext cx="5421086" cy="584775"/>
          </a:xfrm>
          <a:prstGeom prst="rect">
            <a:avLst/>
          </a:prstGeom>
        </p:spPr>
        <p:txBody>
          <a:bodyPr wrap="square">
            <a:spAutoFit/>
          </a:bodyPr>
          <a:lstStyle/>
          <a:p>
            <a:r>
              <a:rPr lang="en-US" sz="1600" dirty="0">
                <a:latin typeface="+mj-lt"/>
              </a:rPr>
              <a:t>Is Montenegro using Instruments of </a:t>
            </a:r>
            <a:r>
              <a:rPr lang="en-US" sz="1600" dirty="0" smtClean="0">
                <a:latin typeface="+mj-lt"/>
              </a:rPr>
              <a:t>pre-accession </a:t>
            </a:r>
            <a:r>
              <a:rPr lang="en-US" sz="1600" dirty="0">
                <a:latin typeface="+mj-lt"/>
              </a:rPr>
              <a:t>support (IPA</a:t>
            </a:r>
            <a:r>
              <a:rPr lang="en-US" sz="1600" dirty="0" smtClean="0">
                <a:latin typeface="+mj-lt"/>
              </a:rPr>
              <a:t>)? </a:t>
            </a:r>
            <a:r>
              <a:rPr lang="hr-HR" sz="1600" dirty="0" smtClean="0">
                <a:latin typeface="+mj-lt"/>
              </a:rPr>
              <a:t>(</a:t>
            </a:r>
            <a:r>
              <a:rPr lang="hr-HR" sz="1600" dirty="0">
                <a:latin typeface="+mj-lt"/>
              </a:rPr>
              <a:t>n = 966)</a:t>
            </a:r>
            <a:endParaRPr lang="en-US" sz="1600" dirty="0">
              <a:latin typeface="+mj-lt"/>
            </a:endParaRPr>
          </a:p>
        </p:txBody>
      </p:sp>
      <p:sp>
        <p:nvSpPr>
          <p:cNvPr id="8" name="Rectangle 7"/>
          <p:cNvSpPr/>
          <p:nvPr/>
        </p:nvSpPr>
        <p:spPr>
          <a:xfrm>
            <a:off x="6331808" y="6176961"/>
            <a:ext cx="5357684" cy="584775"/>
          </a:xfrm>
          <a:prstGeom prst="rect">
            <a:avLst/>
          </a:prstGeom>
        </p:spPr>
        <p:txBody>
          <a:bodyPr wrap="square">
            <a:spAutoFit/>
          </a:bodyPr>
          <a:lstStyle/>
          <a:p>
            <a:r>
              <a:rPr lang="en-US" sz="1600" dirty="0">
                <a:latin typeface="+mj-lt"/>
              </a:rPr>
              <a:t>How much funds is available for MNE through IPA yearly</a:t>
            </a:r>
            <a:r>
              <a:rPr lang="en-US" sz="1600" dirty="0" smtClean="0">
                <a:latin typeface="+mj-lt"/>
              </a:rPr>
              <a:t>? </a:t>
            </a:r>
            <a:r>
              <a:rPr lang="hr-HR" sz="1600" dirty="0" smtClean="0">
                <a:latin typeface="+mj-lt"/>
              </a:rPr>
              <a:t>(</a:t>
            </a:r>
            <a:r>
              <a:rPr lang="hr-HR" sz="1600" dirty="0">
                <a:latin typeface="+mj-lt"/>
              </a:rPr>
              <a:t>n = 548)</a:t>
            </a:r>
            <a:endParaRPr lang="en-US" sz="1600" dirty="0">
              <a:latin typeface="+mj-lt"/>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89144010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38798604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9051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knowledge about EU</a:t>
            </a:r>
            <a:endParaRPr lang="en-US" dirty="0"/>
          </a:p>
        </p:txBody>
      </p:sp>
      <p:sp>
        <p:nvSpPr>
          <p:cNvPr id="8" name="Rectangle 7"/>
          <p:cNvSpPr/>
          <p:nvPr/>
        </p:nvSpPr>
        <p:spPr>
          <a:xfrm>
            <a:off x="6331808" y="6176961"/>
            <a:ext cx="5648698" cy="584775"/>
          </a:xfrm>
          <a:prstGeom prst="rect">
            <a:avLst/>
          </a:prstGeom>
        </p:spPr>
        <p:txBody>
          <a:bodyPr wrap="square">
            <a:spAutoFit/>
          </a:bodyPr>
          <a:lstStyle/>
          <a:p>
            <a:r>
              <a:rPr lang="en-US" sz="1600" dirty="0">
                <a:latin typeface="+mj-lt"/>
              </a:rPr>
              <a:t>Do you know how much funds are available to Montenegro within IPA II program for 2014-2020</a:t>
            </a:r>
            <a:r>
              <a:rPr lang="en-US" sz="1600" dirty="0" smtClean="0">
                <a:latin typeface="+mj-lt"/>
              </a:rPr>
              <a:t>?</a:t>
            </a:r>
            <a:r>
              <a:rPr lang="hr-HR" sz="1600" dirty="0" smtClean="0">
                <a:latin typeface="+mj-lt"/>
              </a:rPr>
              <a:t> </a:t>
            </a:r>
            <a:r>
              <a:rPr lang="hr-HR" sz="1600" dirty="0">
                <a:latin typeface="+mj-lt"/>
              </a:rPr>
              <a:t>(n = 919)</a:t>
            </a:r>
            <a:endParaRPr lang="en-US" sz="1600" dirty="0">
              <a:latin typeface="+mj-lt"/>
            </a:endParaRPr>
          </a:p>
        </p:txBody>
      </p:sp>
      <p:sp>
        <p:nvSpPr>
          <p:cNvPr id="3" name="Content Placeholder 2"/>
          <p:cNvSpPr>
            <a:spLocks noGrp="1"/>
          </p:cNvSpPr>
          <p:nvPr>
            <p:ph sz="half" idx="1"/>
          </p:nvPr>
        </p:nvSpPr>
        <p:spPr>
          <a:xfrm>
            <a:off x="838200" y="1331103"/>
            <a:ext cx="5181600" cy="4351338"/>
          </a:xfrm>
        </p:spPr>
        <p:txBody>
          <a:bodyPr/>
          <a:lstStyle/>
          <a:p>
            <a:pPr marL="0" indent="0">
              <a:buNone/>
            </a:pPr>
            <a:r>
              <a:rPr lang="en-US" sz="1400" dirty="0" smtClean="0">
                <a:latin typeface="+mj-lt"/>
              </a:rPr>
              <a:t>Areas in which Montenegro uses instruments of pre-accession support according to respondents:</a:t>
            </a:r>
          </a:p>
          <a:p>
            <a:pPr lvl="1">
              <a:lnSpc>
                <a:spcPct val="100000"/>
              </a:lnSpc>
            </a:pPr>
            <a:r>
              <a:rPr lang="en-US" sz="1000" dirty="0" smtClean="0">
                <a:latin typeface="+mj-lt"/>
              </a:rPr>
              <a:t>Security</a:t>
            </a:r>
          </a:p>
          <a:p>
            <a:pPr lvl="1">
              <a:lnSpc>
                <a:spcPct val="100000"/>
              </a:lnSpc>
            </a:pPr>
            <a:r>
              <a:rPr lang="en-US" sz="1000" dirty="0" smtClean="0">
                <a:latin typeface="+mj-lt"/>
              </a:rPr>
              <a:t>Traffic</a:t>
            </a:r>
            <a:endParaRPr lang="en-US" sz="1000" dirty="0">
              <a:latin typeface="+mj-lt"/>
            </a:endParaRPr>
          </a:p>
          <a:p>
            <a:pPr lvl="1">
              <a:lnSpc>
                <a:spcPct val="100000"/>
              </a:lnSpc>
            </a:pPr>
            <a:r>
              <a:rPr lang="en-US" sz="1000" dirty="0" smtClean="0">
                <a:latin typeface="+mj-lt"/>
              </a:rPr>
              <a:t>Business</a:t>
            </a:r>
            <a:endParaRPr lang="en-US" sz="1000" dirty="0">
              <a:latin typeface="+mj-lt"/>
            </a:endParaRPr>
          </a:p>
          <a:p>
            <a:pPr lvl="1">
              <a:lnSpc>
                <a:spcPct val="100000"/>
              </a:lnSpc>
            </a:pPr>
            <a:r>
              <a:rPr lang="en-US" sz="1000" dirty="0" smtClean="0">
                <a:latin typeface="+mj-lt"/>
              </a:rPr>
              <a:t>Fight against corruption</a:t>
            </a:r>
          </a:p>
          <a:p>
            <a:pPr lvl="1">
              <a:lnSpc>
                <a:spcPct val="100000"/>
              </a:lnSpc>
            </a:pPr>
            <a:r>
              <a:rPr lang="en-US" sz="1000" dirty="0" smtClean="0">
                <a:latin typeface="+mj-lt"/>
              </a:rPr>
              <a:t>Strengthening administrative capacities</a:t>
            </a:r>
            <a:endParaRPr lang="en-US" sz="1000" dirty="0">
              <a:latin typeface="+mj-lt"/>
            </a:endParaRPr>
          </a:p>
          <a:p>
            <a:pPr lvl="1">
              <a:lnSpc>
                <a:spcPct val="100000"/>
              </a:lnSpc>
            </a:pPr>
            <a:r>
              <a:rPr lang="hr-HR" sz="1000" dirty="0" smtClean="0">
                <a:latin typeface="+mj-lt"/>
              </a:rPr>
              <a:t>Energ</a:t>
            </a:r>
            <a:r>
              <a:rPr lang="en-US" sz="1000" dirty="0" smtClean="0">
                <a:latin typeface="+mj-lt"/>
              </a:rPr>
              <a:t>y</a:t>
            </a:r>
            <a:endParaRPr lang="en-US" sz="1000" dirty="0">
              <a:latin typeface="+mj-lt"/>
            </a:endParaRPr>
          </a:p>
          <a:p>
            <a:pPr lvl="1">
              <a:lnSpc>
                <a:spcPct val="100000"/>
              </a:lnSpc>
            </a:pPr>
            <a:r>
              <a:rPr lang="en-US" sz="1000" dirty="0" smtClean="0">
                <a:latin typeface="+mj-lt"/>
              </a:rPr>
              <a:t>Agriculture</a:t>
            </a:r>
            <a:endParaRPr lang="en-US" sz="1000" dirty="0">
              <a:latin typeface="+mj-lt"/>
            </a:endParaRPr>
          </a:p>
          <a:p>
            <a:pPr lvl="1">
              <a:lnSpc>
                <a:spcPct val="100000"/>
              </a:lnSpc>
            </a:pPr>
            <a:r>
              <a:rPr lang="en-US" sz="1000" dirty="0" smtClean="0">
                <a:latin typeface="+mj-lt"/>
              </a:rPr>
              <a:t>Finances and budget</a:t>
            </a:r>
            <a:endParaRPr lang="en-US" sz="1000" dirty="0">
              <a:latin typeface="+mj-lt"/>
            </a:endParaRPr>
          </a:p>
          <a:p>
            <a:pPr lvl="1">
              <a:lnSpc>
                <a:spcPct val="100000"/>
              </a:lnSpc>
            </a:pPr>
            <a:r>
              <a:rPr lang="en-US" sz="1000" dirty="0" smtClean="0">
                <a:latin typeface="+mj-lt"/>
              </a:rPr>
              <a:t>Communication</a:t>
            </a:r>
            <a:endParaRPr lang="en-US" sz="1000" dirty="0">
              <a:latin typeface="+mj-lt"/>
            </a:endParaRPr>
          </a:p>
          <a:p>
            <a:pPr lvl="1">
              <a:lnSpc>
                <a:spcPct val="100000"/>
              </a:lnSpc>
            </a:pPr>
            <a:r>
              <a:rPr lang="en-US" sz="1000" dirty="0" smtClean="0">
                <a:latin typeface="+mj-lt"/>
              </a:rPr>
              <a:t>Education</a:t>
            </a:r>
            <a:endParaRPr lang="en-US" sz="1000" dirty="0">
              <a:latin typeface="+mj-lt"/>
            </a:endParaRPr>
          </a:p>
          <a:p>
            <a:pPr lvl="1">
              <a:lnSpc>
                <a:spcPct val="100000"/>
              </a:lnSpc>
            </a:pPr>
            <a:r>
              <a:rPr lang="hr-HR" sz="1000" dirty="0" smtClean="0">
                <a:latin typeface="+mj-lt"/>
              </a:rPr>
              <a:t>Civil</a:t>
            </a:r>
            <a:r>
              <a:rPr lang="en-US" sz="1000" dirty="0" smtClean="0">
                <a:latin typeface="+mj-lt"/>
              </a:rPr>
              <a:t> society</a:t>
            </a:r>
            <a:endParaRPr lang="en-US" sz="1000" dirty="0">
              <a:latin typeface="+mj-lt"/>
            </a:endParaRPr>
          </a:p>
          <a:p>
            <a:pPr lvl="1">
              <a:lnSpc>
                <a:spcPct val="100000"/>
              </a:lnSpc>
            </a:pPr>
            <a:r>
              <a:rPr lang="en-US" sz="1000" dirty="0" smtClean="0">
                <a:latin typeface="+mj-lt"/>
              </a:rPr>
              <a:t>Environment</a:t>
            </a:r>
          </a:p>
          <a:p>
            <a:pPr lvl="1">
              <a:lnSpc>
                <a:spcPct val="100000"/>
              </a:lnSpc>
            </a:pPr>
            <a:r>
              <a:rPr lang="en-US" sz="1000" dirty="0" smtClean="0">
                <a:latin typeface="+mj-lt"/>
              </a:rPr>
              <a:t>Competition</a:t>
            </a:r>
          </a:p>
          <a:p>
            <a:pPr lvl="1">
              <a:lnSpc>
                <a:spcPct val="100000"/>
              </a:lnSpc>
            </a:pPr>
            <a:r>
              <a:rPr lang="en-US" sz="1000" dirty="0" smtClean="0">
                <a:latin typeface="+mj-lt"/>
              </a:rPr>
              <a:t>Culture</a:t>
            </a:r>
          </a:p>
          <a:p>
            <a:pPr lvl="1">
              <a:lnSpc>
                <a:spcPct val="100000"/>
              </a:lnSpc>
            </a:pPr>
            <a:r>
              <a:rPr lang="hr-HR" sz="1000" dirty="0" smtClean="0">
                <a:latin typeface="+mj-lt"/>
              </a:rPr>
              <a:t>T</a:t>
            </a:r>
            <a:r>
              <a:rPr lang="en-US" sz="1000" dirty="0" smtClean="0">
                <a:latin typeface="+mj-lt"/>
              </a:rPr>
              <a:t>o</a:t>
            </a:r>
            <a:r>
              <a:rPr lang="hr-HR" sz="1000" dirty="0" smtClean="0">
                <a:latin typeface="+mj-lt"/>
              </a:rPr>
              <a:t>uri</a:t>
            </a:r>
            <a:r>
              <a:rPr lang="en-US" sz="1000" dirty="0" err="1" smtClean="0">
                <a:latin typeface="+mj-lt"/>
              </a:rPr>
              <a:t>sm</a:t>
            </a:r>
            <a:endParaRPr lang="en-US" sz="1000" dirty="0">
              <a:latin typeface="+mj-lt"/>
            </a:endParaRPr>
          </a:p>
          <a:p>
            <a:pPr lvl="1">
              <a:lnSpc>
                <a:spcPct val="100000"/>
              </a:lnSpc>
            </a:pPr>
            <a:r>
              <a:rPr lang="en-US" sz="1000" dirty="0" smtClean="0">
                <a:latin typeface="+mj-lt"/>
              </a:rPr>
              <a:t>Human Rights</a:t>
            </a:r>
          </a:p>
          <a:p>
            <a:pPr lvl="1">
              <a:lnSpc>
                <a:spcPct val="100000"/>
              </a:lnSpc>
            </a:pPr>
            <a:r>
              <a:rPr lang="en-US" sz="1000" dirty="0" smtClean="0">
                <a:latin typeface="+mj-lt"/>
              </a:rPr>
              <a:t>Local governance</a:t>
            </a:r>
          </a:p>
          <a:p>
            <a:pPr lvl="1">
              <a:lnSpc>
                <a:spcPct val="100000"/>
              </a:lnSpc>
            </a:pPr>
            <a:r>
              <a:rPr lang="en-US" sz="1000" dirty="0" smtClean="0">
                <a:latin typeface="+mj-lt"/>
              </a:rPr>
              <a:t>International policy</a:t>
            </a:r>
            <a:endParaRPr lang="en-US" sz="1000" dirty="0">
              <a:latin typeface="+mj-lt"/>
            </a:endParaRPr>
          </a:p>
          <a:p>
            <a:pPr lvl="1">
              <a:lnSpc>
                <a:spcPct val="100000"/>
              </a:lnSpc>
            </a:pPr>
            <a:r>
              <a:rPr lang="en-US" sz="1000" dirty="0" smtClean="0">
                <a:latin typeface="+mj-lt"/>
              </a:rPr>
              <a:t>Employment</a:t>
            </a:r>
            <a:endParaRPr lang="en-US" sz="1000" dirty="0">
              <a:latin typeface="+mj-lt"/>
            </a:endParaRPr>
          </a:p>
          <a:p>
            <a:pPr lvl="1">
              <a:lnSpc>
                <a:spcPct val="100000"/>
              </a:lnSpc>
            </a:pPr>
            <a:r>
              <a:rPr lang="hr-HR" sz="1000" dirty="0" smtClean="0">
                <a:latin typeface="+mj-lt"/>
              </a:rPr>
              <a:t>Infrastru</a:t>
            </a:r>
            <a:r>
              <a:rPr lang="en-US" sz="1000" dirty="0" err="1" smtClean="0">
                <a:latin typeface="+mj-lt"/>
              </a:rPr>
              <a:t>cture</a:t>
            </a:r>
            <a:endParaRPr lang="en-US" sz="1000" dirty="0" smtClean="0">
              <a:latin typeface="+mj-lt"/>
            </a:endParaRPr>
          </a:p>
          <a:p>
            <a:pPr lvl="1">
              <a:lnSpc>
                <a:spcPct val="100000"/>
              </a:lnSpc>
            </a:pPr>
            <a:r>
              <a:rPr lang="en-US" sz="1000" dirty="0" smtClean="0">
                <a:latin typeface="+mj-lt"/>
              </a:rPr>
              <a:t>Health</a:t>
            </a:r>
          </a:p>
          <a:p>
            <a:pPr lvl="1">
              <a:lnSpc>
                <a:spcPct val="100000"/>
              </a:lnSpc>
            </a:pPr>
            <a:r>
              <a:rPr lang="hr-HR" sz="1000" dirty="0" smtClean="0">
                <a:latin typeface="+mj-lt"/>
              </a:rPr>
              <a:t>Regional</a:t>
            </a:r>
            <a:r>
              <a:rPr lang="en-US" sz="1000" dirty="0" smtClean="0">
                <a:latin typeface="+mj-lt"/>
              </a:rPr>
              <a:t> development</a:t>
            </a:r>
          </a:p>
          <a:p>
            <a:pPr lvl="1">
              <a:lnSpc>
                <a:spcPct val="100000"/>
              </a:lnSpc>
            </a:pPr>
            <a:r>
              <a:rPr lang="en-US" sz="1000" dirty="0" smtClean="0">
                <a:latin typeface="+mj-lt"/>
              </a:rPr>
              <a:t>Commerce</a:t>
            </a:r>
            <a:endParaRPr lang="en-US" sz="1400" dirty="0">
              <a:latin typeface="+mj-lt"/>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9437372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734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knowledge about EU</a:t>
            </a:r>
            <a:endParaRPr lang="en-US" dirty="0"/>
          </a:p>
        </p:txBody>
      </p:sp>
      <p:sp>
        <p:nvSpPr>
          <p:cNvPr id="7" name="Rectangle 6"/>
          <p:cNvSpPr/>
          <p:nvPr/>
        </p:nvSpPr>
        <p:spPr>
          <a:xfrm>
            <a:off x="1110343" y="6176962"/>
            <a:ext cx="5486400" cy="584775"/>
          </a:xfrm>
          <a:prstGeom prst="rect">
            <a:avLst/>
          </a:prstGeom>
        </p:spPr>
        <p:txBody>
          <a:bodyPr wrap="square">
            <a:spAutoFit/>
          </a:bodyPr>
          <a:lstStyle/>
          <a:p>
            <a:r>
              <a:rPr lang="en-US" sz="1600" dirty="0">
                <a:latin typeface="+mj-lt"/>
              </a:rPr>
              <a:t>Chapters 23 and 24 are often discusses in public. Do you know what are they about?</a:t>
            </a:r>
            <a:r>
              <a:rPr lang="en-US" sz="1600" dirty="0">
                <a:latin typeface="+mj-lt"/>
              </a:rPr>
              <a:t> </a:t>
            </a:r>
            <a:r>
              <a:rPr lang="hr-HR" sz="1600" dirty="0" smtClean="0">
                <a:latin typeface="+mj-lt"/>
              </a:rPr>
              <a:t>(</a:t>
            </a:r>
            <a:r>
              <a:rPr lang="hr-HR" sz="1600" dirty="0">
                <a:latin typeface="+mj-lt"/>
              </a:rPr>
              <a:t>n = 917)</a:t>
            </a:r>
            <a:endParaRPr lang="en-US" sz="1600" dirty="0">
              <a:latin typeface="+mj-lt"/>
            </a:endParaRPr>
          </a:p>
        </p:txBody>
      </p:sp>
      <p:sp>
        <p:nvSpPr>
          <p:cNvPr id="4" name="Content Placeholder 3"/>
          <p:cNvSpPr>
            <a:spLocks noGrp="1"/>
          </p:cNvSpPr>
          <p:nvPr>
            <p:ph sz="half" idx="2"/>
          </p:nvPr>
        </p:nvSpPr>
        <p:spPr/>
        <p:txBody>
          <a:bodyPr/>
          <a:lstStyle/>
          <a:p>
            <a:pPr marL="0" indent="0">
              <a:buNone/>
            </a:pPr>
            <a:r>
              <a:rPr lang="en-US" sz="1600" dirty="0" smtClean="0">
                <a:latin typeface="+mj-lt"/>
              </a:rPr>
              <a:t>The most demanding chapters according to respondents will be</a:t>
            </a:r>
            <a:r>
              <a:rPr lang="hr-HR" sz="1600" dirty="0" smtClean="0">
                <a:latin typeface="+mj-lt"/>
              </a:rPr>
              <a:t>:</a:t>
            </a:r>
            <a:endParaRPr lang="hr-HR" sz="1600" dirty="0" smtClean="0">
              <a:latin typeface="+mj-lt"/>
            </a:endParaRPr>
          </a:p>
          <a:p>
            <a:r>
              <a:rPr lang="en-US" sz="1600" dirty="0" smtClean="0">
                <a:latin typeface="+mj-lt"/>
              </a:rPr>
              <a:t>Judiciary and rule of law</a:t>
            </a:r>
          </a:p>
          <a:p>
            <a:r>
              <a:rPr lang="en-US" sz="1600" dirty="0" smtClean="0">
                <a:latin typeface="+mj-lt"/>
              </a:rPr>
              <a:t>Environment</a:t>
            </a:r>
          </a:p>
          <a:p>
            <a:r>
              <a:rPr lang="en-US" sz="1600" dirty="0" smtClean="0">
                <a:latin typeface="+mj-lt"/>
              </a:rPr>
              <a:t>Finances</a:t>
            </a:r>
          </a:p>
          <a:p>
            <a:r>
              <a:rPr lang="en-US" sz="1600" dirty="0" smtClean="0">
                <a:latin typeface="+mj-lt"/>
              </a:rPr>
              <a:t>Agriculture</a:t>
            </a:r>
          </a:p>
          <a:p>
            <a:r>
              <a:rPr lang="en-US" sz="1600" dirty="0" smtClean="0">
                <a:latin typeface="+mj-lt"/>
              </a:rPr>
              <a:t>Industry</a:t>
            </a:r>
          </a:p>
          <a:p>
            <a:r>
              <a:rPr lang="en-US" sz="1600" dirty="0" smtClean="0">
                <a:latin typeface="+mj-lt"/>
              </a:rPr>
              <a:t>Social policy</a:t>
            </a:r>
            <a:endParaRPr lang="en-US" sz="1600" dirty="0">
              <a:latin typeface="+mj-lt"/>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38692792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0458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Attitudes about European Union</a:t>
            </a:r>
            <a:endParaRPr lang="en-US" dirty="0"/>
          </a:p>
        </p:txBody>
      </p:sp>
      <p:sp>
        <p:nvSpPr>
          <p:cNvPr id="7" name="Rectangle 6"/>
          <p:cNvSpPr/>
          <p:nvPr/>
        </p:nvSpPr>
        <p:spPr>
          <a:xfrm>
            <a:off x="1309817" y="6176963"/>
            <a:ext cx="4862383" cy="584775"/>
          </a:xfrm>
          <a:prstGeom prst="rect">
            <a:avLst/>
          </a:prstGeom>
        </p:spPr>
        <p:txBody>
          <a:bodyPr wrap="square">
            <a:spAutoFit/>
          </a:bodyPr>
          <a:lstStyle/>
          <a:p>
            <a:r>
              <a:rPr lang="en-US" sz="1600" dirty="0">
                <a:latin typeface="+mj-lt"/>
              </a:rPr>
              <a:t>Do you believe that Montenegro will become EU member, regardless of whether you'd like </a:t>
            </a:r>
            <a:r>
              <a:rPr lang="en-US" sz="1600" dirty="0" smtClean="0">
                <a:latin typeface="+mj-lt"/>
              </a:rPr>
              <a:t>it</a:t>
            </a:r>
            <a:r>
              <a:rPr lang="hr-HR" sz="1600" dirty="0" smtClean="0">
                <a:latin typeface="+mj-lt"/>
                <a:ea typeface="Calibri" panose="020F0502020204030204" pitchFamily="34" charset="0"/>
                <a:cs typeface="Times New Roman" panose="02020603050405020304" pitchFamily="18" charset="0"/>
              </a:rPr>
              <a:t> </a:t>
            </a:r>
            <a:r>
              <a:rPr lang="hr-HR" sz="1600" dirty="0">
                <a:latin typeface="Calibri Light" panose="020F0302020204030204" pitchFamily="34" charset="0"/>
                <a:ea typeface="Calibri" panose="020F0502020204030204" pitchFamily="34" charset="0"/>
                <a:cs typeface="Times New Roman" panose="02020603050405020304" pitchFamily="18" charset="0"/>
              </a:rPr>
              <a:t>(n=989)</a:t>
            </a:r>
            <a:endParaRPr lang="en-US" sz="1600" dirty="0"/>
          </a:p>
        </p:txBody>
      </p:sp>
      <p:sp>
        <p:nvSpPr>
          <p:cNvPr id="8" name="Rectangle 7"/>
          <p:cNvSpPr/>
          <p:nvPr/>
        </p:nvSpPr>
        <p:spPr>
          <a:xfrm>
            <a:off x="5918887" y="6176963"/>
            <a:ext cx="5506994" cy="584775"/>
          </a:xfrm>
          <a:prstGeom prst="rect">
            <a:avLst/>
          </a:prstGeom>
        </p:spPr>
        <p:txBody>
          <a:bodyPr wrap="square">
            <a:spAutoFit/>
          </a:bodyPr>
          <a:lstStyle/>
          <a:p>
            <a:r>
              <a:rPr lang="en-US" sz="1600" dirty="0">
                <a:latin typeface="+mj-lt"/>
              </a:rPr>
              <a:t>Do you personally support accession of Montenegro to EU</a:t>
            </a:r>
            <a:r>
              <a:rPr lang="en-US" sz="1600" dirty="0" smtClean="0">
                <a:latin typeface="+mj-lt"/>
              </a:rPr>
              <a:t>? </a:t>
            </a:r>
            <a:r>
              <a:rPr lang="hr-HR" sz="1600" dirty="0" smtClean="0">
                <a:latin typeface="+mj-lt"/>
              </a:rPr>
              <a:t>(</a:t>
            </a:r>
            <a:r>
              <a:rPr lang="hr-HR" sz="1600" dirty="0">
                <a:latin typeface="+mj-lt"/>
              </a:rPr>
              <a:t>n=873)</a:t>
            </a:r>
            <a:endParaRPr lang="en-US" sz="1600" dirty="0">
              <a:latin typeface="+mj-lt"/>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83252268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565321723"/>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460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knowledge about EU</a:t>
            </a:r>
            <a:endParaRPr lang="en-US" dirty="0"/>
          </a:p>
        </p:txBody>
      </p:sp>
      <p:sp>
        <p:nvSpPr>
          <p:cNvPr id="7" name="Rectangle 6"/>
          <p:cNvSpPr/>
          <p:nvPr/>
        </p:nvSpPr>
        <p:spPr>
          <a:xfrm>
            <a:off x="1110343" y="6176962"/>
            <a:ext cx="5421086" cy="584775"/>
          </a:xfrm>
          <a:prstGeom prst="rect">
            <a:avLst/>
          </a:prstGeom>
        </p:spPr>
        <p:txBody>
          <a:bodyPr wrap="square">
            <a:spAutoFit/>
          </a:bodyPr>
          <a:lstStyle/>
          <a:p>
            <a:r>
              <a:rPr lang="en-US" sz="1600" dirty="0">
                <a:latin typeface="+mj-lt"/>
              </a:rPr>
              <a:t>Have you heard of or seen the following media and promotional contents?</a:t>
            </a:r>
            <a:r>
              <a:rPr lang="en-US" sz="1600" dirty="0">
                <a:latin typeface="+mj-lt"/>
              </a:rPr>
              <a:t> </a:t>
            </a:r>
            <a:r>
              <a:rPr lang="hr-HR" sz="1600" dirty="0" smtClean="0">
                <a:latin typeface="+mj-lt"/>
              </a:rPr>
              <a:t>(</a:t>
            </a:r>
            <a:r>
              <a:rPr lang="hr-HR" sz="1600" dirty="0">
                <a:latin typeface="+mj-lt"/>
              </a:rPr>
              <a:t>n = 987, 982, 984, 981, 979, 982, 985, 983)</a:t>
            </a:r>
            <a:endParaRPr lang="en-US" sz="1600" dirty="0">
              <a:latin typeface="+mj-lt"/>
            </a:endParaRPr>
          </a:p>
        </p:txBody>
      </p:sp>
      <p:sp>
        <p:nvSpPr>
          <p:cNvPr id="8" name="Rectangle 7"/>
          <p:cNvSpPr/>
          <p:nvPr/>
        </p:nvSpPr>
        <p:spPr>
          <a:xfrm>
            <a:off x="6531428" y="6176961"/>
            <a:ext cx="5158063" cy="584775"/>
          </a:xfrm>
          <a:prstGeom prst="rect">
            <a:avLst/>
          </a:prstGeom>
        </p:spPr>
        <p:txBody>
          <a:bodyPr wrap="square">
            <a:spAutoFit/>
          </a:bodyPr>
          <a:lstStyle/>
          <a:p>
            <a:r>
              <a:rPr lang="en-US" sz="1600" dirty="0">
                <a:latin typeface="+mj-lt"/>
              </a:rPr>
              <a:t>If you have heard/seen it, do you like it</a:t>
            </a:r>
            <a:r>
              <a:rPr lang="en-US" sz="1600" dirty="0" smtClean="0">
                <a:latin typeface="+mj-lt"/>
              </a:rPr>
              <a:t>?</a:t>
            </a:r>
            <a:r>
              <a:rPr lang="en-US" sz="1600" dirty="0" smtClean="0"/>
              <a:t> </a:t>
            </a:r>
            <a:r>
              <a:rPr lang="hr-HR" sz="1600" dirty="0" smtClean="0">
                <a:latin typeface="+mj-lt"/>
              </a:rPr>
              <a:t>(</a:t>
            </a:r>
            <a:r>
              <a:rPr lang="hr-HR" sz="1600" dirty="0">
                <a:latin typeface="+mj-lt"/>
              </a:rPr>
              <a:t>n = 273, 226, 164, 153, 152, 130, 107, 85)</a:t>
            </a:r>
            <a:endParaRPr lang="en-US" sz="1600" dirty="0">
              <a:latin typeface="+mj-lt"/>
            </a:endParaRP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365806321"/>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355123659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874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knowledge about EU</a:t>
            </a:r>
            <a:endParaRPr lang="en-US" dirty="0"/>
          </a:p>
        </p:txBody>
      </p:sp>
      <p:sp>
        <p:nvSpPr>
          <p:cNvPr id="7" name="Rectangle 6"/>
          <p:cNvSpPr/>
          <p:nvPr/>
        </p:nvSpPr>
        <p:spPr>
          <a:xfrm>
            <a:off x="1110343" y="6176962"/>
            <a:ext cx="5061857" cy="584775"/>
          </a:xfrm>
          <a:prstGeom prst="rect">
            <a:avLst/>
          </a:prstGeom>
        </p:spPr>
        <p:txBody>
          <a:bodyPr wrap="square">
            <a:spAutoFit/>
          </a:bodyPr>
          <a:lstStyle/>
          <a:p>
            <a:r>
              <a:rPr lang="en-US" sz="1600" dirty="0">
                <a:latin typeface="+mj-lt"/>
              </a:rPr>
              <a:t>Have you tried to find additional information about Montenegrin accession to EU?</a:t>
            </a:r>
            <a:r>
              <a:rPr lang="en-US" sz="1600" dirty="0">
                <a:latin typeface="+mj-lt"/>
              </a:rPr>
              <a:t> </a:t>
            </a:r>
            <a:r>
              <a:rPr lang="hr-HR" sz="1600" dirty="0" smtClean="0">
                <a:latin typeface="+mj-lt"/>
              </a:rPr>
              <a:t>(</a:t>
            </a:r>
            <a:r>
              <a:rPr lang="hr-HR" sz="1600" dirty="0">
                <a:latin typeface="+mj-lt"/>
              </a:rPr>
              <a:t>n = 860)</a:t>
            </a:r>
            <a:endParaRPr lang="en-US" sz="1600" dirty="0">
              <a:latin typeface="+mj-lt"/>
            </a:endParaRPr>
          </a:p>
        </p:txBody>
      </p:sp>
      <p:sp>
        <p:nvSpPr>
          <p:cNvPr id="4" name="Content Placeholder 3"/>
          <p:cNvSpPr>
            <a:spLocks noGrp="1"/>
          </p:cNvSpPr>
          <p:nvPr>
            <p:ph sz="half" idx="2"/>
          </p:nvPr>
        </p:nvSpPr>
        <p:spPr/>
        <p:txBody>
          <a:bodyPr/>
          <a:lstStyle/>
          <a:p>
            <a:pPr marL="0" indent="0">
              <a:buNone/>
            </a:pPr>
            <a:r>
              <a:rPr lang="en-US" sz="1600" dirty="0" smtClean="0">
                <a:latin typeface="+mj-lt"/>
              </a:rPr>
              <a:t>Those that did search for additional information were interested in the following topics:</a:t>
            </a:r>
            <a:endParaRPr lang="en-US" sz="1600" dirty="0" smtClean="0">
              <a:latin typeface="+mj-lt"/>
            </a:endParaRPr>
          </a:p>
          <a:p>
            <a:r>
              <a:rPr lang="en-US" sz="1600" dirty="0" smtClean="0">
                <a:latin typeface="+mj-lt"/>
              </a:rPr>
              <a:t>Employment</a:t>
            </a:r>
          </a:p>
          <a:p>
            <a:r>
              <a:rPr lang="en-US" sz="1600" dirty="0" smtClean="0">
                <a:latin typeface="+mj-lt"/>
              </a:rPr>
              <a:t>Studying</a:t>
            </a:r>
          </a:p>
          <a:p>
            <a:r>
              <a:rPr lang="en-US" sz="1600" dirty="0" smtClean="0">
                <a:latin typeface="+mj-lt"/>
              </a:rPr>
              <a:t>Agriculture</a:t>
            </a:r>
          </a:p>
          <a:p>
            <a:r>
              <a:rPr lang="en-US" sz="1600" dirty="0" smtClean="0">
                <a:latin typeface="+mj-lt"/>
              </a:rPr>
              <a:t>How EU works</a:t>
            </a:r>
          </a:p>
          <a:p>
            <a:r>
              <a:rPr lang="en-US" sz="1600" dirty="0" smtClean="0">
                <a:latin typeface="+mj-lt"/>
              </a:rPr>
              <a:t>Human Rights</a:t>
            </a:r>
          </a:p>
          <a:p>
            <a:r>
              <a:rPr lang="en-US" sz="1600" dirty="0" smtClean="0">
                <a:latin typeface="+mj-lt"/>
              </a:rPr>
              <a:t>EU accession</a:t>
            </a:r>
          </a:p>
          <a:p>
            <a:r>
              <a:rPr lang="en-US" sz="1600" dirty="0" smtClean="0">
                <a:latin typeface="+mj-lt"/>
              </a:rPr>
              <a:t>Sovereignty after accession</a:t>
            </a:r>
          </a:p>
          <a:p>
            <a:r>
              <a:rPr lang="en-US" sz="1600" dirty="0" smtClean="0">
                <a:latin typeface="+mj-lt"/>
              </a:rPr>
              <a:t>Other countries’ experiences</a:t>
            </a:r>
          </a:p>
          <a:p>
            <a:r>
              <a:rPr lang="en-US" sz="1600" dirty="0" smtClean="0">
                <a:latin typeface="+mj-lt"/>
              </a:rPr>
              <a:t>Conditions for entering EU</a:t>
            </a:r>
            <a:endParaRPr lang="en-US" sz="1600" dirty="0">
              <a:latin typeface="+mj-lt"/>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570881229"/>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8136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knowledge about EU</a:t>
            </a:r>
            <a:endParaRPr lang="en-US" dirty="0"/>
          </a:p>
        </p:txBody>
      </p:sp>
      <p:sp>
        <p:nvSpPr>
          <p:cNvPr id="7" name="Rectangle 6"/>
          <p:cNvSpPr/>
          <p:nvPr/>
        </p:nvSpPr>
        <p:spPr>
          <a:xfrm>
            <a:off x="1110343" y="6176962"/>
            <a:ext cx="5421086" cy="584775"/>
          </a:xfrm>
          <a:prstGeom prst="rect">
            <a:avLst/>
          </a:prstGeom>
        </p:spPr>
        <p:txBody>
          <a:bodyPr wrap="square">
            <a:spAutoFit/>
          </a:bodyPr>
          <a:lstStyle/>
          <a:p>
            <a:r>
              <a:rPr lang="en-US" sz="1600" dirty="0">
                <a:latin typeface="+mj-lt"/>
              </a:rPr>
              <a:t>What is the name of the instrument through European </a:t>
            </a:r>
            <a:r>
              <a:rPr lang="en-US" sz="1600" dirty="0" smtClean="0">
                <a:latin typeface="+mj-lt"/>
              </a:rPr>
              <a:t>commission </a:t>
            </a:r>
            <a:r>
              <a:rPr lang="en-US" sz="1600" dirty="0">
                <a:latin typeface="+mj-lt"/>
              </a:rPr>
              <a:t>financially supports MNE</a:t>
            </a:r>
            <a:r>
              <a:rPr lang="en-US" sz="1600" dirty="0" smtClean="0">
                <a:latin typeface="+mj-lt"/>
              </a:rPr>
              <a:t>?</a:t>
            </a:r>
            <a:r>
              <a:rPr lang="hr-HR" sz="1600" dirty="0" smtClean="0">
                <a:latin typeface="+mj-lt"/>
              </a:rPr>
              <a:t> </a:t>
            </a:r>
            <a:r>
              <a:rPr lang="hr-HR" sz="1600" dirty="0">
                <a:latin typeface="+mj-lt"/>
              </a:rPr>
              <a:t>(n = 955)</a:t>
            </a:r>
            <a:endParaRPr lang="en-US" sz="1600" dirty="0">
              <a:latin typeface="+mj-lt"/>
            </a:endParaRPr>
          </a:p>
        </p:txBody>
      </p:sp>
      <p:sp>
        <p:nvSpPr>
          <p:cNvPr id="8" name="Rectangle 7"/>
          <p:cNvSpPr/>
          <p:nvPr/>
        </p:nvSpPr>
        <p:spPr>
          <a:xfrm>
            <a:off x="6331808" y="6176961"/>
            <a:ext cx="5357684" cy="338554"/>
          </a:xfrm>
          <a:prstGeom prst="rect">
            <a:avLst/>
          </a:prstGeom>
        </p:spPr>
        <p:txBody>
          <a:bodyPr wrap="square">
            <a:spAutoFit/>
          </a:bodyPr>
          <a:lstStyle/>
          <a:p>
            <a:r>
              <a:rPr lang="en-US" sz="1600" dirty="0">
                <a:latin typeface="+mj-lt"/>
              </a:rPr>
              <a:t>Which institution doesn't belong to EU?</a:t>
            </a:r>
            <a:r>
              <a:rPr lang="en-US" sz="1600" dirty="0">
                <a:latin typeface="+mj-lt"/>
              </a:rPr>
              <a:t> </a:t>
            </a:r>
            <a:r>
              <a:rPr lang="hr-HR" sz="1600" dirty="0" smtClean="0">
                <a:latin typeface="+mj-lt"/>
              </a:rPr>
              <a:t>(</a:t>
            </a:r>
            <a:r>
              <a:rPr lang="hr-HR" sz="1600" dirty="0">
                <a:latin typeface="+mj-lt"/>
              </a:rPr>
              <a:t>n = 964)</a:t>
            </a:r>
            <a:endParaRPr lang="en-US" sz="1600" dirty="0">
              <a:latin typeface="+mj-lt"/>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639202320"/>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416875461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7086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knowledge about EU</a:t>
            </a:r>
            <a:endParaRPr lang="en-US" dirty="0"/>
          </a:p>
        </p:txBody>
      </p:sp>
      <p:sp>
        <p:nvSpPr>
          <p:cNvPr id="7" name="Rectangle 6"/>
          <p:cNvSpPr/>
          <p:nvPr/>
        </p:nvSpPr>
        <p:spPr>
          <a:xfrm>
            <a:off x="1110343" y="6176962"/>
            <a:ext cx="5421086" cy="584775"/>
          </a:xfrm>
          <a:prstGeom prst="rect">
            <a:avLst/>
          </a:prstGeom>
        </p:spPr>
        <p:txBody>
          <a:bodyPr wrap="square">
            <a:spAutoFit/>
          </a:bodyPr>
          <a:lstStyle/>
          <a:p>
            <a:r>
              <a:rPr lang="en-US" sz="1600" dirty="0">
                <a:latin typeface="+mj-lt"/>
              </a:rPr>
              <a:t>Do you know what does it mean to open a negotiation chapter?</a:t>
            </a:r>
            <a:r>
              <a:rPr lang="en-US" sz="1600" dirty="0">
                <a:latin typeface="+mj-lt"/>
              </a:rPr>
              <a:t> </a:t>
            </a:r>
            <a:r>
              <a:rPr lang="hr-HR" sz="1600" dirty="0" smtClean="0">
                <a:latin typeface="+mj-lt"/>
              </a:rPr>
              <a:t>(</a:t>
            </a:r>
            <a:r>
              <a:rPr lang="hr-HR" sz="1600" dirty="0">
                <a:latin typeface="+mj-lt"/>
              </a:rPr>
              <a:t>n = 792)</a:t>
            </a:r>
            <a:endParaRPr lang="en-US" sz="1600" dirty="0">
              <a:latin typeface="+mj-lt"/>
            </a:endParaRPr>
          </a:p>
        </p:txBody>
      </p:sp>
      <p:sp>
        <p:nvSpPr>
          <p:cNvPr id="8" name="Rectangle 7"/>
          <p:cNvSpPr/>
          <p:nvPr/>
        </p:nvSpPr>
        <p:spPr>
          <a:xfrm>
            <a:off x="6531429" y="6176962"/>
            <a:ext cx="5528766" cy="338554"/>
          </a:xfrm>
          <a:prstGeom prst="rect">
            <a:avLst/>
          </a:prstGeom>
        </p:spPr>
        <p:txBody>
          <a:bodyPr wrap="square">
            <a:spAutoFit/>
          </a:bodyPr>
          <a:lstStyle/>
          <a:p>
            <a:r>
              <a:rPr lang="en-US" sz="1600" dirty="0">
                <a:latin typeface="+mj-lt"/>
              </a:rPr>
              <a:t>Are European and Euro-</a:t>
            </a:r>
            <a:r>
              <a:rPr lang="en-US" sz="1600" dirty="0" err="1">
                <a:latin typeface="+mj-lt"/>
              </a:rPr>
              <a:t>atlantic</a:t>
            </a:r>
            <a:r>
              <a:rPr lang="en-US" sz="1600" dirty="0">
                <a:latin typeface="+mj-lt"/>
              </a:rPr>
              <a:t> integrations the same?</a:t>
            </a:r>
            <a:r>
              <a:rPr lang="en-US" sz="1600" dirty="0">
                <a:latin typeface="+mj-lt"/>
              </a:rPr>
              <a:t> </a:t>
            </a:r>
            <a:r>
              <a:rPr lang="hr-HR" sz="1600" dirty="0" smtClean="0">
                <a:latin typeface="+mj-lt"/>
              </a:rPr>
              <a:t> </a:t>
            </a:r>
            <a:r>
              <a:rPr lang="hr-HR" sz="1600" dirty="0">
                <a:latin typeface="+mj-lt"/>
              </a:rPr>
              <a:t>(n = 968)</a:t>
            </a:r>
            <a:endParaRPr lang="en-US" sz="1600" dirty="0">
              <a:latin typeface="+mj-lt"/>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37891780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647973844"/>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6058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p:txBody>
          <a:bodyPr/>
          <a:lstStyle/>
          <a:p>
            <a:pPr lvl="0"/>
            <a:r>
              <a:rPr lang="en-US" sz="1600" dirty="0" smtClean="0">
                <a:latin typeface="+mj-lt"/>
              </a:rPr>
              <a:t>Perceptions and attitudes of people regarding European integration process and EU are stable. Compared to data from 2013 we can conclude that to the contrary of the common belief that the support decreases, this is not the case</a:t>
            </a:r>
            <a:r>
              <a:rPr lang="hr-HR" sz="1600" dirty="0" smtClean="0">
                <a:latin typeface="+mj-lt"/>
              </a:rPr>
              <a:t>. </a:t>
            </a:r>
            <a:endParaRPr lang="en-US" sz="1600" dirty="0">
              <a:latin typeface="+mj-lt"/>
            </a:endParaRPr>
          </a:p>
          <a:p>
            <a:pPr lvl="0"/>
            <a:r>
              <a:rPr lang="en-US" sz="1600" dirty="0" smtClean="0">
                <a:latin typeface="+mj-lt"/>
              </a:rPr>
              <a:t>People have noticed crises in EU but this haven’t influenced their attitudes and preferences significantly. They notice changes in European enlargement policies but this does not affect their attitudes, either. </a:t>
            </a:r>
            <a:endParaRPr lang="en-US" sz="1600" dirty="0">
              <a:latin typeface="+mj-lt"/>
            </a:endParaRPr>
          </a:p>
          <a:p>
            <a:pPr lvl="0"/>
            <a:r>
              <a:rPr lang="en-US" sz="1600" dirty="0" smtClean="0">
                <a:latin typeface="+mj-lt"/>
              </a:rPr>
              <a:t>Percentage of those that believe that Montenegro will enter EU regardless </a:t>
            </a:r>
            <a:r>
              <a:rPr lang="en-US" sz="1600" dirty="0" smtClean="0">
                <a:latin typeface="+mj-lt"/>
              </a:rPr>
              <a:t>of their personal opinion about it is </a:t>
            </a:r>
            <a:r>
              <a:rPr lang="hr-HR" sz="1600" dirty="0" smtClean="0">
                <a:latin typeface="+mj-lt"/>
              </a:rPr>
              <a:t>68.9</a:t>
            </a:r>
            <a:r>
              <a:rPr lang="hr-HR" sz="1600" dirty="0">
                <a:latin typeface="+mj-lt"/>
              </a:rPr>
              <a:t>%.</a:t>
            </a:r>
            <a:endParaRPr lang="en-US" sz="1600" dirty="0">
              <a:latin typeface="+mj-lt"/>
            </a:endParaRPr>
          </a:p>
          <a:p>
            <a:pPr lvl="0"/>
            <a:r>
              <a:rPr lang="en-US" sz="1600" dirty="0" smtClean="0">
                <a:latin typeface="+mj-lt"/>
              </a:rPr>
              <a:t>Total percentage of those that support EU accession </a:t>
            </a:r>
            <a:r>
              <a:rPr lang="en-US" sz="1600" dirty="0" smtClean="0">
                <a:latin typeface="+mj-lt"/>
              </a:rPr>
              <a:t>have not changed, however their structure did. </a:t>
            </a:r>
            <a:r>
              <a:rPr lang="en-US" sz="1600" dirty="0" smtClean="0">
                <a:latin typeface="+mj-lt"/>
              </a:rPr>
              <a:t>Percentage of those that support integrations “mostly” grew at the account of those that support it “completely”</a:t>
            </a:r>
            <a:r>
              <a:rPr lang="hr-HR" sz="1600" dirty="0" smtClean="0">
                <a:latin typeface="+mj-lt"/>
              </a:rPr>
              <a:t>.</a:t>
            </a:r>
            <a:endParaRPr lang="en-US" sz="1600" dirty="0">
              <a:latin typeface="+mj-lt"/>
            </a:endParaRPr>
          </a:p>
          <a:p>
            <a:pPr marL="0" indent="0">
              <a:buNone/>
            </a:pPr>
            <a:endParaRPr lang="en-US" sz="1600" dirty="0">
              <a:latin typeface="+mj-lt"/>
            </a:endParaRPr>
          </a:p>
        </p:txBody>
      </p:sp>
      <p:sp>
        <p:nvSpPr>
          <p:cNvPr id="4" name="Content Placeholder 3"/>
          <p:cNvSpPr>
            <a:spLocks noGrp="1"/>
          </p:cNvSpPr>
          <p:nvPr>
            <p:ph sz="half" idx="2"/>
          </p:nvPr>
        </p:nvSpPr>
        <p:spPr>
          <a:xfrm>
            <a:off x="6172200" y="920555"/>
            <a:ext cx="5181600" cy="4351338"/>
          </a:xfrm>
        </p:spPr>
        <p:txBody>
          <a:bodyPr/>
          <a:lstStyle/>
          <a:p>
            <a:pPr lvl="0"/>
            <a:r>
              <a:rPr lang="en-US" sz="1600" dirty="0" smtClean="0">
                <a:latin typeface="+mj-lt"/>
              </a:rPr>
              <a:t>Percentage of people that would vote on hypothetical referendum about EU accession and do have opinion about it is </a:t>
            </a:r>
            <a:r>
              <a:rPr lang="hr-HR" sz="1600" dirty="0" smtClean="0">
                <a:latin typeface="+mj-lt"/>
              </a:rPr>
              <a:t>73.6</a:t>
            </a:r>
            <a:r>
              <a:rPr lang="hr-HR" sz="1600" dirty="0">
                <a:latin typeface="+mj-lt"/>
              </a:rPr>
              <a:t>%. </a:t>
            </a:r>
            <a:r>
              <a:rPr lang="en-US" sz="1600" dirty="0" smtClean="0">
                <a:latin typeface="+mj-lt"/>
              </a:rPr>
              <a:t>In 2013 this percentage was almost identical</a:t>
            </a:r>
            <a:r>
              <a:rPr lang="hr-HR" sz="1600" dirty="0" smtClean="0">
                <a:latin typeface="+mj-lt"/>
              </a:rPr>
              <a:t> </a:t>
            </a:r>
            <a:r>
              <a:rPr lang="hr-HR" sz="1600" dirty="0">
                <a:latin typeface="+mj-lt"/>
              </a:rPr>
              <a:t>– 74.8%.</a:t>
            </a:r>
            <a:endParaRPr lang="en-US" sz="1600" dirty="0">
              <a:latin typeface="+mj-lt"/>
            </a:endParaRPr>
          </a:p>
          <a:p>
            <a:pPr lvl="0"/>
            <a:r>
              <a:rPr lang="en-US" sz="1600" dirty="0" smtClean="0">
                <a:latin typeface="+mj-lt"/>
              </a:rPr>
              <a:t>Euroscepticism is still not organized idea but keeps appearing in different forms. The roots of Euroscepticism are to be find in domestic affairs not in external conditions such are EU institutional crisis, migrants, etc. </a:t>
            </a:r>
            <a:endParaRPr lang="en-US" sz="1600" dirty="0">
              <a:latin typeface="+mj-lt"/>
            </a:endParaRPr>
          </a:p>
          <a:p>
            <a:pPr lvl="0"/>
            <a:r>
              <a:rPr lang="en-US" sz="1600" dirty="0" smtClean="0">
                <a:latin typeface="+mj-lt"/>
              </a:rPr>
              <a:t>Percentage of potential </a:t>
            </a:r>
            <a:r>
              <a:rPr lang="en-US" sz="1600" dirty="0" err="1" smtClean="0">
                <a:latin typeface="+mj-lt"/>
              </a:rPr>
              <a:t>Eurosceptics</a:t>
            </a:r>
            <a:r>
              <a:rPr lang="en-US" sz="1600" dirty="0" smtClean="0">
                <a:latin typeface="+mj-lt"/>
              </a:rPr>
              <a:t> is stable – between </a:t>
            </a:r>
            <a:r>
              <a:rPr lang="hr-HR" sz="1600" dirty="0" smtClean="0">
                <a:latin typeface="+mj-lt"/>
              </a:rPr>
              <a:t>15 </a:t>
            </a:r>
            <a:r>
              <a:rPr lang="hr-HR" sz="1600" dirty="0">
                <a:latin typeface="+mj-lt"/>
              </a:rPr>
              <a:t>i 25% populacije. </a:t>
            </a:r>
            <a:endParaRPr lang="en-US" sz="1600" dirty="0">
              <a:latin typeface="+mj-lt"/>
            </a:endParaRPr>
          </a:p>
          <a:p>
            <a:pPr lvl="0"/>
            <a:r>
              <a:rPr lang="hr-HR" sz="1600" dirty="0">
                <a:latin typeface="+mj-lt"/>
              </a:rPr>
              <a:t>Tempo </a:t>
            </a:r>
            <a:r>
              <a:rPr lang="en-US" sz="1600" dirty="0" smtClean="0">
                <a:latin typeface="+mj-lt"/>
              </a:rPr>
              <a:t>of European integrations is perceived by many citizens and experts as “too fast”</a:t>
            </a:r>
            <a:r>
              <a:rPr lang="hr-HR" sz="1600" dirty="0" smtClean="0">
                <a:latin typeface="+mj-lt"/>
              </a:rPr>
              <a:t>. </a:t>
            </a:r>
            <a:endParaRPr lang="en-US" sz="1600" dirty="0">
              <a:latin typeface="+mj-lt"/>
            </a:endParaRPr>
          </a:p>
          <a:p>
            <a:pPr lvl="0"/>
            <a:r>
              <a:rPr lang="en-US" sz="1600" dirty="0" smtClean="0">
                <a:latin typeface="+mj-lt"/>
              </a:rPr>
              <a:t>The usual channels of informing citizens about integrations are television, newspaper, portals and internet. Increase in using internet and internet sites is being noticed not only among younger population but also middle aged people. </a:t>
            </a:r>
            <a:endParaRPr lang="en-US" sz="1600" dirty="0">
              <a:latin typeface="+mj-lt"/>
            </a:endParaRPr>
          </a:p>
          <a:p>
            <a:pPr lvl="0"/>
            <a:r>
              <a:rPr lang="en-US" sz="1600" dirty="0" smtClean="0">
                <a:latin typeface="+mj-lt"/>
              </a:rPr>
              <a:t>Citizens evaluate themselves as rather well informed about integration process. However, when tested on specific questions, it is obvious that they overestimate their knowledge. On the other hand, they do know more then they did in </a:t>
            </a:r>
            <a:r>
              <a:rPr lang="hr-HR" sz="1600" smtClean="0">
                <a:latin typeface="+mj-lt"/>
              </a:rPr>
              <a:t>2013. </a:t>
            </a:r>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922502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Attitudes about European Union</a:t>
            </a:r>
            <a:endParaRPr lang="en-US" dirty="0"/>
          </a:p>
        </p:txBody>
      </p:sp>
      <p:sp>
        <p:nvSpPr>
          <p:cNvPr id="8" name="Rectangle 7"/>
          <p:cNvSpPr/>
          <p:nvPr/>
        </p:nvSpPr>
        <p:spPr>
          <a:xfrm>
            <a:off x="1309817" y="6176963"/>
            <a:ext cx="4862383" cy="584775"/>
          </a:xfrm>
          <a:prstGeom prst="rect">
            <a:avLst/>
          </a:prstGeom>
        </p:spPr>
        <p:txBody>
          <a:bodyPr wrap="square">
            <a:spAutoFit/>
          </a:bodyPr>
          <a:lstStyle/>
          <a:p>
            <a:r>
              <a:rPr lang="en-US" sz="1600" dirty="0">
                <a:latin typeface="+mj-lt"/>
              </a:rPr>
              <a:t>How would you potentially vote on Referendum on Montenegrin membership in EU</a:t>
            </a:r>
            <a:r>
              <a:rPr lang="en-US" sz="1600" dirty="0" smtClean="0">
                <a:latin typeface="+mj-lt"/>
              </a:rPr>
              <a:t>? </a:t>
            </a:r>
            <a:r>
              <a:rPr lang="hr-HR" sz="1600" dirty="0" smtClean="0">
                <a:latin typeface="+mj-lt"/>
              </a:rPr>
              <a:t>(</a:t>
            </a:r>
            <a:r>
              <a:rPr lang="hr-HR" sz="1600" dirty="0">
                <a:latin typeface="+mj-lt"/>
              </a:rPr>
              <a:t>n=983)</a:t>
            </a:r>
            <a:endParaRPr lang="en-US" sz="1600" dirty="0">
              <a:latin typeface="+mj-lt"/>
            </a:endParaRPr>
          </a:p>
        </p:txBody>
      </p:sp>
      <p:sp>
        <p:nvSpPr>
          <p:cNvPr id="9" name="Rectangle 8"/>
          <p:cNvSpPr/>
          <p:nvPr/>
        </p:nvSpPr>
        <p:spPr>
          <a:xfrm>
            <a:off x="6172200" y="6176963"/>
            <a:ext cx="5659016" cy="584775"/>
          </a:xfrm>
          <a:prstGeom prst="rect">
            <a:avLst/>
          </a:prstGeom>
        </p:spPr>
        <p:txBody>
          <a:bodyPr wrap="square">
            <a:spAutoFit/>
          </a:bodyPr>
          <a:lstStyle/>
          <a:p>
            <a:r>
              <a:rPr lang="en-US" sz="1600" dirty="0">
                <a:latin typeface="+mj-lt"/>
              </a:rPr>
              <a:t>How would you potentially vote on Referendum on Montenegrin membership in EU (only those that would turn out)?</a:t>
            </a:r>
            <a:r>
              <a:rPr lang="hr-HR" sz="1600" dirty="0" smtClean="0">
                <a:latin typeface="+mj-lt"/>
              </a:rPr>
              <a:t> </a:t>
            </a:r>
            <a:r>
              <a:rPr lang="hr-HR" sz="1600" dirty="0">
                <a:latin typeface="+mj-lt"/>
              </a:rPr>
              <a:t>(n=725)</a:t>
            </a:r>
            <a:endParaRPr lang="en-US" sz="1600" dirty="0">
              <a:latin typeface="+mj-lt"/>
            </a:endParaRP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561558140"/>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p:cNvGraphicFramePr>
            <a:graphicFrameLocks noGrp="1"/>
          </p:cNvGraphicFramePr>
          <p:nvPr>
            <p:ph sz="half" idx="2"/>
            <p:extLst>
              <p:ext uri="{D42A27DB-BD31-4B8C-83A1-F6EECF244321}">
                <p14:modId xmlns:p14="http://schemas.microsoft.com/office/powerpoint/2010/main" val="174010569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9174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838200" y="1825625"/>
            <a:ext cx="2844114" cy="4351338"/>
          </a:xfrm>
        </p:spPr>
        <p:txBody>
          <a:bodyPr/>
          <a:lstStyle/>
          <a:p>
            <a:pPr marL="0" indent="0">
              <a:buNone/>
            </a:pPr>
            <a:r>
              <a:rPr lang="en-US" sz="1600" dirty="0">
                <a:latin typeface="+mj-lt"/>
              </a:rPr>
              <a:t>In case you do not support Montenegrin membership in EU, what is the main reason</a:t>
            </a:r>
            <a:r>
              <a:rPr lang="en-US" sz="1600" dirty="0" smtClean="0">
                <a:latin typeface="+mj-lt"/>
              </a:rPr>
              <a:t>? </a:t>
            </a:r>
            <a:r>
              <a:rPr lang="hr-HR" sz="1600" dirty="0" smtClean="0">
                <a:latin typeface="+mj-lt"/>
              </a:rPr>
              <a:t>(</a:t>
            </a:r>
            <a:r>
              <a:rPr lang="hr-HR" sz="1600" dirty="0">
                <a:latin typeface="+mj-lt"/>
              </a:rPr>
              <a:t>n=178)</a:t>
            </a:r>
            <a:endParaRPr lang="en-US" sz="1600" dirty="0">
              <a:latin typeface="+mj-lt"/>
            </a:endParaRPr>
          </a:p>
          <a:p>
            <a:pPr marL="0" indent="0">
              <a:buNone/>
            </a:pP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92187493"/>
              </p:ext>
            </p:extLst>
          </p:nvPr>
        </p:nvGraphicFramePr>
        <p:xfrm>
          <a:off x="4151870" y="1825625"/>
          <a:ext cx="720193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4443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838200" y="1825625"/>
            <a:ext cx="2910016" cy="4351338"/>
          </a:xfrm>
        </p:spPr>
        <p:txBody>
          <a:bodyPr/>
          <a:lstStyle/>
          <a:p>
            <a:pPr marL="0" indent="0">
              <a:buNone/>
            </a:pPr>
            <a:r>
              <a:rPr lang="hr-HR" sz="1600" dirty="0">
                <a:latin typeface="+mj-lt"/>
              </a:rPr>
              <a:t>Kakav je Vaš generalni stav o EU? (n=991)</a:t>
            </a:r>
            <a:endParaRPr lang="en-US" sz="1600" dirty="0">
              <a:latin typeface="+mj-lt"/>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59229269"/>
              </p:ext>
            </p:extLst>
          </p:nvPr>
        </p:nvGraphicFramePr>
        <p:xfrm>
          <a:off x="3929449" y="1825625"/>
          <a:ext cx="7424351"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5029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Attitudes about European Union</a:t>
            </a:r>
            <a:endParaRPr lang="en-US" dirty="0"/>
          </a:p>
        </p:txBody>
      </p:sp>
      <p:sp>
        <p:nvSpPr>
          <p:cNvPr id="8" name="Rectangle 7"/>
          <p:cNvSpPr/>
          <p:nvPr/>
        </p:nvSpPr>
        <p:spPr>
          <a:xfrm>
            <a:off x="1309817" y="6176962"/>
            <a:ext cx="4862383" cy="584775"/>
          </a:xfrm>
          <a:prstGeom prst="rect">
            <a:avLst/>
          </a:prstGeom>
        </p:spPr>
        <p:txBody>
          <a:bodyPr wrap="square">
            <a:spAutoFit/>
          </a:bodyPr>
          <a:lstStyle/>
          <a:p>
            <a:r>
              <a:rPr lang="en-US" sz="1600" dirty="0">
                <a:latin typeface="+mj-lt"/>
              </a:rPr>
              <a:t>How would you evaluate speed of the Montenegrin accession </a:t>
            </a:r>
            <a:r>
              <a:rPr lang="en-US" sz="1600" dirty="0" err="1">
                <a:latin typeface="+mj-lt"/>
              </a:rPr>
              <a:t>proces</a:t>
            </a:r>
            <a:r>
              <a:rPr lang="en-US" sz="1600" dirty="0" smtClean="0">
                <a:latin typeface="+mj-lt"/>
              </a:rPr>
              <a:t>?</a:t>
            </a:r>
            <a:r>
              <a:rPr lang="hr-HR" sz="1600" dirty="0" smtClean="0">
                <a:latin typeface="+mj-lt"/>
              </a:rPr>
              <a:t> </a:t>
            </a:r>
            <a:r>
              <a:rPr lang="hr-HR" sz="1600" dirty="0" smtClean="0">
                <a:latin typeface="+mj-lt"/>
              </a:rPr>
              <a:t>(</a:t>
            </a:r>
            <a:r>
              <a:rPr lang="hr-HR" sz="1600" dirty="0">
                <a:latin typeface="+mj-lt"/>
              </a:rPr>
              <a:t>n=805)</a:t>
            </a:r>
            <a:endParaRPr lang="en-US" sz="1600" dirty="0">
              <a:latin typeface="+mj-lt"/>
            </a:endParaRPr>
          </a:p>
        </p:txBody>
      </p:sp>
      <p:sp>
        <p:nvSpPr>
          <p:cNvPr id="9" name="Rectangle 8"/>
          <p:cNvSpPr/>
          <p:nvPr/>
        </p:nvSpPr>
        <p:spPr>
          <a:xfrm>
            <a:off x="6019800" y="6176962"/>
            <a:ext cx="5677930" cy="584775"/>
          </a:xfrm>
          <a:prstGeom prst="rect">
            <a:avLst/>
          </a:prstGeom>
        </p:spPr>
        <p:txBody>
          <a:bodyPr wrap="square">
            <a:spAutoFit/>
          </a:bodyPr>
          <a:lstStyle/>
          <a:p>
            <a:r>
              <a:rPr lang="en-US" sz="1600" dirty="0">
                <a:latin typeface="+mj-lt"/>
              </a:rPr>
              <a:t>When will according to your estimation Montenegro enter the EU?</a:t>
            </a:r>
            <a:r>
              <a:rPr lang="hr-HR" sz="1600" dirty="0" smtClean="0">
                <a:latin typeface="+mj-lt"/>
              </a:rPr>
              <a:t> </a:t>
            </a:r>
            <a:r>
              <a:rPr lang="hr-HR" sz="1600" dirty="0">
                <a:latin typeface="+mj-lt"/>
              </a:rPr>
              <a:t>(n = 943)</a:t>
            </a:r>
            <a:endParaRPr lang="en-US" sz="1600" dirty="0">
              <a:latin typeface="+mj-lt"/>
            </a:endParaRP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191382188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258449237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8918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Attitudes about European Union</a:t>
            </a:r>
            <a:endParaRPr lang="en-US" dirty="0"/>
          </a:p>
        </p:txBody>
      </p:sp>
      <p:sp>
        <p:nvSpPr>
          <p:cNvPr id="3" name="Content Placeholder 2"/>
          <p:cNvSpPr>
            <a:spLocks noGrp="1"/>
          </p:cNvSpPr>
          <p:nvPr>
            <p:ph sz="half" idx="1"/>
          </p:nvPr>
        </p:nvSpPr>
        <p:spPr>
          <a:xfrm>
            <a:off x="838200" y="1825625"/>
            <a:ext cx="2654643" cy="4351338"/>
          </a:xfrm>
        </p:spPr>
        <p:txBody>
          <a:bodyPr/>
          <a:lstStyle/>
          <a:p>
            <a:pPr marL="0" indent="0">
              <a:buNone/>
            </a:pPr>
            <a:r>
              <a:rPr lang="en-US" sz="1600" dirty="0">
                <a:latin typeface="+mj-lt"/>
              </a:rPr>
              <a:t>What are your expectation when it comes to financial situation in EU?</a:t>
            </a:r>
            <a:r>
              <a:rPr lang="en-US" sz="1600" dirty="0">
                <a:latin typeface="+mj-lt"/>
              </a:rPr>
              <a:t> </a:t>
            </a:r>
            <a:r>
              <a:rPr lang="hr-HR" sz="1600" dirty="0" smtClean="0">
                <a:latin typeface="+mj-lt"/>
              </a:rPr>
              <a:t>(</a:t>
            </a:r>
            <a:r>
              <a:rPr lang="hr-HR" sz="1600" dirty="0">
                <a:latin typeface="+mj-lt"/>
              </a:rPr>
              <a:t>n=965)</a:t>
            </a:r>
            <a:endParaRPr lang="en-US" sz="1600" dirty="0">
              <a:latin typeface="+mj-lt"/>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207796123"/>
              </p:ext>
            </p:extLst>
          </p:nvPr>
        </p:nvGraphicFramePr>
        <p:xfrm>
          <a:off x="4168346" y="1825625"/>
          <a:ext cx="7185454"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7972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Attitudes about European Union</a:t>
            </a:r>
            <a:endParaRPr lang="en-US" dirty="0"/>
          </a:p>
        </p:txBody>
      </p:sp>
      <p:sp>
        <p:nvSpPr>
          <p:cNvPr id="7" name="Rectangle 6"/>
          <p:cNvSpPr/>
          <p:nvPr/>
        </p:nvSpPr>
        <p:spPr>
          <a:xfrm>
            <a:off x="1309817" y="6176962"/>
            <a:ext cx="4862383" cy="584775"/>
          </a:xfrm>
          <a:prstGeom prst="rect">
            <a:avLst/>
          </a:prstGeom>
        </p:spPr>
        <p:txBody>
          <a:bodyPr wrap="square">
            <a:spAutoFit/>
          </a:bodyPr>
          <a:lstStyle/>
          <a:p>
            <a:r>
              <a:rPr lang="en-US" sz="1600" dirty="0">
                <a:latin typeface="+mj-lt"/>
              </a:rPr>
              <a:t>Which of the following geographic area best describes your belonging - first </a:t>
            </a:r>
            <a:r>
              <a:rPr lang="en-US" sz="1600" dirty="0" smtClean="0">
                <a:latin typeface="+mj-lt"/>
              </a:rPr>
              <a:t>choice </a:t>
            </a:r>
            <a:r>
              <a:rPr lang="hr-HR" sz="1600" dirty="0" smtClean="0">
                <a:latin typeface="+mj-lt"/>
              </a:rPr>
              <a:t>(n=780</a:t>
            </a:r>
            <a:r>
              <a:rPr lang="hr-HR" sz="1600" dirty="0">
                <a:latin typeface="+mj-lt"/>
              </a:rPr>
              <a:t>)</a:t>
            </a:r>
            <a:endParaRPr lang="en-US" sz="1600" dirty="0">
              <a:latin typeface="+mj-lt"/>
            </a:endParaRPr>
          </a:p>
        </p:txBody>
      </p:sp>
      <p:sp>
        <p:nvSpPr>
          <p:cNvPr id="8" name="Rectangle 7"/>
          <p:cNvSpPr/>
          <p:nvPr/>
        </p:nvSpPr>
        <p:spPr>
          <a:xfrm>
            <a:off x="6098059" y="6176962"/>
            <a:ext cx="5879757" cy="584775"/>
          </a:xfrm>
          <a:prstGeom prst="rect">
            <a:avLst/>
          </a:prstGeom>
        </p:spPr>
        <p:txBody>
          <a:bodyPr wrap="square">
            <a:spAutoFit/>
          </a:bodyPr>
          <a:lstStyle/>
          <a:p>
            <a:r>
              <a:rPr lang="en-US" sz="1600" dirty="0">
                <a:latin typeface="+mj-lt"/>
              </a:rPr>
              <a:t>Which of the following geographic area best describes your belonging - second </a:t>
            </a:r>
            <a:r>
              <a:rPr lang="en-US" sz="1600" dirty="0" smtClean="0">
                <a:latin typeface="+mj-lt"/>
              </a:rPr>
              <a:t>choice </a:t>
            </a:r>
            <a:r>
              <a:rPr lang="hr-HR" sz="1600" dirty="0" smtClean="0">
                <a:latin typeface="+mj-lt"/>
              </a:rPr>
              <a:t>(n=757</a:t>
            </a:r>
            <a:r>
              <a:rPr lang="hr-HR" sz="1600" dirty="0">
                <a:latin typeface="+mj-lt"/>
              </a:rPr>
              <a:t>)</a:t>
            </a:r>
            <a:endParaRPr lang="en-US" sz="1600" dirty="0">
              <a:latin typeface="+mj-lt"/>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477525150"/>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580475086"/>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6711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C80D338-2568-46C7-BF62-2F1FA2AC3D6E}" vid="{00AF8BC2-138A-4635-BBD4-2EB28933D736}"/>
    </a:ext>
  </a:extLst>
</a:theme>
</file>

<file path=docProps/app.xml><?xml version="1.0" encoding="utf-8"?>
<Properties xmlns="http://schemas.openxmlformats.org/officeDocument/2006/extended-properties" xmlns:vt="http://schemas.openxmlformats.org/officeDocument/2006/docPropsVTypes">
  <Template>DeFacto Templejt</Template>
  <TotalTime>267</TotalTime>
  <Words>1877</Words>
  <Application>Microsoft Office PowerPoint</Application>
  <PresentationFormat>Widescreen</PresentationFormat>
  <Paragraphs>159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Survey on Public Perceptions of the European Integration Process in Montenegro</vt:lpstr>
      <vt:lpstr>Basic information about the survey</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Attitudes about European Union</vt:lpstr>
      <vt:lpstr>Business sector and EU integrations</vt:lpstr>
      <vt:lpstr>Information and knowledge about EU</vt:lpstr>
      <vt:lpstr>Information and knowledge about EU</vt:lpstr>
      <vt:lpstr>Information and knowledge about EU</vt:lpstr>
      <vt:lpstr>Information and knowledge about EU</vt:lpstr>
      <vt:lpstr>Information and knowledge about EU</vt:lpstr>
      <vt:lpstr>Information and knowledge about EU</vt:lpstr>
      <vt:lpstr>Information and knowledge about EU</vt:lpstr>
      <vt:lpstr>Information and knowledge about EU</vt:lpstr>
      <vt:lpstr>Information and knowledge about EU</vt:lpstr>
      <vt:lpstr>Information and knowledge about EU</vt:lpstr>
      <vt:lpstr>Information and knowledge about EU</vt:lpstr>
      <vt:lpstr>Information and knowledge about EU</vt:lpstr>
      <vt:lpstr>Information and knowledge about EU</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Istraživanje o percepcijama javnosti i komuniciranju procesa evropskih integracija u Crnoj Gori</dc:title>
  <dc:creator>Olja</dc:creator>
  <cp:keywords>Defacto</cp:keywords>
  <cp:lastModifiedBy>Olja</cp:lastModifiedBy>
  <cp:revision>55</cp:revision>
  <dcterms:created xsi:type="dcterms:W3CDTF">2016-01-29T11:00:13Z</dcterms:created>
  <dcterms:modified xsi:type="dcterms:W3CDTF">2016-02-01T15:22:11Z</dcterms:modified>
</cp:coreProperties>
</file>