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0" r:id="rId1"/>
  </p:sldMasterIdLst>
  <p:notesMasterIdLst>
    <p:notesMasterId r:id="rId34"/>
  </p:notesMasterIdLst>
  <p:sldIdLst>
    <p:sldId id="260" r:id="rId2"/>
    <p:sldId id="309" r:id="rId3"/>
    <p:sldId id="310" r:id="rId4"/>
    <p:sldId id="311" r:id="rId5"/>
    <p:sldId id="315" r:id="rId6"/>
    <p:sldId id="316" r:id="rId7"/>
    <p:sldId id="317" r:id="rId8"/>
    <p:sldId id="323" r:id="rId9"/>
    <p:sldId id="325" r:id="rId10"/>
    <p:sldId id="318" r:id="rId11"/>
    <p:sldId id="326" r:id="rId12"/>
    <p:sldId id="324" r:id="rId13"/>
    <p:sldId id="327" r:id="rId14"/>
    <p:sldId id="319" r:id="rId15"/>
    <p:sldId id="328" r:id="rId16"/>
    <p:sldId id="329" r:id="rId17"/>
    <p:sldId id="330" r:id="rId18"/>
    <p:sldId id="320" r:id="rId19"/>
    <p:sldId id="331" r:id="rId20"/>
    <p:sldId id="332" r:id="rId21"/>
    <p:sldId id="321" r:id="rId22"/>
    <p:sldId id="333" r:id="rId23"/>
    <p:sldId id="335" r:id="rId24"/>
    <p:sldId id="322" r:id="rId25"/>
    <p:sldId id="336" r:id="rId26"/>
    <p:sldId id="339" r:id="rId27"/>
    <p:sldId id="340" r:id="rId28"/>
    <p:sldId id="341" r:id="rId29"/>
    <p:sldId id="342" r:id="rId30"/>
    <p:sldId id="337" r:id="rId31"/>
    <p:sldId id="338" r:id="rId32"/>
    <p:sldId id="334" r:id="rId33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FFD54F"/>
    <a:srgbClr val="3399FF"/>
    <a:srgbClr val="00FFFF"/>
    <a:srgbClr val="131E6F"/>
    <a:srgbClr val="DA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786" autoAdjust="0"/>
  </p:normalViewPr>
  <p:slideViewPr>
    <p:cSldViewPr snapToGrid="0">
      <p:cViewPr varScale="1">
        <p:scale>
          <a:sx n="66" d="100"/>
          <a:sy n="66" d="100"/>
        </p:scale>
        <p:origin x="5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Kolegijum za pregovore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2-4CE5-A2D9-0D73B1F6A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Savjet za vladavinu prava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72-4CE5-A2D9-0D73B1F6AE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Komisija za evropske integracije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72-4CE5-A2D9-0D73B1F6AE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Pregovaračka grupa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72-4CE5-A2D9-0D73B1F6AE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Radne grupe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72-4CE5-A2D9-0D73B1F6AEF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Sastanci GP sa šefovima RG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Održani sastanci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72-4CE5-A2D9-0D73B1F6AE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8753040"/>
        <c:axId val="348753824"/>
      </c:barChart>
      <c:catAx>
        <c:axId val="348753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8753824"/>
        <c:crosses val="autoZero"/>
        <c:auto val="1"/>
        <c:lblAlgn val="ctr"/>
        <c:lblOffset val="100"/>
        <c:noMultiLvlLbl val="0"/>
      </c:catAx>
      <c:valAx>
        <c:axId val="34875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753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0480131775808122E-2"/>
          <c:y val="2.8985507246376812E-2"/>
          <c:w val="0.91505932230479803"/>
          <c:h val="0.62715645326942826"/>
        </c:manualLayout>
      </c:layout>
      <c:overlay val="0"/>
    </c:legend>
    <c:plotVisOnly val="1"/>
    <c:dispBlanksAs val="gap"/>
    <c:showDLblsOverMax val="0"/>
  </c:chart>
  <c:spPr>
    <a:solidFill>
      <a:schemeClr val="tx1">
        <a:lumMod val="75000"/>
      </a:schemeClr>
    </a:solidFill>
    <a:ln>
      <a:solidFill>
        <a:srgbClr val="3399FF"/>
      </a:solidFill>
      <a:prstDash val="sysDot"/>
    </a:ln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Javni</a:t>
            </a: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dug </a:t>
            </a:r>
          </a:p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(% BDP-a)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C-4F9B-A626-06E40C79ECB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C-4F9B-A626-06E40C79ECB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562A760E-CD75-4C22-8951-581B76850D4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CC-4F9B-A626-06E40C79ECB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Sheet1!$I$11:$J$11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Sheet1!$I$12:$J$12</c:f>
              <c:numCache>
                <c:formatCode>0%</c:formatCode>
                <c:ptCount val="2"/>
                <c:pt idx="0">
                  <c:v>1.03</c:v>
                </c:pt>
                <c:pt idx="1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CC-4F9B-A626-06E40C79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71024"/>
        <c:axId val="468258872"/>
      </c:barChart>
      <c:catAx>
        <c:axId val="4682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58872"/>
        <c:crosses val="autoZero"/>
        <c:auto val="1"/>
        <c:lblAlgn val="ctr"/>
        <c:lblOffset val="100"/>
        <c:noMultiLvlLbl val="0"/>
      </c:catAx>
      <c:valAx>
        <c:axId val="4682588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7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bs-Latn-BA"/>
              <a:t>GENERALNI PRESJEK REALIZACIJE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99-4E8E-8FF5-72E15E7FC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DJELIMIČNO 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99-4E8E-8FF5-72E15E7FC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99-4E8E-8FF5-72E15E7FC5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9740304"/>
        <c:axId val="459746184"/>
      </c:barChart>
      <c:catAx>
        <c:axId val="45974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6184"/>
        <c:crosses val="autoZero"/>
        <c:auto val="1"/>
        <c:lblAlgn val="ctr"/>
        <c:lblOffset val="100"/>
        <c:noMultiLvlLbl val="0"/>
      </c:catAx>
      <c:valAx>
        <c:axId val="45974618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030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bs-Latn-BA"/>
              <a:t>PRESJEK REALIZACIJE PO KLASTERIMA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KLASTER 1 Temeljna poglavlja</c:v>
                </c:pt>
                <c:pt idx="1">
                  <c:v>KLASTER 2 Unutrašnje tržište</c:v>
                </c:pt>
                <c:pt idx="2">
                  <c:v>KLASTER 3 Konkurentnost i inkluzivni rast</c:v>
                </c:pt>
                <c:pt idx="3">
                  <c:v>KLASTER 4 Zelena agenda i održiva povezanost</c:v>
                </c:pt>
                <c:pt idx="4">
                  <c:v>KLASTER 5 Poljoprivreda, resursi i kohezija</c:v>
                </c:pt>
                <c:pt idx="5">
                  <c:v>KLASTER 6 Vanjski odnosi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19</c:v>
                </c:pt>
                <c:pt idx="3">
                  <c:v>8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D-468C-B055-F1C691E0B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DJELIMIČNO 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KLASTER 1 Temeljna poglavlja</c:v>
                </c:pt>
                <c:pt idx="1">
                  <c:v>KLASTER 2 Unutrašnje tržište</c:v>
                </c:pt>
                <c:pt idx="2">
                  <c:v>KLASTER 3 Konkurentnost i inkluzivni rast</c:v>
                </c:pt>
                <c:pt idx="3">
                  <c:v>KLASTER 4 Zelena agenda i održiva povezanost</c:v>
                </c:pt>
                <c:pt idx="4">
                  <c:v>KLASTER 5 Poljoprivreda, resursi i kohezija</c:v>
                </c:pt>
                <c:pt idx="5">
                  <c:v>KLASTER 6 Vanjski odnosi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1D-468C-B055-F1C691E0BA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KLASTER 1 Temeljna poglavlja</c:v>
                </c:pt>
                <c:pt idx="1">
                  <c:v>KLASTER 2 Unutrašnje tržište</c:v>
                </c:pt>
                <c:pt idx="2">
                  <c:v>KLASTER 3 Konkurentnost i inkluzivni rast</c:v>
                </c:pt>
                <c:pt idx="3">
                  <c:v>KLASTER 4 Zelena agenda i održiva povezanost</c:v>
                </c:pt>
                <c:pt idx="4">
                  <c:v>KLASTER 5 Poljoprivreda, resursi i kohezija</c:v>
                </c:pt>
                <c:pt idx="5">
                  <c:v>KLASTER 6 Vanjski odnosi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1D-468C-B055-F1C691E0BA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9741872"/>
        <c:axId val="459744616"/>
      </c:barChart>
      <c:catAx>
        <c:axId val="45974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4616"/>
        <c:crosses val="autoZero"/>
        <c:auto val="1"/>
        <c:lblAlgn val="ctr"/>
        <c:lblOffset val="100"/>
        <c:noMultiLvlLbl val="0"/>
      </c:catAx>
      <c:valAx>
        <c:axId val="45974461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187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bs-Latn-BA"/>
              <a:t>GENERALNI PRESJEK REALIZACIJE - Saradnja Vlade i Skupštine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99-4E8E-8FF5-72E15E7FC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DJELIMIČNO 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99-4E8E-8FF5-72E15E7FC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NEREALIZOVANO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UKUPNO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99-4E8E-8FF5-72E15E7FC5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9741088"/>
        <c:axId val="459745400"/>
      </c:barChart>
      <c:catAx>
        <c:axId val="45974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5400"/>
        <c:crosses val="autoZero"/>
        <c:auto val="1"/>
        <c:lblAlgn val="ctr"/>
        <c:lblOffset val="100"/>
        <c:noMultiLvlLbl val="0"/>
      </c:catAx>
      <c:valAx>
        <c:axId val="45974540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97410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400" b="1" dirty="0"/>
              <a:t>Makroekonomski indikatori</a:t>
            </a:r>
            <a:endParaRPr lang="en-GB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376520122055527E-2"/>
          <c:y val="3.2423874150327311E-2"/>
          <c:w val="0.92435925196850399"/>
          <c:h val="0.91027589645067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REALNI RAST</c:v>
                </c:pt>
                <c:pt idx="1">
                  <c:v>DEFICIT BUDŽETA</c:v>
                </c:pt>
                <c:pt idx="2">
                  <c:v>JAVNI DUG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-15.3</c:v>
                </c:pt>
                <c:pt idx="1">
                  <c:v>-10.199999999999999</c:v>
                </c:pt>
                <c:pt idx="2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A3-4287-A682-220A761D4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REALNI RAST</c:v>
                </c:pt>
                <c:pt idx="1">
                  <c:v>DEFICIT BUDŽETA</c:v>
                </c:pt>
                <c:pt idx="2">
                  <c:v>JAVNI DUG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12.4</c:v>
                </c:pt>
                <c:pt idx="1">
                  <c:v>-3</c:v>
                </c:pt>
                <c:pt idx="2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A3-4287-A682-220A761D41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9746968"/>
        <c:axId val="459739520"/>
      </c:barChart>
      <c:catAx>
        <c:axId val="45974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39520"/>
        <c:crosses val="autoZero"/>
        <c:auto val="1"/>
        <c:lblAlgn val="ctr"/>
        <c:lblOffset val="100"/>
        <c:noMultiLvlLbl val="0"/>
      </c:catAx>
      <c:valAx>
        <c:axId val="45973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4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59514230667899"/>
          <c:y val="0.83846174841247378"/>
          <c:w val="0.3580712050499345"/>
          <c:h val="0.14541597277746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BDP</a:t>
            </a:r>
            <a:r>
              <a:rPr lang="en-US" sz="2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po </a:t>
            </a:r>
            <a:r>
              <a:rPr lang="en-US" sz="2200" b="1" baseline="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stanovniku</a:t>
            </a:r>
            <a:r>
              <a:rPr lang="en-US" sz="2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/ EU </a:t>
            </a:r>
            <a:r>
              <a:rPr lang="en-US" sz="2200" b="1" baseline="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prosjek</a:t>
            </a:r>
            <a:r>
              <a:rPr lang="en-US" sz="22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(PPP)</a:t>
            </a:r>
            <a:endParaRPr lang="en-US" sz="2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c:rich>
      </c:tx>
      <c:layout>
        <c:manualLayout>
          <c:xMode val="edge"/>
          <c:yMode val="edge"/>
          <c:x val="0.12991394701191725"/>
          <c:y val="2.976740572873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87-4B29-B5C7-DE829E70047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800"/>
                      <a:t>ca.</a:t>
                    </a:r>
                    <a:fld id="{3AD122F3-6BF4-46C9-A910-441DE6A2C1F8}" type="VALUE">
                      <a:rPr lang="en-US" smtClean="0"/>
                      <a:pPr/>
                      <a:t>[VALUE]</a:t>
                    </a:fld>
                    <a:endParaRPr lang="en-US" sz="18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87-4B29-B5C7-DE829E70047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Sheet1!$H$6:$I$6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Sheet1!$H$7:$I$7</c:f>
              <c:numCache>
                <c:formatCode>0%</c:formatCode>
                <c:ptCount val="2"/>
                <c:pt idx="0">
                  <c:v>0.45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87-4B29-B5C7-DE829E700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612664"/>
        <c:axId val="461613056"/>
      </c:barChart>
      <c:catAx>
        <c:axId val="46161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61613056"/>
        <c:crosses val="autoZero"/>
        <c:auto val="1"/>
        <c:lblAlgn val="ctr"/>
        <c:lblOffset val="100"/>
        <c:noMultiLvlLbl val="0"/>
      </c:catAx>
      <c:valAx>
        <c:axId val="461613056"/>
        <c:scaling>
          <c:orientation val="minMax"/>
          <c:min val="0.30000000000000004"/>
        </c:scaling>
        <c:delete val="1"/>
        <c:axPos val="l"/>
        <c:numFmt formatCode="0%" sourceLinked="1"/>
        <c:majorTickMark val="none"/>
        <c:minorTickMark val="none"/>
        <c:tickLblPos val="nextTo"/>
        <c:crossAx val="46161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Odnos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minimalne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zarade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u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Crnoj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Gori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Njemačkoj</a:t>
            </a:r>
            <a:r>
              <a:rPr lang="en-US" sz="1800" b="1" baseline="0" dirty="0">
                <a:solidFill>
                  <a:schemeClr val="tx1"/>
                </a:solidFill>
                <a:latin typeface="Gill Sans MT" panose="020B0502020104020203" pitchFamily="34" charset="0"/>
              </a:rPr>
              <a:t> (PPP)</a:t>
            </a:r>
            <a:endParaRPr lang="en-US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c:rich>
      </c:tx>
      <c:layout>
        <c:manualLayout>
          <c:xMode val="edge"/>
          <c:yMode val="edge"/>
          <c:x val="0.12190923498442496"/>
          <c:y val="3.5576658770469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DD-4C13-B29E-564E12BC65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Sheet1!$K$6:$L$6</c:f>
              <c:numCache>
                <c:formatCode>General</c:formatCode>
                <c:ptCount val="2"/>
                <c:pt idx="0">
                  <c:v>2020</c:v>
                </c:pt>
                <c:pt idx="1">
                  <c:v>2022</c:v>
                </c:pt>
              </c:numCache>
            </c:numRef>
          </c:cat>
          <c:val>
            <c:numRef>
              <c:f>Sheet1!$K$7:$L$7</c:f>
              <c:numCache>
                <c:formatCode>0%</c:formatCode>
                <c:ptCount val="2"/>
                <c:pt idx="0">
                  <c:v>0.41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DD-4C13-B29E-564E12BC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69952"/>
        <c:axId val="467271128"/>
      </c:barChart>
      <c:catAx>
        <c:axId val="4672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67271128"/>
        <c:crosses val="autoZero"/>
        <c:auto val="1"/>
        <c:lblAlgn val="ctr"/>
        <c:lblOffset val="100"/>
        <c:noMultiLvlLbl val="0"/>
      </c:catAx>
      <c:valAx>
        <c:axId val="467271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72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2400" b="1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Inflacija</a:t>
            </a:r>
          </a:p>
          <a:p>
            <a:pPr>
              <a:defRPr sz="1800">
                <a:solidFill>
                  <a:sysClr val="windowText" lastClr="000000"/>
                </a:solidFill>
                <a:latin typeface="Gill Sans MT" panose="020B0502020104020203" pitchFamily="34" charset="0"/>
              </a:defRPr>
            </a:pPr>
            <a:r>
              <a:rPr lang="en-US" sz="180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(HICP)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Euro area - 19 countries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Sheet1!$B$2:$N$2</c:f>
              <c:strCache>
                <c:ptCount val="13"/>
                <c:pt idx="0">
                  <c:v>2021-01</c:v>
                </c:pt>
                <c:pt idx="1">
                  <c:v>2021-02</c:v>
                </c:pt>
                <c:pt idx="2">
                  <c:v>2021-03</c:v>
                </c:pt>
                <c:pt idx="3">
                  <c:v>2021-04</c:v>
                </c:pt>
                <c:pt idx="4">
                  <c:v>2021-05</c:v>
                </c:pt>
                <c:pt idx="5">
                  <c:v>2021-06</c:v>
                </c:pt>
                <c:pt idx="6">
                  <c:v>2021-07</c:v>
                </c:pt>
                <c:pt idx="7">
                  <c:v>2021-08</c:v>
                </c:pt>
                <c:pt idx="8">
                  <c:v>2021-09</c:v>
                </c:pt>
                <c:pt idx="9">
                  <c:v>2021-10</c:v>
                </c:pt>
                <c:pt idx="10">
                  <c:v>2021-11</c:v>
                </c:pt>
                <c:pt idx="11">
                  <c:v>2021-12</c:v>
                </c:pt>
                <c:pt idx="12">
                  <c:v>2022-01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1.3</c:v>
                </c:pt>
                <c:pt idx="3">
                  <c:v>1.6</c:v>
                </c:pt>
                <c:pt idx="4">
                  <c:v>2</c:v>
                </c:pt>
                <c:pt idx="5">
                  <c:v>1.9</c:v>
                </c:pt>
                <c:pt idx="6">
                  <c:v>2.2000000000000002</c:v>
                </c:pt>
                <c:pt idx="7">
                  <c:v>3</c:v>
                </c:pt>
                <c:pt idx="8">
                  <c:v>3.4</c:v>
                </c:pt>
                <c:pt idx="9">
                  <c:v>4.0999999999999996</c:v>
                </c:pt>
                <c:pt idx="10">
                  <c:v>4.9000000000000004</c:v>
                </c:pt>
                <c:pt idx="11">
                  <c:v>5</c:v>
                </c:pt>
                <c:pt idx="12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A2-4AAF-BB5F-589A26EC1D1B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Sheet1!$B$2:$N$2</c:f>
              <c:strCache>
                <c:ptCount val="13"/>
                <c:pt idx="0">
                  <c:v>2021-01</c:v>
                </c:pt>
                <c:pt idx="1">
                  <c:v>2021-02</c:v>
                </c:pt>
                <c:pt idx="2">
                  <c:v>2021-03</c:v>
                </c:pt>
                <c:pt idx="3">
                  <c:v>2021-04</c:v>
                </c:pt>
                <c:pt idx="4">
                  <c:v>2021-05</c:v>
                </c:pt>
                <c:pt idx="5">
                  <c:v>2021-06</c:v>
                </c:pt>
                <c:pt idx="6">
                  <c:v>2021-07</c:v>
                </c:pt>
                <c:pt idx="7">
                  <c:v>2021-08</c:v>
                </c:pt>
                <c:pt idx="8">
                  <c:v>2021-09</c:v>
                </c:pt>
                <c:pt idx="9">
                  <c:v>2021-10</c:v>
                </c:pt>
                <c:pt idx="10">
                  <c:v>2021-11</c:v>
                </c:pt>
                <c:pt idx="11">
                  <c:v>2021-12</c:v>
                </c:pt>
                <c:pt idx="12">
                  <c:v>2022-01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A2-4AAF-BB5F-589A26EC1D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Montenegro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Sheet1!$B$2:$N$2</c:f>
              <c:strCache>
                <c:ptCount val="13"/>
                <c:pt idx="0">
                  <c:v>2021-01</c:v>
                </c:pt>
                <c:pt idx="1">
                  <c:v>2021-02</c:v>
                </c:pt>
                <c:pt idx="2">
                  <c:v>2021-03</c:v>
                </c:pt>
                <c:pt idx="3">
                  <c:v>2021-04</c:v>
                </c:pt>
                <c:pt idx="4">
                  <c:v>2021-05</c:v>
                </c:pt>
                <c:pt idx="5">
                  <c:v>2021-06</c:v>
                </c:pt>
                <c:pt idx="6">
                  <c:v>2021-07</c:v>
                </c:pt>
                <c:pt idx="7">
                  <c:v>2021-08</c:v>
                </c:pt>
                <c:pt idx="8">
                  <c:v>2021-09</c:v>
                </c:pt>
                <c:pt idx="9">
                  <c:v>2021-10</c:v>
                </c:pt>
                <c:pt idx="10">
                  <c:v>2021-11</c:v>
                </c:pt>
                <c:pt idx="11">
                  <c:v>2021-12</c:v>
                </c:pt>
                <c:pt idx="12">
                  <c:v>2022-01</c:v>
                </c:pt>
              </c:strCache>
            </c:strRef>
          </c:cat>
          <c:val>
            <c:numRef>
              <c:f>Sheet1!$B$4:$N$4</c:f>
              <c:numCache>
                <c:formatCode>0.0</c:formatCode>
                <c:ptCount val="13"/>
                <c:pt idx="0">
                  <c:v>-0.70000000000000007</c:v>
                </c:pt>
                <c:pt idx="1">
                  <c:v>-0.2</c:v>
                </c:pt>
                <c:pt idx="2">
                  <c:v>0.5</c:v>
                </c:pt>
                <c:pt idx="3">
                  <c:v>1.7999999999999998</c:v>
                </c:pt>
                <c:pt idx="4">
                  <c:v>2.2999999999999998</c:v>
                </c:pt>
                <c:pt idx="5">
                  <c:v>2.8000000000000003</c:v>
                </c:pt>
                <c:pt idx="6">
                  <c:v>3.5999999999999996</c:v>
                </c:pt>
                <c:pt idx="7">
                  <c:v>3.8</c:v>
                </c:pt>
                <c:pt idx="8">
                  <c:v>3.5999999999999996</c:v>
                </c:pt>
                <c:pt idx="9">
                  <c:v>3.9</c:v>
                </c:pt>
                <c:pt idx="10">
                  <c:v>4.3999999999999995</c:v>
                </c:pt>
                <c:pt idx="11">
                  <c:v>4.5</c:v>
                </c:pt>
                <c:pt idx="12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A2-4AAF-BB5F-589A26EC1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271520"/>
        <c:axId val="467271912"/>
      </c:lineChart>
      <c:dateAx>
        <c:axId val="46727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67271912"/>
        <c:crosses val="autoZero"/>
        <c:auto val="0"/>
        <c:lblOffset val="100"/>
        <c:baseTimeUnit val="days"/>
        <c:majorUnit val="12"/>
      </c:dateAx>
      <c:valAx>
        <c:axId val="467271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6727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Deficit </a:t>
            </a:r>
            <a:r>
              <a:rPr lang="en-US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budžeta</a:t>
            </a: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>
              <a:defRPr sz="2000"/>
            </a:pP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(% BDP-a)</a:t>
            </a:r>
          </a:p>
        </c:rich>
      </c:tx>
      <c:layout>
        <c:manualLayout>
          <c:xMode val="edge"/>
          <c:yMode val="edge"/>
          <c:x val="0.38660865221563501"/>
          <c:y val="3.21075410675193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9F-4B56-9D8C-7C2D8E7E0E3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9F-4B56-9D8C-7C2D8E7E0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Sheet1!$I$8:$J$8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Sheet1!$I$9:$J$9</c:f>
              <c:numCache>
                <c:formatCode>0%</c:formatCode>
                <c:ptCount val="2"/>
                <c:pt idx="0" formatCode="0.00%">
                  <c:v>-0.10199999999999999</c:v>
                </c:pt>
                <c:pt idx="1">
                  <c:v>-0.02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9F-4B56-9D8C-7C2D8E7E0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63184"/>
        <c:axId val="468265536"/>
      </c:barChart>
      <c:catAx>
        <c:axId val="4682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65536"/>
        <c:crosses val="autoZero"/>
        <c:auto val="1"/>
        <c:lblAlgn val="ctr"/>
        <c:lblOffset val="100"/>
        <c:noMultiLvlLbl val="0"/>
      </c:catAx>
      <c:valAx>
        <c:axId val="46826553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6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48EEE-0B0F-463B-9632-1D0929492827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sr-Latn-ME"/>
        </a:p>
      </dgm:t>
    </dgm:pt>
    <dgm:pt modelId="{42819926-98E2-4580-B687-A45333DF1E01}">
      <dgm:prSet phldrT="[Text]" custT="1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KOLEGIJUM ZA PREGOVORE</a:t>
          </a:r>
          <a:endParaRPr lang="sr-Latn-ME" sz="1400" b="1" dirty="0">
            <a:solidFill>
              <a:schemeClr val="bg1"/>
            </a:solidFill>
          </a:endParaRPr>
        </a:p>
      </dgm:t>
    </dgm:pt>
    <dgm:pt modelId="{F6049B79-4D82-43A6-81D7-C4D201AC3F44}" type="parTrans" cxnId="{5FF013A0-60B4-4761-9BA4-71B4656296AE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21AB8C39-5D60-44F2-867C-15B4C0EDBAB3}" type="sibTrans" cxnId="{5FF013A0-60B4-4761-9BA4-71B4656296AE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542B584C-EE0B-41CF-B3DA-2EF044A9F894}">
      <dgm:prSet phldrT="[Text]" custT="1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33 RADNE GRUPE</a:t>
          </a:r>
          <a:endParaRPr lang="sr-Latn-ME" sz="1400" b="1" dirty="0">
            <a:solidFill>
              <a:schemeClr val="bg1"/>
            </a:solidFill>
          </a:endParaRPr>
        </a:p>
      </dgm:t>
    </dgm:pt>
    <dgm:pt modelId="{DAFD55AD-0786-49A4-93AF-D29D181B126C}" type="sibTrans" cxnId="{B5C0DEAA-E0DD-4C50-A9B7-BF92500C75CE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62E94C91-008D-40EC-AA69-5642EF993ADB}" type="parTrans" cxnId="{B5C0DEAA-E0DD-4C50-A9B7-BF92500C75CE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43268CC3-BEE1-40A7-9792-3CE442CA804A}">
      <dgm:prSet phldrT="[Text]" custT="1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PREGOVARAČKA GRUPA SA 6 PREGOVARAČA</a:t>
          </a:r>
          <a:endParaRPr lang="sr-Latn-ME" sz="1400" b="1" dirty="0">
            <a:solidFill>
              <a:schemeClr val="bg1"/>
            </a:solidFill>
          </a:endParaRPr>
        </a:p>
      </dgm:t>
    </dgm:pt>
    <dgm:pt modelId="{93681FC2-B2DC-4AE2-B1A2-3A7885E202FD}" type="sibTrans" cxnId="{C825BB4F-04A4-4C03-85A7-415971499E03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CE6A4E1E-95A8-4588-8C3C-E885242796DD}" type="parTrans" cxnId="{C825BB4F-04A4-4C03-85A7-415971499E03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A4041ACD-749B-4356-9DBE-7CF4E69CF3DA}">
      <dgm:prSet phldrT="[Text]" custT="1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DELEGACIJA ZA VODJENJE PREGOVORA S EU</a:t>
          </a:r>
          <a:endParaRPr lang="sr-Latn-ME" sz="1400" b="1" dirty="0">
            <a:solidFill>
              <a:schemeClr val="bg1"/>
            </a:solidFill>
          </a:endParaRPr>
        </a:p>
      </dgm:t>
    </dgm:pt>
    <dgm:pt modelId="{EED19F31-B1D4-4555-A8F7-DD9EB70C8B1D}" type="sibTrans" cxnId="{8DE6F846-06F3-4245-BDF3-51868E72EFE9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E4197AFF-63DA-4F77-A0B1-A7CFB093C43D}" type="parTrans" cxnId="{8DE6F846-06F3-4245-BDF3-51868E72EFE9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3B7711F4-4235-4CAD-83E9-C574FFF0ED76}">
      <dgm:prSet phldrT="[Text]" custT="1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SAVJET ZA VLADAVINU PRAVA</a:t>
          </a:r>
          <a:endParaRPr lang="sr-Latn-ME" sz="1400" b="1" dirty="0">
            <a:solidFill>
              <a:schemeClr val="bg1"/>
            </a:solidFill>
          </a:endParaRPr>
        </a:p>
      </dgm:t>
    </dgm:pt>
    <dgm:pt modelId="{A04E37F9-66BD-4EC2-B268-CEE891C88383}" type="sibTrans" cxnId="{BD8F79A3-3DF0-4054-9FD4-D42DFA549C31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A03D9796-3C5F-4562-8102-A6B86FE21EEB}" type="parTrans" cxnId="{BD8F79A3-3DF0-4054-9FD4-D42DFA549C31}">
      <dgm:prSet/>
      <dgm:spPr/>
      <dgm:t>
        <a:bodyPr/>
        <a:lstStyle/>
        <a:p>
          <a:endParaRPr lang="sr-Latn-ME" sz="2400">
            <a:solidFill>
              <a:schemeClr val="bg1"/>
            </a:solidFill>
          </a:endParaRPr>
        </a:p>
      </dgm:t>
    </dgm:pt>
    <dgm:pt modelId="{8A636720-1878-46E2-9794-E041076B06F3}" type="pres">
      <dgm:prSet presAssocID="{C2548EEE-0B0F-463B-9632-1D092949282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r-Latn-ME"/>
        </a:p>
      </dgm:t>
    </dgm:pt>
    <dgm:pt modelId="{404AA841-0698-41B4-B4FC-7B9975F7AEE4}" type="pres">
      <dgm:prSet presAssocID="{42819926-98E2-4580-B687-A45333DF1E01}" presName="Accent1" presStyleCnt="0"/>
      <dgm:spPr/>
      <dgm:t>
        <a:bodyPr/>
        <a:lstStyle/>
        <a:p>
          <a:endParaRPr lang="en-GB"/>
        </a:p>
      </dgm:t>
    </dgm:pt>
    <dgm:pt modelId="{14C3C61E-2C23-4B6A-937D-3D58037923B3}" type="pres">
      <dgm:prSet presAssocID="{42819926-98E2-4580-B687-A45333DF1E01}" presName="Accent" presStyleLbl="node1" presStyleIdx="0" presStyleCnt="5"/>
      <dgm:spPr/>
      <dgm:t>
        <a:bodyPr/>
        <a:lstStyle/>
        <a:p>
          <a:endParaRPr lang="en-GB"/>
        </a:p>
      </dgm:t>
    </dgm:pt>
    <dgm:pt modelId="{1772907C-0C53-44D9-B203-C22D51B91E7E}" type="pres">
      <dgm:prSet presAssocID="{42819926-98E2-4580-B687-A45333DF1E01}" presName="Parent1" presStyleLbl="revTx" presStyleIdx="0" presStyleCnt="5" custScaleX="267609" custLinFactNeighborX="-79976" custLinFactNeighborY="197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E87C7F0B-C9E9-47EF-A0C2-987D0C742033}" type="pres">
      <dgm:prSet presAssocID="{3B7711F4-4235-4CAD-83E9-C574FFF0ED76}" presName="Accent2" presStyleCnt="0"/>
      <dgm:spPr/>
      <dgm:t>
        <a:bodyPr/>
        <a:lstStyle/>
        <a:p>
          <a:endParaRPr lang="en-GB"/>
        </a:p>
      </dgm:t>
    </dgm:pt>
    <dgm:pt modelId="{C5067131-1FEB-4ADE-96F8-919F78BC1424}" type="pres">
      <dgm:prSet presAssocID="{3B7711F4-4235-4CAD-83E9-C574FFF0ED76}" presName="Accent" presStyleLbl="node1" presStyleIdx="1" presStyleCnt="5"/>
      <dgm:spPr/>
      <dgm:t>
        <a:bodyPr/>
        <a:lstStyle/>
        <a:p>
          <a:endParaRPr lang="en-GB"/>
        </a:p>
      </dgm:t>
    </dgm:pt>
    <dgm:pt modelId="{8DB11D29-1A4B-4AB8-9F34-97D91FA7EFB4}" type="pres">
      <dgm:prSet presAssocID="{3B7711F4-4235-4CAD-83E9-C574FFF0ED76}" presName="Parent2" presStyleLbl="revTx" presStyleIdx="1" presStyleCnt="5" custScaleX="264107" custScaleY="120507" custLinFactNeighborX="65441" custLinFactNeighborY="7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F4205DE1-7BA6-41B3-BCE5-B88921E6094E}" type="pres">
      <dgm:prSet presAssocID="{A4041ACD-749B-4356-9DBE-7CF4E69CF3DA}" presName="Accent3" presStyleCnt="0"/>
      <dgm:spPr/>
      <dgm:t>
        <a:bodyPr/>
        <a:lstStyle/>
        <a:p>
          <a:endParaRPr lang="en-GB"/>
        </a:p>
      </dgm:t>
    </dgm:pt>
    <dgm:pt modelId="{631867D4-87AE-41BC-85C2-23B7EF5330AC}" type="pres">
      <dgm:prSet presAssocID="{A4041ACD-749B-4356-9DBE-7CF4E69CF3DA}" presName="Accent" presStyleLbl="node1" presStyleIdx="2" presStyleCnt="5"/>
      <dgm:spPr/>
      <dgm:t>
        <a:bodyPr/>
        <a:lstStyle/>
        <a:p>
          <a:endParaRPr lang="en-GB"/>
        </a:p>
      </dgm:t>
    </dgm:pt>
    <dgm:pt modelId="{DD7A2611-931D-49B6-B04B-2AC70014E15F}" type="pres">
      <dgm:prSet presAssocID="{A4041ACD-749B-4356-9DBE-7CF4E69CF3DA}" presName="Parent3" presStyleLbl="revTx" presStyleIdx="2" presStyleCnt="5" custScaleX="223833" custScaleY="91240" custLinFactX="-24003" custLinFactNeighborX="-100000" custLinFactNeighborY="-18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452083D7-CB14-479E-A332-76ADF59A39DA}" type="pres">
      <dgm:prSet presAssocID="{43268CC3-BEE1-40A7-9792-3CE442CA804A}" presName="Accent4" presStyleCnt="0"/>
      <dgm:spPr/>
      <dgm:t>
        <a:bodyPr/>
        <a:lstStyle/>
        <a:p>
          <a:endParaRPr lang="en-GB"/>
        </a:p>
      </dgm:t>
    </dgm:pt>
    <dgm:pt modelId="{BF04B5CA-7F93-4559-A905-EC5D5CB7EC46}" type="pres">
      <dgm:prSet presAssocID="{43268CC3-BEE1-40A7-9792-3CE442CA804A}" presName="Accent" presStyleLbl="node1" presStyleIdx="3" presStyleCnt="5"/>
      <dgm:spPr/>
      <dgm:t>
        <a:bodyPr/>
        <a:lstStyle/>
        <a:p>
          <a:endParaRPr lang="en-GB"/>
        </a:p>
      </dgm:t>
    </dgm:pt>
    <dgm:pt modelId="{1B7C2779-0B67-4FB4-B686-30137B03CC95}" type="pres">
      <dgm:prSet presAssocID="{43268CC3-BEE1-40A7-9792-3CE442CA804A}" presName="Parent4" presStyleLbl="revTx" presStyleIdx="3" presStyleCnt="5" custScaleX="232634" custScaleY="103829" custLinFactX="57892" custLinFactNeighborX="100000" custLinFactNeighborY="79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E149D302-0D2D-42A6-948B-1B844B3D7353}" type="pres">
      <dgm:prSet presAssocID="{542B584C-EE0B-41CF-B3DA-2EF044A9F894}" presName="Accent5" presStyleCnt="0"/>
      <dgm:spPr/>
      <dgm:t>
        <a:bodyPr/>
        <a:lstStyle/>
        <a:p>
          <a:endParaRPr lang="en-GB"/>
        </a:p>
      </dgm:t>
    </dgm:pt>
    <dgm:pt modelId="{3F136625-023A-419A-93C2-0D83F7E3D87C}" type="pres">
      <dgm:prSet presAssocID="{542B584C-EE0B-41CF-B3DA-2EF044A9F894}" presName="Accent" presStyleLbl="node1" presStyleIdx="4" presStyleCnt="5"/>
      <dgm:spPr/>
      <dgm:t>
        <a:bodyPr/>
        <a:lstStyle/>
        <a:p>
          <a:endParaRPr lang="en-GB"/>
        </a:p>
      </dgm:t>
    </dgm:pt>
    <dgm:pt modelId="{DD041E0A-7BF7-4C9E-89B8-CD16AA41D389}" type="pres">
      <dgm:prSet presAssocID="{542B584C-EE0B-41CF-B3DA-2EF044A9F894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Latn-ME"/>
        </a:p>
      </dgm:t>
    </dgm:pt>
  </dgm:ptLst>
  <dgm:cxnLst>
    <dgm:cxn modelId="{8DE6F846-06F3-4245-BDF3-51868E72EFE9}" srcId="{C2548EEE-0B0F-463B-9632-1D0929492827}" destId="{A4041ACD-749B-4356-9DBE-7CF4E69CF3DA}" srcOrd="2" destOrd="0" parTransId="{E4197AFF-63DA-4F77-A0B1-A7CFB093C43D}" sibTransId="{EED19F31-B1D4-4555-A8F7-DD9EB70C8B1D}"/>
    <dgm:cxn modelId="{BD8F79A3-3DF0-4054-9FD4-D42DFA549C31}" srcId="{C2548EEE-0B0F-463B-9632-1D0929492827}" destId="{3B7711F4-4235-4CAD-83E9-C574FFF0ED76}" srcOrd="1" destOrd="0" parTransId="{A03D9796-3C5F-4562-8102-A6B86FE21EEB}" sibTransId="{A04E37F9-66BD-4EC2-B268-CEE891C88383}"/>
    <dgm:cxn modelId="{C825BB4F-04A4-4C03-85A7-415971499E03}" srcId="{C2548EEE-0B0F-463B-9632-1D0929492827}" destId="{43268CC3-BEE1-40A7-9792-3CE442CA804A}" srcOrd="3" destOrd="0" parTransId="{CE6A4E1E-95A8-4588-8C3C-E885242796DD}" sibTransId="{93681FC2-B2DC-4AE2-B1A2-3A7885E202FD}"/>
    <dgm:cxn modelId="{F7FEFA67-DDB1-4E93-A3E3-A0D9965D7925}" type="presOf" srcId="{C2548EEE-0B0F-463B-9632-1D0929492827}" destId="{8A636720-1878-46E2-9794-E041076B06F3}" srcOrd="0" destOrd="0" presId="urn:microsoft.com/office/officeart/2009/layout/CircleArrowProcess"/>
    <dgm:cxn modelId="{5FF013A0-60B4-4761-9BA4-71B4656296AE}" srcId="{C2548EEE-0B0F-463B-9632-1D0929492827}" destId="{42819926-98E2-4580-B687-A45333DF1E01}" srcOrd="0" destOrd="0" parTransId="{F6049B79-4D82-43A6-81D7-C4D201AC3F44}" sibTransId="{21AB8C39-5D60-44F2-867C-15B4C0EDBAB3}"/>
    <dgm:cxn modelId="{452FBE2B-A90E-4580-AE0F-9CD9BBCBD568}" type="presOf" srcId="{43268CC3-BEE1-40A7-9792-3CE442CA804A}" destId="{1B7C2779-0B67-4FB4-B686-30137B03CC95}" srcOrd="0" destOrd="0" presId="urn:microsoft.com/office/officeart/2009/layout/CircleArrowProcess"/>
    <dgm:cxn modelId="{745F1C7A-0C85-47AC-8400-3DE656E7D7EF}" type="presOf" srcId="{3B7711F4-4235-4CAD-83E9-C574FFF0ED76}" destId="{8DB11D29-1A4B-4AB8-9F34-97D91FA7EFB4}" srcOrd="0" destOrd="0" presId="urn:microsoft.com/office/officeart/2009/layout/CircleArrowProcess"/>
    <dgm:cxn modelId="{9F482B9E-E51E-46FD-B356-15EA5D9DA493}" type="presOf" srcId="{542B584C-EE0B-41CF-B3DA-2EF044A9F894}" destId="{DD041E0A-7BF7-4C9E-89B8-CD16AA41D389}" srcOrd="0" destOrd="0" presId="urn:microsoft.com/office/officeart/2009/layout/CircleArrowProcess"/>
    <dgm:cxn modelId="{B5C0DEAA-E0DD-4C50-A9B7-BF92500C75CE}" srcId="{C2548EEE-0B0F-463B-9632-1D0929492827}" destId="{542B584C-EE0B-41CF-B3DA-2EF044A9F894}" srcOrd="4" destOrd="0" parTransId="{62E94C91-008D-40EC-AA69-5642EF993ADB}" sibTransId="{DAFD55AD-0786-49A4-93AF-D29D181B126C}"/>
    <dgm:cxn modelId="{5FE878EE-23A8-4928-95D5-05A302867331}" type="presOf" srcId="{A4041ACD-749B-4356-9DBE-7CF4E69CF3DA}" destId="{DD7A2611-931D-49B6-B04B-2AC70014E15F}" srcOrd="0" destOrd="0" presId="urn:microsoft.com/office/officeart/2009/layout/CircleArrowProcess"/>
    <dgm:cxn modelId="{813452A7-6BCD-4F63-B41A-A4CBA6D0B02F}" type="presOf" srcId="{42819926-98E2-4580-B687-A45333DF1E01}" destId="{1772907C-0C53-44D9-B203-C22D51B91E7E}" srcOrd="0" destOrd="0" presId="urn:microsoft.com/office/officeart/2009/layout/CircleArrowProcess"/>
    <dgm:cxn modelId="{4AD78AEA-7A46-4CDE-AA12-2E32B1C426E7}" type="presParOf" srcId="{8A636720-1878-46E2-9794-E041076B06F3}" destId="{404AA841-0698-41B4-B4FC-7B9975F7AEE4}" srcOrd="0" destOrd="0" presId="urn:microsoft.com/office/officeart/2009/layout/CircleArrowProcess"/>
    <dgm:cxn modelId="{644A49B6-D54F-4012-B17F-115361EF689C}" type="presParOf" srcId="{404AA841-0698-41B4-B4FC-7B9975F7AEE4}" destId="{14C3C61E-2C23-4B6A-937D-3D58037923B3}" srcOrd="0" destOrd="0" presId="urn:microsoft.com/office/officeart/2009/layout/CircleArrowProcess"/>
    <dgm:cxn modelId="{FD23BD0B-A082-4A10-94A6-A3E1B8B46C4D}" type="presParOf" srcId="{8A636720-1878-46E2-9794-E041076B06F3}" destId="{1772907C-0C53-44D9-B203-C22D51B91E7E}" srcOrd="1" destOrd="0" presId="urn:microsoft.com/office/officeart/2009/layout/CircleArrowProcess"/>
    <dgm:cxn modelId="{A5781E0C-4D9C-49B8-8DE3-37DD59B08EE2}" type="presParOf" srcId="{8A636720-1878-46E2-9794-E041076B06F3}" destId="{E87C7F0B-C9E9-47EF-A0C2-987D0C742033}" srcOrd="2" destOrd="0" presId="urn:microsoft.com/office/officeart/2009/layout/CircleArrowProcess"/>
    <dgm:cxn modelId="{DD9557B6-0184-4CF5-84AE-0D27CBABA89C}" type="presParOf" srcId="{E87C7F0B-C9E9-47EF-A0C2-987D0C742033}" destId="{C5067131-1FEB-4ADE-96F8-919F78BC1424}" srcOrd="0" destOrd="0" presId="urn:microsoft.com/office/officeart/2009/layout/CircleArrowProcess"/>
    <dgm:cxn modelId="{FB023BFD-F3A2-4780-92BB-DFB7E3829477}" type="presParOf" srcId="{8A636720-1878-46E2-9794-E041076B06F3}" destId="{8DB11D29-1A4B-4AB8-9F34-97D91FA7EFB4}" srcOrd="3" destOrd="0" presId="urn:microsoft.com/office/officeart/2009/layout/CircleArrowProcess"/>
    <dgm:cxn modelId="{31D76E42-6D04-46CD-AE44-7A25A9F9488C}" type="presParOf" srcId="{8A636720-1878-46E2-9794-E041076B06F3}" destId="{F4205DE1-7BA6-41B3-BCE5-B88921E6094E}" srcOrd="4" destOrd="0" presId="urn:microsoft.com/office/officeart/2009/layout/CircleArrowProcess"/>
    <dgm:cxn modelId="{EBC60F29-837D-4EDF-BD9E-61D01265FD0A}" type="presParOf" srcId="{F4205DE1-7BA6-41B3-BCE5-B88921E6094E}" destId="{631867D4-87AE-41BC-85C2-23B7EF5330AC}" srcOrd="0" destOrd="0" presId="urn:microsoft.com/office/officeart/2009/layout/CircleArrowProcess"/>
    <dgm:cxn modelId="{DD43EAE8-7258-4D82-9A6B-0545B7D462F5}" type="presParOf" srcId="{8A636720-1878-46E2-9794-E041076B06F3}" destId="{DD7A2611-931D-49B6-B04B-2AC70014E15F}" srcOrd="5" destOrd="0" presId="urn:microsoft.com/office/officeart/2009/layout/CircleArrowProcess"/>
    <dgm:cxn modelId="{083E5FAF-F15D-4771-A7E1-834BCFCDA7B4}" type="presParOf" srcId="{8A636720-1878-46E2-9794-E041076B06F3}" destId="{452083D7-CB14-479E-A332-76ADF59A39DA}" srcOrd="6" destOrd="0" presId="urn:microsoft.com/office/officeart/2009/layout/CircleArrowProcess"/>
    <dgm:cxn modelId="{3B16104F-6B78-4C94-AE36-CCCD57DA30B3}" type="presParOf" srcId="{452083D7-CB14-479E-A332-76ADF59A39DA}" destId="{BF04B5CA-7F93-4559-A905-EC5D5CB7EC46}" srcOrd="0" destOrd="0" presId="urn:microsoft.com/office/officeart/2009/layout/CircleArrowProcess"/>
    <dgm:cxn modelId="{631301DD-FB9C-4892-8E3B-E656385DA04D}" type="presParOf" srcId="{8A636720-1878-46E2-9794-E041076B06F3}" destId="{1B7C2779-0B67-4FB4-B686-30137B03CC95}" srcOrd="7" destOrd="0" presId="urn:microsoft.com/office/officeart/2009/layout/CircleArrowProcess"/>
    <dgm:cxn modelId="{AB993F65-8A23-4B81-A8E3-CC4365BD301E}" type="presParOf" srcId="{8A636720-1878-46E2-9794-E041076B06F3}" destId="{E149D302-0D2D-42A6-948B-1B844B3D7353}" srcOrd="8" destOrd="0" presId="urn:microsoft.com/office/officeart/2009/layout/CircleArrowProcess"/>
    <dgm:cxn modelId="{C0F13FBE-56C8-4906-8F7A-5933FDCF9562}" type="presParOf" srcId="{E149D302-0D2D-42A6-948B-1B844B3D7353}" destId="{3F136625-023A-419A-93C2-0D83F7E3D87C}" srcOrd="0" destOrd="0" presId="urn:microsoft.com/office/officeart/2009/layout/CircleArrowProcess"/>
    <dgm:cxn modelId="{92256712-077C-4B5B-AE5B-E9215F8DC4B1}" type="presParOf" srcId="{8A636720-1878-46E2-9794-E041076B06F3}" destId="{DD041E0A-7BF7-4C9E-89B8-CD16AA41D389}" srcOrd="9" destOrd="0" presId="urn:microsoft.com/office/officeart/2009/layout/CircleArrowProcess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C4293-FF04-4F99-8D7B-9A52CD57AC0A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r-Latn-ME"/>
        </a:p>
      </dgm:t>
    </dgm:pt>
    <dgm:pt modelId="{7DCE981C-BC4F-440F-9BAC-067B7623B3E3}">
      <dgm:prSet phldrT="[Text]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PPCG 2022-2023</a:t>
          </a:r>
          <a:endParaRPr lang="sr-Latn-ME" sz="1400" b="1" dirty="0">
            <a:solidFill>
              <a:schemeClr val="bg1"/>
            </a:solidFill>
          </a:endParaRPr>
        </a:p>
      </dgm:t>
    </dgm:pt>
    <dgm:pt modelId="{B31BEC06-D756-41E2-AF4F-53182755E643}" type="parTrans" cxnId="{04FFD2DE-0E8D-43BA-81AA-8227157CE2F2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4F263CC4-AA6E-43AF-A2A9-EDE67D2A0CDD}" type="sibTrans" cxnId="{04FFD2DE-0E8D-43BA-81AA-8227157CE2F2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68513CFA-74F7-431E-BB5A-E26252072C85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Krovni strateški dokument evropske integracije s prikazom strateških, zakonodavnih i administrativnih planova na srednji rok</a:t>
          </a:r>
          <a:endParaRPr lang="sr-Latn-ME" sz="1600" dirty="0">
            <a:solidFill>
              <a:schemeClr val="bg1"/>
            </a:solidFill>
          </a:endParaRPr>
        </a:p>
      </dgm:t>
    </dgm:pt>
    <dgm:pt modelId="{C58C7EE6-5244-4EAB-A3A2-A30BE54F07F5}" type="parTrans" cxnId="{92EE338E-D45D-49FA-AB19-F5D1307500C3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21CBF30F-56D9-4E8F-8467-C6F1B994F6DA}" type="sibTrans" cxnId="{92EE338E-D45D-49FA-AB19-F5D1307500C3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D14956EB-1BEE-408C-B011-39FDB91C0565}">
      <dgm:prSet phldrT="[Text]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MAPE PUTA </a:t>
          </a:r>
          <a:endParaRPr lang="sr-Latn-ME" sz="1400" b="1" dirty="0">
            <a:solidFill>
              <a:schemeClr val="bg1"/>
            </a:solidFill>
          </a:endParaRPr>
        </a:p>
      </dgm:t>
    </dgm:pt>
    <dgm:pt modelId="{08A03DD4-15EE-48DE-8310-CA4FB2C45C41}" type="parTrans" cxnId="{8797486C-F582-48A3-8749-BF1B285681FA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038CE17D-55A7-43FB-A42B-4B1EC729D479}" type="sibTrans" cxnId="{8797486C-F582-48A3-8749-BF1B285681FA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D6661A84-0400-4639-B2F2-872D4405EB96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Orijentir što nam je još preostalo od obaveza u svakom poglavlju</a:t>
          </a:r>
          <a:endParaRPr lang="sr-Latn-ME" sz="1600" dirty="0">
            <a:solidFill>
              <a:schemeClr val="bg1"/>
            </a:solidFill>
          </a:endParaRPr>
        </a:p>
      </dgm:t>
    </dgm:pt>
    <dgm:pt modelId="{05EEC320-0609-4D99-8989-D440031E659A}" type="parTrans" cxnId="{19864CBB-7B73-4513-B8A3-2C79E8BB95E7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91C7F97F-9549-4050-A739-E3CBDAF4FB01}" type="sibTrans" cxnId="{19864CBB-7B73-4513-B8A3-2C79E8BB95E7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ECC02194-3AA2-48A3-8261-4ED6D085623B}">
      <dgm:prSet phldrT="[Text]"/>
      <dgm:spPr/>
      <dgm:t>
        <a:bodyPr/>
        <a:lstStyle/>
        <a:p>
          <a:r>
            <a:rPr lang="sr-Latn-ME" sz="1400" b="1" dirty="0" smtClean="0">
              <a:solidFill>
                <a:schemeClr val="bg1"/>
              </a:solidFill>
            </a:rPr>
            <a:t>DINAMIČKI PLANOVI 23&amp;24</a:t>
          </a:r>
          <a:endParaRPr lang="sr-Latn-ME" sz="1400" b="1" dirty="0">
            <a:solidFill>
              <a:schemeClr val="bg1"/>
            </a:solidFill>
          </a:endParaRPr>
        </a:p>
      </dgm:t>
    </dgm:pt>
    <dgm:pt modelId="{94A21389-224D-40C4-83EB-BC339CEDBA2F}" type="parTrans" cxnId="{16FC2E54-E321-4A58-BC09-CB2F9B30CCC6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6DA83FE5-6E09-4D72-9B0D-285404040802}" type="sibTrans" cxnId="{16FC2E54-E321-4A58-BC09-CB2F9B30CCC6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D0140EAA-D9F0-43BB-99D2-6C755F246446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Planovi usmjereni na ispunjenje privremenih mjerila, nastali na osnovu samoprocjene</a:t>
          </a:r>
          <a:endParaRPr lang="sr-Latn-ME" sz="1600" dirty="0">
            <a:solidFill>
              <a:schemeClr val="bg1"/>
            </a:solidFill>
          </a:endParaRPr>
        </a:p>
      </dgm:t>
    </dgm:pt>
    <dgm:pt modelId="{22F4D943-38B6-4E59-8139-F7BBE3EC76EA}" type="parTrans" cxnId="{54D6224C-A622-41E2-8143-20825E5E3105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6C811A5C-FC6E-4232-B16D-EBA4B6DF1041}" type="sibTrans" cxnId="{54D6224C-A622-41E2-8143-20825E5E3105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E35100CD-0F1C-4965-8899-97C3B2F18958}">
      <dgm:prSet phldrT="[Text]" custT="1"/>
      <dgm:spPr/>
      <dgm:t>
        <a:bodyPr/>
        <a:lstStyle/>
        <a:p>
          <a:r>
            <a:rPr lang="sr-Latn-ME" sz="2000" b="1" dirty="0" smtClean="0">
              <a:solidFill>
                <a:schemeClr val="bg1"/>
              </a:solidFill>
            </a:rPr>
            <a:t>AP ZA ADRESIRANJE PREPORUKA IZ IZVJEŠTAJA EK</a:t>
          </a:r>
          <a:endParaRPr lang="sr-Latn-ME" sz="2000" b="1" dirty="0">
            <a:solidFill>
              <a:schemeClr val="bg1"/>
            </a:solidFill>
          </a:endParaRPr>
        </a:p>
      </dgm:t>
    </dgm:pt>
    <dgm:pt modelId="{A2BF1EDE-A7B2-43F7-B1B4-BFB8664F576B}" type="parTrans" cxnId="{4F3A88EB-9590-44D9-9034-9FE3C42ACB61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50FAA844-6358-47DF-8C9F-C8A05B732670}" type="sibTrans" cxnId="{4F3A88EB-9590-44D9-9034-9FE3C42ACB61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147BD2CA-391F-428D-93B4-547AFD671ADE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Dodatni mehanizam za ispunjavanje konkretnih zadataka na koje ukazuje EK</a:t>
          </a:r>
          <a:endParaRPr lang="sr-Latn-ME" sz="1600" dirty="0">
            <a:solidFill>
              <a:schemeClr val="bg1"/>
            </a:solidFill>
          </a:endParaRPr>
        </a:p>
      </dgm:t>
    </dgm:pt>
    <dgm:pt modelId="{F474E003-D63E-45F5-90C3-7AF42D436DDA}" type="parTrans" cxnId="{A991C144-FF72-4CD7-BCDC-FB98A46A9F8F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37E307A3-ECEA-42BF-A685-EC10FB9D5C91}" type="sibTrans" cxnId="{A991C144-FF72-4CD7-BCDC-FB98A46A9F8F}">
      <dgm:prSet/>
      <dgm:spPr/>
      <dgm:t>
        <a:bodyPr/>
        <a:lstStyle/>
        <a:p>
          <a:endParaRPr lang="sr-Latn-ME">
            <a:solidFill>
              <a:schemeClr val="bg1"/>
            </a:solidFill>
          </a:endParaRPr>
        </a:p>
      </dgm:t>
    </dgm:pt>
    <dgm:pt modelId="{48E554C2-29C4-46A4-86E6-839A05494F80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Aktivnosti koje </a:t>
          </a:r>
          <a:r>
            <a:rPr lang="sr-Latn-ME" sz="1600" b="1" dirty="0" smtClean="0">
              <a:solidFill>
                <a:schemeClr val="bg1"/>
              </a:solidFill>
            </a:rPr>
            <a:t>vode</a:t>
          </a:r>
          <a:r>
            <a:rPr lang="sr-Latn-ME" sz="1600" dirty="0" smtClean="0">
              <a:solidFill>
                <a:schemeClr val="bg1"/>
              </a:solidFill>
            </a:rPr>
            <a:t> </a:t>
          </a:r>
          <a:r>
            <a:rPr lang="sr-Latn-ME" sz="1600" b="1" dirty="0" smtClean="0">
              <a:solidFill>
                <a:schemeClr val="bg1"/>
              </a:solidFill>
            </a:rPr>
            <a:t>ispunjenju završnih mjerila</a:t>
          </a:r>
          <a:endParaRPr lang="sr-Latn-ME" sz="1600" b="1" dirty="0">
            <a:solidFill>
              <a:schemeClr val="bg1"/>
            </a:solidFill>
          </a:endParaRPr>
        </a:p>
      </dgm:t>
    </dgm:pt>
    <dgm:pt modelId="{22737F2C-33A9-45A4-866C-6759E1C11EAF}" type="parTrans" cxnId="{8C36E2DE-E34F-4A87-8684-DE6B6694AF04}">
      <dgm:prSet/>
      <dgm:spPr/>
      <dgm:t>
        <a:bodyPr/>
        <a:lstStyle/>
        <a:p>
          <a:endParaRPr lang="en-GB"/>
        </a:p>
      </dgm:t>
    </dgm:pt>
    <dgm:pt modelId="{4EBA4F8C-1878-4209-9EDC-E5D0B73B15CE}" type="sibTrans" cxnId="{8C36E2DE-E34F-4A87-8684-DE6B6694AF04}">
      <dgm:prSet/>
      <dgm:spPr/>
      <dgm:t>
        <a:bodyPr/>
        <a:lstStyle/>
        <a:p>
          <a:endParaRPr lang="en-GB"/>
        </a:p>
      </dgm:t>
    </dgm:pt>
    <dgm:pt modelId="{7BCF3CF5-A106-4889-A6EA-B69A3B227B9E}">
      <dgm:prSet phldrT="[Text]" custT="1"/>
      <dgm:spPr/>
      <dgm:t>
        <a:bodyPr/>
        <a:lstStyle/>
        <a:p>
          <a:r>
            <a:rPr lang="sr-Latn-ME" sz="1600" b="1" dirty="0" smtClean="0">
              <a:solidFill>
                <a:srgbClr val="FF0000"/>
              </a:solidFill>
            </a:rPr>
            <a:t>EK se, na osnovu njih, izjasnila oko ključnih prioriteta u vladavini prava</a:t>
          </a:r>
          <a:endParaRPr lang="sr-Latn-ME" sz="1600" b="1" dirty="0">
            <a:solidFill>
              <a:srgbClr val="FF0000"/>
            </a:solidFill>
          </a:endParaRPr>
        </a:p>
      </dgm:t>
    </dgm:pt>
    <dgm:pt modelId="{B9327F4A-B28A-492D-A364-89809CFF16A0}" type="parTrans" cxnId="{D1D7D4B9-87FB-4D5B-92FB-FEE493563672}">
      <dgm:prSet/>
      <dgm:spPr/>
      <dgm:t>
        <a:bodyPr/>
        <a:lstStyle/>
        <a:p>
          <a:endParaRPr lang="en-GB"/>
        </a:p>
      </dgm:t>
    </dgm:pt>
    <dgm:pt modelId="{309B4B9E-1755-47D9-9106-E16D96A40179}" type="sibTrans" cxnId="{D1D7D4B9-87FB-4D5B-92FB-FEE493563672}">
      <dgm:prSet/>
      <dgm:spPr/>
      <dgm:t>
        <a:bodyPr/>
        <a:lstStyle/>
        <a:p>
          <a:endParaRPr lang="en-GB"/>
        </a:p>
      </dgm:t>
    </dgm:pt>
    <dgm:pt modelId="{21DE21A6-C377-405E-AFE4-8A44DE6E66D2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MVK u decembru 2021. ukazala na preostala privremena mjerila</a:t>
          </a:r>
          <a:endParaRPr lang="sr-Latn-ME" sz="1600" dirty="0">
            <a:solidFill>
              <a:schemeClr val="bg1"/>
            </a:solidFill>
          </a:endParaRPr>
        </a:p>
      </dgm:t>
    </dgm:pt>
    <dgm:pt modelId="{A6A5B83D-3AAA-411E-8EE4-1642753E00B0}" type="parTrans" cxnId="{89EF0FA1-B5F9-4455-AB90-E4D5B99E94EE}">
      <dgm:prSet/>
      <dgm:spPr/>
      <dgm:t>
        <a:bodyPr/>
        <a:lstStyle/>
        <a:p>
          <a:endParaRPr lang="en-GB"/>
        </a:p>
      </dgm:t>
    </dgm:pt>
    <dgm:pt modelId="{4651FD76-43C8-4091-9C9B-77EFA091A48F}" type="sibTrans" cxnId="{89EF0FA1-B5F9-4455-AB90-E4D5B99E94EE}">
      <dgm:prSet/>
      <dgm:spPr/>
      <dgm:t>
        <a:bodyPr/>
        <a:lstStyle/>
        <a:p>
          <a:endParaRPr lang="en-GB"/>
        </a:p>
      </dgm:t>
    </dgm:pt>
    <dgm:pt modelId="{01FEEF07-B251-4ABC-9DD6-9E505D806EE6}">
      <dgm:prSet phldrT="[Text]" custT="1"/>
      <dgm:spPr/>
      <dgm:t>
        <a:bodyPr/>
        <a:lstStyle/>
        <a:p>
          <a:r>
            <a:rPr lang="sr-Latn-ME" sz="1600" dirty="0" smtClean="0">
              <a:solidFill>
                <a:schemeClr val="bg1"/>
              </a:solidFill>
            </a:rPr>
            <a:t>Kratkoročni planski dokument u rukama Pregovaračke grupe</a:t>
          </a:r>
          <a:endParaRPr lang="sr-Latn-ME" sz="1600" dirty="0">
            <a:solidFill>
              <a:schemeClr val="bg1"/>
            </a:solidFill>
          </a:endParaRPr>
        </a:p>
      </dgm:t>
    </dgm:pt>
    <dgm:pt modelId="{4B4243CE-5A46-4199-936D-EFE6256239E3}" type="parTrans" cxnId="{BEC7F717-9FBD-4DF1-9BC4-E4EBA708D767}">
      <dgm:prSet/>
      <dgm:spPr/>
      <dgm:t>
        <a:bodyPr/>
        <a:lstStyle/>
        <a:p>
          <a:endParaRPr lang="en-GB"/>
        </a:p>
      </dgm:t>
    </dgm:pt>
    <dgm:pt modelId="{5CAE137D-26B6-4D1C-99EB-DFA7DF08E1BA}" type="sibTrans" cxnId="{BEC7F717-9FBD-4DF1-9BC4-E4EBA708D767}">
      <dgm:prSet/>
      <dgm:spPr/>
      <dgm:t>
        <a:bodyPr/>
        <a:lstStyle/>
        <a:p>
          <a:endParaRPr lang="en-GB"/>
        </a:p>
      </dgm:t>
    </dgm:pt>
    <dgm:pt modelId="{97E54D9A-664F-46A4-A0FF-3B03600E83A1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rgbClr val="C00000"/>
              </a:solidFill>
            </a:rPr>
            <a:t>Preporuke</a:t>
          </a:r>
          <a:r>
            <a:rPr lang="en-GB" sz="1600" b="1" dirty="0" smtClean="0">
              <a:solidFill>
                <a:srgbClr val="C00000"/>
              </a:solidFill>
            </a:rPr>
            <a:t> </a:t>
          </a:r>
          <a:r>
            <a:rPr lang="en-GB" sz="1600" b="1" dirty="0" err="1" smtClean="0">
              <a:solidFill>
                <a:srgbClr val="C00000"/>
              </a:solidFill>
            </a:rPr>
            <a:t>EK</a:t>
          </a:r>
          <a:r>
            <a:rPr lang="en-GB" sz="1600" b="1" dirty="0" smtClean="0">
              <a:solidFill>
                <a:srgbClr val="C00000"/>
              </a:solidFill>
            </a:rPr>
            <a:t> </a:t>
          </a:r>
          <a:r>
            <a:rPr lang="en-GB" sz="1600" b="1" dirty="0" err="1" smtClean="0">
              <a:solidFill>
                <a:srgbClr val="C00000"/>
              </a:solidFill>
            </a:rPr>
            <a:t>Skupštini</a:t>
          </a:r>
          <a:r>
            <a:rPr lang="en-GB" sz="1600" b="1" dirty="0" smtClean="0">
              <a:solidFill>
                <a:srgbClr val="C00000"/>
              </a:solidFill>
            </a:rPr>
            <a:t> </a:t>
          </a:r>
          <a:r>
            <a:rPr lang="sr-Latn-RS" sz="1600" b="1" dirty="0" smtClean="0">
              <a:solidFill>
                <a:srgbClr val="C00000"/>
              </a:solidFill>
            </a:rPr>
            <a:t>kao domen za unapredjenje saradnje Vlade i Skupštine</a:t>
          </a:r>
          <a:endParaRPr lang="sr-Latn-ME" sz="1600" b="1" dirty="0">
            <a:solidFill>
              <a:srgbClr val="C00000"/>
            </a:solidFill>
          </a:endParaRPr>
        </a:p>
      </dgm:t>
    </dgm:pt>
    <dgm:pt modelId="{AFBCCC11-D96E-4B2A-ADE2-CC0806E7FA91}" type="parTrans" cxnId="{0FE307F8-B6A3-45C0-93F5-8FB0D9E166B6}">
      <dgm:prSet/>
      <dgm:spPr/>
      <dgm:t>
        <a:bodyPr/>
        <a:lstStyle/>
        <a:p>
          <a:endParaRPr lang="en-GB"/>
        </a:p>
      </dgm:t>
    </dgm:pt>
    <dgm:pt modelId="{D6D64197-F64C-4F65-AB73-7CD444F8CDBD}" type="sibTrans" cxnId="{0FE307F8-B6A3-45C0-93F5-8FB0D9E166B6}">
      <dgm:prSet/>
      <dgm:spPr/>
      <dgm:t>
        <a:bodyPr/>
        <a:lstStyle/>
        <a:p>
          <a:endParaRPr lang="en-GB"/>
        </a:p>
      </dgm:t>
    </dgm:pt>
    <dgm:pt modelId="{2AE6F161-80D6-4AC1-9E7C-E13C8FCCC1E2}" type="pres">
      <dgm:prSet presAssocID="{BFDC4293-FF04-4F99-8D7B-9A52CD57AC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r-Latn-ME"/>
        </a:p>
      </dgm:t>
    </dgm:pt>
    <dgm:pt modelId="{F8684BCD-9921-4EED-9C5C-AFEE610B4E20}" type="pres">
      <dgm:prSet presAssocID="{7DCE981C-BC4F-440F-9BAC-067B7623B3E3}" presName="composite" presStyleCnt="0"/>
      <dgm:spPr/>
    </dgm:pt>
    <dgm:pt modelId="{5C075663-1AFE-486D-B0DB-C73427FCD6AA}" type="pres">
      <dgm:prSet presAssocID="{7DCE981C-BC4F-440F-9BAC-067B7623B3E3}" presName="LShape" presStyleLbl="alignNode1" presStyleIdx="0" presStyleCnt="7"/>
      <dgm:spPr/>
    </dgm:pt>
    <dgm:pt modelId="{D3BF1965-B078-4563-801B-BA6C0769379F}" type="pres">
      <dgm:prSet presAssocID="{7DCE981C-BC4F-440F-9BAC-067B7623B3E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20652DDB-68A3-4089-BC4B-4CEFF32BCB39}" type="pres">
      <dgm:prSet presAssocID="{7DCE981C-BC4F-440F-9BAC-067B7623B3E3}" presName="Triangle" presStyleLbl="alignNode1" presStyleIdx="1" presStyleCnt="7"/>
      <dgm:spPr/>
    </dgm:pt>
    <dgm:pt modelId="{69DC7377-EFCB-4C52-A8F2-B50A842F8647}" type="pres">
      <dgm:prSet presAssocID="{4F263CC4-AA6E-43AF-A2A9-EDE67D2A0CDD}" presName="sibTrans" presStyleCnt="0"/>
      <dgm:spPr/>
    </dgm:pt>
    <dgm:pt modelId="{BC0E1C36-1062-4178-AC7E-E0F0A288DBAE}" type="pres">
      <dgm:prSet presAssocID="{4F263CC4-AA6E-43AF-A2A9-EDE67D2A0CDD}" presName="space" presStyleCnt="0"/>
      <dgm:spPr/>
    </dgm:pt>
    <dgm:pt modelId="{FB349FEB-DF92-4CF8-B850-95D82BCFB750}" type="pres">
      <dgm:prSet presAssocID="{D14956EB-1BEE-408C-B011-39FDB91C0565}" presName="composite" presStyleCnt="0"/>
      <dgm:spPr/>
    </dgm:pt>
    <dgm:pt modelId="{DD546061-FAB6-44F7-AC22-8EBF99CA22B9}" type="pres">
      <dgm:prSet presAssocID="{D14956EB-1BEE-408C-B011-39FDB91C0565}" presName="LShape" presStyleLbl="alignNode1" presStyleIdx="2" presStyleCnt="7"/>
      <dgm:spPr/>
    </dgm:pt>
    <dgm:pt modelId="{10AA0D30-98D8-4BCE-A720-745554968847}" type="pres">
      <dgm:prSet presAssocID="{D14956EB-1BEE-408C-B011-39FDB91C056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00DE7EAB-5D1A-4E63-9807-CB4430119C77}" type="pres">
      <dgm:prSet presAssocID="{D14956EB-1BEE-408C-B011-39FDB91C0565}" presName="Triangle" presStyleLbl="alignNode1" presStyleIdx="3" presStyleCnt="7"/>
      <dgm:spPr/>
    </dgm:pt>
    <dgm:pt modelId="{77C9E0ED-A212-46D1-97CA-29E9A6FF912B}" type="pres">
      <dgm:prSet presAssocID="{038CE17D-55A7-43FB-A42B-4B1EC729D479}" presName="sibTrans" presStyleCnt="0"/>
      <dgm:spPr/>
    </dgm:pt>
    <dgm:pt modelId="{60CCA1DF-83B0-4FA3-9073-6A4651E191BB}" type="pres">
      <dgm:prSet presAssocID="{038CE17D-55A7-43FB-A42B-4B1EC729D479}" presName="space" presStyleCnt="0"/>
      <dgm:spPr/>
    </dgm:pt>
    <dgm:pt modelId="{11B956CD-7CF5-42FD-8ED7-4FEB4137B3C3}" type="pres">
      <dgm:prSet presAssocID="{ECC02194-3AA2-48A3-8261-4ED6D085623B}" presName="composite" presStyleCnt="0"/>
      <dgm:spPr/>
    </dgm:pt>
    <dgm:pt modelId="{D7B7087A-0F23-406E-B803-E2355EFFBD16}" type="pres">
      <dgm:prSet presAssocID="{ECC02194-3AA2-48A3-8261-4ED6D085623B}" presName="LShape" presStyleLbl="alignNode1" presStyleIdx="4" presStyleCnt="7"/>
      <dgm:spPr/>
    </dgm:pt>
    <dgm:pt modelId="{6359EF2F-9C48-44E3-9407-3F7A579FED99}" type="pres">
      <dgm:prSet presAssocID="{ECC02194-3AA2-48A3-8261-4ED6D085623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91B67DE2-0748-4F3B-AC1A-D7F7A4331FD3}" type="pres">
      <dgm:prSet presAssocID="{ECC02194-3AA2-48A3-8261-4ED6D085623B}" presName="Triangle" presStyleLbl="alignNode1" presStyleIdx="5" presStyleCnt="7"/>
      <dgm:spPr/>
    </dgm:pt>
    <dgm:pt modelId="{C5E3D4EA-D1FF-42A6-888F-DCCF6AF6C081}" type="pres">
      <dgm:prSet presAssocID="{6DA83FE5-6E09-4D72-9B0D-285404040802}" presName="sibTrans" presStyleCnt="0"/>
      <dgm:spPr/>
    </dgm:pt>
    <dgm:pt modelId="{5AA5F3A9-2CEE-418D-9415-590F459F4541}" type="pres">
      <dgm:prSet presAssocID="{6DA83FE5-6E09-4D72-9B0D-285404040802}" presName="space" presStyleCnt="0"/>
      <dgm:spPr/>
    </dgm:pt>
    <dgm:pt modelId="{F54AFF3F-F124-4DD9-8111-B5375D654691}" type="pres">
      <dgm:prSet presAssocID="{E35100CD-0F1C-4965-8899-97C3B2F18958}" presName="composite" presStyleCnt="0"/>
      <dgm:spPr/>
    </dgm:pt>
    <dgm:pt modelId="{8B808D68-800B-41A2-BD80-4BAAABFF2633}" type="pres">
      <dgm:prSet presAssocID="{E35100CD-0F1C-4965-8899-97C3B2F18958}" presName="LShape" presStyleLbl="alignNode1" presStyleIdx="6" presStyleCnt="7"/>
      <dgm:spPr/>
    </dgm:pt>
    <dgm:pt modelId="{7A503BBE-6FD6-4514-AD7C-66D82F50AFB1}" type="pres">
      <dgm:prSet presAssocID="{E35100CD-0F1C-4965-8899-97C3B2F1895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ME"/>
        </a:p>
      </dgm:t>
    </dgm:pt>
  </dgm:ptLst>
  <dgm:cxnLst>
    <dgm:cxn modelId="{A991C144-FF72-4CD7-BCDC-FB98A46A9F8F}" srcId="{E35100CD-0F1C-4965-8899-97C3B2F18958}" destId="{147BD2CA-391F-428D-93B4-547AFD671ADE}" srcOrd="0" destOrd="0" parTransId="{F474E003-D63E-45F5-90C3-7AF42D436DDA}" sibTransId="{37E307A3-ECEA-42BF-A685-EC10FB9D5C91}"/>
    <dgm:cxn modelId="{92EE338E-D45D-49FA-AB19-F5D1307500C3}" srcId="{7DCE981C-BC4F-440F-9BAC-067B7623B3E3}" destId="{68513CFA-74F7-431E-BB5A-E26252072C85}" srcOrd="0" destOrd="0" parTransId="{C58C7EE6-5244-4EAB-A3A2-A30BE54F07F5}" sibTransId="{21CBF30F-56D9-4E8F-8467-C6F1B994F6DA}"/>
    <dgm:cxn modelId="{3C34B63D-B701-409A-ABA6-D1AD06965DC9}" type="presOf" srcId="{D14956EB-1BEE-408C-B011-39FDB91C0565}" destId="{10AA0D30-98D8-4BCE-A720-745554968847}" srcOrd="0" destOrd="0" presId="urn:microsoft.com/office/officeart/2009/3/layout/StepUpProcess"/>
    <dgm:cxn modelId="{A723133F-903B-43B7-B40E-1FF58816D2E6}" type="presOf" srcId="{68513CFA-74F7-431E-BB5A-E26252072C85}" destId="{D3BF1965-B078-4563-801B-BA6C0769379F}" srcOrd="0" destOrd="1" presId="urn:microsoft.com/office/officeart/2009/3/layout/StepUpProcess"/>
    <dgm:cxn modelId="{0E5BEB33-AFBD-4390-AA55-C07D251DE89B}" type="presOf" srcId="{97E54D9A-664F-46A4-A0FF-3B03600E83A1}" destId="{7A503BBE-6FD6-4514-AD7C-66D82F50AFB1}" srcOrd="0" destOrd="3" presId="urn:microsoft.com/office/officeart/2009/3/layout/StepUpProcess"/>
    <dgm:cxn modelId="{54D6224C-A622-41E2-8143-20825E5E3105}" srcId="{ECC02194-3AA2-48A3-8261-4ED6D085623B}" destId="{D0140EAA-D9F0-43BB-99D2-6C755F246446}" srcOrd="0" destOrd="0" parTransId="{22F4D943-38B6-4E59-8139-F7BBE3EC76EA}" sibTransId="{6C811A5C-FC6E-4232-B16D-EBA4B6DF1041}"/>
    <dgm:cxn modelId="{50A5AE2D-A591-45C8-A9A0-91FDFC9C7EC8}" type="presOf" srcId="{48E554C2-29C4-46A4-86E6-839A05494F80}" destId="{10AA0D30-98D8-4BCE-A720-745554968847}" srcOrd="0" destOrd="2" presId="urn:microsoft.com/office/officeart/2009/3/layout/StepUpProcess"/>
    <dgm:cxn modelId="{04FFD2DE-0E8D-43BA-81AA-8227157CE2F2}" srcId="{BFDC4293-FF04-4F99-8D7B-9A52CD57AC0A}" destId="{7DCE981C-BC4F-440F-9BAC-067B7623B3E3}" srcOrd="0" destOrd="0" parTransId="{B31BEC06-D756-41E2-AF4F-53182755E643}" sibTransId="{4F263CC4-AA6E-43AF-A2A9-EDE67D2A0CDD}"/>
    <dgm:cxn modelId="{89EF0FA1-B5F9-4455-AB90-E4D5B99E94EE}" srcId="{ECC02194-3AA2-48A3-8261-4ED6D085623B}" destId="{21DE21A6-C377-405E-AFE4-8A44DE6E66D2}" srcOrd="2" destOrd="0" parTransId="{A6A5B83D-3AAA-411E-8EE4-1642753E00B0}" sibTransId="{4651FD76-43C8-4091-9C9B-77EFA091A48F}"/>
    <dgm:cxn modelId="{E72A3B53-847D-4E4F-904F-D4DFF9CC5737}" type="presOf" srcId="{01FEEF07-B251-4ABC-9DD6-9E505D806EE6}" destId="{7A503BBE-6FD6-4514-AD7C-66D82F50AFB1}" srcOrd="0" destOrd="2" presId="urn:microsoft.com/office/officeart/2009/3/layout/StepUpProcess"/>
    <dgm:cxn modelId="{BEC7F717-9FBD-4DF1-9BC4-E4EBA708D767}" srcId="{E35100CD-0F1C-4965-8899-97C3B2F18958}" destId="{01FEEF07-B251-4ABC-9DD6-9E505D806EE6}" srcOrd="1" destOrd="0" parTransId="{4B4243CE-5A46-4199-936D-EFE6256239E3}" sibTransId="{5CAE137D-26B6-4D1C-99EB-DFA7DF08E1BA}"/>
    <dgm:cxn modelId="{AB475180-60FB-4044-9870-EE8FB0977489}" type="presOf" srcId="{BFDC4293-FF04-4F99-8D7B-9A52CD57AC0A}" destId="{2AE6F161-80D6-4AC1-9E7C-E13C8FCCC1E2}" srcOrd="0" destOrd="0" presId="urn:microsoft.com/office/officeart/2009/3/layout/StepUpProcess"/>
    <dgm:cxn modelId="{0FE307F8-B6A3-45C0-93F5-8FB0D9E166B6}" srcId="{E35100CD-0F1C-4965-8899-97C3B2F18958}" destId="{97E54D9A-664F-46A4-A0FF-3B03600E83A1}" srcOrd="2" destOrd="0" parTransId="{AFBCCC11-D96E-4B2A-ADE2-CC0806E7FA91}" sibTransId="{D6D64197-F64C-4F65-AB73-7CD444F8CDBD}"/>
    <dgm:cxn modelId="{FC02C825-27F5-498D-81B9-D3A873D9E1A9}" type="presOf" srcId="{ECC02194-3AA2-48A3-8261-4ED6D085623B}" destId="{6359EF2F-9C48-44E3-9407-3F7A579FED99}" srcOrd="0" destOrd="0" presId="urn:microsoft.com/office/officeart/2009/3/layout/StepUpProcess"/>
    <dgm:cxn modelId="{8C36E2DE-E34F-4A87-8684-DE6B6694AF04}" srcId="{D14956EB-1BEE-408C-B011-39FDB91C0565}" destId="{48E554C2-29C4-46A4-86E6-839A05494F80}" srcOrd="1" destOrd="0" parTransId="{22737F2C-33A9-45A4-866C-6759E1C11EAF}" sibTransId="{4EBA4F8C-1878-4209-9EDC-E5D0B73B15CE}"/>
    <dgm:cxn modelId="{16FC2E54-E321-4A58-BC09-CB2F9B30CCC6}" srcId="{BFDC4293-FF04-4F99-8D7B-9A52CD57AC0A}" destId="{ECC02194-3AA2-48A3-8261-4ED6D085623B}" srcOrd="2" destOrd="0" parTransId="{94A21389-224D-40C4-83EB-BC339CEDBA2F}" sibTransId="{6DA83FE5-6E09-4D72-9B0D-285404040802}"/>
    <dgm:cxn modelId="{633C64BF-51E5-4108-9C35-54CA7E56A7A8}" type="presOf" srcId="{D6661A84-0400-4639-B2F2-872D4405EB96}" destId="{10AA0D30-98D8-4BCE-A720-745554968847}" srcOrd="0" destOrd="1" presId="urn:microsoft.com/office/officeart/2009/3/layout/StepUpProcess"/>
    <dgm:cxn modelId="{4F3A88EB-9590-44D9-9034-9FE3C42ACB61}" srcId="{BFDC4293-FF04-4F99-8D7B-9A52CD57AC0A}" destId="{E35100CD-0F1C-4965-8899-97C3B2F18958}" srcOrd="3" destOrd="0" parTransId="{A2BF1EDE-A7B2-43F7-B1B4-BFB8664F576B}" sibTransId="{50FAA844-6358-47DF-8C9F-C8A05B732670}"/>
    <dgm:cxn modelId="{A9D8D82F-2460-4E5D-8830-6C58900E4765}" type="presOf" srcId="{147BD2CA-391F-428D-93B4-547AFD671ADE}" destId="{7A503BBE-6FD6-4514-AD7C-66D82F50AFB1}" srcOrd="0" destOrd="1" presId="urn:microsoft.com/office/officeart/2009/3/layout/StepUpProcess"/>
    <dgm:cxn modelId="{19864CBB-7B73-4513-B8A3-2C79E8BB95E7}" srcId="{D14956EB-1BEE-408C-B011-39FDB91C0565}" destId="{D6661A84-0400-4639-B2F2-872D4405EB96}" srcOrd="0" destOrd="0" parTransId="{05EEC320-0609-4D99-8989-D440031E659A}" sibTransId="{91C7F97F-9549-4050-A739-E3CBDAF4FB01}"/>
    <dgm:cxn modelId="{8797486C-F582-48A3-8749-BF1B285681FA}" srcId="{BFDC4293-FF04-4F99-8D7B-9A52CD57AC0A}" destId="{D14956EB-1BEE-408C-B011-39FDB91C0565}" srcOrd="1" destOrd="0" parTransId="{08A03DD4-15EE-48DE-8310-CA4FB2C45C41}" sibTransId="{038CE17D-55A7-43FB-A42B-4B1EC729D479}"/>
    <dgm:cxn modelId="{273DF164-4BEC-407F-A42C-AD7499074AE6}" type="presOf" srcId="{D0140EAA-D9F0-43BB-99D2-6C755F246446}" destId="{6359EF2F-9C48-44E3-9407-3F7A579FED99}" srcOrd="0" destOrd="1" presId="urn:microsoft.com/office/officeart/2009/3/layout/StepUpProcess"/>
    <dgm:cxn modelId="{D1D7D4B9-87FB-4D5B-92FB-FEE493563672}" srcId="{ECC02194-3AA2-48A3-8261-4ED6D085623B}" destId="{7BCF3CF5-A106-4889-A6EA-B69A3B227B9E}" srcOrd="1" destOrd="0" parTransId="{B9327F4A-B28A-492D-A364-89809CFF16A0}" sibTransId="{309B4B9E-1755-47D9-9106-E16D96A40179}"/>
    <dgm:cxn modelId="{598201D9-DBFC-43EF-8C85-94D45028817B}" type="presOf" srcId="{7DCE981C-BC4F-440F-9BAC-067B7623B3E3}" destId="{D3BF1965-B078-4563-801B-BA6C0769379F}" srcOrd="0" destOrd="0" presId="urn:microsoft.com/office/officeart/2009/3/layout/StepUpProcess"/>
    <dgm:cxn modelId="{5B267EBC-A342-4C01-9A89-9BF4EA54667F}" type="presOf" srcId="{7BCF3CF5-A106-4889-A6EA-B69A3B227B9E}" destId="{6359EF2F-9C48-44E3-9407-3F7A579FED99}" srcOrd="0" destOrd="2" presId="urn:microsoft.com/office/officeart/2009/3/layout/StepUpProcess"/>
    <dgm:cxn modelId="{E56A2C35-38C0-4FC2-BFB9-DBB6AA967EC3}" type="presOf" srcId="{E35100CD-0F1C-4965-8899-97C3B2F18958}" destId="{7A503BBE-6FD6-4514-AD7C-66D82F50AFB1}" srcOrd="0" destOrd="0" presId="urn:microsoft.com/office/officeart/2009/3/layout/StepUpProcess"/>
    <dgm:cxn modelId="{6AE9839D-EFAF-4EE0-ADA8-13AA47FF8409}" type="presOf" srcId="{21DE21A6-C377-405E-AFE4-8A44DE6E66D2}" destId="{6359EF2F-9C48-44E3-9407-3F7A579FED99}" srcOrd="0" destOrd="3" presId="urn:microsoft.com/office/officeart/2009/3/layout/StepUpProcess"/>
    <dgm:cxn modelId="{4F723383-E9D4-45B0-AB94-9994515E0E23}" type="presParOf" srcId="{2AE6F161-80D6-4AC1-9E7C-E13C8FCCC1E2}" destId="{F8684BCD-9921-4EED-9C5C-AFEE610B4E20}" srcOrd="0" destOrd="0" presId="urn:microsoft.com/office/officeart/2009/3/layout/StepUpProcess"/>
    <dgm:cxn modelId="{D97C1BBE-2E6B-4BAE-BA5C-65D326397480}" type="presParOf" srcId="{F8684BCD-9921-4EED-9C5C-AFEE610B4E20}" destId="{5C075663-1AFE-486D-B0DB-C73427FCD6AA}" srcOrd="0" destOrd="0" presId="urn:microsoft.com/office/officeart/2009/3/layout/StepUpProcess"/>
    <dgm:cxn modelId="{A0225BB4-7C94-49AD-848B-6B98DAFEF1A9}" type="presParOf" srcId="{F8684BCD-9921-4EED-9C5C-AFEE610B4E20}" destId="{D3BF1965-B078-4563-801B-BA6C0769379F}" srcOrd="1" destOrd="0" presId="urn:microsoft.com/office/officeart/2009/3/layout/StepUpProcess"/>
    <dgm:cxn modelId="{E90CDAD5-B835-426E-AD6E-A8F02FC0ADDF}" type="presParOf" srcId="{F8684BCD-9921-4EED-9C5C-AFEE610B4E20}" destId="{20652DDB-68A3-4089-BC4B-4CEFF32BCB39}" srcOrd="2" destOrd="0" presId="urn:microsoft.com/office/officeart/2009/3/layout/StepUpProcess"/>
    <dgm:cxn modelId="{8DE247EE-3983-44DA-A4E8-4CF135E486EB}" type="presParOf" srcId="{2AE6F161-80D6-4AC1-9E7C-E13C8FCCC1E2}" destId="{69DC7377-EFCB-4C52-A8F2-B50A842F8647}" srcOrd="1" destOrd="0" presId="urn:microsoft.com/office/officeart/2009/3/layout/StepUpProcess"/>
    <dgm:cxn modelId="{559D2397-25AF-40FE-B54D-96CF24F14420}" type="presParOf" srcId="{69DC7377-EFCB-4C52-A8F2-B50A842F8647}" destId="{BC0E1C36-1062-4178-AC7E-E0F0A288DBAE}" srcOrd="0" destOrd="0" presId="urn:microsoft.com/office/officeart/2009/3/layout/StepUpProcess"/>
    <dgm:cxn modelId="{C5FA8CE5-21A9-41B3-AF6B-EB132B001081}" type="presParOf" srcId="{2AE6F161-80D6-4AC1-9E7C-E13C8FCCC1E2}" destId="{FB349FEB-DF92-4CF8-B850-95D82BCFB750}" srcOrd="2" destOrd="0" presId="urn:microsoft.com/office/officeart/2009/3/layout/StepUpProcess"/>
    <dgm:cxn modelId="{F91AD450-4C79-4BC3-BB67-7DBE5EDB1F3F}" type="presParOf" srcId="{FB349FEB-DF92-4CF8-B850-95D82BCFB750}" destId="{DD546061-FAB6-44F7-AC22-8EBF99CA22B9}" srcOrd="0" destOrd="0" presId="urn:microsoft.com/office/officeart/2009/3/layout/StepUpProcess"/>
    <dgm:cxn modelId="{C8A80C00-CED0-4565-A9B4-FA7B7E541775}" type="presParOf" srcId="{FB349FEB-DF92-4CF8-B850-95D82BCFB750}" destId="{10AA0D30-98D8-4BCE-A720-745554968847}" srcOrd="1" destOrd="0" presId="urn:microsoft.com/office/officeart/2009/3/layout/StepUpProcess"/>
    <dgm:cxn modelId="{418BEA9B-FAAC-4303-9334-BFCBA879D803}" type="presParOf" srcId="{FB349FEB-DF92-4CF8-B850-95D82BCFB750}" destId="{00DE7EAB-5D1A-4E63-9807-CB4430119C77}" srcOrd="2" destOrd="0" presId="urn:microsoft.com/office/officeart/2009/3/layout/StepUpProcess"/>
    <dgm:cxn modelId="{50123C4C-CAB2-4D7B-BC38-95E7CAAF65B9}" type="presParOf" srcId="{2AE6F161-80D6-4AC1-9E7C-E13C8FCCC1E2}" destId="{77C9E0ED-A212-46D1-97CA-29E9A6FF912B}" srcOrd="3" destOrd="0" presId="urn:microsoft.com/office/officeart/2009/3/layout/StepUpProcess"/>
    <dgm:cxn modelId="{3E744D1F-856B-42AF-A509-9C1421024DF9}" type="presParOf" srcId="{77C9E0ED-A212-46D1-97CA-29E9A6FF912B}" destId="{60CCA1DF-83B0-4FA3-9073-6A4651E191BB}" srcOrd="0" destOrd="0" presId="urn:microsoft.com/office/officeart/2009/3/layout/StepUpProcess"/>
    <dgm:cxn modelId="{80751142-52B9-408C-9693-1F2AFE455B3B}" type="presParOf" srcId="{2AE6F161-80D6-4AC1-9E7C-E13C8FCCC1E2}" destId="{11B956CD-7CF5-42FD-8ED7-4FEB4137B3C3}" srcOrd="4" destOrd="0" presId="urn:microsoft.com/office/officeart/2009/3/layout/StepUpProcess"/>
    <dgm:cxn modelId="{86559DB0-012C-4AAA-A17D-B454734BE75E}" type="presParOf" srcId="{11B956CD-7CF5-42FD-8ED7-4FEB4137B3C3}" destId="{D7B7087A-0F23-406E-B803-E2355EFFBD16}" srcOrd="0" destOrd="0" presId="urn:microsoft.com/office/officeart/2009/3/layout/StepUpProcess"/>
    <dgm:cxn modelId="{78DC1A73-CEEA-4F54-B987-E379B0437940}" type="presParOf" srcId="{11B956CD-7CF5-42FD-8ED7-4FEB4137B3C3}" destId="{6359EF2F-9C48-44E3-9407-3F7A579FED99}" srcOrd="1" destOrd="0" presId="urn:microsoft.com/office/officeart/2009/3/layout/StepUpProcess"/>
    <dgm:cxn modelId="{DED5DB89-24BB-438B-B4EF-CBBF934BA583}" type="presParOf" srcId="{11B956CD-7CF5-42FD-8ED7-4FEB4137B3C3}" destId="{91B67DE2-0748-4F3B-AC1A-D7F7A4331FD3}" srcOrd="2" destOrd="0" presId="urn:microsoft.com/office/officeart/2009/3/layout/StepUpProcess"/>
    <dgm:cxn modelId="{E5CBA09D-EF27-497A-9C8D-0F6404D442F3}" type="presParOf" srcId="{2AE6F161-80D6-4AC1-9E7C-E13C8FCCC1E2}" destId="{C5E3D4EA-D1FF-42A6-888F-DCCF6AF6C081}" srcOrd="5" destOrd="0" presId="urn:microsoft.com/office/officeart/2009/3/layout/StepUpProcess"/>
    <dgm:cxn modelId="{180C8A90-7597-468D-9B62-A001A6584937}" type="presParOf" srcId="{C5E3D4EA-D1FF-42A6-888F-DCCF6AF6C081}" destId="{5AA5F3A9-2CEE-418D-9415-590F459F4541}" srcOrd="0" destOrd="0" presId="urn:microsoft.com/office/officeart/2009/3/layout/StepUpProcess"/>
    <dgm:cxn modelId="{6712A937-8C20-49E1-AE6F-178F54A8A4AE}" type="presParOf" srcId="{2AE6F161-80D6-4AC1-9E7C-E13C8FCCC1E2}" destId="{F54AFF3F-F124-4DD9-8111-B5375D654691}" srcOrd="6" destOrd="0" presId="urn:microsoft.com/office/officeart/2009/3/layout/StepUpProcess"/>
    <dgm:cxn modelId="{C4A9B0B5-DA61-4A8E-83BF-EB1654774B88}" type="presParOf" srcId="{F54AFF3F-F124-4DD9-8111-B5375D654691}" destId="{8B808D68-800B-41A2-BD80-4BAAABFF2633}" srcOrd="0" destOrd="0" presId="urn:microsoft.com/office/officeart/2009/3/layout/StepUpProcess"/>
    <dgm:cxn modelId="{24ECC542-8993-40DF-9BC0-59C21529EDA0}" type="presParOf" srcId="{F54AFF3F-F124-4DD9-8111-B5375D654691}" destId="{7A503BBE-6FD6-4514-AD7C-66D82F50AFB1}" srcOrd="1" destOrd="0" presId="urn:microsoft.com/office/officeart/2009/3/layout/StepUpProcess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A5A3-7284-4F3B-9357-E14A3383FD6B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98C6-BC0E-4BC5-AF80-870E9FD8E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98C6-BC0E-4BC5-AF80-870E9FD8E2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392FB-24AE-4938-9CB0-054758C0DA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504-4D69-475D-AC28-581A68CC7DFE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2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6C07-1881-42EF-A96E-7B804C88D028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46CC-3564-443A-836A-F0355466933C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3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649-49A5-423F-A8E0-7FAF2944F3AC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90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BF29-459F-48B7-AB6F-68ED7A203CE5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7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E91-DA76-4147-A138-ED0F854C9531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1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B68-037C-43FA-85A1-9DAF7FB8C4CD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59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183F-3F92-49F4-AB7C-F103B2BB748E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1FE5-8890-4BB3-8350-6F64306F52FB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D35-E65C-408A-9DB3-3FE73B226C71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B0F-5E0C-4F1D-9F11-720E656807A6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82D-6DAF-489E-81AE-ACFAADC2E45D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3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79A-4AD3-4D40-9CCB-4E1B70D3C050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1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D766-BD05-49A5-A67C-F2A47FCEE321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2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E098-E36E-4947-823B-38A677A6AD6F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4741-CDCF-4721-9CD1-CF146DD7C054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DBC086-8F4C-42A6-84FB-F3ABD1104F2D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43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me/dokumenta/202414b1-2840-4691-a84d-a876a252951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55343" y="1447799"/>
            <a:ext cx="10781732" cy="3475054"/>
          </a:xfrm>
        </p:spPr>
        <p:txBody>
          <a:bodyPr/>
          <a:lstStyle/>
          <a:p>
            <a:r>
              <a:rPr lang="sr-Latn-ME" sz="4800" dirty="0">
                <a:solidFill>
                  <a:srgbClr val="FFFF00"/>
                </a:solidFill>
              </a:rPr>
              <a:t>Crna Gora između dva izvještaja Evropske komisije</a:t>
            </a:r>
            <a:r>
              <a:rPr lang="bs-Latn-BA" sz="4800" dirty="0" smtClean="0">
                <a:solidFill>
                  <a:srgbClr val="FFFF00"/>
                </a:solidFill>
              </a:rPr>
              <a:t/>
            </a:r>
            <a:br>
              <a:rPr lang="bs-Latn-BA" sz="4800" dirty="0" smtClean="0">
                <a:solidFill>
                  <a:srgbClr val="FFFF00"/>
                </a:solidFill>
              </a:rPr>
            </a:br>
            <a:r>
              <a:rPr lang="sr-Latn-ME" sz="4400" b="1" dirty="0">
                <a:solidFill>
                  <a:srgbClr val="FFFF00"/>
                </a:solidFill>
              </a:rPr>
              <a:t>Ima li napretka</a:t>
            </a:r>
            <a:r>
              <a:rPr lang="sr-Latn-ME" sz="4400" b="1" dirty="0" smtClean="0">
                <a:solidFill>
                  <a:srgbClr val="FFFF00"/>
                </a:solidFill>
              </a:rPr>
              <a:t>?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80" y="1223158"/>
            <a:ext cx="2443717" cy="13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s-Latn-BA" dirty="0" smtClean="0"/>
              <a:t>18. 4. 2022.</a:t>
            </a:r>
            <a:endParaRPr lang="en-US" b="1" dirty="0"/>
          </a:p>
        </p:txBody>
      </p:sp>
      <p:sp>
        <p:nvSpPr>
          <p:cNvPr id="7" name="Subtitle 13"/>
          <p:cNvSpPr txBox="1">
            <a:spLocks/>
          </p:cNvSpPr>
          <p:nvPr/>
        </p:nvSpPr>
        <p:spPr>
          <a:xfrm>
            <a:off x="6933063" y="5789494"/>
            <a:ext cx="4804012" cy="8325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bs-Latn-BA" sz="200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VLADA CRNE GORE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bs-Latn-BA" sz="200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Kancelarija</a:t>
            </a:r>
            <a:r>
              <a:rPr lang="bs-Latn-BA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za evropske integracije</a:t>
            </a:r>
            <a:endParaRPr kumimoji="0" lang="bs-Latn-BA" sz="2000" b="0" i="0" u="none" strike="noStrike" kern="1200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0421" y="4668198"/>
            <a:ext cx="8825658" cy="861420"/>
          </a:xfrm>
        </p:spPr>
        <p:txBody>
          <a:bodyPr/>
          <a:lstStyle/>
          <a:p>
            <a:endParaRPr lang="sr-Latn-ME" dirty="0" smtClean="0">
              <a:solidFill>
                <a:srgbClr val="FFFF00"/>
              </a:solidFill>
            </a:endParaRPr>
          </a:p>
          <a:p>
            <a:r>
              <a:rPr lang="sr-Latn-ME" dirty="0" smtClean="0">
                <a:solidFill>
                  <a:srgbClr val="FFFF00"/>
                </a:solidFill>
              </a:rPr>
              <a:t>Presjek učinaka u poglavljima pregovora s EU</a:t>
            </a:r>
            <a:endParaRPr lang="sr-Latn-M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88502"/>
              </p:ext>
            </p:extLst>
          </p:nvPr>
        </p:nvGraphicFramePr>
        <p:xfrm>
          <a:off x="1087817" y="362605"/>
          <a:ext cx="3484183" cy="76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4574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solidFill>
                            <a:schemeClr val="tx1"/>
                          </a:solidFill>
                        </a:rPr>
                        <a:t>UNUTRAŠNJE</a:t>
                      </a:r>
                      <a:r>
                        <a:rPr lang="sr-Latn-ME" sz="2400" baseline="0" dirty="0" smtClean="0">
                          <a:solidFill>
                            <a:schemeClr val="tx1"/>
                          </a:solidFill>
                        </a:rPr>
                        <a:t> TRŽIŠTE</a:t>
                      </a:r>
                      <a:endParaRPr lang="sr-Latn-M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90676"/>
              </p:ext>
            </p:extLst>
          </p:nvPr>
        </p:nvGraphicFramePr>
        <p:xfrm>
          <a:off x="283780" y="1450428"/>
          <a:ext cx="11540358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38666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Realizovano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čak 90% obaveza iz AP za  adresiranje preporuka EK – </a:t>
                      </a:r>
                      <a:r>
                        <a:rPr lang="bs-Latn-BA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NAJUSPJEŠNIJI KLASTER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bs-Latn-BA" sz="1800" b="1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poglavljima 1, 6, 8, 9 i 28 bilježi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</a:t>
                      </a: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100% realizacije aktivnosti planiranih u IV kvartalu 2021.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sr-Latn-ME" sz="1800" b="1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Dobar nivo </a:t>
                      </a: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usklađenosti sa evropskim zakonodavstvom u oblasti konkurencije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Agencija za zaštitu konkurencije podstaknuta  da jača svoju ulogu nezavisnog organa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 pomaci napravljeni su: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q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P1: donošenjem Zakona o standardizaciji i Zakona o potvrđivanju konvencije o osnivanju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međunarodne organizacije za zakonsku metrologiju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q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donošenjem Zakona o izmjenama i dopunama Zakona o platnom prometu,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q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P6 donošenjem Zakona o računovodstvu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q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P8 donošenjem Odluke o regionalnoj mapi pomoći u Crnoj Gori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q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P28 donošenjem više pravilnika i jačanjem administrativnih kapaciteta koji su u vezi sa završnim mjerilima.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P4 i P9 pripremljen je Predlog zakona o osiguranju</a:t>
                      </a:r>
                      <a:endParaRPr lang="sr-Latn-ME" sz="2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1700" y="1447801"/>
            <a:ext cx="5126839" cy="29238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  <a:r>
              <a:rPr lang="bs-Latn-BA" sz="2400" b="1" dirty="0" smtClean="0">
                <a:latin typeface="+mj-lt"/>
              </a:rPr>
              <a:t>2</a:t>
            </a:r>
            <a:r>
              <a:rPr lang="en-US" sz="2400" b="1" dirty="0" smtClean="0">
                <a:latin typeface="+mj-lt"/>
              </a:rPr>
              <a:t> </a:t>
            </a:r>
            <a:r>
              <a:rPr lang="bs-Latn-BA" sz="2400" b="1" dirty="0" smtClean="0">
                <a:latin typeface="+mj-lt"/>
              </a:rPr>
              <a:t>SLOBODNO KRETANJE RADNIKA</a:t>
            </a:r>
            <a:r>
              <a:rPr lang="sr-Latn-RS" sz="2400" b="1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>
                <a:latin typeface="+mj-lt"/>
              </a:rPr>
              <a:t>Donijet</a:t>
            </a:r>
            <a:r>
              <a:rPr lang="bs-Latn-BA" b="1" dirty="0" smtClean="0">
                <a:latin typeface="+mj-lt"/>
              </a:rPr>
              <a:t> </a:t>
            </a:r>
            <a:r>
              <a:rPr lang="bs-Latn-BA" b="1" dirty="0" smtClean="0">
                <a:solidFill>
                  <a:srgbClr val="FFDA65"/>
                </a:solidFill>
              </a:rPr>
              <a:t>Zakon </a:t>
            </a:r>
            <a:r>
              <a:rPr lang="bs-Latn-BA" b="1" dirty="0">
                <a:solidFill>
                  <a:srgbClr val="FFDA65"/>
                </a:solidFill>
              </a:rPr>
              <a:t>o zaštiti zaposlenih građana Crne Gore koji se upućuju na rad u </a:t>
            </a:r>
            <a:r>
              <a:rPr lang="bs-Latn-BA" b="1" dirty="0" smtClean="0">
                <a:solidFill>
                  <a:srgbClr val="FFDA65"/>
                </a:solidFill>
              </a:rPr>
              <a:t>inostranstvo, </a:t>
            </a:r>
            <a:r>
              <a:rPr lang="bs-Latn-BA" dirty="0" smtClean="0"/>
              <a:t> </a:t>
            </a:r>
            <a:r>
              <a:rPr lang="bs-Latn-BA" b="1" dirty="0" smtClean="0">
                <a:solidFill>
                  <a:srgbClr val="FFDA65"/>
                </a:solidFill>
              </a:rPr>
              <a:t>Strategija </a:t>
            </a:r>
            <a:r>
              <a:rPr lang="bs-Latn-BA" b="1" dirty="0">
                <a:solidFill>
                  <a:srgbClr val="FFDA65"/>
                </a:solidFill>
              </a:rPr>
              <a:t>o migracijama i reintegraciji povratnika u Crnoj Gori 2021-2025 </a:t>
            </a:r>
            <a:r>
              <a:rPr lang="bs-Latn-BA" dirty="0"/>
              <a:t>i </a:t>
            </a:r>
            <a:r>
              <a:rPr lang="bs-Latn-BA" b="1" dirty="0" smtClean="0">
                <a:solidFill>
                  <a:srgbClr val="FFDA65"/>
                </a:solidFill>
              </a:rPr>
              <a:t>Nacionalna strategija </a:t>
            </a:r>
            <a:r>
              <a:rPr lang="bs-Latn-BA" b="1" dirty="0">
                <a:solidFill>
                  <a:srgbClr val="FFDA65"/>
                </a:solidFill>
              </a:rPr>
              <a:t>zapošljavanja</a:t>
            </a:r>
            <a:r>
              <a:rPr lang="bs-Latn-BA" dirty="0"/>
              <a:t> 2021 – 2022. </a:t>
            </a:r>
            <a:endParaRPr lang="bs-Latn-BA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latin typeface="+mj-lt"/>
              </a:rPr>
              <a:t>Jačanje kapaciteta ZZZCG kroz twinning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417" y="4614704"/>
            <a:ext cx="10981557" cy="21698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</a:t>
            </a:r>
            <a:r>
              <a:rPr lang="bs-Latn-BA" sz="2000" b="1" dirty="0">
                <a:latin typeface="+mj-lt"/>
              </a:rPr>
              <a:t>3</a:t>
            </a:r>
            <a:r>
              <a:rPr lang="en-US" sz="2000" b="1" dirty="0" smtClean="0">
                <a:latin typeface="+mj-lt"/>
              </a:rPr>
              <a:t> </a:t>
            </a:r>
            <a:r>
              <a:rPr lang="bs-Latn-BA" sz="2000" b="1" dirty="0" smtClean="0">
                <a:latin typeface="+mj-lt"/>
              </a:rPr>
              <a:t>PRAVO OSNIVANJA PREDUZEĆA I SLOBODA PRUŽANJA USLUGA</a:t>
            </a:r>
            <a:r>
              <a:rPr lang="sr-Latn-RS" sz="2000" b="1" dirty="0" smtClean="0">
                <a:latin typeface="+mj-l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000" b="1" dirty="0" smtClean="0">
                <a:latin typeface="+mj-lt"/>
              </a:rPr>
              <a:t>Uspostavljen </a:t>
            </a:r>
            <a:r>
              <a:rPr lang="bs-Latn-BA" sz="2000" b="1" dirty="0">
                <a:solidFill>
                  <a:srgbClr val="FFDA65"/>
                </a:solidFill>
              </a:rPr>
              <a:t>Registar nameta i elektronske registracije preduzeća</a:t>
            </a:r>
            <a:r>
              <a:rPr lang="bs-Latn-BA" sz="2000" dirty="0"/>
              <a:t>, na putu ka potpunoj digitalizaciji </a:t>
            </a:r>
            <a:r>
              <a:rPr lang="bs-Latn-BA" sz="2000" dirty="0" smtClean="0"/>
              <a:t>usluga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000" dirty="0" smtClean="0"/>
              <a:t> </a:t>
            </a:r>
            <a:r>
              <a:rPr lang="pl-PL" sz="2000" dirty="0" smtClean="0"/>
              <a:t>Revidiran </a:t>
            </a:r>
            <a:r>
              <a:rPr lang="pl-PL" sz="2000" b="1" dirty="0">
                <a:solidFill>
                  <a:srgbClr val="FFC000"/>
                </a:solidFill>
              </a:rPr>
              <a:t>Akcioni plan za uspostavljanje </a:t>
            </a:r>
            <a:r>
              <a:rPr lang="pl-PL" sz="2000" b="1" dirty="0" smtClean="0">
                <a:solidFill>
                  <a:srgbClr val="FFC000"/>
                </a:solidFill>
              </a:rPr>
              <a:t>JEDINSTVENE KONTAKT TAČKE </a:t>
            </a:r>
            <a:r>
              <a:rPr lang="pl-PL" sz="2000" b="1" dirty="0">
                <a:solidFill>
                  <a:srgbClr val="FFC000"/>
                </a:solidFill>
              </a:rPr>
              <a:t>za usluge</a:t>
            </a:r>
            <a:endParaRPr lang="bs-Latn-BA" sz="2000" b="1" dirty="0" smtClean="0">
              <a:solidFill>
                <a:srgbClr val="FFC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000" dirty="0" smtClean="0">
                <a:latin typeface="+mj-lt"/>
              </a:rPr>
              <a:t>Donijet </a:t>
            </a:r>
            <a:r>
              <a:rPr lang="bs-Latn-BA" sz="2000" b="1" dirty="0"/>
              <a:t>Akcioni plan za sprovođenje razvoja poštanske djelatnosti u Crnoj Gori za period 2019-2023, za 2021-2022. godinu. </a:t>
            </a:r>
            <a:endParaRPr lang="bs-Latn-BA" sz="20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82" y="1092459"/>
            <a:ext cx="4530112" cy="34624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  <a:r>
              <a:rPr lang="bs-Latn-BA" sz="2400" b="1" dirty="0">
                <a:latin typeface="+mj-lt"/>
              </a:rPr>
              <a:t>1</a:t>
            </a:r>
            <a:r>
              <a:rPr lang="en-US" sz="2400" b="1" dirty="0" smtClean="0">
                <a:latin typeface="+mj-lt"/>
              </a:rPr>
              <a:t> </a:t>
            </a:r>
            <a:r>
              <a:rPr lang="bs-Latn-BA" sz="2400" b="1" dirty="0"/>
              <a:t>SLOBODA KRETANJA ROBE </a:t>
            </a:r>
            <a:r>
              <a:rPr lang="bs-Latn-BA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/>
              <a:t>Unaprijeđrn </a:t>
            </a:r>
            <a:r>
              <a:rPr lang="bs-Latn-BA" b="1" dirty="0"/>
              <a:t>zakonodavni okvir u dijelu horizontalnih mjera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A65"/>
                </a:solidFill>
              </a:rPr>
              <a:t>8 </a:t>
            </a:r>
            <a:r>
              <a:rPr lang="bs-Latn-BA" b="1" dirty="0">
                <a:solidFill>
                  <a:srgbClr val="FFDA65"/>
                </a:solidFill>
              </a:rPr>
              <a:t>proizvoda </a:t>
            </a:r>
            <a:r>
              <a:rPr lang="bs-Latn-BA" dirty="0"/>
              <a:t>iz Crne Gore se bez dodatnih prepreka već plasira na tržište EU koristeći sistem prijavljenih tijela </a:t>
            </a:r>
            <a:r>
              <a:rPr lang="bs-Latn-BA" dirty="0" smtClean="0"/>
              <a:t>EU</a:t>
            </a: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A65"/>
                </a:solidFill>
              </a:rPr>
              <a:t>Aplikacija za članstvo </a:t>
            </a:r>
            <a:r>
              <a:rPr lang="bs-Latn-BA" b="1" dirty="0">
                <a:solidFill>
                  <a:srgbClr val="FFDA65"/>
                </a:solidFill>
              </a:rPr>
              <a:t>Instituta za standardizaciju (ISME) u evropskim organizacijama za standardizaciju CEN/CENELEC</a:t>
            </a:r>
            <a:r>
              <a:rPr lang="bs-Latn-BA" dirty="0"/>
              <a:t>. </a:t>
            </a:r>
            <a:endParaRPr lang="bs-Latn-BA" b="1" dirty="0"/>
          </a:p>
        </p:txBody>
      </p:sp>
      <p:sp>
        <p:nvSpPr>
          <p:cNvPr id="9" name="Rectangle 8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20095"/>
              </p:ext>
            </p:extLst>
          </p:nvPr>
        </p:nvGraphicFramePr>
        <p:xfrm>
          <a:off x="1087817" y="362605"/>
          <a:ext cx="3484183" cy="76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4574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solidFill>
                            <a:schemeClr val="tx1"/>
                          </a:solidFill>
                        </a:rPr>
                        <a:t>UNUTRAŠNJE</a:t>
                      </a:r>
                      <a:r>
                        <a:rPr lang="sr-Latn-ME" sz="2400" baseline="0" dirty="0" smtClean="0">
                          <a:solidFill>
                            <a:schemeClr val="tx1"/>
                          </a:solidFill>
                        </a:rPr>
                        <a:t> TRŽIŠTE</a:t>
                      </a:r>
                      <a:endParaRPr lang="sr-Latn-M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512" y="1943100"/>
            <a:ext cx="5098343" cy="46320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P4  SLOBODA KRETANJA KAPITALA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 smtClean="0">
                <a:solidFill>
                  <a:srgbClr val="FFDA65"/>
                </a:solidFill>
              </a:rPr>
              <a:t>Zakon </a:t>
            </a:r>
            <a:r>
              <a:rPr lang="bs-Latn-BA" b="1" dirty="0">
                <a:solidFill>
                  <a:srgbClr val="FFDA65"/>
                </a:solidFill>
              </a:rPr>
              <a:t>o izmjenama i dopunama Zakona o platnom </a:t>
            </a:r>
            <a:r>
              <a:rPr lang="bs-Latn-BA" b="1" dirty="0" smtClean="0">
                <a:solidFill>
                  <a:srgbClr val="FFDA65"/>
                </a:solidFill>
              </a:rPr>
              <a:t>prometu </a:t>
            </a:r>
            <a:r>
              <a:rPr lang="bs-Latn-BA" dirty="0" smtClean="0"/>
              <a:t>i uvedene </a:t>
            </a:r>
            <a:r>
              <a:rPr lang="bs-Latn-BA" b="1" dirty="0" smtClean="0"/>
              <a:t>nove platne usluge </a:t>
            </a:r>
            <a:r>
              <a:rPr lang="bs-Latn-BA" dirty="0" smtClean="0"/>
              <a:t>zasnovane na internetskom i online rješenjima </a:t>
            </a:r>
          </a:p>
          <a:p>
            <a:pPr>
              <a:spcBef>
                <a:spcPts val="600"/>
              </a:spcBef>
            </a:pPr>
            <a:endParaRPr lang="bs-Latn-BA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>
                <a:solidFill>
                  <a:srgbClr val="FFDA65"/>
                </a:solidFill>
              </a:rPr>
              <a:t>Zakon o međubankarskim naknadama i posebnim pravilima poslovanja u vezi sa platnim karticama</a:t>
            </a:r>
            <a:r>
              <a:rPr lang="bs-Latn-BA" dirty="0">
                <a:solidFill>
                  <a:srgbClr val="FFDA65"/>
                </a:solidFill>
              </a:rPr>
              <a:t> </a:t>
            </a:r>
            <a:r>
              <a:rPr lang="bs-Latn-BA" dirty="0" smtClean="0"/>
              <a:t>i </a:t>
            </a:r>
            <a:r>
              <a:rPr lang="bs-Latn-BA" b="1" dirty="0" smtClean="0">
                <a:solidFill>
                  <a:srgbClr val="FFDA65"/>
                </a:solidFill>
              </a:rPr>
              <a:t>Zakon </a:t>
            </a:r>
            <a:r>
              <a:rPr lang="bs-Latn-BA" b="1" dirty="0">
                <a:solidFill>
                  <a:srgbClr val="FFDA65"/>
                </a:solidFill>
              </a:rPr>
              <a:t>o uporedivosti naknada povezanih sa računom za plaćanje potrošača</a:t>
            </a:r>
            <a:r>
              <a:rPr lang="bs-Latn-BA" dirty="0">
                <a:solidFill>
                  <a:srgbClr val="FFDA65"/>
                </a:solidFill>
              </a:rPr>
              <a:t>,</a:t>
            </a:r>
            <a:r>
              <a:rPr lang="bs-Latn-BA" dirty="0" smtClean="0">
                <a:solidFill>
                  <a:srgbClr val="FFDA65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bs-Latn-BA" dirty="0" smtClean="0">
              <a:solidFill>
                <a:srgbClr val="FFDA65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Donijeta </a:t>
            </a:r>
            <a:r>
              <a:rPr lang="bs-Latn-BA" b="1" dirty="0" smtClean="0">
                <a:solidFill>
                  <a:srgbClr val="FFDA65"/>
                </a:solidFill>
              </a:rPr>
              <a:t>Strategija </a:t>
            </a:r>
            <a:r>
              <a:rPr lang="bs-Latn-BA" b="1" dirty="0">
                <a:solidFill>
                  <a:srgbClr val="FFDA65"/>
                </a:solidFill>
              </a:rPr>
              <a:t>za prevenciju i suzbijanje terorizma, pranja novca i finansiranja teorizma</a:t>
            </a:r>
            <a:r>
              <a:rPr lang="bs-Latn-BA" b="1" dirty="0"/>
              <a:t> za period </a:t>
            </a:r>
            <a:r>
              <a:rPr lang="bs-Latn-BA" b="1" dirty="0" smtClean="0"/>
              <a:t>2022-2025</a:t>
            </a:r>
            <a:endParaRPr lang="bs-Latn-B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70264" y="679572"/>
            <a:ext cx="4774633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P6 PRIVREDNO PRAVO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>
                <a:solidFill>
                  <a:srgbClr val="FFDA65"/>
                </a:solidFill>
              </a:rPr>
              <a:t>Zakon o privrednim </a:t>
            </a:r>
            <a:r>
              <a:rPr lang="bs-Latn-BA" b="1" dirty="0" smtClean="0">
                <a:solidFill>
                  <a:srgbClr val="FFDA65"/>
                </a:solidFill>
              </a:rPr>
              <a:t>društvima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Uspostavljen </a:t>
            </a:r>
            <a:r>
              <a:rPr lang="bs-Latn-BA" b="1" dirty="0"/>
              <a:t>sistem Centralnog registra propisanih informacija (</a:t>
            </a:r>
            <a:r>
              <a:rPr lang="bs-Latn-BA" b="1" dirty="0" smtClean="0"/>
              <a:t>CRPI)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 smtClean="0">
                <a:solidFill>
                  <a:srgbClr val="FFDA65"/>
                </a:solidFill>
              </a:rPr>
              <a:t>Zakon o računovodstvu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3855" y="2931692"/>
            <a:ext cx="6475228" cy="3570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P7 </a:t>
            </a:r>
            <a:r>
              <a:rPr lang="bs-Latn-BA" b="1" dirty="0"/>
              <a:t>PRAVO INTELEKTUALNE SVOJINE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DonijetI </a:t>
            </a:r>
            <a:r>
              <a:rPr lang="bs-Latn-BA" b="1" dirty="0">
                <a:solidFill>
                  <a:srgbClr val="FFDA65"/>
                </a:solidFill>
              </a:rPr>
              <a:t>Zakon o izmjenama i dopunama Zakona o autorskom i srodnim pravima, Zakon o zaštiti poslovne tajne, Zakon o izmjenama i dopunama Zakona o patentima, Zakon o potvrđivanju Marakeškog ugovora za olakšanje pristupa objavljenim djelima za osobe koje su slijepe, slabovide ili imaju druge poteškoće u korišćenju štampanih materijala </a:t>
            </a:r>
            <a:r>
              <a:rPr lang="bs-Latn-BA" b="1" dirty="0"/>
              <a:t>i </a:t>
            </a:r>
            <a:r>
              <a:rPr lang="bs-Latn-BA" b="1" dirty="0">
                <a:solidFill>
                  <a:srgbClr val="FFDA65"/>
                </a:solidFill>
              </a:rPr>
              <a:t>Zakon o potvrđivanju Konvencije o priznavanju evropskih patenata </a:t>
            </a:r>
            <a:r>
              <a:rPr lang="bs-Latn-BA" dirty="0"/>
              <a:t>(Konvencija o evropskom patentu) </a:t>
            </a:r>
            <a:endParaRPr lang="bs-Latn-BA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Pripremljen </a:t>
            </a:r>
            <a:r>
              <a:rPr lang="bs-Latn-BA" b="1" dirty="0">
                <a:solidFill>
                  <a:srgbClr val="FFD54F"/>
                </a:solidFill>
              </a:rPr>
              <a:t>Nacrt strategije intelektualne svojine Crne Gore </a:t>
            </a:r>
            <a:r>
              <a:rPr lang="bs-Latn-BA" dirty="0"/>
              <a:t>za period 2022-2025. </a:t>
            </a:r>
            <a:endParaRPr lang="bs-Latn-BA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28044"/>
              </p:ext>
            </p:extLst>
          </p:nvPr>
        </p:nvGraphicFramePr>
        <p:xfrm>
          <a:off x="1087817" y="309716"/>
          <a:ext cx="3484183" cy="81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7463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solidFill>
                            <a:schemeClr val="tx1"/>
                          </a:solidFill>
                        </a:rPr>
                        <a:t>UNUTRAŠNJE</a:t>
                      </a:r>
                      <a:r>
                        <a:rPr lang="sr-Latn-ME" sz="2400" baseline="0" dirty="0" smtClean="0">
                          <a:solidFill>
                            <a:schemeClr val="tx1"/>
                          </a:solidFill>
                        </a:rPr>
                        <a:t> TRŽIŠTE</a:t>
                      </a:r>
                      <a:endParaRPr lang="sr-Latn-M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3884" y="2438400"/>
            <a:ext cx="532416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NAJBLIŽI PRIVREMENOM ZATVARANJU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940413" y="1943100"/>
            <a:ext cx="147484" cy="608371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25665" y="2654710"/>
            <a:ext cx="319232" cy="53094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902803" y="551671"/>
            <a:ext cx="990599" cy="304799"/>
          </a:xfrm>
        </p:spPr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8824" y="309716"/>
            <a:ext cx="6116646" cy="25853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P9 FINANSIJSKE USLUGE</a:t>
            </a:r>
          </a:p>
          <a:p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b="1" dirty="0"/>
              <a:t>Procjena kvaliteta active (AQR) </a:t>
            </a:r>
            <a:r>
              <a:rPr lang="bs-Latn-BA" dirty="0"/>
              <a:t>u Crnoj Gori </a:t>
            </a:r>
            <a:r>
              <a:rPr lang="bs-Latn-BA" dirty="0" smtClean="0"/>
              <a:t> SPROVEDENA PO PRVI PUT</a:t>
            </a:r>
            <a:r>
              <a:rPr lang="bs-Latn-BA" b="1" dirty="0" smtClean="0">
                <a:solidFill>
                  <a:srgbClr val="FFDA65"/>
                </a:solidFill>
              </a:rPr>
              <a:t> potvrdila </a:t>
            </a:r>
            <a:r>
              <a:rPr lang="bs-Latn-BA" b="1" dirty="0">
                <a:solidFill>
                  <a:srgbClr val="FFDA65"/>
                </a:solidFill>
              </a:rPr>
              <a:t>stabilnost bankarskog sektora Crne Gore, zadovoljavajući kvalitet aktive i kapitalne adekvatnosti domaćeg bankarskog </a:t>
            </a:r>
            <a:r>
              <a:rPr lang="bs-Latn-BA" b="1" dirty="0" smtClean="0">
                <a:solidFill>
                  <a:srgbClr val="FFDA65"/>
                </a:solidFill>
              </a:rPr>
              <a:t>sistema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A65"/>
                </a:solidFill>
              </a:rPr>
              <a:t>CBCG </a:t>
            </a:r>
            <a:r>
              <a:rPr lang="bs-Latn-BA" b="1" dirty="0">
                <a:solidFill>
                  <a:srgbClr val="FFDA65"/>
                </a:solidFill>
              </a:rPr>
              <a:t>radi na dodatnom usaglašavanju Zakona o sanaciji kreditnih institucija</a:t>
            </a:r>
            <a:endParaRPr lang="bs-Latn-BA" b="1" dirty="0" smtClean="0">
              <a:solidFill>
                <a:srgbClr val="FFDA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034" y="3084627"/>
            <a:ext cx="6673705" cy="36933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P28 ZAŠTITA POTROŠAČA I ZDRAVLJA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CEZAP </a:t>
            </a:r>
            <a:r>
              <a:rPr lang="bs-Latn-BA" dirty="0"/>
              <a:t>je, </a:t>
            </a:r>
            <a:r>
              <a:rPr lang="bs-Latn-BA" dirty="0" smtClean="0"/>
              <a:t>prvi </a:t>
            </a:r>
            <a:r>
              <a:rPr lang="bs-Latn-BA" dirty="0"/>
              <a:t>put u Crnoj Gori, pokrenuo </a:t>
            </a:r>
            <a:r>
              <a:rPr lang="bs-Latn-BA" b="1" dirty="0"/>
              <a:t>tužbe za zaštitu kolektivnih interesa potrošača tužbom protiv CKB banke</a:t>
            </a:r>
            <a:r>
              <a:rPr lang="bs-Latn-BA" dirty="0"/>
              <a:t> (naknada kod prijevremene otplate kredita</a:t>
            </a:r>
            <a:r>
              <a:rPr lang="bs-Latn-BA" dirty="0" smtClean="0"/>
              <a:t>). </a:t>
            </a:r>
            <a:r>
              <a:rPr lang="bs-Latn-BA" b="1" u="sng" dirty="0"/>
              <a:t>Osnovni sud je donio pozitivnu presudu po </a:t>
            </a:r>
            <a:r>
              <a:rPr lang="bs-Latn-BA" b="1" u="sng" dirty="0" smtClean="0"/>
              <a:t>potrošače !</a:t>
            </a:r>
          </a:p>
          <a:p>
            <a:endParaRPr lang="bs-Latn-BA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b="1" dirty="0">
                <a:solidFill>
                  <a:srgbClr val="FFD54F"/>
                </a:solidFill>
              </a:rPr>
              <a:t>„Jačanje sistema zdravstva u Crnoj Gori</a:t>
            </a:r>
            <a:r>
              <a:rPr lang="bs-Latn-BA" dirty="0"/>
              <a:t>”, koji predviđa i implementaciju informacionog </a:t>
            </a:r>
            <a:r>
              <a:rPr lang="bs-Latn-BA" dirty="0" smtClean="0"/>
              <a:t>sistema</a:t>
            </a:r>
          </a:p>
          <a:p>
            <a:endParaRPr lang="bs-Latn-BA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s-Latn-BA" b="1" dirty="0" smtClean="0"/>
              <a:t>Prva zajednička opsežna akcija UIP </a:t>
            </a:r>
            <a:r>
              <a:rPr lang="bs-Latn-BA" dirty="0" smtClean="0"/>
              <a:t>u </a:t>
            </a:r>
            <a:r>
              <a:rPr lang="bs-Latn-BA" dirty="0"/>
              <a:t>oblasti trgovine preko interneta, putem provjere internet stranica trgovaca sa posebnim akcentom na pravo i rokove za jednostrani raskid </a:t>
            </a:r>
            <a:r>
              <a:rPr lang="bs-Latn-BA" b="1" dirty="0"/>
              <a:t>(sweeps akcije</a:t>
            </a:r>
            <a:r>
              <a:rPr lang="bs-Latn-BA" b="1" dirty="0" smtClean="0"/>
              <a:t>).</a:t>
            </a:r>
            <a:endParaRPr lang="sr-Latn-M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380" y="1417712"/>
            <a:ext cx="3648359" cy="50783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P8 KONKURENCIJA</a:t>
            </a:r>
          </a:p>
          <a:p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>
                <a:solidFill>
                  <a:srgbClr val="FFD54F"/>
                </a:solidFill>
              </a:rPr>
              <a:t>Zakon o izmjenama i dopunama Zakona o zaštiti konkurencije</a:t>
            </a:r>
            <a:r>
              <a:rPr lang="bs-Latn-BA" dirty="0">
                <a:solidFill>
                  <a:srgbClr val="FFD54F"/>
                </a:solidFill>
              </a:rPr>
              <a:t> </a:t>
            </a:r>
            <a:endParaRPr lang="bs-Latn-BA" b="1" dirty="0" smtClean="0">
              <a:solidFill>
                <a:srgbClr val="FFD54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/>
              <a:t>Agencija za zaštitu konkurencije je uspostavila tri registra i to: </a:t>
            </a: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s-Latn-BA" b="1" dirty="0" smtClean="0"/>
              <a:t>Registar </a:t>
            </a:r>
            <a:r>
              <a:rPr lang="bs-Latn-BA" b="1" dirty="0"/>
              <a:t>COVID – 19</a:t>
            </a:r>
            <a:r>
              <a:rPr lang="bs-Latn-BA" dirty="0"/>
              <a:t>,  </a:t>
            </a: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s-Latn-BA" b="1" dirty="0" smtClean="0"/>
              <a:t>De</a:t>
            </a:r>
            <a:r>
              <a:rPr lang="bs-Latn-BA" dirty="0" smtClean="0"/>
              <a:t> </a:t>
            </a:r>
            <a:r>
              <a:rPr lang="bs-Latn-BA" b="1" dirty="0"/>
              <a:t>minimis</a:t>
            </a:r>
            <a:r>
              <a:rPr lang="bs-Latn-BA" dirty="0"/>
              <a:t> (pomoć male vrijednosti</a:t>
            </a:r>
            <a:r>
              <a:rPr lang="bs-Latn-BA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s-Latn-BA" b="1" dirty="0" smtClean="0"/>
              <a:t>Opšti </a:t>
            </a:r>
            <a:r>
              <a:rPr lang="bs-Latn-BA" b="1" dirty="0"/>
              <a:t>registar državne </a:t>
            </a:r>
            <a:r>
              <a:rPr lang="bs-Latn-BA" b="1" dirty="0" smtClean="0"/>
              <a:t>pomoći</a:t>
            </a:r>
          </a:p>
          <a:p>
            <a:endParaRPr lang="bs-Latn-B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/>
              <a:t>Z</a:t>
            </a:r>
            <a:r>
              <a:rPr lang="bs-Latn-BA" dirty="0" smtClean="0"/>
              <a:t>natan </a:t>
            </a:r>
            <a:r>
              <a:rPr lang="bs-Latn-BA" b="1" dirty="0"/>
              <a:t>napredak u odnosu na broj predmeta u oblasti primjene Zakona o zaštiti </a:t>
            </a:r>
            <a:r>
              <a:rPr lang="bs-Latn-BA" b="1" dirty="0" smtClean="0"/>
              <a:t>konkurencije</a:t>
            </a:r>
            <a:endParaRPr lang="bs-Latn-BA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8432"/>
              </p:ext>
            </p:extLst>
          </p:nvPr>
        </p:nvGraphicFramePr>
        <p:xfrm>
          <a:off x="1087817" y="309716"/>
          <a:ext cx="3484183" cy="81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7463">
                <a:tc>
                  <a:txBody>
                    <a:bodyPr/>
                    <a:lstStyle/>
                    <a:p>
                      <a:r>
                        <a:rPr lang="sr-Latn-ME" sz="2400" dirty="0" smtClean="0">
                          <a:solidFill>
                            <a:schemeClr val="tx1"/>
                          </a:solidFill>
                        </a:rPr>
                        <a:t>UNUTRAŠNJE</a:t>
                      </a:r>
                      <a:r>
                        <a:rPr lang="sr-Latn-ME" sz="2400" baseline="0" dirty="0" smtClean="0">
                          <a:solidFill>
                            <a:schemeClr val="tx1"/>
                          </a:solidFill>
                        </a:rPr>
                        <a:t> TRŽIŠTE</a:t>
                      </a:r>
                      <a:endParaRPr lang="sr-Latn-M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8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20768"/>
              </p:ext>
            </p:extLst>
          </p:nvPr>
        </p:nvGraphicFramePr>
        <p:xfrm>
          <a:off x="1131572" y="313048"/>
          <a:ext cx="4822661" cy="7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2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367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KONKURENTNOST I INKLUZIVNI RAST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88483"/>
              </p:ext>
            </p:extLst>
          </p:nvPr>
        </p:nvGraphicFramePr>
        <p:xfrm>
          <a:off x="466004" y="1357282"/>
          <a:ext cx="1135813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25159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 STEPEN REALIZACIJE MJERA IZ AP ZA ADRESIRANJE PREPORUKA EK – 83% , DRUGI PO REDU NAJUSPJEŠNIJI KLASTER</a:t>
                      </a:r>
                      <a:endParaRPr lang="bs-Latn-BA" sz="1800" b="1" i="0" kern="120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EKONOMSKIH REFORMI  2022-2024 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PRIPREMLJEN I DOSTAVLJEN EK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Posebno je važno što je nova ekonomska politika, Fiskalna strategija i program strukturnih reformi na odgovarajući način odraženi u ovom dokumentu, u skladu sa preporukama EK.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P10, Strategija digitalne transformacije Crne Gore 2022-2026,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za privlačenje digitalnih nomada u Crnoj Gori do 2025. Strategija sajber bezbjednosti 2022-2026.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 važan korak  donošenje </a:t>
                      </a:r>
                      <a:r>
                        <a:rPr lang="bs-Latn-BA" sz="1800" b="1" i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Zakona o porezu na dobit pravnih lica</a:t>
                      </a:r>
                      <a:endParaRPr lang="bs-Latn-BA" sz="1800" b="1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P19,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značajno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donošenje </a:t>
                      </a:r>
                      <a:r>
                        <a:rPr lang="bs-Latn-BA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za podršku zapošljavanju mladih i Nacionalne strategije zapošljavanja 2021-2025, s Akcionim planovima zapošljavanja za 2021. i 2022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Pozitivan aspekat cjelokupnom klasteru daju rezultati: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P20, kontinuirana međuresorska koordinacija industrijske politike,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 usvojen Operativni program za implementaciju Strategije pametne specijalizacije 2021-24;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 rad na poboljšanju inkluzivnog obrazovanja i kvalitetnog pristupa obrazovanju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 P29, utvrđen Predlog Carinskog zakona i donijeta Odluka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zabrani skladištenja duvanskih proizvoda na teritoriji Slobodne zone „Luka Bar“.</a:t>
                      </a:r>
                      <a:endParaRPr lang="bs-Latn-BA" sz="1800" b="1" i="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0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3506" y="573181"/>
            <a:ext cx="5177233" cy="16312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P17 </a:t>
            </a:r>
            <a:r>
              <a:rPr lang="bs-Latn-BA" b="1" dirty="0"/>
              <a:t>EKONOMSKA I MONETARNA UNIJA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54F"/>
                </a:solidFill>
              </a:rPr>
              <a:t>Program </a:t>
            </a:r>
            <a:r>
              <a:rPr lang="bs-Latn-BA" b="1" dirty="0">
                <a:solidFill>
                  <a:srgbClr val="FFD54F"/>
                </a:solidFill>
              </a:rPr>
              <a:t>ekonomskih reformi </a:t>
            </a:r>
            <a:r>
              <a:rPr lang="bs-Latn-BA" b="1" dirty="0" smtClean="0"/>
              <a:t>2022-2024</a:t>
            </a:r>
            <a:endParaRPr lang="bs-Latn-BA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Pripremljen Predlog </a:t>
            </a:r>
            <a:r>
              <a:rPr lang="bs-Latn-BA" dirty="0"/>
              <a:t>zakona o izmjenama i dopunama Zakona o zvaničnoj statistici i sistemu zvanične statistike Crne Gore</a:t>
            </a:r>
            <a:endParaRPr lang="bs-Latn-BA" b="1" dirty="0" smtClean="0">
              <a:solidFill>
                <a:srgbClr val="FFDA6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077" y="2262605"/>
            <a:ext cx="7349613" cy="42780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P16 POREZI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dirty="0" smtClean="0"/>
              <a:t>Napredak ostvaren </a:t>
            </a:r>
            <a:r>
              <a:rPr lang="bs-Latn-BA" b="1" dirty="0" smtClean="0"/>
              <a:t>sprovođenjem </a:t>
            </a:r>
            <a:r>
              <a:rPr lang="bs-Latn-BA" b="1" dirty="0"/>
              <a:t>Okvirne konvencije Svjetske zdravstvene organizacije o kontroli duvana (FCTC) o obilježavanju duvanskih proizvoda i alkoholnih pića akciznim </a:t>
            </a:r>
            <a:r>
              <a:rPr lang="bs-Latn-BA" b="1" dirty="0" smtClean="0"/>
              <a:t>markicama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b="1" dirty="0">
                <a:solidFill>
                  <a:srgbClr val="FFD54F"/>
                </a:solidFill>
              </a:rPr>
              <a:t>Sistem za e-fiskalizaciju </a:t>
            </a:r>
            <a:r>
              <a:rPr lang="bs-Latn-BA" dirty="0"/>
              <a:t>postao je operativan 1. I 2021, sa prelaznim rokom primjene od 6 </a:t>
            </a:r>
            <a:r>
              <a:rPr lang="bs-Latn-BA" dirty="0" smtClean="0"/>
              <a:t>mjeseci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A65"/>
                </a:solidFill>
              </a:rPr>
              <a:t>Donijet </a:t>
            </a:r>
            <a:r>
              <a:rPr lang="bs-Latn-BA" b="1" dirty="0">
                <a:solidFill>
                  <a:srgbClr val="FFDA65"/>
                </a:solidFill>
              </a:rPr>
              <a:t>set važnih zakona u okviru „Evropa sad” programa: </a:t>
            </a:r>
            <a:r>
              <a:rPr lang="bs-Latn-BA" sz="1600" dirty="0">
                <a:solidFill>
                  <a:srgbClr val="FFDA65"/>
                </a:solidFill>
              </a:rPr>
              <a:t>Zakon o izmjenama i dopunama Zakona o porezu na dohodak fizičkih lica, Zakon o izmjenama i dopuni Zakona o doprinosima za obavezno socijalno osiguranje, Zakon o izmjeni Zakona o objedinjenoj registraciji i sistemu izvještavanja o obračunu i naplati poreza i doprinosa, Zakon o reprogramu poreskog potraživanja, Zakon o izmjenama i dopunama Zakona o poreskoj administraciji, Zakon o izmjenama i dopunama Zakona o porezu na dobit pravnih lica, kao i Zakon o dopunama Zakona o porezu na dodatu vrijednost.</a:t>
            </a:r>
            <a:endParaRPr lang="bs-Latn-BA" sz="1600" dirty="0" smtClean="0">
              <a:solidFill>
                <a:srgbClr val="FFDA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05" y="1195169"/>
            <a:ext cx="3957208" cy="53091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P10 INFORMATIČKO DRUŠTVO I MEDIJI</a:t>
            </a:r>
          </a:p>
          <a:p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dirty="0"/>
              <a:t>Pripremljena je </a:t>
            </a:r>
            <a:r>
              <a:rPr lang="sr-Latn-ME" b="1" dirty="0">
                <a:solidFill>
                  <a:srgbClr val="FFD54F"/>
                </a:solidFill>
              </a:rPr>
              <a:t>Prva Medijska strategija Crne Gore 2022-2026.</a:t>
            </a:r>
            <a:r>
              <a:rPr lang="sr-Latn-ME" dirty="0"/>
              <a:t> </a:t>
            </a:r>
            <a:endParaRPr lang="sr-Latn-ME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dirty="0" smtClean="0"/>
              <a:t>Donijeti</a:t>
            </a:r>
            <a:r>
              <a:rPr lang="sr-Latn-ME" b="1" dirty="0" smtClean="0"/>
              <a:t> </a:t>
            </a:r>
            <a:r>
              <a:rPr lang="sr-Latn-ME" b="1" dirty="0" smtClean="0">
                <a:solidFill>
                  <a:srgbClr val="FFD54F"/>
                </a:solidFill>
              </a:rPr>
              <a:t>Strategija digitalne </a:t>
            </a:r>
            <a:r>
              <a:rPr lang="sr-Latn-ME" b="1" dirty="0">
                <a:solidFill>
                  <a:srgbClr val="FFD54F"/>
                </a:solidFill>
              </a:rPr>
              <a:t>transformacije Crne Gore 2022-2026, </a:t>
            </a:r>
            <a:r>
              <a:rPr lang="sr-Latn-ME" b="1" dirty="0" smtClean="0">
                <a:solidFill>
                  <a:srgbClr val="FFD54F"/>
                </a:solidFill>
              </a:rPr>
              <a:t>Program </a:t>
            </a:r>
            <a:r>
              <a:rPr lang="sr-Latn-ME" b="1" dirty="0">
                <a:solidFill>
                  <a:srgbClr val="FFD54F"/>
                </a:solidFill>
              </a:rPr>
              <a:t>za privlačenje digitalnih nomada u Crnoj Gori do 2025, </a:t>
            </a:r>
            <a:r>
              <a:rPr lang="sr-Latn-ME" b="1" dirty="0" smtClean="0">
                <a:solidFill>
                  <a:srgbClr val="FFD54F"/>
                </a:solidFill>
              </a:rPr>
              <a:t>Strategija </a:t>
            </a:r>
            <a:r>
              <a:rPr lang="sr-Latn-ME" b="1" dirty="0">
                <a:solidFill>
                  <a:srgbClr val="FFD54F"/>
                </a:solidFill>
              </a:rPr>
              <a:t>sajber bezbjednosti 2022-2026, </a:t>
            </a:r>
            <a:r>
              <a:rPr lang="sr-Latn-ME" b="1" dirty="0" smtClean="0">
                <a:solidFill>
                  <a:srgbClr val="FFD54F"/>
                </a:solidFill>
              </a:rPr>
              <a:t>Mapa </a:t>
            </a:r>
            <a:r>
              <a:rPr lang="sr-Latn-ME" b="1" dirty="0">
                <a:solidFill>
                  <a:srgbClr val="FFD54F"/>
                </a:solidFill>
              </a:rPr>
              <a:t>puta za uvođenje 5G mobilnih komunikacionih </a:t>
            </a:r>
            <a:r>
              <a:rPr lang="sr-Latn-ME" b="1" dirty="0" smtClean="0">
                <a:solidFill>
                  <a:srgbClr val="FFD54F"/>
                </a:solidFill>
              </a:rPr>
              <a:t>mreža,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b="1" dirty="0" smtClean="0">
                <a:solidFill>
                  <a:srgbClr val="FFD54F"/>
                </a:solidFill>
              </a:rPr>
              <a:t> </a:t>
            </a:r>
            <a:r>
              <a:rPr lang="bs-Latn-BA" dirty="0" smtClean="0"/>
              <a:t>Sprovodi se 2. faza </a:t>
            </a:r>
            <a:r>
              <a:rPr lang="bs-Latn-BA" b="1" dirty="0"/>
              <a:t>Sporazuma o smanjenju cijena usluga rominga </a:t>
            </a:r>
            <a:r>
              <a:rPr lang="bs-Latn-BA" dirty="0"/>
              <a:t>na regionalnom nivou „Roaming like home“. </a:t>
            </a:r>
            <a:endParaRPr lang="bs-Latn-BA" b="1" dirty="0" smtClean="0">
              <a:solidFill>
                <a:srgbClr val="FFD54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30112"/>
              </p:ext>
            </p:extLst>
          </p:nvPr>
        </p:nvGraphicFramePr>
        <p:xfrm>
          <a:off x="1131573" y="313048"/>
          <a:ext cx="4586470" cy="7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367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KONKURENTNOST I INKLUZIVNI RAST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8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0663" y="1387108"/>
            <a:ext cx="6398149" cy="51706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P20  PREDUZETNIŠTVO </a:t>
            </a:r>
            <a:r>
              <a:rPr lang="bs-Latn-BA" b="1" dirty="0"/>
              <a:t>I INDUSTRIJSKA </a:t>
            </a:r>
            <a:endParaRPr lang="bs-Latn-BA" b="1" dirty="0" smtClean="0"/>
          </a:p>
          <a:p>
            <a:r>
              <a:rPr lang="bs-Latn-BA" b="1" dirty="0"/>
              <a:t> </a:t>
            </a:r>
            <a:r>
              <a:rPr lang="bs-Latn-BA" b="1" dirty="0" smtClean="0"/>
              <a:t>       POLITIKA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54F"/>
                </a:solidFill>
              </a:rPr>
              <a:t>Donijet Akcioni </a:t>
            </a:r>
            <a:r>
              <a:rPr lang="bs-Latn-BA" b="1" dirty="0">
                <a:solidFill>
                  <a:srgbClr val="FFD54F"/>
                </a:solidFill>
              </a:rPr>
              <a:t>plan za implementaciju Industrijske politike </a:t>
            </a:r>
            <a:r>
              <a:rPr lang="bs-Latn-BA" dirty="0"/>
              <a:t>za period </a:t>
            </a:r>
            <a:r>
              <a:rPr lang="bs-Latn-BA" dirty="0" smtClean="0"/>
              <a:t>2021-2022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Formiran je </a:t>
            </a:r>
            <a:r>
              <a:rPr lang="bs-Latn-BA" b="1" dirty="0">
                <a:solidFill>
                  <a:srgbClr val="FFD54F"/>
                </a:solidFill>
              </a:rPr>
              <a:t>Savjet za inovacije i pametnu </a:t>
            </a:r>
            <a:r>
              <a:rPr lang="bs-Latn-BA" b="1" dirty="0" smtClean="0">
                <a:solidFill>
                  <a:srgbClr val="FFD54F"/>
                </a:solidFill>
              </a:rPr>
              <a:t>specijalizaciju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Utvrđen </a:t>
            </a:r>
            <a:r>
              <a:rPr lang="bs-Latn-BA" b="1" dirty="0"/>
              <a:t>Predlog zakona o Kreditno-garantnom fondu</a:t>
            </a:r>
            <a:r>
              <a:rPr lang="bs-Latn-BA" dirty="0"/>
              <a:t>, čije osnivanje pruža dugoročni benefit za rast i razvoj  naše </a:t>
            </a:r>
            <a:r>
              <a:rPr lang="bs-Latn-BA" dirty="0" smtClean="0"/>
              <a:t>privrede</a:t>
            </a:r>
            <a:endParaRPr lang="bs-Latn-BA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/>
              <a:t>Strategija </a:t>
            </a:r>
            <a:r>
              <a:rPr lang="bs-Latn-BA" b="1" dirty="0"/>
              <a:t>razvoja ženskog preduzetništva u Crnoj Gori za period </a:t>
            </a:r>
            <a:r>
              <a:rPr lang="bs-Latn-BA" b="1" dirty="0" smtClean="0"/>
              <a:t>2021-2024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/>
              <a:t>Kontinuirano sprovođenje programske podrške privredi </a:t>
            </a:r>
            <a:r>
              <a:rPr lang="bs-Latn-BA" b="1" dirty="0" smtClean="0"/>
              <a:t>kroz </a:t>
            </a:r>
            <a:r>
              <a:rPr lang="bs-Latn-BA" b="1" dirty="0"/>
              <a:t>tri programa: </a:t>
            </a:r>
            <a:r>
              <a:rPr lang="bs-Latn-BA" sz="1600" dirty="0"/>
              <a:t>Program za unapređenje konkurentnosti privrede za 2022, Program za razvoj prerađivačke industrije i Program za razvoj i promociju </a:t>
            </a:r>
            <a:r>
              <a:rPr lang="bs-Latn-BA" sz="1600" dirty="0" smtClean="0"/>
              <a:t>zanatstva.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/>
              <a:t>Strategija </a:t>
            </a:r>
            <a:r>
              <a:rPr lang="bs-Latn-BA" b="1" dirty="0"/>
              <a:t>razvoja turizma Crne Gore 2022-2025</a:t>
            </a:r>
            <a:r>
              <a:rPr lang="bs-Latn-BA" b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277" y="457927"/>
            <a:ext cx="4820861" cy="60478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P19  SOCIJALNA POLITIKA I </a:t>
            </a:r>
          </a:p>
          <a:p>
            <a:r>
              <a:rPr lang="bs-Latn-BA" b="1" dirty="0"/>
              <a:t> </a:t>
            </a:r>
            <a:r>
              <a:rPr lang="bs-Latn-BA" b="1" dirty="0" smtClean="0"/>
              <a:t>       ZAPOŠLJAVANJE</a:t>
            </a:r>
          </a:p>
          <a:p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/>
              <a:t>Donijet </a:t>
            </a:r>
            <a:r>
              <a:rPr lang="bs-Latn-BA" b="1" dirty="0">
                <a:solidFill>
                  <a:srgbClr val="FFD54F"/>
                </a:solidFill>
              </a:rPr>
              <a:t>Zakon o izmjenama i dopunama Zakona o radu </a:t>
            </a:r>
            <a:r>
              <a:rPr lang="bs-Latn-BA" dirty="0"/>
              <a:t>u okviru Programa „Evropa sad</a:t>
            </a:r>
            <a:r>
              <a:rPr lang="bs-Latn-BA" dirty="0" smtClean="0"/>
              <a:t>“</a:t>
            </a:r>
          </a:p>
          <a:p>
            <a:pPr>
              <a:spcBef>
                <a:spcPts val="600"/>
              </a:spcBef>
            </a:pPr>
            <a:endParaRPr lang="bs-Latn-BA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 smtClean="0"/>
              <a:t>Zakon </a:t>
            </a:r>
            <a:r>
              <a:rPr lang="bs-Latn-BA" b="1" dirty="0"/>
              <a:t>o mirnom rješavanju radnih </a:t>
            </a:r>
            <a:r>
              <a:rPr lang="bs-Latn-BA" b="1" dirty="0" smtClean="0"/>
              <a:t>sporova</a:t>
            </a:r>
          </a:p>
          <a:p>
            <a:pPr>
              <a:spcBef>
                <a:spcPts val="600"/>
              </a:spcBef>
            </a:pP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Donijeta </a:t>
            </a:r>
            <a:r>
              <a:rPr lang="bs-Latn-BA" b="1" dirty="0">
                <a:solidFill>
                  <a:srgbClr val="FFD54F"/>
                </a:solidFill>
              </a:rPr>
              <a:t>Nacionalna strategija zapošljavanja 2021-2025</a:t>
            </a:r>
          </a:p>
          <a:p>
            <a:pPr>
              <a:spcBef>
                <a:spcPts val="600"/>
              </a:spcBef>
            </a:pP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Intenzivan rad na </a:t>
            </a:r>
            <a:r>
              <a:rPr lang="bs-Latn-BA" dirty="0"/>
              <a:t>na izradi </a:t>
            </a:r>
            <a:r>
              <a:rPr lang="bs-Latn-BA" b="1" dirty="0">
                <a:solidFill>
                  <a:srgbClr val="FFD54F"/>
                </a:solidFill>
              </a:rPr>
              <a:t>Strategije za unapređenje zaštite i zdravlja na radu </a:t>
            </a:r>
            <a:r>
              <a:rPr lang="bs-Latn-BA" dirty="0" smtClean="0"/>
              <a:t>2022-2027</a:t>
            </a:r>
          </a:p>
          <a:p>
            <a:pPr>
              <a:spcBef>
                <a:spcPts val="600"/>
              </a:spcBef>
            </a:pPr>
            <a:endParaRPr lang="bs-Latn-BA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Usvojen </a:t>
            </a:r>
            <a:r>
              <a:rPr lang="bs-Latn-BA" b="1" dirty="0"/>
              <a:t>Program podrške za zapošljavanje mladih</a:t>
            </a:r>
            <a:r>
              <a:rPr lang="bs-Latn-BA" dirty="0"/>
              <a:t> </a:t>
            </a:r>
            <a:endParaRPr lang="bs-Latn-BA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11928" y="134961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5332"/>
              </p:ext>
            </p:extLst>
          </p:nvPr>
        </p:nvGraphicFramePr>
        <p:xfrm>
          <a:off x="5400663" y="313776"/>
          <a:ext cx="4586470" cy="7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367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KONKURENTNOST I INKLUZIVNI RAST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4496" y="3716132"/>
            <a:ext cx="6533710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P29 CARINSKA UNIJA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dirty="0"/>
              <a:t>U</a:t>
            </a:r>
            <a:r>
              <a:rPr lang="sr-Latn-ME" dirty="0" smtClean="0"/>
              <a:t>tvrđen </a:t>
            </a:r>
            <a:r>
              <a:rPr lang="sr-Latn-ME" dirty="0"/>
              <a:t>je </a:t>
            </a:r>
            <a:r>
              <a:rPr lang="sr-Latn-ME" b="1" dirty="0" smtClean="0">
                <a:solidFill>
                  <a:srgbClr val="FFD54F"/>
                </a:solidFill>
              </a:rPr>
              <a:t>Predlog Carinskog zakona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ME" dirty="0" smtClean="0"/>
              <a:t>U </a:t>
            </a:r>
            <a:r>
              <a:rPr lang="sr-Latn-ME" dirty="0"/>
              <a:t>okviru projekta </a:t>
            </a:r>
            <a:r>
              <a:rPr lang="sr-Latn-ME" dirty="0" smtClean="0"/>
              <a:t>„Podrška </a:t>
            </a:r>
            <a:r>
              <a:rPr lang="sr-Latn-ME" dirty="0"/>
              <a:t>Upravi </a:t>
            </a:r>
            <a:r>
              <a:rPr lang="sr-Latn-ME" dirty="0" smtClean="0"/>
              <a:t>carina“</a:t>
            </a:r>
            <a:r>
              <a:rPr lang="sr-Latn-ME" dirty="0"/>
              <a:t> </a:t>
            </a:r>
            <a:r>
              <a:rPr lang="sr-Latn-ME" dirty="0" smtClean="0"/>
              <a:t>uspješno realizovana </a:t>
            </a:r>
            <a:r>
              <a:rPr lang="sr-Latn-ME" dirty="0"/>
              <a:t>aktivnost </a:t>
            </a:r>
            <a:r>
              <a:rPr lang="sr-Latn-ME" b="1" dirty="0"/>
              <a:t>povezivanja sa Zajedničkom komunikacionom mrežom zemalja članica </a:t>
            </a:r>
            <a:r>
              <a:rPr lang="sr-Latn-ME" dirty="0"/>
              <a:t>(CCN/CSI</a:t>
            </a:r>
            <a:endParaRPr lang="bs-Latn-BA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6284" y="3502523"/>
            <a:ext cx="4429372" cy="28161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P26 </a:t>
            </a:r>
            <a:r>
              <a:rPr lang="bs-Latn-BA" b="1" dirty="0"/>
              <a:t>OBRAZOVANJE I KULTURA</a:t>
            </a: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54F"/>
                </a:solidFill>
              </a:rPr>
              <a:t>Strategija </a:t>
            </a:r>
            <a:r>
              <a:rPr lang="bs-Latn-BA" b="1" dirty="0">
                <a:solidFill>
                  <a:srgbClr val="FFD54F"/>
                </a:solidFill>
              </a:rPr>
              <a:t>ranog i predškolskog vaspitanja i obrazovanja </a:t>
            </a:r>
            <a:r>
              <a:rPr lang="bs-Latn-BA" dirty="0"/>
              <a:t>(2021-2025) sa Akcionim </a:t>
            </a:r>
            <a:r>
              <a:rPr lang="bs-Latn-BA" dirty="0" smtClean="0"/>
              <a:t>planom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/>
              <a:t>Sporazum između EU i Crne Gore o učešću Crne Gore u programu </a:t>
            </a:r>
            <a:r>
              <a:rPr lang="bs-Latn-BA" b="1" dirty="0">
                <a:solidFill>
                  <a:srgbClr val="FFD54F"/>
                </a:solidFill>
              </a:rPr>
              <a:t>Kreativna Evropa </a:t>
            </a:r>
            <a:r>
              <a:rPr lang="bs-Latn-BA" b="1" dirty="0" smtClean="0"/>
              <a:t>2021-2027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/>
              <a:t>Program cjeloživotnog karijernog vođenja i savjetovanja </a:t>
            </a:r>
            <a:r>
              <a:rPr lang="bs-Latn-BA" dirty="0" smtClean="0"/>
              <a:t>2021-2023 </a:t>
            </a:r>
            <a:endParaRPr lang="sr-Latn-M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977" y="1436058"/>
            <a:ext cx="10780762" cy="1785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P25 </a:t>
            </a:r>
            <a:r>
              <a:rPr lang="bs-Latn-BA" b="1" dirty="0"/>
              <a:t>NAUKA I ISTRAŽIVANJE</a:t>
            </a:r>
            <a:endParaRPr lang="sr-Latn-R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/>
              <a:t>Obezbijeđeno učešće </a:t>
            </a:r>
            <a:r>
              <a:rPr lang="bs-Latn-BA" b="1" dirty="0"/>
              <a:t>Crne Gore u </a:t>
            </a:r>
            <a:r>
              <a:rPr lang="bs-Latn-BA" b="1" dirty="0">
                <a:solidFill>
                  <a:srgbClr val="FFD54F"/>
                </a:solidFill>
              </a:rPr>
              <a:t>Horizont Evropa </a:t>
            </a:r>
            <a:r>
              <a:rPr lang="bs-Latn-BA" b="1" dirty="0"/>
              <a:t>programu </a:t>
            </a: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Usvojen</a:t>
            </a:r>
            <a:r>
              <a:rPr lang="bs-Latn-BA" b="1" dirty="0" smtClean="0">
                <a:solidFill>
                  <a:srgbClr val="FFDA65"/>
                </a:solidFill>
              </a:rPr>
              <a:t> </a:t>
            </a:r>
            <a:r>
              <a:rPr lang="bs-Latn-BA" b="1" dirty="0" smtClean="0">
                <a:solidFill>
                  <a:srgbClr val="FFD54F"/>
                </a:solidFill>
              </a:rPr>
              <a:t>Operativni program </a:t>
            </a:r>
            <a:r>
              <a:rPr lang="bs-Latn-BA" b="1" dirty="0">
                <a:solidFill>
                  <a:srgbClr val="FFD54F"/>
                </a:solidFill>
              </a:rPr>
              <a:t>za implementaciju Strategije pametne specijalizacije 2021-2024 </a:t>
            </a:r>
            <a:endParaRPr lang="bs-Latn-BA" b="1" dirty="0" smtClean="0">
              <a:solidFill>
                <a:srgbClr val="FFD54F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Usvojen</a:t>
            </a:r>
            <a:r>
              <a:rPr lang="bs-Latn-BA" dirty="0" smtClean="0">
                <a:solidFill>
                  <a:srgbClr val="FFD54F"/>
                </a:solidFill>
              </a:rPr>
              <a:t> </a:t>
            </a:r>
            <a:r>
              <a:rPr lang="bs-Latn-BA" b="1" dirty="0">
                <a:solidFill>
                  <a:srgbClr val="FFD54F"/>
                </a:solidFill>
              </a:rPr>
              <a:t>Program za inovacije </a:t>
            </a:r>
            <a:r>
              <a:rPr lang="bs-Latn-BA" b="1" dirty="0" smtClean="0">
                <a:solidFill>
                  <a:srgbClr val="FFD54F"/>
                </a:solidFill>
              </a:rPr>
              <a:t>2021-2024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 smtClean="0">
                <a:solidFill>
                  <a:srgbClr val="FFD54F"/>
                </a:solidFill>
              </a:rPr>
              <a:t>Osnovan Fond </a:t>
            </a:r>
            <a:r>
              <a:rPr lang="bs-Latn-BA" b="1" dirty="0">
                <a:solidFill>
                  <a:srgbClr val="FFD54F"/>
                </a:solidFill>
              </a:rPr>
              <a:t>za inovacije Crne </a:t>
            </a:r>
            <a:r>
              <a:rPr lang="bs-Latn-BA" b="1" dirty="0" smtClean="0">
                <a:solidFill>
                  <a:srgbClr val="FFD54F"/>
                </a:solidFill>
              </a:rPr>
              <a:t>Gore</a:t>
            </a:r>
            <a:endParaRPr lang="sr-Latn-ME" b="1" dirty="0">
              <a:solidFill>
                <a:srgbClr val="FFD54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12142"/>
              </p:ext>
            </p:extLst>
          </p:nvPr>
        </p:nvGraphicFramePr>
        <p:xfrm>
          <a:off x="1334411" y="482625"/>
          <a:ext cx="4586470" cy="7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0367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KONKURENTNOST I INKLUZIVNI RAST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8843" y="252245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64441"/>
              </p:ext>
            </p:extLst>
          </p:nvPr>
        </p:nvGraphicFramePr>
        <p:xfrm>
          <a:off x="1131572" y="313049"/>
          <a:ext cx="5821021" cy="81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4130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ZELENA AGENDA I ODRŽIVA POVEZANOST 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29051"/>
              </p:ext>
            </p:extLst>
          </p:nvPr>
        </p:nvGraphicFramePr>
        <p:xfrm>
          <a:off x="466004" y="1592317"/>
          <a:ext cx="11358134" cy="422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2515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endParaRPr lang="bs-Latn-BA" sz="1800" b="1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Uspjehu  u realizaciji obaveza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ovom klasteru doprinose sljedeći rezultati: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bs-Latn-BA" sz="1800" b="1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PP14, uspostavljen strateški okvir za drumski saobraćaj 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kroz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razvoja i uvođenja inteligentnih transportnih sistema u drumskom saobraćaju 2022 -2026.</a:t>
                      </a:r>
                      <a:r>
                        <a:rPr lang="bs-Latn-BA" sz="1800" b="1" i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Akcioni plan 2021-2022 Strategije razvoja saobraćaja 2019-2035.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P15 d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onijet Zakon o nadzoru nad veleprodajnim tržištem električne energije i prirodnog gasa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P21, izgradnja auto-puta Bar-Boljare nastavljena je na prioritetnoj dionici između Smokovca i Mateševa, gdje je oko 99,1% radova završeno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P27, uspostavljen  Nacionalni savjet za održivi razvoj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P27,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usvojena Finansijska procjena Akcionog plana za ispunjavanje završnih mjerila,</a:t>
                      </a:r>
                      <a:r>
                        <a:rPr lang="bs-Latn-BA" sz="1800" b="1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s-Latn-B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koja obuhvata period 2021-2025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5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953080" y="555230"/>
            <a:ext cx="990599" cy="304799"/>
          </a:xfrm>
        </p:spPr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437" y="648931"/>
            <a:ext cx="4539700" cy="56169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P14      SAOBRAĆAJNA POLITIKA</a:t>
            </a:r>
          </a:p>
          <a:p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Novi </a:t>
            </a:r>
            <a:r>
              <a:rPr lang="bs-Latn-BA" b="1" dirty="0" smtClean="0">
                <a:solidFill>
                  <a:srgbClr val="FFD54F"/>
                </a:solidFill>
              </a:rPr>
              <a:t>Zakon o putevima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bs-Latn-BA" dirty="0" smtClean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>
                <a:solidFill>
                  <a:srgbClr val="FFD54F"/>
                </a:solidFill>
              </a:rPr>
              <a:t>Zakon o izmjenama i dopunama zakona o vazdušnom saobraćaju</a:t>
            </a:r>
            <a:r>
              <a:rPr lang="bs-Latn-BA" dirty="0">
                <a:solidFill>
                  <a:srgbClr val="FFD54F"/>
                </a:solidFill>
              </a:rPr>
              <a:t> </a:t>
            </a:r>
            <a:r>
              <a:rPr lang="bs-Latn-BA" dirty="0"/>
              <a:t>čime su ispunjeni svi ključni uslovi za </a:t>
            </a:r>
            <a:r>
              <a:rPr lang="bs-Latn-BA" b="1" dirty="0"/>
              <a:t>završetak prve faze</a:t>
            </a:r>
            <a:r>
              <a:rPr lang="bs-Latn-BA" dirty="0"/>
              <a:t> usklađivanja sa Sporazumom o zajedničkom evropskom vazdušnom prostoru (ECAA</a:t>
            </a:r>
            <a:r>
              <a:rPr lang="bs-Latn-BA" dirty="0" smtClean="0"/>
              <a:t>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bs-Latn-BA" dirty="0" smtClean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>
                <a:solidFill>
                  <a:srgbClr val="FFD54F"/>
                </a:solidFill>
              </a:rPr>
              <a:t>Zakon o pravima putnika u pomorskoj i unutrašnjoj plovidbi</a:t>
            </a:r>
            <a:r>
              <a:rPr lang="bs-Latn-BA" dirty="0">
                <a:solidFill>
                  <a:srgbClr val="FFD54F"/>
                </a:solidFill>
              </a:rPr>
              <a:t> </a:t>
            </a:r>
            <a:endParaRPr lang="bs-Latn-BA" dirty="0" smtClean="0">
              <a:solidFill>
                <a:srgbClr val="FFD54F"/>
              </a:solidFill>
            </a:endParaRPr>
          </a:p>
          <a:p>
            <a:pPr lvl="0">
              <a:spcBef>
                <a:spcPts val="600"/>
              </a:spcBef>
            </a:pPr>
            <a:endParaRPr lang="bs-Latn-BA" dirty="0" smtClean="0">
              <a:solidFill>
                <a:srgbClr val="FFD54F"/>
              </a:solidFill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b="1" dirty="0"/>
              <a:t>Program razvoja i uvođenja inteligentnih transportnih sistema u drumskom saobraćaju</a:t>
            </a:r>
            <a:r>
              <a:rPr lang="bs-Latn-BA" dirty="0"/>
              <a:t> </a:t>
            </a:r>
            <a:r>
              <a:rPr lang="bs-Latn-BA" dirty="0" smtClean="0"/>
              <a:t>2022-2026</a:t>
            </a:r>
            <a:endParaRPr lang="sr-Latn-ME" dirty="0"/>
          </a:p>
        </p:txBody>
      </p:sp>
      <p:sp>
        <p:nvSpPr>
          <p:cNvPr id="6" name="TextBox 5"/>
          <p:cNvSpPr txBox="1"/>
          <p:nvPr/>
        </p:nvSpPr>
        <p:spPr>
          <a:xfrm>
            <a:off x="5550195" y="1483809"/>
            <a:ext cx="5092996" cy="51090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P15   ENERGETIKA</a:t>
            </a:r>
          </a:p>
          <a:p>
            <a:endParaRPr lang="bs-Latn-BA" b="1" dirty="0"/>
          </a:p>
          <a:p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Donijete su Izmjene i dopune </a:t>
            </a:r>
            <a:r>
              <a:rPr lang="bs-Latn-BA" b="1" dirty="0">
                <a:solidFill>
                  <a:srgbClr val="FFD54F"/>
                </a:solidFill>
              </a:rPr>
              <a:t>Zakona o energetici</a:t>
            </a:r>
            <a:r>
              <a:rPr lang="bs-Latn-BA" dirty="0"/>
              <a:t>, kojim je stvorena i pravna osnova za funkcionisanje tržišta </a:t>
            </a:r>
            <a:r>
              <a:rPr lang="bs-Latn-BA" b="1" dirty="0" smtClean="0"/>
              <a:t>dan-unaprijed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Donijet je </a:t>
            </a:r>
            <a:r>
              <a:rPr lang="bs-Latn-BA" b="1" dirty="0">
                <a:solidFill>
                  <a:srgbClr val="FFD54F"/>
                </a:solidFill>
              </a:rPr>
              <a:t>Zakon o nadzoru nad veleprodajnim tržištem električne energije i gasa </a:t>
            </a:r>
            <a:r>
              <a:rPr lang="bs-Latn-BA" dirty="0"/>
              <a:t>koji je</a:t>
            </a:r>
            <a:r>
              <a:rPr lang="bs-Latn-BA" b="1" dirty="0"/>
              <a:t> </a:t>
            </a:r>
            <a:r>
              <a:rPr lang="bs-Latn-BA" dirty="0"/>
              <a:t>potpuno usklađen s Regulativom </a:t>
            </a:r>
            <a:r>
              <a:rPr lang="bs-Latn-BA" dirty="0" smtClean="0"/>
              <a:t> EU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Utvrđen je </a:t>
            </a:r>
            <a:r>
              <a:rPr lang="bs-Latn-BA" b="1" dirty="0">
                <a:solidFill>
                  <a:srgbClr val="FFD54F"/>
                </a:solidFill>
              </a:rPr>
              <a:t>Predlog zakona o mjerama sigurnosti pri istraživanju i proizvodnji ugljovodonika u podmorju</a:t>
            </a:r>
            <a:r>
              <a:rPr lang="bs-Latn-BA" dirty="0">
                <a:solidFill>
                  <a:srgbClr val="FFD54F"/>
                </a:solidFill>
              </a:rPr>
              <a:t> </a:t>
            </a:r>
            <a:endParaRPr lang="bs-Latn-BA" dirty="0" smtClean="0">
              <a:solidFill>
                <a:srgbClr val="FFD54F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Pitanje finansiranja projekata iz oblasti energetske </a:t>
            </a:r>
            <a:r>
              <a:rPr lang="bs-Latn-BA" dirty="0" smtClean="0"/>
              <a:t>efikasnosti definisano </a:t>
            </a:r>
            <a:r>
              <a:rPr lang="bs-Latn-BA" dirty="0"/>
              <a:t>je </a:t>
            </a:r>
            <a:r>
              <a:rPr lang="bs-Latn-BA" b="1" dirty="0"/>
              <a:t>osnivačkim aktima EKO FONDA</a:t>
            </a:r>
            <a:endParaRPr lang="bs-Latn-BA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86183" y="9493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7564"/>
              </p:ext>
            </p:extLst>
          </p:nvPr>
        </p:nvGraphicFramePr>
        <p:xfrm>
          <a:off x="5153681" y="330567"/>
          <a:ext cx="5357718" cy="81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4130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ZELENA AGENDA I ODRŽIVA POVEZANOST 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6" y="132798"/>
            <a:ext cx="4859045" cy="1116884"/>
          </a:xfrm>
        </p:spPr>
        <p:txBody>
          <a:bodyPr/>
          <a:lstStyle/>
          <a:p>
            <a:r>
              <a:rPr lang="sr-Latn-ME" sz="2400" b="1" dirty="0" smtClean="0">
                <a:solidFill>
                  <a:srgbClr val="FFDA65"/>
                </a:solidFill>
              </a:rPr>
              <a:t>I.   ANALIZIRANA REVIDIRANA METODOLODIJA PROŠIRENJA EU</a:t>
            </a:r>
            <a:endParaRPr lang="sr-Latn-ME" sz="2400" b="1" dirty="0">
              <a:solidFill>
                <a:srgbClr val="FFDA6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960857" y="342900"/>
            <a:ext cx="990599" cy="304799"/>
          </a:xfrm>
        </p:spPr>
        <p:txBody>
          <a:bodyPr/>
          <a:lstStyle/>
          <a:p>
            <a:fld id="{683A0D35-E65C-408A-9DB3-3FE73B226C71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04370"/>
              </p:ext>
            </p:extLst>
          </p:nvPr>
        </p:nvGraphicFramePr>
        <p:xfrm>
          <a:off x="295276" y="3434291"/>
          <a:ext cx="2304000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8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 Sloboda kretanja robe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 Sloboda kretanja radnika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  Pravo osnivanja preduzeća i sloboda pružanja usluga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 Sloboda kretanja kapitala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 Privredno pravo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7 Pravo intelektualne svojine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 Politika konkurencije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9 Finansijske usluge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28 Zaštita potrošača i zdravlja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endParaRPr lang="sr-Latn-ME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63983"/>
              </p:ext>
            </p:extLst>
          </p:nvPr>
        </p:nvGraphicFramePr>
        <p:xfrm>
          <a:off x="330783" y="6028131"/>
          <a:ext cx="2235457" cy="70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7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UNUTRAŠNJE TRŽIŠTE</a:t>
                      </a:r>
                      <a:endParaRPr lang="sr-Latn-ME" sz="1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0422"/>
              </p:ext>
            </p:extLst>
          </p:nvPr>
        </p:nvGraphicFramePr>
        <p:xfrm>
          <a:off x="436983" y="1708106"/>
          <a:ext cx="4457700" cy="156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8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1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 funkcionisanje demokratskih institucija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M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23 Pravosuđe i temeljna prava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M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24 Pravda, sloboda i bezbjednosT</a:t>
                      </a:r>
                      <a:endParaRPr lang="sr-Latn-ME" sz="12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+ekonomski kriterijumi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 reforma javne uprave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2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Javne nabavke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2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 Statistika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ME" sz="12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 Finansijski nadzor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sr-Latn-ME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7804"/>
              </p:ext>
            </p:extLst>
          </p:nvPr>
        </p:nvGraphicFramePr>
        <p:xfrm>
          <a:off x="2765425" y="3443816"/>
          <a:ext cx="2160000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8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 Informatičko društvo i mediji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16 Porezi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17 Ekonomska i monetarna politika 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19 Socijalna politika i zapošljavanje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20 Preduzetništvo i industrijska politika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25 Nauka i istraživanje </a:t>
                      </a:r>
                      <a:endParaRPr lang="sr-Latn-ME" sz="12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26 Obrazovanje i kultura </a:t>
                      </a:r>
                      <a:endParaRPr lang="sr-Latn-ME" sz="12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29 Carinska unija 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sr-Latn-ME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06394"/>
              </p:ext>
            </p:extLst>
          </p:nvPr>
        </p:nvGraphicFramePr>
        <p:xfrm>
          <a:off x="5183774" y="3434075"/>
          <a:ext cx="2160000" cy="2766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14 Saobraćajna politika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15 Energetika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 Trans-evropske mreže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27 Životna sredina i klimatske promjene 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54520"/>
              </p:ext>
            </p:extLst>
          </p:nvPr>
        </p:nvGraphicFramePr>
        <p:xfrm>
          <a:off x="7505700" y="3419474"/>
          <a:ext cx="2160000" cy="2809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11 Poljoprivreda i ruralni razvoj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12 Bezbjednost hrane, veterinarstvo i fitosanitarna politika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13 Ribarstvo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22 Regionalna politika i koordinacija strukturnih instrumenata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33 Finansijske i budžetske odredbe 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sr-Latn-ME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25147"/>
              </p:ext>
            </p:extLst>
          </p:nvPr>
        </p:nvGraphicFramePr>
        <p:xfrm>
          <a:off x="9829800" y="3419475"/>
          <a:ext cx="216000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30  Vanjski odnosi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31 Vanjska, bezbjednosna i odbrambena politika</a:t>
                      </a:r>
                      <a:endParaRPr lang="sr-Latn-ME" sz="1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sr-Latn-ME" sz="1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42369"/>
              </p:ext>
            </p:extLst>
          </p:nvPr>
        </p:nvGraphicFramePr>
        <p:xfrm>
          <a:off x="2847975" y="6049995"/>
          <a:ext cx="2065295" cy="659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99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KONKURENTNOST</a:t>
                      </a:r>
                      <a:r>
                        <a:rPr lang="bs-Latn-BA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I INKLUZIVI RAST</a:t>
                      </a:r>
                      <a:endParaRPr lang="sr-Latn-ME" sz="1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71367"/>
              </p:ext>
            </p:extLst>
          </p:nvPr>
        </p:nvGraphicFramePr>
        <p:xfrm>
          <a:off x="5258381" y="5975175"/>
          <a:ext cx="2009230" cy="757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71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ZELENA</a:t>
                      </a:r>
                      <a:r>
                        <a:rPr lang="bs-Latn-BA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AGENDA I ODRŽIVA POVEZANOST</a:t>
                      </a:r>
                      <a:endParaRPr lang="sr-Latn-ME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25906"/>
              </p:ext>
            </p:extLst>
          </p:nvPr>
        </p:nvGraphicFramePr>
        <p:xfrm>
          <a:off x="7572374" y="5938070"/>
          <a:ext cx="2093325" cy="870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04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RESURSI,</a:t>
                      </a:r>
                      <a:r>
                        <a:rPr lang="bs-Latn-BA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POLJOPRIVREDA I KOHEZIJA</a:t>
                      </a:r>
                      <a:endParaRPr lang="sr-Latn-ME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37874"/>
              </p:ext>
            </p:extLst>
          </p:nvPr>
        </p:nvGraphicFramePr>
        <p:xfrm>
          <a:off x="9936402" y="5935540"/>
          <a:ext cx="2026650" cy="796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8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VANJSKI ODNOSI</a:t>
                      </a:r>
                      <a:endParaRPr lang="sr-Latn-ME" sz="1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37781"/>
              </p:ext>
            </p:extLst>
          </p:nvPr>
        </p:nvGraphicFramePr>
        <p:xfrm>
          <a:off x="2962363" y="2489852"/>
          <a:ext cx="1836518" cy="699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98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TEMELJNA</a:t>
                      </a:r>
                      <a:r>
                        <a:rPr lang="bs-Latn-BA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POGLAVLJA</a:t>
                      </a:r>
                      <a:endParaRPr lang="sr-Latn-ME" sz="1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387206" y="1241987"/>
            <a:ext cx="4829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602" y="3151428"/>
            <a:ext cx="28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71329" y="3189655"/>
            <a:ext cx="28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50119" y="3218677"/>
            <a:ext cx="28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08996" y="3207475"/>
            <a:ext cx="28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08116" y="3207474"/>
            <a:ext cx="28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49" y="1224915"/>
            <a:ext cx="2352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Latn-ME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Klasteri:</a:t>
            </a:r>
            <a:endParaRPr lang="en-US" sz="32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349081"/>
            <a:ext cx="787797" cy="310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3" name="TextBox 2"/>
          <p:cNvSpPr txBox="1"/>
          <p:nvPr/>
        </p:nvSpPr>
        <p:spPr>
          <a:xfrm>
            <a:off x="5646842" y="563195"/>
            <a:ext cx="4705698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KEI: Informacija </a:t>
            </a:r>
            <a:r>
              <a:rPr lang="pl-PL" sz="2400" b="1" dirty="0"/>
              <a:t>o napretku u procesu pregovora po klasterskom </a:t>
            </a:r>
            <a:r>
              <a:rPr lang="pl-PL" sz="2400" b="1" dirty="0" smtClean="0"/>
              <a:t>pristupu</a:t>
            </a:r>
            <a:r>
              <a:rPr lang="pl-PL" sz="2400" dirty="0" smtClean="0"/>
              <a:t>, </a:t>
            </a:r>
          </a:p>
          <a:p>
            <a:r>
              <a:rPr lang="pl-PL" sz="2400" dirty="0" smtClean="0"/>
              <a:t>jul 2021 </a:t>
            </a:r>
            <a:r>
              <a:rPr lang="pl-PL" sz="2400" dirty="0"/>
              <a:t>– </a:t>
            </a:r>
            <a:r>
              <a:rPr lang="pl-PL" sz="1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pl-PL" sz="1200" dirty="0" smtClean="0">
                <a:solidFill>
                  <a:srgbClr val="FF0000"/>
                </a:solidFill>
                <a:hlinkClick r:id="rId2"/>
              </a:rPr>
              <a:t>www.gov.me/dokumenta/202414b1-2840-4691-a84d-a876a252951e</a:t>
            </a:r>
            <a:r>
              <a:rPr lang="pl-PL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„</a:t>
            </a:r>
            <a:r>
              <a:rPr lang="pl-PL" sz="2400" i="1" u="sng" dirty="0" smtClean="0">
                <a:solidFill>
                  <a:srgbClr val="FF0000"/>
                </a:solidFill>
              </a:rPr>
              <a:t>Mjere rane integracije </a:t>
            </a:r>
            <a:r>
              <a:rPr lang="pl-PL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kao prilika za Crnu Goru</a:t>
            </a:r>
            <a:r>
              <a:rPr lang="en-US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  <a:endParaRPr lang="en-GB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919" y="1266207"/>
            <a:ext cx="6940546" cy="53860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P21   TRANS-EVROPSKE </a:t>
            </a:r>
            <a:r>
              <a:rPr lang="bs-Latn-BA" b="1" dirty="0"/>
              <a:t>MREŽE </a:t>
            </a:r>
            <a:r>
              <a:rPr lang="bs-Latn-BA" b="1" dirty="0" smtClean="0"/>
              <a:t> -TEN-T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b="1" dirty="0" smtClean="0">
                <a:solidFill>
                  <a:srgbClr val="FFD54F"/>
                </a:solidFill>
              </a:rPr>
              <a:t>Jedinstvena </a:t>
            </a:r>
            <a:r>
              <a:rPr lang="bs-Latn-BA" b="1" dirty="0">
                <a:solidFill>
                  <a:srgbClr val="FFD54F"/>
                </a:solidFill>
              </a:rPr>
              <a:t>lista prioritetnih infrastrukturnih projekata</a:t>
            </a:r>
            <a:r>
              <a:rPr lang="bs-Latn-BA" dirty="0"/>
              <a:t> </a:t>
            </a:r>
            <a:r>
              <a:rPr lang="bs-Latn-BA" dirty="0" smtClean="0"/>
              <a:t>ažurirana u </a:t>
            </a:r>
            <a:r>
              <a:rPr lang="bs-Latn-BA" dirty="0"/>
              <a:t>decembru 2021. Predlog ažurirane liste za oblast </a:t>
            </a:r>
            <a:r>
              <a:rPr lang="bs-Latn-BA" i="1" dirty="0"/>
              <a:t>saobraćaja</a:t>
            </a:r>
            <a:r>
              <a:rPr lang="bs-Latn-BA" dirty="0"/>
              <a:t> sadrži 14 projekata (sa potprojektima) ukupne vrijednosti 3,7 milijardi eura a za oblast </a:t>
            </a:r>
            <a:r>
              <a:rPr lang="bs-Latn-BA" i="1" dirty="0"/>
              <a:t>energetike</a:t>
            </a:r>
            <a:r>
              <a:rPr lang="bs-Latn-BA" dirty="0"/>
              <a:t> sadrži </a:t>
            </a:r>
            <a:r>
              <a:rPr lang="bs-Latn-BA" b="1" dirty="0"/>
              <a:t>13 projekata</a:t>
            </a:r>
            <a:r>
              <a:rPr lang="bs-Latn-BA" dirty="0"/>
              <a:t> ukupne procijenjene vrijednosti </a:t>
            </a:r>
            <a:r>
              <a:rPr lang="bs-Latn-BA" b="1" dirty="0"/>
              <a:t>1 milijarde </a:t>
            </a:r>
            <a:r>
              <a:rPr lang="bs-Latn-BA" b="1" dirty="0" smtClean="0"/>
              <a:t>eura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b="1" dirty="0">
                <a:solidFill>
                  <a:srgbClr val="FFC000"/>
                </a:solidFill>
              </a:rPr>
              <a:t>99,1% radova završeno, na izgradnji prioritetne dionice Smokovac-Mateševo autoputa Bar-Boljare</a:t>
            </a:r>
            <a:r>
              <a:rPr lang="bs-Latn-BA" dirty="0"/>
              <a:t>, završetak radova i početak komercijalne upotrebe se očekuje u toku 2022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 smtClean="0"/>
              <a:t>Energetske mreže:  </a:t>
            </a:r>
            <a:r>
              <a:rPr lang="bs-Latn-BA" dirty="0"/>
              <a:t>Radovi na dalekovodu 400 kV Lastva – Podgorica će biti završeni u prvoj polovini tekuće godine, nakon čega će dalekovod 400 kV Lastva-Podgorica biti u cjelosti realizovan i pušten pod napon.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 smtClean="0"/>
              <a:t>Obaveze </a:t>
            </a:r>
            <a:r>
              <a:rPr lang="bs-Latn-BA" dirty="0"/>
              <a:t>iz trans-evropskih telekomunikacionih mreža (eTEN) </a:t>
            </a:r>
            <a:r>
              <a:rPr lang="bs-Latn-BA" dirty="0" smtClean="0"/>
              <a:t> </a:t>
            </a:r>
            <a:r>
              <a:rPr lang="bs-Latn-BA" dirty="0"/>
              <a:t>ispunjene kroz poglavlje 10 – Informatičko društvo i mediji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1" y="444236"/>
            <a:ext cx="4655574" cy="59400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P27  ŽIVOTNA </a:t>
            </a:r>
            <a:r>
              <a:rPr lang="bs-Latn-BA" b="1" dirty="0"/>
              <a:t>SREDINA I </a:t>
            </a:r>
            <a:r>
              <a:rPr lang="bs-Latn-BA" b="1" dirty="0" smtClean="0"/>
              <a:t>KLIMATSKE</a:t>
            </a:r>
          </a:p>
          <a:p>
            <a:r>
              <a:rPr lang="bs-Latn-BA" b="1" dirty="0"/>
              <a:t> </a:t>
            </a:r>
            <a:r>
              <a:rPr lang="bs-Latn-BA" b="1" dirty="0" smtClean="0"/>
              <a:t>       </a:t>
            </a:r>
            <a:r>
              <a:rPr lang="bs-Latn-BA" b="1" dirty="0"/>
              <a:t>PROMJENE </a:t>
            </a:r>
            <a:endParaRPr lang="bs-Latn-BA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Proglašena su tri morska zaštićena područja i to: </a:t>
            </a:r>
            <a:r>
              <a:rPr lang="bs-Latn-BA" b="1" dirty="0">
                <a:solidFill>
                  <a:srgbClr val="FFD54F"/>
                </a:solidFill>
              </a:rPr>
              <a:t>Park prirode „Platamuni“ </a:t>
            </a:r>
            <a:r>
              <a:rPr lang="bs-Latn-BA" dirty="0"/>
              <a:t>(22. IV 2021.), </a:t>
            </a:r>
            <a:r>
              <a:rPr lang="bs-Latn-BA" b="1" dirty="0">
                <a:solidFill>
                  <a:srgbClr val="FFD54F"/>
                </a:solidFill>
              </a:rPr>
              <a:t>Park prirode „Katič“</a:t>
            </a:r>
            <a:r>
              <a:rPr lang="bs-Latn-BA" dirty="0"/>
              <a:t> (16. IX 2021.) i </a:t>
            </a:r>
            <a:r>
              <a:rPr lang="bs-Latn-BA" b="1" dirty="0">
                <a:solidFill>
                  <a:srgbClr val="FFD54F"/>
                </a:solidFill>
              </a:rPr>
              <a:t>Park prirode „Stari Ulcinj“</a:t>
            </a:r>
            <a:r>
              <a:rPr lang="bs-Latn-BA" dirty="0"/>
              <a:t> (30. XII 2021</a:t>
            </a:r>
            <a:r>
              <a:rPr lang="bs-Latn-BA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u="sng" dirty="0"/>
              <a:t>Crna Gora je do sada mapirala oko </a:t>
            </a:r>
            <a:r>
              <a:rPr lang="bs-Latn-BA" b="1" u="sng" dirty="0">
                <a:solidFill>
                  <a:srgbClr val="FFD54F"/>
                </a:solidFill>
              </a:rPr>
              <a:t>35% svoje kopnene teritorije </a:t>
            </a:r>
            <a:r>
              <a:rPr lang="bs-Latn-BA" u="sng" dirty="0"/>
              <a:t>shodno Direktivi o staništima, a u kontekstu uspostavljanja Natura 2000 ekološke </a:t>
            </a:r>
            <a:r>
              <a:rPr lang="bs-Latn-BA" u="sng" dirty="0" smtClean="0"/>
              <a:t>mreže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dirty="0"/>
              <a:t>Intenzivirane su aktivnosti na sanaciji tzv. ekološkoh crnih rupa - radovi na remedijaciji flotacionog jalovišta „Gradac“ i deponiji pepela i šljake „Maljevac“ su završeni, a u toku je remedijaciji lokacija Jadransko brodogradilište </a:t>
            </a:r>
            <a:r>
              <a:rPr lang="bs-Latn-BA" dirty="0" smtClean="0"/>
              <a:t>Bijela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sr-Latn-ME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094"/>
              </p:ext>
            </p:extLst>
          </p:nvPr>
        </p:nvGraphicFramePr>
        <p:xfrm>
          <a:off x="1264308" y="235299"/>
          <a:ext cx="5357718" cy="81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4130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ZELENA AGENDA I ODRŽIVA POVEZANOST 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8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04033"/>
              </p:ext>
            </p:extLst>
          </p:nvPr>
        </p:nvGraphicFramePr>
        <p:xfrm>
          <a:off x="1131572" y="313049"/>
          <a:ext cx="6309752" cy="95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POLJOPRIVREDA, RESURSI I KOHEZIJA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80742"/>
              </p:ext>
            </p:extLst>
          </p:nvPr>
        </p:nvGraphicFramePr>
        <p:xfrm>
          <a:off x="466004" y="1592317"/>
          <a:ext cx="1135813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94083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UKUPNA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REALIZACIJA MJERA IZ AP ZA ADRESIRANJE PREPORUKA EK JE GOTOVO 70%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bs-Latn-BA" sz="1800" b="1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 pomaci u okviru pregovaračkog poglavlja 11 tiču se pripreme Nacrta Strategije razvoja poljoprivrede i ruralnih područja 2022-2028, što predstavlja prioritetnu aktivnost u ovom periodu, kao i aktivnosti koje se tiču ubrzanja implementacije IPARD II i pripreme IPARD III programa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okviru pregovaračkog poglavlja 12 nastavljeno je dodatno usaglašavanje sa pravnom tekovinom EU, kroz donošenje podzakonskih akata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Nastavljen je proces unapređenja objekata u skladu sa zahtjevima EU, te je sada više od 50% objekata u skladu sa zahtjevima EU.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 pomak u okviru poglavlju 13 odnosi se na utvrđivanje Predloga Zakona o strukturnim mjerama državnoj pomoći u ribarstvu i akvakulturi.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poglavlju 22, fokus je, osim na analizama usmjerenih za potrebe jačanja administrativnih kapaciteta, bio i na ažuriranju Jedinstvene liste prioritetnih infrastrukturnih projekata</a:t>
                      </a:r>
                      <a:endParaRPr lang="bs-Latn-BA" sz="1800" b="1" i="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3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8029" y="3479766"/>
            <a:ext cx="5308732" cy="313932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P13   RIBARSTVO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bs-Latn-BA" dirty="0" smtClean="0"/>
              <a:t>Napredak u </a:t>
            </a:r>
            <a:r>
              <a:rPr lang="bs-Latn-BA" dirty="0"/>
              <a:t>dijelu usklađivanja sa pravnom tekovinom EU, utvrđivanjem </a:t>
            </a:r>
            <a:r>
              <a:rPr lang="bs-Latn-BA" b="1" dirty="0">
                <a:solidFill>
                  <a:srgbClr val="FFD54F"/>
                </a:solidFill>
              </a:rPr>
              <a:t>Predloga zakona o organizovanju tržišta u ribarstvu i akvakulturi </a:t>
            </a:r>
            <a:r>
              <a:rPr lang="bs-Latn-BA" dirty="0"/>
              <a:t>u IV kvartalu </a:t>
            </a:r>
            <a:r>
              <a:rPr lang="bs-Latn-BA" dirty="0" smtClean="0"/>
              <a:t>2021. i </a:t>
            </a:r>
            <a:r>
              <a:rPr lang="bs-Latn-BA" b="1" dirty="0">
                <a:solidFill>
                  <a:srgbClr val="FFD54F"/>
                </a:solidFill>
              </a:rPr>
              <a:t>Predloga zakona o  strukturnim mjerama i dodjeli državne pomoći u ribarstvu i akvakulturi </a:t>
            </a:r>
            <a:r>
              <a:rPr lang="bs-Latn-BA" dirty="0"/>
              <a:t>u I kvartalu 2022; </a:t>
            </a:r>
            <a:endParaRPr lang="bs-Latn-BA" dirty="0" smtClean="0"/>
          </a:p>
          <a:p>
            <a:pPr lvl="0"/>
            <a:endParaRPr lang="bs-Latn-BA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bs-Latn-BA" dirty="0" smtClean="0"/>
              <a:t>Priprema </a:t>
            </a:r>
            <a:r>
              <a:rPr lang="bs-Latn-BA" dirty="0"/>
              <a:t>nove </a:t>
            </a:r>
            <a:r>
              <a:rPr lang="bs-Latn-BA" b="1" dirty="0"/>
              <a:t>Strategije ribarstva Crne Gore 2023-2028</a:t>
            </a:r>
            <a:endParaRPr lang="sr-Latn-M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5512" y="340445"/>
            <a:ext cx="5574204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P12    BEZBJEDNOST HRANE, VETERINARSTVO I </a:t>
            </a:r>
          </a:p>
          <a:p>
            <a:r>
              <a:rPr lang="bs-Latn-BA" b="1" dirty="0"/>
              <a:t> </a:t>
            </a:r>
            <a:r>
              <a:rPr lang="bs-Latn-BA" b="1" dirty="0" smtClean="0"/>
              <a:t>         FITOSANITARNI NADZOR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/>
              <a:t>Usvojen </a:t>
            </a:r>
            <a:r>
              <a:rPr lang="pl-PL" b="1" dirty="0" smtClean="0">
                <a:solidFill>
                  <a:srgbClr val="FFC000"/>
                </a:solidFill>
              </a:rPr>
              <a:t>Nacionalni </a:t>
            </a:r>
            <a:r>
              <a:rPr lang="pl-PL" b="1" dirty="0">
                <a:solidFill>
                  <a:srgbClr val="FFC000"/>
                </a:solidFill>
              </a:rPr>
              <a:t>plan za održivu upotrebu sredstava za zaštitu bilja za period od 2021. do 2026</a:t>
            </a:r>
            <a:endParaRPr lang="bs-Latn-BA" b="1" dirty="0" smtClean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s-Latn-BA" dirty="0" smtClean="0"/>
              <a:t>Dalje unapređenje </a:t>
            </a:r>
            <a:r>
              <a:rPr lang="bs-Latn-BA" b="1" dirty="0"/>
              <a:t>objekata za proizvode životinjskog porijekla i objekata za nus proizvode životinjskog </a:t>
            </a:r>
            <a:r>
              <a:rPr lang="bs-Latn-BA" b="1" dirty="0" smtClean="0"/>
              <a:t>porijekla</a:t>
            </a:r>
            <a:r>
              <a:rPr lang="bs-Latn-BA" dirty="0" smtClean="0"/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sr-Latn-ME" dirty="0"/>
              <a:t>nastavljeno je sprovođenje </a:t>
            </a:r>
            <a:r>
              <a:rPr lang="sr-Latn-ME" dirty="0" smtClean="0"/>
              <a:t>Nacionalnog </a:t>
            </a:r>
            <a:r>
              <a:rPr lang="sr-Latn-ME" dirty="0"/>
              <a:t>programa za unaprjeđenje kvaliteta sirovog </a:t>
            </a:r>
            <a:r>
              <a:rPr lang="sr-Latn-ME" dirty="0" smtClean="0"/>
              <a:t>mlijeka</a:t>
            </a:r>
            <a:endParaRPr lang="sr-Latn-ME" dirty="0"/>
          </a:p>
        </p:txBody>
      </p:sp>
      <p:sp>
        <p:nvSpPr>
          <p:cNvPr id="7" name="TextBox 6"/>
          <p:cNvSpPr txBox="1"/>
          <p:nvPr/>
        </p:nvSpPr>
        <p:spPr>
          <a:xfrm>
            <a:off x="381529" y="1659142"/>
            <a:ext cx="5300331" cy="45550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P11 POLJOPRIVREDA I RURALNI RAZVOJ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 smtClean="0"/>
              <a:t>Implementacija </a:t>
            </a:r>
            <a:r>
              <a:rPr lang="bs-Latn-BA" b="1" dirty="0">
                <a:solidFill>
                  <a:srgbClr val="FFD54F"/>
                </a:solidFill>
              </a:rPr>
              <a:t>IPARD II programa </a:t>
            </a:r>
            <a:r>
              <a:rPr lang="bs-Latn-BA" dirty="0"/>
              <a:t>kroz dalje raspisivanje Javnih poziva za mjere 1 i 3, dok je Predlog IPARD III programa podnijet EK na </a:t>
            </a:r>
            <a:r>
              <a:rPr lang="bs-Latn-BA" dirty="0" smtClean="0"/>
              <a:t>usvajanje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/>
              <a:t>U pripremi je </a:t>
            </a:r>
            <a:r>
              <a:rPr lang="bs-Latn-BA" dirty="0" smtClean="0"/>
              <a:t>Strategija </a:t>
            </a:r>
            <a:r>
              <a:rPr lang="bs-Latn-BA" dirty="0"/>
              <a:t>poljoprivrede i ruralnih područja 2022-2027</a:t>
            </a:r>
            <a:endParaRPr lang="bs-Latn-BA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 smtClean="0"/>
              <a:t>U dijelu CMO </a:t>
            </a:r>
            <a:r>
              <a:rPr lang="bs-Latn-BA" dirty="0"/>
              <a:t>mjera, realizovano je uvođenje </a:t>
            </a:r>
            <a:r>
              <a:rPr lang="bs-Latn-BA" b="1" dirty="0"/>
              <a:t>garancija za uvozne i izvozne dozvole</a:t>
            </a:r>
            <a:r>
              <a:rPr lang="bs-Latn-BA" dirty="0"/>
              <a:t>, a započeto je i </a:t>
            </a:r>
            <a:r>
              <a:rPr lang="bs-Latn-BA" b="1" dirty="0"/>
              <a:t>sprovođenje mjera za </a:t>
            </a:r>
            <a:r>
              <a:rPr lang="bs-Latn-BA" b="1" dirty="0" smtClean="0"/>
              <a:t>pčelarstvo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bs-Latn-BA" dirty="0"/>
              <a:t>aktivnosti nastavljene u skladu sa </a:t>
            </a:r>
            <a:r>
              <a:rPr lang="bs-Latn-BA" dirty="0" smtClean="0"/>
              <a:t>Akcionim </a:t>
            </a:r>
            <a:r>
              <a:rPr lang="bs-Latn-BA" dirty="0"/>
              <a:t>planom koji je izrađen i revidiran u skladu sa preporukama Peer review Misije za vino i politiku kvalita </a:t>
            </a:r>
            <a:endParaRPr lang="sr-Latn-ME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74310"/>
              </p:ext>
            </p:extLst>
          </p:nvPr>
        </p:nvGraphicFramePr>
        <p:xfrm>
          <a:off x="1087328" y="295729"/>
          <a:ext cx="4838580" cy="95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POLJOPRIVREDA, RESURSI I KOHEZIJA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6123" y="146379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5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6924" y="1447801"/>
            <a:ext cx="5300331" cy="50783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P33  FINANSIJSKE </a:t>
            </a:r>
            <a:r>
              <a:rPr lang="bs-Latn-BA" b="1" dirty="0"/>
              <a:t>I BUDŽETSKE </a:t>
            </a:r>
            <a:r>
              <a:rPr lang="bs-Latn-BA" b="1" dirty="0" smtClean="0"/>
              <a:t>ODREDBE</a:t>
            </a:r>
          </a:p>
          <a:p>
            <a:endParaRPr lang="bs-Latn-BA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bs-Latn-BA" dirty="0" smtClean="0"/>
              <a:t>Izvještavanje o </a:t>
            </a:r>
            <a:r>
              <a:rPr lang="bs-Latn-BA" dirty="0"/>
              <a:t>realizaciji </a:t>
            </a:r>
            <a:r>
              <a:rPr lang="bs-Latn-BA" b="1" dirty="0"/>
              <a:t>Akcionog plana za uspostavljanje sistema sopstvenih sredstava Evropske unije u Crnoj </a:t>
            </a:r>
            <a:r>
              <a:rPr lang="bs-Latn-BA" b="1" dirty="0" smtClean="0"/>
              <a:t>Gori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b="1" dirty="0">
                <a:solidFill>
                  <a:srgbClr val="FFD54F"/>
                </a:solidFill>
              </a:rPr>
              <a:t>Zakon o dopunama Zakona o porezu na dodatu </a:t>
            </a:r>
            <a:r>
              <a:rPr lang="bs-Latn-BA" b="1" dirty="0" smtClean="0">
                <a:solidFill>
                  <a:srgbClr val="FFD54F"/>
                </a:solidFill>
              </a:rPr>
              <a:t>vrijednost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sr-Latn-ME" dirty="0">
                <a:solidFill>
                  <a:srgbClr val="FFD54F"/>
                </a:solidFill>
              </a:rPr>
              <a:t>•	U okviru projekta "Reforma Poreske </a:t>
            </a:r>
            <a:r>
              <a:rPr lang="sr-Latn-ME" dirty="0" smtClean="0">
                <a:solidFill>
                  <a:srgbClr val="FFD54F"/>
                </a:solidFill>
              </a:rPr>
              <a:t>administracije„,  </a:t>
            </a:r>
            <a:r>
              <a:rPr lang="sr-Latn-ME" dirty="0">
                <a:solidFill>
                  <a:srgbClr val="FFD54F"/>
                </a:solidFill>
              </a:rPr>
              <a:t>koji podrazumijeva uvođenje IRMS (Integrisanog informacionog sistema) kao i modernizaciju poslovnih procesa u skladu sa važećim trendovima digitalizacije usluga poreskim obveznicima - </a:t>
            </a:r>
            <a:r>
              <a:rPr lang="sr-Latn-ME" b="1" u="sng" dirty="0">
                <a:solidFill>
                  <a:srgbClr val="FFD54F"/>
                </a:solidFill>
              </a:rPr>
              <a:t>završen je  FRD dokument (opis budućeg stanja poslovnih procesa koje treba da podrži novi integrisani IT sistem). </a:t>
            </a:r>
            <a:endParaRPr lang="sr-Latn-ME" b="1" u="sng" dirty="0" smtClean="0">
              <a:solidFill>
                <a:srgbClr val="FFD54F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r-Latn-ME" b="1" dirty="0"/>
              <a:t>Programski </a:t>
            </a:r>
            <a:r>
              <a:rPr lang="sr-Latn-ME" b="1" dirty="0" smtClean="0"/>
              <a:t>budžet</a:t>
            </a:r>
            <a:endParaRPr lang="sr-Latn-ME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72054"/>
              </p:ext>
            </p:extLst>
          </p:nvPr>
        </p:nvGraphicFramePr>
        <p:xfrm>
          <a:off x="4685934" y="200249"/>
          <a:ext cx="4838580" cy="95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POLJOPRIVREDA, RESURSI I KOHEZIJA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57908" y="50899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55" y="1563329"/>
            <a:ext cx="3777737" cy="48013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P22 REGIONALNA POLITIKA I KOORDINACIJA STRUKTURNIH INSTRUMENATA</a:t>
            </a:r>
          </a:p>
          <a:p>
            <a:endParaRPr lang="sr-Latn-R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Program</a:t>
            </a:r>
            <a:r>
              <a:rPr lang="sr-Latn-RS" b="1" dirty="0" smtClean="0"/>
              <a:t> IPA 2021</a:t>
            </a:r>
            <a:r>
              <a:rPr lang="en-GB" b="1" dirty="0" smtClean="0"/>
              <a:t> </a:t>
            </a:r>
            <a:r>
              <a:rPr lang="en-GB" b="1" dirty="0"/>
              <a:t>je </a:t>
            </a:r>
            <a:r>
              <a:rPr lang="en-GB" b="1" dirty="0" err="1"/>
              <a:t>krajem</a:t>
            </a:r>
            <a:r>
              <a:rPr lang="en-GB" b="1" dirty="0"/>
              <a:t> </a:t>
            </a:r>
            <a:r>
              <a:rPr lang="en-GB" b="1" dirty="0" err="1"/>
              <a:t>decembra</a:t>
            </a:r>
            <a:r>
              <a:rPr lang="en-GB" b="1" dirty="0"/>
              <a:t> 2021. </a:t>
            </a:r>
            <a:r>
              <a:rPr lang="en-GB" b="1" dirty="0" err="1"/>
              <a:t>usvojen</a:t>
            </a:r>
            <a:r>
              <a:rPr lang="en-GB" b="1" dirty="0"/>
              <a:t> od </a:t>
            </a:r>
            <a:r>
              <a:rPr lang="en-GB" b="1" dirty="0" err="1"/>
              <a:t>strane</a:t>
            </a:r>
            <a:r>
              <a:rPr lang="en-GB" b="1" dirty="0"/>
              <a:t> </a:t>
            </a:r>
            <a:r>
              <a:rPr lang="en-GB" b="1" dirty="0" err="1"/>
              <a:t>Evropske</a:t>
            </a:r>
            <a:r>
              <a:rPr lang="en-GB" b="1" dirty="0"/>
              <a:t> </a:t>
            </a:r>
            <a:r>
              <a:rPr lang="en-GB" b="1" dirty="0" err="1"/>
              <a:t>komisije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istim</a:t>
            </a:r>
            <a:r>
              <a:rPr lang="en-GB" b="1" dirty="0"/>
              <a:t> je </a:t>
            </a:r>
            <a:r>
              <a:rPr lang="en-GB" b="1" dirty="0" err="1"/>
              <a:t>predviđeno</a:t>
            </a:r>
            <a:r>
              <a:rPr lang="en-GB" b="1" dirty="0"/>
              <a:t> </a:t>
            </a:r>
            <a:r>
              <a:rPr lang="en-GB" b="1" dirty="0" err="1"/>
              <a:t>finansiranje</a:t>
            </a:r>
            <a:r>
              <a:rPr lang="en-GB" b="1" dirty="0"/>
              <a:t> pet </a:t>
            </a:r>
            <a:r>
              <a:rPr lang="en-GB" b="1" dirty="0" err="1"/>
              <a:t>akcija</a:t>
            </a:r>
            <a:r>
              <a:rPr lang="en-GB" b="1" dirty="0"/>
              <a:t>, </a:t>
            </a:r>
            <a:r>
              <a:rPr lang="en-GB" b="1" dirty="0" err="1"/>
              <a:t>ukupne</a:t>
            </a:r>
            <a:r>
              <a:rPr lang="en-GB" b="1" dirty="0"/>
              <a:t> </a:t>
            </a:r>
            <a:r>
              <a:rPr lang="en-GB" b="1" dirty="0" err="1"/>
              <a:t>vrijednosti</a:t>
            </a:r>
            <a:r>
              <a:rPr lang="en-GB" b="1" dirty="0"/>
              <a:t> 32,4 </a:t>
            </a:r>
            <a:r>
              <a:rPr lang="en-GB" b="1" dirty="0" err="1"/>
              <a:t>miliona</a:t>
            </a:r>
            <a:r>
              <a:rPr lang="en-GB" b="1" dirty="0"/>
              <a:t> </a:t>
            </a:r>
            <a:r>
              <a:rPr lang="en-GB" b="1" dirty="0" err="1"/>
              <a:t>eura</a:t>
            </a:r>
            <a:r>
              <a:rPr lang="en-GB" b="1" dirty="0" smtClean="0"/>
              <a:t>.</a:t>
            </a:r>
            <a:endParaRPr lang="sr-Latn-R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 </a:t>
            </a:r>
            <a:r>
              <a:rPr lang="en-GB" b="1" dirty="0" err="1"/>
              <a:t>Nastavljeno</a:t>
            </a:r>
            <a:r>
              <a:rPr lang="en-GB" b="1" dirty="0"/>
              <a:t> je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izradom</a:t>
            </a:r>
            <a:r>
              <a:rPr lang="en-GB" b="1" dirty="0"/>
              <a:t> </a:t>
            </a:r>
            <a:r>
              <a:rPr lang="en-GB" b="1" dirty="0" err="1"/>
              <a:t>prvih</a:t>
            </a:r>
            <a:r>
              <a:rPr lang="en-GB" b="1" dirty="0"/>
              <a:t> </a:t>
            </a:r>
            <a:r>
              <a:rPr lang="en-GB" b="1" dirty="0" err="1"/>
              <a:t>nacrta</a:t>
            </a:r>
            <a:r>
              <a:rPr lang="en-GB" b="1" dirty="0"/>
              <a:t> </a:t>
            </a:r>
            <a:r>
              <a:rPr lang="en-GB" b="1" dirty="0" err="1"/>
              <a:t>akcionih</a:t>
            </a:r>
            <a:r>
              <a:rPr lang="en-GB" b="1" dirty="0"/>
              <a:t> </a:t>
            </a:r>
            <a:r>
              <a:rPr lang="en-GB" b="1" dirty="0" err="1"/>
              <a:t>dokumenata</a:t>
            </a:r>
            <a:r>
              <a:rPr lang="en-GB" b="1" dirty="0"/>
              <a:t> </a:t>
            </a:r>
            <a:r>
              <a:rPr lang="en-GB" b="1" dirty="0" err="1"/>
              <a:t>za</a:t>
            </a:r>
            <a:r>
              <a:rPr lang="en-GB" b="1" dirty="0"/>
              <a:t> program IPA 2022, </a:t>
            </a:r>
            <a:r>
              <a:rPr lang="en-GB" b="1" dirty="0" err="1"/>
              <a:t>kao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unapređivanjem</a:t>
            </a:r>
            <a:r>
              <a:rPr lang="en-GB" b="1" dirty="0"/>
              <a:t> </a:t>
            </a:r>
            <a:r>
              <a:rPr lang="en-GB" b="1" dirty="0" err="1"/>
              <a:t>nacrta</a:t>
            </a:r>
            <a:r>
              <a:rPr lang="en-GB" b="1" dirty="0"/>
              <a:t> </a:t>
            </a:r>
            <a:r>
              <a:rPr lang="en-GB" b="1" dirty="0" err="1"/>
              <a:t>Strateškog</a:t>
            </a:r>
            <a:r>
              <a:rPr lang="en-GB" b="1" dirty="0"/>
              <a:t> </a:t>
            </a:r>
            <a:r>
              <a:rPr lang="en-GB" b="1" dirty="0" err="1"/>
              <a:t>odgovora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68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80352"/>
              </p:ext>
            </p:extLst>
          </p:nvPr>
        </p:nvGraphicFramePr>
        <p:xfrm>
          <a:off x="1131572" y="313049"/>
          <a:ext cx="6309752" cy="95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r>
                        <a:rPr lang="sr-Latn-ME" sz="2000" dirty="0" smtClean="0">
                          <a:solidFill>
                            <a:schemeClr val="tx1"/>
                          </a:solidFill>
                        </a:rPr>
                        <a:t>KLASTER 6 </a:t>
                      </a:r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M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VANJSKI ODNOSI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5507"/>
              </p:ext>
            </p:extLst>
          </p:nvPr>
        </p:nvGraphicFramePr>
        <p:xfrm>
          <a:off x="466004" y="1592317"/>
          <a:ext cx="11358134" cy="389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8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9408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Uloženi</a:t>
                      </a:r>
                      <a:r>
                        <a:rPr lang="bs-Latn-BA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značajni </a:t>
                      </a: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napori za ispunjavanje planiranih obaveza, posebno u domenu ispunjavanja obaveza iz Sporazuma o stablizaciji I pridruživanju, kao i aktivna i konstruktivna uloga u Svjetskoj trgovinskoj organizaciji;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Važan rezultat je postignut i u domenu nadležnosti Skupštine, pa je u kontekstu poglavlja 30, Skupština donijela Zakon o kontroli izvoza roba dvostruke namjene usaglašenog sa Regulativom 2021/821, kao i Zakon o potvrđivanju Dodatnog protokola 6 o trgovini uslugama Sporazuma o izmjeni i pristupanju Centralnoevropskom sporazumu o slobodnoj trgovini.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poglavlju 30, pored značajnog broja realizovanih preporuka i preporuka koje se realizuju u kontinuitetu, dio preporuka ne zavisi od aktivnosti Crne Gore i da u tom dijelu nije moguće definisati rok za realizaciju istih.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s-Latn-B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poglavlju 31, ostaje značajan aspekt kontinuiranog usklađivanja sa Zajedničkom vanjskom, bezbjednosnom i odbrambenom politikom. </a:t>
                      </a:r>
                      <a:endParaRPr lang="sr-Latn-ME" sz="1800" b="1" i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6004" y="19183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7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85248"/>
              </p:ext>
            </p:extLst>
          </p:nvPr>
        </p:nvGraphicFramePr>
        <p:xfrm>
          <a:off x="4042788" y="295729"/>
          <a:ext cx="6309752" cy="95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r>
                        <a:rPr lang="sr-Latn-ME" sz="2000" dirty="0" smtClean="0">
                          <a:solidFill>
                            <a:schemeClr val="tx1"/>
                          </a:solidFill>
                        </a:rPr>
                        <a:t>KLASTER 6 </a:t>
                      </a:r>
                      <a:r>
                        <a:rPr lang="sr-Latn-M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M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VANJSKI ODNOSI</a:t>
                      </a:r>
                      <a:endParaRPr lang="sr-Latn-M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04589" y="146379"/>
            <a:ext cx="665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930" y="1447801"/>
            <a:ext cx="5520186" cy="48013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P30  VANJSKI ODNOSI</a:t>
            </a:r>
          </a:p>
          <a:p>
            <a:endParaRPr lang="bs-Latn-BA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bs-Latn-BA" dirty="0" smtClean="0"/>
              <a:t>Usvojen </a:t>
            </a:r>
            <a:r>
              <a:rPr lang="bs-Latn-BA" dirty="0"/>
              <a:t>novi model bilateralnog investicionog sporazuma (BIT) kojim je uspostavljen balans između zaštite investitorovih prava i prava države na samoregulaciju i u potpunosti je usaglašen s EU standardima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s-Latn-BA" dirty="0" smtClean="0"/>
              <a:t>Usvojen Zakon </a:t>
            </a:r>
            <a:r>
              <a:rPr lang="bs-Latn-BA" dirty="0"/>
              <a:t>o kontroli izvoza robe dvostruke namjene, a koji je u potpunosti usklađen s Regulativom (EU) 2021/821 o uspostavljanju režima na nivou Unije o kontroli izvoza i tranzita robe dvostruke namjene.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s-Latn-BA" dirty="0" smtClean="0"/>
              <a:t>Donijet </a:t>
            </a:r>
            <a:r>
              <a:rPr lang="bs-Latn-BA" dirty="0"/>
              <a:t>Zakon o potvrđivanju Dodatnog protokola 6 o trgovini uslugama Sporazuma o izmjeni i pristupanju Centralnoevropskom sporazumu o slobodnoj trgovini.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4452" y="1254375"/>
            <a:ext cx="5530647" cy="5355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P31 </a:t>
            </a:r>
            <a:r>
              <a:rPr lang="pl-PL" b="1" dirty="0" smtClean="0"/>
              <a:t>VANJSKA, BEZBJEDNOSNA I ODBRAMBENA POLITIKA</a:t>
            </a:r>
          </a:p>
          <a:p>
            <a:r>
              <a:rPr lang="bs-Latn-BA" b="1" dirty="0" smtClean="0"/>
              <a:t>- Nastavljen trend </a:t>
            </a:r>
            <a:r>
              <a:rPr lang="bs-Latn-BA" b="1" dirty="0"/>
              <a:t>100% </a:t>
            </a:r>
            <a:r>
              <a:rPr lang="bs-Latn-BA" b="1" dirty="0" smtClean="0"/>
              <a:t>usklađenosti sa ZVBP EU</a:t>
            </a:r>
          </a:p>
          <a:p>
            <a:endParaRPr lang="bs-Latn-BA" b="1" dirty="0" smtClean="0"/>
          </a:p>
          <a:p>
            <a:pPr marL="285750" indent="-285750">
              <a:buFontTx/>
              <a:buChar char="-"/>
            </a:pPr>
            <a:r>
              <a:rPr lang="bs-Latn-BA" b="1" dirty="0" smtClean="0"/>
              <a:t>SISTEMSKI I EFIKASAN  ODGOVOR NA RAT U </a:t>
            </a:r>
          </a:p>
          <a:p>
            <a:r>
              <a:rPr lang="bs-Latn-BA" b="1" dirty="0" smtClean="0"/>
              <a:t>UKRAJINI</a:t>
            </a:r>
          </a:p>
          <a:p>
            <a:r>
              <a:rPr lang="bs-Latn-BA" b="1" dirty="0" smtClean="0"/>
              <a:t>Donijete </a:t>
            </a:r>
            <a:r>
              <a:rPr lang="bs-Latn-BA" b="1" dirty="0"/>
              <a:t>tri odluke o međunarodnim restriktivnim mjerama, usmjerenim ka određenim fizičkim i pravnim licima iz Ruske </a:t>
            </a:r>
            <a:r>
              <a:rPr lang="bs-Latn-BA" b="1" dirty="0" smtClean="0"/>
              <a:t>Federacije</a:t>
            </a:r>
          </a:p>
          <a:p>
            <a:r>
              <a:rPr lang="bs-Latn-BA" b="1" dirty="0" smtClean="0"/>
              <a:t>Uspostavljeno Koordinaciono tijelo za implementaciju</a:t>
            </a:r>
          </a:p>
          <a:p>
            <a:endParaRPr lang="bs-Latn-BA" b="1" dirty="0"/>
          </a:p>
          <a:p>
            <a:r>
              <a:rPr lang="bs-Latn-BA" b="1" smtClean="0"/>
              <a:t>Odluka </a:t>
            </a:r>
            <a:r>
              <a:rPr lang="bs-Latn-BA" b="1"/>
              <a:t>o odobravanju privremene zaštite licima iz Ukrajine koja se ne mogu vratiti u zemlju svog porijekla, a koju su bili prisiljeni da napuste zbog oružanih sukoba, na period do jedne godine</a:t>
            </a:r>
            <a:endParaRPr lang="bs-Latn-BA" b="1" dirty="0" smtClean="0"/>
          </a:p>
          <a:p>
            <a:endParaRPr lang="bs-Latn-BA" b="1" dirty="0" smtClean="0"/>
          </a:p>
        </p:txBody>
      </p:sp>
    </p:spTree>
    <p:extLst>
      <p:ext uri="{BB962C8B-B14F-4D97-AF65-F5344CB8AC3E}">
        <p14:creationId xmlns:p14="http://schemas.microsoft.com/office/powerpoint/2010/main" val="27891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22E7CC-6722-43D0-A074-C1D54884A355}"/>
              </a:ext>
            </a:extLst>
          </p:cNvPr>
          <p:cNvSpPr txBox="1"/>
          <p:nvPr/>
        </p:nvSpPr>
        <p:spPr>
          <a:xfrm>
            <a:off x="3390789" y="4498213"/>
            <a:ext cx="951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ŽIVOTNI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STANDARD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762EC3-C1F7-46C6-954B-70CD31A9A082}"/>
              </a:ext>
            </a:extLst>
          </p:cNvPr>
          <p:cNvCxnSpPr>
            <a:cxnSpLocks/>
          </p:cNvCxnSpPr>
          <p:nvPr/>
        </p:nvCxnSpPr>
        <p:spPr>
          <a:xfrm>
            <a:off x="0" y="1108929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1FA60E49-17C5-4963-B659-635BA30E3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195771"/>
              </p:ext>
            </p:extLst>
          </p:nvPr>
        </p:nvGraphicFramePr>
        <p:xfrm>
          <a:off x="0" y="1123599"/>
          <a:ext cx="5712643" cy="298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CB582C9E-CADB-43C9-86C5-C748DF9C3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16732"/>
              </p:ext>
            </p:extLst>
          </p:nvPr>
        </p:nvGraphicFramePr>
        <p:xfrm>
          <a:off x="0" y="4002195"/>
          <a:ext cx="5800627" cy="28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B3CB5C-798C-4A75-B4C9-934863FA6AE9}"/>
              </a:ext>
            </a:extLst>
          </p:cNvPr>
          <p:cNvSpPr txBox="1"/>
          <p:nvPr/>
        </p:nvSpPr>
        <p:spPr>
          <a:xfrm>
            <a:off x="5866748" y="1859470"/>
            <a:ext cx="248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Gill Sans MT" panose="020B0502020104020203" pitchFamily="34" charset="0"/>
              </a:rPr>
              <a:t>+33%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31456F9-20B9-4F79-B51A-3C76CBC06103}"/>
              </a:ext>
            </a:extLst>
          </p:cNvPr>
          <p:cNvSpPr/>
          <p:nvPr/>
        </p:nvSpPr>
        <p:spPr>
          <a:xfrm>
            <a:off x="5636544" y="1214344"/>
            <a:ext cx="2946156" cy="71213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NOMINALNI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RAST ZARADA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91AEC742-C1AC-40B6-B93B-D26FE73D29E4}"/>
              </a:ext>
            </a:extLst>
          </p:cNvPr>
          <p:cNvSpPr/>
          <p:nvPr/>
        </p:nvSpPr>
        <p:spPr>
          <a:xfrm>
            <a:off x="9053419" y="1218043"/>
            <a:ext cx="2834971" cy="71213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REALNI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RAST </a:t>
            </a:r>
            <a:endParaRPr lang="en-US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ZARADA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DD6291-BED9-4C46-A344-DEEFE6120B0E}"/>
              </a:ext>
            </a:extLst>
          </p:cNvPr>
          <p:cNvSpPr txBox="1"/>
          <p:nvPr/>
        </p:nvSpPr>
        <p:spPr>
          <a:xfrm>
            <a:off x="9228030" y="1857134"/>
            <a:ext cx="248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Gill Sans MT" panose="020B0502020104020203" pitchFamily="34" charset="0"/>
              </a:rPr>
              <a:t>+26%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783B4F-14C4-4BB9-8957-44B681604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351" y="2645231"/>
            <a:ext cx="6879647" cy="418465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="" xmlns:a16="http://schemas.microsoft.com/office/drawing/2014/main" id="{D9E251EE-8766-4C0D-9683-7071495A5FB9}"/>
              </a:ext>
            </a:extLst>
          </p:cNvPr>
          <p:cNvSpPr/>
          <p:nvPr/>
        </p:nvSpPr>
        <p:spPr>
          <a:xfrm rot="18240494">
            <a:off x="9840895" y="3692908"/>
            <a:ext cx="255718" cy="9157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9C2E2A-BBD5-4B17-9093-B25E25D57E4E}"/>
              </a:ext>
            </a:extLst>
          </p:cNvPr>
          <p:cNvSpPr/>
          <p:nvPr/>
        </p:nvSpPr>
        <p:spPr>
          <a:xfrm>
            <a:off x="10292284" y="4886324"/>
            <a:ext cx="162133" cy="4909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2021</a:t>
            </a:r>
            <a:endParaRPr lang="en-US" sz="1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1570DB67-B2C3-43F4-97D0-D5C84EEBBBAE}"/>
              </a:ext>
            </a:extLst>
          </p:cNvPr>
          <p:cNvCxnSpPr/>
          <p:nvPr/>
        </p:nvCxnSpPr>
        <p:spPr>
          <a:xfrm flipH="1">
            <a:off x="5946148" y="4487927"/>
            <a:ext cx="587216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75BE43C-2257-44B2-8DCD-FA964DADD8E9}"/>
              </a:ext>
            </a:extLst>
          </p:cNvPr>
          <p:cNvSpPr/>
          <p:nvPr/>
        </p:nvSpPr>
        <p:spPr>
          <a:xfrm>
            <a:off x="10492596" y="4479799"/>
            <a:ext cx="162133" cy="9004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b="1" dirty="0"/>
              <a:t>2022</a:t>
            </a:r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FD5D4C3-D330-4CC5-9E64-5A5B6F93966D}"/>
              </a:ext>
            </a:extLst>
          </p:cNvPr>
          <p:cNvSpPr txBox="1"/>
          <p:nvPr/>
        </p:nvSpPr>
        <p:spPr>
          <a:xfrm>
            <a:off x="-207034" y="219278"/>
            <a:ext cx="951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. </a:t>
            </a:r>
            <a:r>
              <a:rPr lang="sr-Latn-ME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POBOLJŠAN </a:t>
            </a:r>
            <a:r>
              <a:rPr lang="sr-Latn-ME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ŽIVOTNI STANDARD </a:t>
            </a:r>
            <a:endParaRPr lang="en-US" sz="32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sr-Latn-ME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52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22E7CC-6722-43D0-A074-C1D54884A355}"/>
              </a:ext>
            </a:extLst>
          </p:cNvPr>
          <p:cNvSpPr txBox="1"/>
          <p:nvPr/>
        </p:nvSpPr>
        <p:spPr>
          <a:xfrm>
            <a:off x="201875" y="59475"/>
            <a:ext cx="964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2. </a:t>
            </a:r>
            <a:r>
              <a:rPr lang="sr-Latn-ME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POVOLJNIJE STANJE U </a:t>
            </a:r>
            <a:r>
              <a:rPr lang="en-US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KRITERIJUMI</a:t>
            </a:r>
            <a:r>
              <a:rPr lang="sr-Latn-ME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</a:t>
            </a:r>
            <a:r>
              <a:rPr lang="en-US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ONVERGENCIJ</a:t>
            </a:r>
            <a:r>
              <a:rPr lang="sr-Latn-ME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 </a:t>
            </a:r>
            <a:endParaRPr kumimoji="0" lang="sr-Latn-M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762EC3-C1F7-46C6-954B-70CD31A9A082}"/>
              </a:ext>
            </a:extLst>
          </p:cNvPr>
          <p:cNvCxnSpPr>
            <a:cxnSpLocks/>
          </p:cNvCxnSpPr>
          <p:nvPr/>
        </p:nvCxnSpPr>
        <p:spPr>
          <a:xfrm>
            <a:off x="0" y="1108929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F6CF7B6F-45C8-49B5-A7D9-36B7845DF9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48362" y="4200525"/>
          <a:ext cx="6243638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E76A4C9A-1E9D-47DC-8A6A-68EFA5AFB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1918"/>
              </p:ext>
            </p:extLst>
          </p:nvPr>
        </p:nvGraphicFramePr>
        <p:xfrm>
          <a:off x="297125" y="1164455"/>
          <a:ext cx="5070213" cy="303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C4ADBAA8-ACB6-4D27-9695-3AE094D17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895221"/>
              </p:ext>
            </p:extLst>
          </p:nvPr>
        </p:nvGraphicFramePr>
        <p:xfrm>
          <a:off x="5948362" y="1108924"/>
          <a:ext cx="6243638" cy="328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F52E36BB-1873-4D3C-9074-51FBB1705238}"/>
              </a:ext>
            </a:extLst>
          </p:cNvPr>
          <p:cNvCxnSpPr>
            <a:cxnSpLocks/>
          </p:cNvCxnSpPr>
          <p:nvPr/>
        </p:nvCxnSpPr>
        <p:spPr>
          <a:xfrm flipV="1">
            <a:off x="2543174" y="2830286"/>
            <a:ext cx="1310369" cy="11464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04BF0BA-19D0-4A83-820A-D6D42CE7FF27}"/>
              </a:ext>
            </a:extLst>
          </p:cNvPr>
          <p:cNvCxnSpPr>
            <a:cxnSpLocks/>
          </p:cNvCxnSpPr>
          <p:nvPr/>
        </p:nvCxnSpPr>
        <p:spPr>
          <a:xfrm>
            <a:off x="8394864" y="1978451"/>
            <a:ext cx="1898939" cy="312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AF586D-26ED-4356-AFE6-3C5041EC1B40}"/>
              </a:ext>
            </a:extLst>
          </p:cNvPr>
          <p:cNvSpPr txBox="1"/>
          <p:nvPr/>
        </p:nvSpPr>
        <p:spPr>
          <a:xfrm>
            <a:off x="890209" y="5057742"/>
            <a:ext cx="4341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Stabilnost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finansijskog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sektora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Povećanje</a:t>
            </a:r>
            <a:r>
              <a:rPr lang="en-US" sz="20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kreditne</a:t>
            </a:r>
            <a:r>
              <a:rPr lang="en-US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aktivnosti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Rekondan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iznos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depozita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8566BE3-CC53-4FF9-8D7F-EB98254EF7FA}"/>
              </a:ext>
            </a:extLst>
          </p:cNvPr>
          <p:cNvSpPr/>
          <p:nvPr/>
        </p:nvSpPr>
        <p:spPr>
          <a:xfrm>
            <a:off x="201875" y="1198189"/>
            <a:ext cx="798250" cy="72149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4B2E46C-4ABF-4746-B344-09A74D0D48F1}"/>
              </a:ext>
            </a:extLst>
          </p:cNvPr>
          <p:cNvSpPr/>
          <p:nvPr/>
        </p:nvSpPr>
        <p:spPr>
          <a:xfrm>
            <a:off x="6549362" y="1198189"/>
            <a:ext cx="798250" cy="72149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1433B29-E61F-40FF-BD9D-F647CC1CDA93}"/>
              </a:ext>
            </a:extLst>
          </p:cNvPr>
          <p:cNvSpPr/>
          <p:nvPr/>
        </p:nvSpPr>
        <p:spPr>
          <a:xfrm>
            <a:off x="6549362" y="4361241"/>
            <a:ext cx="798250" cy="72149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8495206-E904-4940-BBAB-966F01496757}"/>
              </a:ext>
            </a:extLst>
          </p:cNvPr>
          <p:cNvSpPr/>
          <p:nvPr/>
        </p:nvSpPr>
        <p:spPr>
          <a:xfrm>
            <a:off x="201875" y="4361241"/>
            <a:ext cx="798250" cy="72149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sr-Latn-ME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0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22E7CC-6722-43D0-A074-C1D54884A355}"/>
              </a:ext>
            </a:extLst>
          </p:cNvPr>
          <p:cNvSpPr txBox="1"/>
          <p:nvPr/>
        </p:nvSpPr>
        <p:spPr>
          <a:xfrm>
            <a:off x="173114" y="328607"/>
            <a:ext cx="906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3. UBRZANA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KONVERGENCIJA </a:t>
            </a: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ZARADA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762EC3-C1F7-46C6-954B-70CD31A9A082}"/>
              </a:ext>
            </a:extLst>
          </p:cNvPr>
          <p:cNvCxnSpPr>
            <a:cxnSpLocks/>
          </p:cNvCxnSpPr>
          <p:nvPr/>
        </p:nvCxnSpPr>
        <p:spPr>
          <a:xfrm>
            <a:off x="0" y="1108929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">
            <a:extLst>
              <a:ext uri="{FF2B5EF4-FFF2-40B4-BE49-F238E27FC236}">
                <a16:creationId xmlns="" xmlns:a16="http://schemas.microsoft.com/office/drawing/2014/main" id="{618B964B-36E4-4148-B14D-B2C36A68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5" y="1302609"/>
            <a:ext cx="8993080" cy="51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73275D8-4986-4B3E-B9BD-CE487BD12AE7}"/>
              </a:ext>
            </a:extLst>
          </p:cNvPr>
          <p:cNvSpPr/>
          <p:nvPr/>
        </p:nvSpPr>
        <p:spPr>
          <a:xfrm>
            <a:off x="173114" y="1332229"/>
            <a:ext cx="8993080" cy="51988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A1CAE17F-2514-475D-BC27-D322F68E92FB}"/>
              </a:ext>
            </a:extLst>
          </p:cNvPr>
          <p:cNvSpPr/>
          <p:nvPr/>
        </p:nvSpPr>
        <p:spPr>
          <a:xfrm>
            <a:off x="9294919" y="1616433"/>
            <a:ext cx="2574524" cy="143514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002060"/>
                </a:solidFill>
                <a:latin typeface="Gill Sans MT" panose="020B0502020104020203" pitchFamily="34" charset="0"/>
              </a:rPr>
              <a:t>STRATEGIJA DOGOROČNOG </a:t>
            </a: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UNAPREĐENJA ŽIVOTNOG STANDARDA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3156260-A421-4F63-9133-124E4BEE8A5C}"/>
              </a:ext>
            </a:extLst>
          </p:cNvPr>
          <p:cNvSpPr/>
          <p:nvPr/>
        </p:nvSpPr>
        <p:spPr>
          <a:xfrm>
            <a:off x="9286042" y="3321536"/>
            <a:ext cx="2574524" cy="143514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rgbClr val="002060"/>
                </a:solidFill>
                <a:latin typeface="Gill Sans MT" panose="020B0502020104020203" pitchFamily="34" charset="0"/>
              </a:rPr>
              <a:t>EVROPA SAD!</a:t>
            </a:r>
          </a:p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PLAN ZA BUDUĆNOST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72ED905D-CDD3-45C4-8B19-DF34FFCBCA7B}"/>
              </a:ext>
            </a:extLst>
          </p:cNvPr>
          <p:cNvSpPr/>
          <p:nvPr/>
        </p:nvSpPr>
        <p:spPr>
          <a:xfrm>
            <a:off x="9286042" y="5026639"/>
            <a:ext cx="2574524" cy="143514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>
                <a:solidFill>
                  <a:srgbClr val="002060"/>
                </a:solidFill>
                <a:latin typeface="Gill Sans MT" panose="020B0502020104020203" pitchFamily="34" charset="0"/>
              </a:rPr>
              <a:t>POSTIZANJE </a:t>
            </a:r>
            <a:r>
              <a:rPr lang="en-US" b="1">
                <a:solidFill>
                  <a:srgbClr val="FF0000"/>
                </a:solidFill>
                <a:latin typeface="Gill Sans MT" panose="020B0502020104020203" pitchFamily="34" charset="0"/>
              </a:rPr>
              <a:t>DINAMIČKE RAVNOTEŽE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8C01B-C6B9-4515-9252-91B672DE9E41}"/>
              </a:ext>
            </a:extLst>
          </p:cNvPr>
          <p:cNvSpPr/>
          <p:nvPr/>
        </p:nvSpPr>
        <p:spPr>
          <a:xfrm>
            <a:off x="135200" y="1313234"/>
            <a:ext cx="9067166" cy="519887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sr-Latn-ME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762EC3-C1F7-46C6-954B-70CD31A9A082}"/>
              </a:ext>
            </a:extLst>
          </p:cNvPr>
          <p:cNvCxnSpPr>
            <a:cxnSpLocks/>
          </p:cNvCxnSpPr>
          <p:nvPr/>
        </p:nvCxnSpPr>
        <p:spPr>
          <a:xfrm>
            <a:off x="0" y="1108929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TI: Corruption watchdog slams eastern EU members for failing to check  foreign bribery – Regional Anti-Corruption Initiative">
            <a:extLst>
              <a:ext uri="{FF2B5EF4-FFF2-40B4-BE49-F238E27FC236}">
                <a16:creationId xmlns="" xmlns:a16="http://schemas.microsoft.com/office/drawing/2014/main" id="{E72B2680-8791-4EA5-8327-670BF4D15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3" b="19546"/>
          <a:stretch/>
        </p:blipFill>
        <p:spPr bwMode="auto">
          <a:xfrm>
            <a:off x="143164" y="1561224"/>
            <a:ext cx="3319225" cy="10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page - Montenegrin Foreign Investors Council">
            <a:extLst>
              <a:ext uri="{FF2B5EF4-FFF2-40B4-BE49-F238E27FC236}">
                <a16:creationId xmlns="" xmlns:a16="http://schemas.microsoft.com/office/drawing/2014/main" id="{2FCF2430-5CB5-447E-9944-9E29F4318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28227" r="23586" b="30288"/>
          <a:stretch/>
        </p:blipFill>
        <p:spPr bwMode="auto">
          <a:xfrm>
            <a:off x="470040" y="5929564"/>
            <a:ext cx="2775670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F3148C-F36B-4110-BF5D-0F625E93F3EC}"/>
              </a:ext>
            </a:extLst>
          </p:cNvPr>
          <p:cNvSpPr txBox="1"/>
          <p:nvPr/>
        </p:nvSpPr>
        <p:spPr>
          <a:xfrm>
            <a:off x="7420410" y="5940652"/>
            <a:ext cx="248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6.4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B17BA5-47D2-47F2-8F22-2B6982E1320F}"/>
              </a:ext>
            </a:extLst>
          </p:cNvPr>
          <p:cNvSpPr txBox="1"/>
          <p:nvPr/>
        </p:nvSpPr>
        <p:spPr>
          <a:xfrm>
            <a:off x="10305627" y="5845406"/>
            <a:ext cx="110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F95F6BA-B3F5-4302-AFD9-1EC854EEA91C}"/>
              </a:ext>
            </a:extLst>
          </p:cNvPr>
          <p:cNvSpPr txBox="1"/>
          <p:nvPr/>
        </p:nvSpPr>
        <p:spPr>
          <a:xfrm>
            <a:off x="8041847" y="1812250"/>
            <a:ext cx="124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Gill Sans MT" panose="020B0502020104020203" pitchFamily="34" charset="0"/>
              </a:rPr>
              <a:t>67</a:t>
            </a:r>
            <a:endParaRPr lang="en-US" sz="4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9D3E13-78D5-4EF8-8C24-898F3F2177C4}"/>
              </a:ext>
            </a:extLst>
          </p:cNvPr>
          <p:cNvSpPr txBox="1"/>
          <p:nvPr/>
        </p:nvSpPr>
        <p:spPr>
          <a:xfrm>
            <a:off x="10260437" y="1750695"/>
            <a:ext cx="110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Gill Sans MT" panose="020B0502020104020203" pitchFamily="34" charset="0"/>
              </a:rPr>
              <a:t>64</a:t>
            </a:r>
            <a:endParaRPr lang="en-US" sz="5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D84B74-E2AD-4469-873F-A53289198CB3}"/>
              </a:ext>
            </a:extLst>
          </p:cNvPr>
          <p:cNvSpPr txBox="1"/>
          <p:nvPr/>
        </p:nvSpPr>
        <p:spPr>
          <a:xfrm>
            <a:off x="3826109" y="2170772"/>
            <a:ext cx="342099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Gill Sans MT" panose="020B0502020104020203" pitchFamily="34" charset="0"/>
              </a:rPr>
              <a:t>Svjetski</a:t>
            </a:r>
            <a:r>
              <a:rPr lang="en-US" sz="2400" b="1" dirty="0">
                <a:latin typeface="Gill Sans MT" panose="020B0502020104020203" pitchFamily="34" charset="0"/>
              </a:rPr>
              <a:t> rang </a:t>
            </a:r>
            <a:r>
              <a:rPr lang="en-US" sz="2400" b="1" dirty="0" err="1">
                <a:latin typeface="Gill Sans MT" panose="020B0502020104020203" pitchFamily="34" charset="0"/>
              </a:rPr>
              <a:t>zemlje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CA7B90-E256-43A5-A493-192A7F9838BD}"/>
              </a:ext>
            </a:extLst>
          </p:cNvPr>
          <p:cNvSpPr txBox="1"/>
          <p:nvPr/>
        </p:nvSpPr>
        <p:spPr>
          <a:xfrm>
            <a:off x="10082415" y="3825693"/>
            <a:ext cx="160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Gill Sans MT" panose="020B0502020104020203" pitchFamily="34" charset="0"/>
              </a:rPr>
              <a:t>6.17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3F75899-2414-4548-91F2-200A7D5F98BD}"/>
              </a:ext>
            </a:extLst>
          </p:cNvPr>
          <p:cNvSpPr txBox="1"/>
          <p:nvPr/>
        </p:nvSpPr>
        <p:spPr>
          <a:xfrm>
            <a:off x="7972313" y="3946112"/>
            <a:ext cx="146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Gill Sans MT" panose="020B0502020104020203" pitchFamily="34" charset="0"/>
              </a:rPr>
              <a:t>6.09</a:t>
            </a:r>
          </a:p>
        </p:txBody>
      </p:sp>
      <p:pic>
        <p:nvPicPr>
          <p:cNvPr id="21" name="Picture 10" descr="EBRD economics publications">
            <a:extLst>
              <a:ext uri="{FF2B5EF4-FFF2-40B4-BE49-F238E27FC236}">
                <a16:creationId xmlns="" xmlns:a16="http://schemas.microsoft.com/office/drawing/2014/main" id="{157ED999-0CD1-4C2A-B0FA-2D148AC60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1" b="64097"/>
          <a:stretch/>
        </p:blipFill>
        <p:spPr bwMode="auto">
          <a:xfrm>
            <a:off x="1910028" y="3917344"/>
            <a:ext cx="1122461" cy="7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EBRD Grant Support - News - Mikado Consulting">
            <a:extLst>
              <a:ext uri="{FF2B5EF4-FFF2-40B4-BE49-F238E27FC236}">
                <a16:creationId xmlns="" xmlns:a16="http://schemas.microsoft.com/office/drawing/2014/main" id="{E59519B0-6AED-4EF4-B8E0-9A8F0873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6" y="3854855"/>
            <a:ext cx="1564794" cy="8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reedom House - Wikipedia">
            <a:extLst>
              <a:ext uri="{FF2B5EF4-FFF2-40B4-BE49-F238E27FC236}">
                <a16:creationId xmlns="" xmlns:a16="http://schemas.microsoft.com/office/drawing/2014/main" id="{E2AF22A1-1B51-4F21-8ACE-ED3C6162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0" y="4884397"/>
            <a:ext cx="1933254" cy="8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251989-05CE-4FB7-8B73-03AD7E58209E}"/>
              </a:ext>
            </a:extLst>
          </p:cNvPr>
          <p:cNvSpPr txBox="1"/>
          <p:nvPr/>
        </p:nvSpPr>
        <p:spPr>
          <a:xfrm>
            <a:off x="8041847" y="4949507"/>
            <a:ext cx="124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63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FD56ED-7D67-4958-9170-5968BD3FA046}"/>
              </a:ext>
            </a:extLst>
          </p:cNvPr>
          <p:cNvSpPr txBox="1"/>
          <p:nvPr/>
        </p:nvSpPr>
        <p:spPr>
          <a:xfrm>
            <a:off x="10235979" y="4977368"/>
            <a:ext cx="124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Gill Sans MT" panose="020B0502020104020203" pitchFamily="34" charset="0"/>
              </a:rPr>
              <a:t>67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C0DD6CF-EB3A-47C8-870D-F893207F57C0}"/>
              </a:ext>
            </a:extLst>
          </p:cNvPr>
          <p:cNvSpPr txBox="1"/>
          <p:nvPr/>
        </p:nvSpPr>
        <p:spPr>
          <a:xfrm>
            <a:off x="9453735" y="2589524"/>
            <a:ext cx="2908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nepotpuna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demokratija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6.02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DC6E5D6-7DA0-47B5-A2FB-B0CC4FEACD93}"/>
              </a:ext>
            </a:extLst>
          </p:cNvPr>
          <p:cNvSpPr txBox="1"/>
          <p:nvPr/>
        </p:nvSpPr>
        <p:spPr>
          <a:xfrm>
            <a:off x="7078398" y="2565422"/>
            <a:ext cx="316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hibridni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režim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5.77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)</a:t>
            </a:r>
          </a:p>
        </p:txBody>
      </p:sp>
      <p:pic>
        <p:nvPicPr>
          <p:cNvPr id="29" name="Picture 6" descr="Democracy Index 2021 - Economist Intelligence Unit">
            <a:extLst>
              <a:ext uri="{FF2B5EF4-FFF2-40B4-BE49-F238E27FC236}">
                <a16:creationId xmlns="" xmlns:a16="http://schemas.microsoft.com/office/drawing/2014/main" id="{137124B5-474E-4CAA-84F0-97CE91AA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8" y="2793698"/>
            <a:ext cx="3065732" cy="7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A5B0E89-F86E-4A72-A5F1-9B286D648708}"/>
              </a:ext>
            </a:extLst>
          </p:cNvPr>
          <p:cNvSpPr txBox="1"/>
          <p:nvPr/>
        </p:nvSpPr>
        <p:spPr>
          <a:xfrm>
            <a:off x="3826109" y="1750695"/>
            <a:ext cx="3420990" cy="4001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SMANJENA KORUPCIJA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F8BBCC6-9E7D-46D7-9F29-7BBCB3EBC0DE}"/>
              </a:ext>
            </a:extLst>
          </p:cNvPr>
          <p:cNvSpPr txBox="1"/>
          <p:nvPr/>
        </p:nvSpPr>
        <p:spPr>
          <a:xfrm>
            <a:off x="7452611" y="1132042"/>
            <a:ext cx="248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ill Sans MT" panose="020B0502020104020203" pitchFamily="34" charset="0"/>
              </a:rPr>
              <a:t>2020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C16A4A-AAE6-496F-B181-CE02E3017746}"/>
              </a:ext>
            </a:extLst>
          </p:cNvPr>
          <p:cNvSpPr txBox="1"/>
          <p:nvPr/>
        </p:nvSpPr>
        <p:spPr>
          <a:xfrm>
            <a:off x="9614542" y="1111376"/>
            <a:ext cx="248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ill Sans MT" panose="020B0502020104020203" pitchFamily="34" charset="0"/>
              </a:rPr>
              <a:t>2021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ED9678-C079-43FA-8C10-9F274FE90B21}"/>
              </a:ext>
            </a:extLst>
          </p:cNvPr>
          <p:cNvSpPr txBox="1"/>
          <p:nvPr/>
        </p:nvSpPr>
        <p:spPr>
          <a:xfrm>
            <a:off x="3791305" y="2819664"/>
            <a:ext cx="3490597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UNAPRIJEĐENA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DEMOKRATIJA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AB0641A-1FFC-4AD1-B6F0-F8D634578D95}"/>
              </a:ext>
            </a:extLst>
          </p:cNvPr>
          <p:cNvSpPr/>
          <p:nvPr/>
        </p:nvSpPr>
        <p:spPr>
          <a:xfrm>
            <a:off x="7740616" y="1733735"/>
            <a:ext cx="1930234" cy="49550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A427FE1-6F4E-4014-954F-923E0253E22A}"/>
              </a:ext>
            </a:extLst>
          </p:cNvPr>
          <p:cNvSpPr/>
          <p:nvPr/>
        </p:nvSpPr>
        <p:spPr>
          <a:xfrm>
            <a:off x="9892299" y="1702957"/>
            <a:ext cx="1930234" cy="498578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1596CF-83AE-4422-81D1-BA2EB7972B13}"/>
              </a:ext>
            </a:extLst>
          </p:cNvPr>
          <p:cNvSpPr txBox="1"/>
          <p:nvPr/>
        </p:nvSpPr>
        <p:spPr>
          <a:xfrm>
            <a:off x="3791305" y="3959283"/>
            <a:ext cx="3490597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SPROVEDENE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EKONOMSKE REFORME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9928BE7-0A8F-4EFE-B10E-2F95A2DF5245}"/>
              </a:ext>
            </a:extLst>
          </p:cNvPr>
          <p:cNvSpPr txBox="1"/>
          <p:nvPr/>
        </p:nvSpPr>
        <p:spPr>
          <a:xfrm>
            <a:off x="3791305" y="5038924"/>
            <a:ext cx="3490597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UNAPRIJEĐENA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PRAVA I SLOBODE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76A58C3-9566-443F-923A-1E35FB8ED6CC}"/>
              </a:ext>
            </a:extLst>
          </p:cNvPr>
          <p:cNvSpPr txBox="1"/>
          <p:nvPr/>
        </p:nvSpPr>
        <p:spPr>
          <a:xfrm>
            <a:off x="3785810" y="5980856"/>
            <a:ext cx="3490597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POBOLJŠAN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INVESTICIONI AMBIJENT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8CC5602-A156-4C83-AF62-46F58BC1D208}"/>
              </a:ext>
            </a:extLst>
          </p:cNvPr>
          <p:cNvSpPr txBox="1"/>
          <p:nvPr/>
        </p:nvSpPr>
        <p:spPr>
          <a:xfrm>
            <a:off x="394513" y="232873"/>
            <a:ext cx="951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ME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. </a:t>
            </a:r>
            <a:r>
              <a:rPr lang="sr-Latn-ME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DINAMIČNIJI</a:t>
            </a:r>
            <a:r>
              <a:rPr lang="sr-Latn-ME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DEMOKRATSKI </a:t>
            </a: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RAZVOJ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sr-Latn-ME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7" y="149255"/>
            <a:ext cx="7988068" cy="1019727"/>
          </a:xfrm>
        </p:spPr>
        <p:txBody>
          <a:bodyPr/>
          <a:lstStyle/>
          <a:p>
            <a:r>
              <a:rPr lang="sr-Latn-ME" sz="2400" b="1" dirty="0" smtClean="0">
                <a:solidFill>
                  <a:srgbClr val="FFDA65"/>
                </a:solidFill>
              </a:rPr>
              <a:t>II.     PREGOVARAČKA STRUKTURA KONSOLIDOVANA I PRILAGOĐENA NOVOJ METODOLOGIJI</a:t>
            </a:r>
            <a:endParaRPr lang="sr-Latn-ME" sz="2400" b="1" dirty="0">
              <a:solidFill>
                <a:srgbClr val="FFDA65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7162712"/>
              </p:ext>
            </p:extLst>
          </p:nvPr>
        </p:nvGraphicFramePr>
        <p:xfrm>
          <a:off x="219346" y="1364776"/>
          <a:ext cx="4162649" cy="52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8590947" y="1274427"/>
            <a:ext cx="3337104" cy="552450"/>
          </a:xfr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anchor="ctr"/>
          <a:lstStyle/>
          <a:p>
            <a:pPr algn="ctr"/>
            <a:r>
              <a:rPr lang="sr-Latn-ME" sz="2000" b="1" dirty="0" smtClean="0">
                <a:solidFill>
                  <a:srgbClr val="FFC000"/>
                </a:solidFill>
              </a:rPr>
              <a:t>Obnovljena dinamika rada </a:t>
            </a:r>
            <a:endParaRPr lang="sr-Latn-ME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7857171"/>
              </p:ext>
            </p:extLst>
          </p:nvPr>
        </p:nvGraphicFramePr>
        <p:xfrm>
          <a:off x="8517931" y="2016007"/>
          <a:ext cx="3410120" cy="44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027509" y="437598"/>
            <a:ext cx="990599" cy="304799"/>
          </a:xfrm>
        </p:spPr>
        <p:txBody>
          <a:bodyPr/>
          <a:lstStyle/>
          <a:p>
            <a:fld id="{683A0D35-E65C-408A-9DB3-3FE73B226C71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349081"/>
            <a:ext cx="787797" cy="310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6" name="TextBox 5"/>
          <p:cNvSpPr txBox="1"/>
          <p:nvPr/>
        </p:nvSpPr>
        <p:spPr>
          <a:xfrm>
            <a:off x="3829261" y="1257055"/>
            <a:ext cx="1446778" cy="584775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solidFill>
                  <a:schemeClr val="bg1"/>
                </a:solidFill>
              </a:rPr>
              <a:t>SKUPŠTINA</a:t>
            </a:r>
          </a:p>
          <a:p>
            <a:r>
              <a:rPr lang="sr-Latn-RS" sz="1600" dirty="0" smtClean="0">
                <a:solidFill>
                  <a:schemeClr val="bg1"/>
                </a:solidFill>
              </a:rPr>
              <a:t>Odbor za EI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3818" y="4619501"/>
            <a:ext cx="1816925" cy="7600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52655" y="1638795"/>
            <a:ext cx="2185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/>
              <a:t>+ 730 </a:t>
            </a:r>
            <a:r>
              <a:rPr lang="sr-Latn-RS" dirty="0" smtClean="0"/>
              <a:t>članova Pregovaračke strukture</a:t>
            </a:r>
          </a:p>
          <a:p>
            <a:r>
              <a:rPr lang="sr-Latn-RS" sz="3600" dirty="0" smtClean="0"/>
              <a:t>+ 100 </a:t>
            </a:r>
            <a:r>
              <a:rPr lang="sr-Latn-RS" dirty="0" smtClean="0"/>
              <a:t>sastanaka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57008" y="4298868"/>
            <a:ext cx="3313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FFC000"/>
                </a:solidFill>
              </a:rPr>
              <a:t>Uveden model finansiranja svakog člana pregovaračke strukture, uključujući i civilni sektor !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301" y="1364777"/>
            <a:ext cx="1058916" cy="369332"/>
          </a:xfrm>
          <a:prstGeom prst="rect">
            <a:avLst/>
          </a:prstGeom>
          <a:solidFill>
            <a:srgbClr val="FFDA65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VLADA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63834" y="1549443"/>
            <a:ext cx="62461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17988"/>
            <a:ext cx="10422942" cy="516194"/>
          </a:xfrm>
        </p:spPr>
        <p:txBody>
          <a:bodyPr/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5. VEĆI GODIŠNJI NAPREDAK – TREND I SAMOPROCJENA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10516"/>
              </p:ext>
            </p:extLst>
          </p:nvPr>
        </p:nvGraphicFramePr>
        <p:xfrm>
          <a:off x="261859" y="634181"/>
          <a:ext cx="10928879" cy="64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5730132" imgH="4462466" progId="Word.Document.12">
                  <p:embed/>
                </p:oleObj>
              </mc:Choice>
              <mc:Fallback>
                <p:oleObj name="Document" r:id="rId4" imgW="5730132" imgH="4462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59" y="634181"/>
                        <a:ext cx="10928879" cy="644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 bwMode="gray">
          <a:xfrm>
            <a:off x="10504940" y="4481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35871"/>
              </p:ext>
            </p:extLst>
          </p:nvPr>
        </p:nvGraphicFramePr>
        <p:xfrm>
          <a:off x="646111" y="1063416"/>
          <a:ext cx="10544628" cy="579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4" imgW="5730132" imgH="2956708" progId="Word.Document.12">
                  <p:embed/>
                </p:oleObj>
              </mc:Choice>
              <mc:Fallback>
                <p:oleObj name="Document" r:id="rId4" imgW="5730132" imgH="2956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11" y="1063416"/>
                        <a:ext cx="10544628" cy="5794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9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How to Say Thank You in Serbian (With Audio Included)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1" y="1944832"/>
            <a:ext cx="6390166" cy="425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01" y="568121"/>
            <a:ext cx="2443717" cy="13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1081092"/>
              </p:ext>
            </p:extLst>
          </p:nvPr>
        </p:nvGraphicFramePr>
        <p:xfrm>
          <a:off x="233917" y="1137684"/>
          <a:ext cx="11663916" cy="547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889286" y="342900"/>
            <a:ext cx="990599" cy="304799"/>
          </a:xfrm>
        </p:spPr>
        <p:txBody>
          <a:bodyPr/>
          <a:lstStyle/>
          <a:p>
            <a:fld id="{E64AA79A-4AD3-4D40-9CCB-4E1B70D3C050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7797" y="221297"/>
            <a:ext cx="9068584" cy="780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ME" sz="2800" b="1" dirty="0" smtClean="0">
                <a:solidFill>
                  <a:srgbClr val="FFDA65"/>
                </a:solidFill>
              </a:rPr>
              <a:t>III. UNAPRIJEĐEN STRATEŠKI OKVIR ZA PLANIRANJE</a:t>
            </a:r>
            <a:endParaRPr lang="sr-Latn-ME" sz="2800" b="1" dirty="0">
              <a:solidFill>
                <a:srgbClr val="FFDA6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9081"/>
            <a:ext cx="787797" cy="310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2" name="TextBox 1"/>
          <p:cNvSpPr txBox="1"/>
          <p:nvPr/>
        </p:nvSpPr>
        <p:spPr>
          <a:xfrm>
            <a:off x="475013" y="3146961"/>
            <a:ext cx="147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Krovna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strategija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603" y="2541319"/>
            <a:ext cx="138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NOVO!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3" y="1876301"/>
            <a:ext cx="118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NOVO!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9085" y="113768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NOVO!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4675" y="97390"/>
            <a:ext cx="9404723" cy="1123458"/>
          </a:xfrm>
        </p:spPr>
        <p:txBody>
          <a:bodyPr/>
          <a:lstStyle/>
          <a:p>
            <a:r>
              <a:rPr lang="sr-Latn-ME" sz="3200" b="1" dirty="0" smtClean="0">
                <a:solidFill>
                  <a:srgbClr val="FFDA65"/>
                </a:solidFill>
              </a:rPr>
              <a:t>IV.  USVOJEN IZVJEŠTAJ O REALIZACIJI AP</a:t>
            </a:r>
            <a:endParaRPr lang="sr-Latn-ME" sz="3200" b="1" dirty="0">
              <a:solidFill>
                <a:srgbClr val="FFDA6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1117541" y="351700"/>
            <a:ext cx="990599" cy="304799"/>
          </a:xfrm>
        </p:spPr>
        <p:txBody>
          <a:bodyPr/>
          <a:lstStyle/>
          <a:p>
            <a:fld id="{E64AA79A-4AD3-4D40-9CCB-4E1B70D3C050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11913"/>
            <a:ext cx="787797" cy="310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4344253"/>
              </p:ext>
            </p:extLst>
          </p:nvPr>
        </p:nvGraphicFramePr>
        <p:xfrm>
          <a:off x="3305416" y="733648"/>
          <a:ext cx="6807575" cy="252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12091948"/>
              </p:ext>
            </p:extLst>
          </p:nvPr>
        </p:nvGraphicFramePr>
        <p:xfrm>
          <a:off x="285008" y="3360717"/>
          <a:ext cx="11507189" cy="333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285008" y="740160"/>
            <a:ext cx="2911518" cy="2308324"/>
          </a:xfrm>
          <a:prstGeom prst="rect">
            <a:avLst/>
          </a:prstGeom>
          <a:solidFill>
            <a:srgbClr val="FFDA65"/>
          </a:solidFill>
        </p:spPr>
        <p:txBody>
          <a:bodyPr wrap="squar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</a:rPr>
              <a:t>Od </a:t>
            </a:r>
            <a:r>
              <a:rPr lang="bs-Latn-BA" sz="1600" dirty="0" smtClean="0">
                <a:solidFill>
                  <a:schemeClr val="bg1"/>
                </a:solidFill>
              </a:rPr>
              <a:t>ukupno </a:t>
            </a:r>
            <a:r>
              <a:rPr lang="bs-Latn-BA" sz="1600" dirty="0">
                <a:solidFill>
                  <a:schemeClr val="bg1"/>
                </a:solidFill>
              </a:rPr>
              <a:t>137 </a:t>
            </a:r>
            <a:r>
              <a:rPr lang="bs-Latn-BA" sz="1600" dirty="0" smtClean="0">
                <a:solidFill>
                  <a:schemeClr val="bg1"/>
                </a:solidFill>
              </a:rPr>
              <a:t>obaveza: </a:t>
            </a:r>
            <a:r>
              <a:rPr lang="bs-Latn-BA" sz="1600" dirty="0">
                <a:solidFill>
                  <a:schemeClr val="bg1"/>
                </a:solidFill>
              </a:rPr>
              <a:t>realizovano </a:t>
            </a:r>
            <a:r>
              <a:rPr lang="bs-Latn-BA" sz="1600" dirty="0" smtClean="0">
                <a:solidFill>
                  <a:schemeClr val="bg1"/>
                </a:solidFill>
              </a:rPr>
              <a:t>- 89 </a:t>
            </a:r>
          </a:p>
          <a:p>
            <a:r>
              <a:rPr lang="bs-Latn-BA" sz="1600" dirty="0" smtClean="0">
                <a:solidFill>
                  <a:schemeClr val="bg1"/>
                </a:solidFill>
              </a:rPr>
              <a:t>djelimično realizovano - </a:t>
            </a:r>
            <a:r>
              <a:rPr lang="bs-Latn-BA" sz="1600" dirty="0">
                <a:solidFill>
                  <a:schemeClr val="bg1"/>
                </a:solidFill>
              </a:rPr>
              <a:t>28, </a:t>
            </a:r>
            <a:r>
              <a:rPr lang="bs-Latn-BA" sz="1600" dirty="0" smtClean="0">
                <a:solidFill>
                  <a:schemeClr val="bg1"/>
                </a:solidFill>
              </a:rPr>
              <a:t>nerealizovano - 20. </a:t>
            </a:r>
          </a:p>
          <a:p>
            <a:endParaRPr lang="bs-Latn-BA" sz="1600" dirty="0">
              <a:solidFill>
                <a:schemeClr val="bg1"/>
              </a:solidFill>
            </a:endParaRPr>
          </a:p>
          <a:p>
            <a:r>
              <a:rPr lang="bs-Latn-BA" sz="1600" b="1" dirty="0" smtClean="0">
                <a:solidFill>
                  <a:srgbClr val="C00000"/>
                </a:solidFill>
              </a:rPr>
              <a:t>65</a:t>
            </a:r>
            <a:r>
              <a:rPr lang="bs-Latn-BA" sz="1600" b="1" dirty="0">
                <a:solidFill>
                  <a:srgbClr val="C00000"/>
                </a:solidFill>
              </a:rPr>
              <a:t>% </a:t>
            </a:r>
            <a:r>
              <a:rPr lang="bs-Latn-BA" sz="1600" b="1" dirty="0" smtClean="0">
                <a:solidFill>
                  <a:srgbClr val="C00000"/>
                </a:solidFill>
              </a:rPr>
              <a:t>realizovanih</a:t>
            </a:r>
            <a:r>
              <a:rPr lang="bs-Latn-BA" sz="1600" dirty="0" smtClean="0">
                <a:solidFill>
                  <a:srgbClr val="C00000"/>
                </a:solidFill>
              </a:rPr>
              <a:t>, </a:t>
            </a:r>
          </a:p>
          <a:p>
            <a:r>
              <a:rPr lang="bs-Latn-BA" sz="1600" b="1" dirty="0" smtClean="0">
                <a:solidFill>
                  <a:srgbClr val="C00000"/>
                </a:solidFill>
              </a:rPr>
              <a:t>20,4</a:t>
            </a:r>
            <a:r>
              <a:rPr lang="bs-Latn-BA" sz="1600" b="1" dirty="0">
                <a:solidFill>
                  <a:srgbClr val="C00000"/>
                </a:solidFill>
              </a:rPr>
              <a:t>% djelimično </a:t>
            </a:r>
            <a:endParaRPr lang="bs-Latn-BA" sz="1600" b="1" dirty="0" smtClean="0">
              <a:solidFill>
                <a:srgbClr val="C00000"/>
              </a:solidFill>
            </a:endParaRPr>
          </a:p>
          <a:p>
            <a:r>
              <a:rPr lang="bs-Latn-BA" sz="1600" b="1" dirty="0">
                <a:solidFill>
                  <a:srgbClr val="C00000"/>
                </a:solidFill>
              </a:rPr>
              <a:t> </a:t>
            </a:r>
            <a:r>
              <a:rPr lang="bs-Latn-BA" sz="1600" b="1" dirty="0" smtClean="0">
                <a:solidFill>
                  <a:srgbClr val="C00000"/>
                </a:solidFill>
              </a:rPr>
              <a:t>          realizovanih </a:t>
            </a:r>
            <a:endParaRPr lang="bs-Latn-BA" sz="1600" dirty="0">
              <a:solidFill>
                <a:srgbClr val="C00000"/>
              </a:solidFill>
            </a:endParaRPr>
          </a:p>
          <a:p>
            <a:r>
              <a:rPr lang="bs-Latn-BA" sz="1600" b="1" dirty="0" smtClean="0">
                <a:solidFill>
                  <a:srgbClr val="C00000"/>
                </a:solidFill>
              </a:rPr>
              <a:t>14,6</a:t>
            </a:r>
            <a:r>
              <a:rPr lang="bs-Latn-BA" sz="1600" b="1" dirty="0">
                <a:solidFill>
                  <a:srgbClr val="C00000"/>
                </a:solidFill>
              </a:rPr>
              <a:t>% </a:t>
            </a:r>
            <a:r>
              <a:rPr lang="bs-Latn-BA" sz="1600" b="1" dirty="0" smtClean="0">
                <a:solidFill>
                  <a:srgbClr val="C00000"/>
                </a:solidFill>
              </a:rPr>
              <a:t>nerealizovanih</a:t>
            </a:r>
            <a:endParaRPr lang="sr-Latn-M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7" y="29816"/>
            <a:ext cx="9412289" cy="706454"/>
          </a:xfrm>
        </p:spPr>
        <p:txBody>
          <a:bodyPr/>
          <a:lstStyle/>
          <a:p>
            <a:r>
              <a:rPr lang="sr-Latn-ME" sz="3600" b="1" dirty="0" smtClean="0">
                <a:solidFill>
                  <a:srgbClr val="FFDA65"/>
                </a:solidFill>
              </a:rPr>
              <a:t>V. KLJUČNE PREPORUKE EK SKUPŠTINI</a:t>
            </a:r>
            <a:endParaRPr lang="sr-Latn-ME" sz="3600" b="1" dirty="0">
              <a:solidFill>
                <a:srgbClr val="FFDA6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974504" y="536962"/>
            <a:ext cx="990599" cy="304799"/>
          </a:xfrm>
        </p:spPr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4062"/>
            <a:ext cx="787797" cy="3100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6" name="TextBox 5"/>
          <p:cNvSpPr txBox="1"/>
          <p:nvPr/>
        </p:nvSpPr>
        <p:spPr>
          <a:xfrm>
            <a:off x="4907535" y="624792"/>
            <a:ext cx="217188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Latn-ME" b="1" dirty="0" smtClean="0">
                <a:solidFill>
                  <a:schemeClr val="bg1"/>
                </a:solidFill>
              </a:rPr>
              <a:t>Fokus Skupštine mora biti na sljedećim obavezama:</a:t>
            </a:r>
            <a:endParaRPr lang="sr-Latn-ME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47688519"/>
              </p:ext>
            </p:extLst>
          </p:nvPr>
        </p:nvGraphicFramePr>
        <p:xfrm>
          <a:off x="150126" y="1651379"/>
          <a:ext cx="3969612" cy="49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51" y="2032901"/>
            <a:ext cx="7819005" cy="47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5754"/>
              </p:ext>
            </p:extLst>
          </p:nvPr>
        </p:nvGraphicFramePr>
        <p:xfrm>
          <a:off x="283780" y="1169798"/>
          <a:ext cx="533725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1929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20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VLADAVINA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PRAVA</a:t>
                      </a: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23PP:</a:t>
                      </a:r>
                      <a:endParaRPr lang="en-GB" sz="2000" b="1" i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Proglašen Tužilački savjet u punom sastavu,</a:t>
                      </a:r>
                      <a:r>
                        <a:rPr lang="en-GB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</a:t>
                      </a:r>
                      <a:r>
                        <a:rPr lang="sr-Latn-RS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c.</a:t>
                      </a: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  <a:r>
                        <a:rPr lang="sr-Latn-RS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GB" sz="2000" b="1" i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sz="20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JEDNOGLASNO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izabrana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vd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VDT</a:t>
                      </a:r>
                      <a:endParaRPr lang="sr-Latn-RS" sz="2000" b="1" i="0" kern="120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GB" sz="2000" b="1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imenova</a:t>
                      </a: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no</a:t>
                      </a: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 GST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GB" sz="2000" b="1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sudija</a:t>
                      </a:r>
                      <a:r>
                        <a:rPr lang="en-GB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VS</a:t>
                      </a:r>
                      <a:endParaRPr lang="sr-Latn-RS" sz="2000" b="1" i="0" kern="120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sr-Latn-RS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 Strategije reforme pravosuđa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sr-Latn-RS" sz="2000" b="1" i="0" u="sng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Izvještaj OECD: CG u oblasti antikorupcije ostvarila najbolji rezultat u svim indikatorima u odnosu na ZB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Donijet Zakon o izmjenama i dopunama ZKP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 izradi novi Zakon o zabrani diskriminacije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sr-Latn-R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 oblasti slobode izražavanja, ostvaren napredak u rješavanju nasilja nad novinarima i pripremljena prva Medijska strategije 2022-2026. </a:t>
                      </a:r>
                      <a:endParaRPr kumimoji="0" lang="sr-Latn-M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004" y="19183"/>
            <a:ext cx="6655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593"/>
              </p:ext>
            </p:extLst>
          </p:nvPr>
        </p:nvGraphicFramePr>
        <p:xfrm>
          <a:off x="1216691" y="252186"/>
          <a:ext cx="3022800" cy="699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98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TEMELJNA</a:t>
                      </a:r>
                      <a:r>
                        <a:rPr lang="bs-Latn-BA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POGLAVLJA</a:t>
                      </a:r>
                      <a:endParaRPr lang="sr-Latn-ME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23906" y="1169798"/>
            <a:ext cx="4774633" cy="53553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+mj-lt"/>
              </a:rPr>
              <a:t>VLADAVINA PRAVA, 24PP: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+mj-lt"/>
              </a:rPr>
              <a:t>EFIKASAN I BLAGOVREMEN HUMANITARNI ODGOVOR NA RAT </a:t>
            </a:r>
            <a:r>
              <a:rPr lang="sr-Latn-RS" b="1" dirty="0">
                <a:latin typeface="+mj-lt"/>
              </a:rPr>
              <a:t>U UKRAJINI </a:t>
            </a:r>
            <a:r>
              <a:rPr lang="sr-Latn-RS" b="1" dirty="0">
                <a:solidFill>
                  <a:srgbClr val="FFC000"/>
                </a:solidFill>
                <a:latin typeface="+mj-lt"/>
              </a:rPr>
              <a:t>- </a:t>
            </a:r>
            <a:r>
              <a:rPr lang="sr-Latn-RS" b="1" dirty="0" smtClean="0">
                <a:solidFill>
                  <a:srgbClr val="FFC000"/>
                </a:solidFill>
                <a:latin typeface="+mj-lt"/>
              </a:rPr>
              <a:t>Odluka </a:t>
            </a:r>
            <a:r>
              <a:rPr lang="sr-Latn-RS" b="1" dirty="0">
                <a:solidFill>
                  <a:srgbClr val="FFC000"/>
                </a:solidFill>
                <a:latin typeface="+mj-lt"/>
              </a:rPr>
              <a:t>o odobravanju privremene zaštite licima iz </a:t>
            </a:r>
            <a:r>
              <a:rPr lang="sr-Latn-RS" b="1" dirty="0" smtClean="0">
                <a:solidFill>
                  <a:srgbClr val="FFC000"/>
                </a:solidFill>
                <a:latin typeface="+mj-lt"/>
              </a:rPr>
              <a:t>Ukrajine, </a:t>
            </a:r>
          </a:p>
          <a:p>
            <a:r>
              <a:rPr lang="sr-Latn-RS" b="1" dirty="0" smtClean="0">
                <a:solidFill>
                  <a:srgbClr val="FFC000"/>
                </a:solidFill>
                <a:latin typeface="+mj-lt"/>
              </a:rPr>
              <a:t>     2 mil EUR iz budžetske rezerve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+mj-lt"/>
              </a:rPr>
              <a:t>Rast broja </a:t>
            </a:r>
            <a:r>
              <a:rPr lang="sr-Latn-RS" b="1" dirty="0">
                <a:latin typeface="+mj-lt"/>
              </a:rPr>
              <a:t>predmeta </a:t>
            </a:r>
            <a:r>
              <a:rPr lang="sr-Latn-RS" b="1" dirty="0" smtClean="0">
                <a:latin typeface="+mj-lt"/>
              </a:rPr>
              <a:t>org. </a:t>
            </a:r>
            <a:r>
              <a:rPr lang="sr-Latn-RS" b="1" dirty="0">
                <a:latin typeface="+mj-lt"/>
              </a:rPr>
              <a:t>kriminala koji su istraženi i procesuirani </a:t>
            </a:r>
            <a:r>
              <a:rPr lang="sr-Latn-RS" b="1" dirty="0" smtClean="0">
                <a:latin typeface="+mj-lt"/>
              </a:rPr>
              <a:t>(udvstručen), </a:t>
            </a:r>
            <a:r>
              <a:rPr lang="sr-Latn-RS" b="1" dirty="0">
                <a:latin typeface="+mj-lt"/>
              </a:rPr>
              <a:t>a broj predmeta o kojima je presuđeno na sudovima gotovo da se </a:t>
            </a:r>
            <a:r>
              <a:rPr lang="sr-Latn-RS" b="1" dirty="0" smtClean="0">
                <a:latin typeface="+mj-lt"/>
              </a:rPr>
              <a:t>utrostručio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latin typeface="+mj-lt"/>
              </a:rPr>
              <a:t>rekordne zapljene droge: jun 2021oko </a:t>
            </a:r>
            <a:r>
              <a:rPr lang="sr-Latn-RS" b="1" dirty="0">
                <a:latin typeface="+mj-lt"/>
              </a:rPr>
              <a:t>1,4 t kokaina, </a:t>
            </a:r>
            <a:r>
              <a:rPr lang="sr-Latn-RS" b="1" dirty="0" smtClean="0">
                <a:latin typeface="+mj-lt"/>
              </a:rPr>
              <a:t>januar 2022 oko </a:t>
            </a:r>
            <a:r>
              <a:rPr lang="sr-Latn-RS" b="1" dirty="0">
                <a:latin typeface="+mj-lt"/>
              </a:rPr>
              <a:t>500 kg </a:t>
            </a:r>
            <a:r>
              <a:rPr lang="sr-Latn-RS" b="1" dirty="0" smtClean="0">
                <a:latin typeface="+mj-lt"/>
              </a:rPr>
              <a:t>kokaina (mjere tajnog nadzora)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latin typeface="+mj-lt"/>
              </a:rPr>
              <a:t>uspostavljena je tzv. interoperabilnost informacionih sistema </a:t>
            </a:r>
            <a:r>
              <a:rPr lang="pl-PL" b="1" dirty="0" smtClean="0">
                <a:latin typeface="+mj-lt"/>
              </a:rPr>
              <a:t> u borbi protiv org.kriminala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b="1" dirty="0">
                <a:latin typeface="+mj-lt"/>
              </a:rPr>
              <a:t>početni bilans rezultata u oblasti pranja novca </a:t>
            </a:r>
            <a:r>
              <a:rPr lang="sr-Latn-RS" b="1" dirty="0" smtClean="0">
                <a:latin typeface="+mj-lt"/>
              </a:rPr>
              <a:t>eksponencijalno raste</a:t>
            </a:r>
            <a:endParaRPr lang="sr-Latn-R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1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91" y="2874216"/>
            <a:ext cx="670618" cy="11095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82269"/>
              </p:ext>
            </p:extLst>
          </p:nvPr>
        </p:nvGraphicFramePr>
        <p:xfrm>
          <a:off x="790530" y="1063416"/>
          <a:ext cx="5640779" cy="561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15067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EKONOMSKI</a:t>
                      </a: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KRITERIJUMI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sr-Latn-ME" sz="2000" b="1" i="0" kern="120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JAK OPORAVAK EKONOMIJE u 2021.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 odnosu na 2020.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-dobro upravljanje raspoloživim resursima,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hedžing kineskog kredita sa USD na EUR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l-PL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set mjera za oporavak privrede</a:t>
                      </a:r>
                      <a:endParaRPr lang="sr-Latn-ME" sz="2000" b="1" i="0" kern="120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uspješna turistička sezona (70% prihoda iz 2019)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Podloga</a:t>
                      </a: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za</a:t>
                      </a: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pokretanje Programa „Evropa sad“, koji je u primjeni od januara 2022.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sr-Latn-ME" sz="2000" b="1" i="0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Osnaženi straeški okvir: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Fiskalna strategija</a:t>
                      </a: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CG</a:t>
                      </a: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2021 – 2024,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sr-Latn-ME" sz="2000" b="1" i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ekonomskih reformi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sr-Latn-ME" sz="20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Platforma ekonomskog oporavka 2022-2026</a:t>
                      </a:r>
                      <a:endParaRPr lang="sr-Latn-ME" sz="2000" b="1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44948"/>
              </p:ext>
            </p:extLst>
          </p:nvPr>
        </p:nvGraphicFramePr>
        <p:xfrm>
          <a:off x="1216691" y="252186"/>
          <a:ext cx="3022800" cy="699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98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TEMELJNA</a:t>
                      </a:r>
                      <a:r>
                        <a:rPr lang="bs-Latn-BA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POGLAVLJA</a:t>
                      </a:r>
                      <a:endParaRPr lang="sr-Latn-ME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004" y="19183"/>
            <a:ext cx="6655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59324146"/>
              </p:ext>
            </p:extLst>
          </p:nvPr>
        </p:nvGraphicFramePr>
        <p:xfrm>
          <a:off x="6431310" y="1063416"/>
          <a:ext cx="5249414" cy="543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9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9608-C80F-4370-A1BD-2DFE695A7442}" type="datetime1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019" y="1127179"/>
            <a:ext cx="5255889" cy="320087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P5 </a:t>
            </a:r>
            <a:r>
              <a:rPr lang="sr-Latn-RS" sz="2400" b="1" dirty="0" err="1" smtClean="0">
                <a:solidFill>
                  <a:srgbClr val="FFC000"/>
                </a:solidFill>
                <a:latin typeface="+mj-lt"/>
              </a:rPr>
              <a:t>J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avne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nabavke</a:t>
            </a:r>
            <a:r>
              <a:rPr lang="sr-Latn-RS" sz="2400" b="1" dirty="0" smtClean="0">
                <a:solidFill>
                  <a:srgbClr val="FFC000"/>
                </a:solidFill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+mj-lt"/>
              </a:rPr>
              <a:t>uspješno</a:t>
            </a:r>
            <a:r>
              <a:rPr lang="en-US" sz="2400" dirty="0">
                <a:latin typeface="+mj-lt"/>
              </a:rPr>
              <a:t> </a:t>
            </a:r>
            <a:r>
              <a:rPr lang="sr-Latn-RS" sz="2400" dirty="0" smtClean="0">
                <a:latin typeface="+mj-lt"/>
              </a:rPr>
              <a:t>SE PRIMJENJUJE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reformisani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zakonodavni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okvir</a:t>
            </a:r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400" dirty="0" smtClean="0">
                <a:latin typeface="+mj-lt"/>
              </a:rPr>
              <a:t>Uspostavljen Elektronski sistem javnih nabavki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400" dirty="0" smtClean="0">
                <a:latin typeface="+mj-lt"/>
              </a:rPr>
              <a:t>Strategija </a:t>
            </a:r>
            <a:r>
              <a:rPr lang="bs-Latn-BA" sz="2400" dirty="0">
                <a:latin typeface="+mj-lt"/>
              </a:rPr>
              <a:t>unapređenja politike javnih nabavki i javno-privatnog partnerstva </a:t>
            </a:r>
            <a:r>
              <a:rPr lang="bs-Latn-BA" sz="2400" dirty="0" smtClean="0">
                <a:latin typeface="+mj-lt"/>
              </a:rPr>
              <a:t>2021-2025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07" y="4611231"/>
            <a:ext cx="11014720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P18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Statistika</a:t>
            </a:r>
            <a:r>
              <a:rPr lang="sr-Latn-RS" sz="2400" b="1" dirty="0" smtClean="0">
                <a:solidFill>
                  <a:srgbClr val="FFC000"/>
                </a:solidFill>
                <a:latin typeface="+mj-lt"/>
              </a:rPr>
              <a:t>:</a:t>
            </a:r>
            <a:endParaRPr lang="en-US" sz="2400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+mj-lt"/>
              </a:rPr>
              <a:t>Dallje usaglašavanj </a:t>
            </a:r>
            <a:r>
              <a:rPr lang="sr-Latn-RS" sz="2400" dirty="0">
                <a:latin typeface="+mj-lt"/>
              </a:rPr>
              <a:t>statističke metodologije sa standardima EU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+mj-lt"/>
              </a:rPr>
              <a:t>Povećano prenošenje </a:t>
            </a:r>
            <a:r>
              <a:rPr lang="sr-Latn-RS" sz="2400" dirty="0">
                <a:latin typeface="+mj-lt"/>
              </a:rPr>
              <a:t>podataka </a:t>
            </a:r>
            <a:r>
              <a:rPr lang="sr-Latn-RS" sz="2400" dirty="0" smtClean="0">
                <a:latin typeface="+mj-lt"/>
              </a:rPr>
              <a:t>EUROSTATu</a:t>
            </a:r>
            <a:endParaRPr lang="sr-Latn-RS" sz="24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+mj-lt"/>
              </a:rPr>
              <a:t>Utvr</a:t>
            </a:r>
            <a:r>
              <a:rPr lang="bs-Latn-BA" sz="2400" dirty="0" smtClean="0">
                <a:latin typeface="+mj-lt"/>
              </a:rPr>
              <a:t>đen Predlog Zakona o popisu stanovništva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s-Latn-BA" sz="2400" dirty="0" smtClean="0">
                <a:latin typeface="+mj-lt"/>
              </a:rPr>
              <a:t>Za </a:t>
            </a:r>
            <a:r>
              <a:rPr lang="bs-Latn-BA" sz="2400" dirty="0">
                <a:latin typeface="+mj-lt"/>
              </a:rPr>
              <a:t>Aktivnost Popisa stanovništva </a:t>
            </a:r>
            <a:r>
              <a:rPr lang="bs-Latn-BA" sz="2400" dirty="0" smtClean="0">
                <a:latin typeface="+mj-lt"/>
              </a:rPr>
              <a:t>3,276,184.99 EUR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907" y="295729"/>
            <a:ext cx="4774633" cy="41549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</a:t>
            </a:r>
            <a:r>
              <a:rPr lang="bs-Latn-BA" sz="2400" b="1" dirty="0" smtClean="0">
                <a:solidFill>
                  <a:srgbClr val="FFC000"/>
                </a:solidFill>
                <a:latin typeface="+mj-lt"/>
              </a:rPr>
              <a:t>32 Finansijski nadzor:</a:t>
            </a:r>
          </a:p>
          <a:p>
            <a:endParaRPr lang="bs-Latn-B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2400" dirty="0" smtClean="0"/>
              <a:t>Programski budžet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2400" dirty="0" smtClean="0"/>
              <a:t>unapređenje </a:t>
            </a:r>
            <a:r>
              <a:rPr lang="bs-Latn-BA" sz="2400" dirty="0"/>
              <a:t>upravljačke </a:t>
            </a:r>
            <a:r>
              <a:rPr lang="bs-Latn-BA" sz="2400" dirty="0" smtClean="0"/>
              <a:t>odgovornosti</a:t>
            </a:r>
            <a:endParaRPr lang="bs-Latn-BA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2400" dirty="0"/>
              <a:t>Državna revizorska institucija </a:t>
            </a:r>
            <a:r>
              <a:rPr lang="bs-Latn-BA" sz="2400" dirty="0" smtClean="0"/>
              <a:t>unaprijedila </a:t>
            </a:r>
            <a:r>
              <a:rPr lang="bs-Latn-BA" sz="2400" dirty="0"/>
              <a:t>okvir za strateško upravljanje i usvojila Komunikacionu strategiju DRI za period </a:t>
            </a:r>
            <a:r>
              <a:rPr lang="bs-Latn-BA" sz="2400" dirty="0" smtClean="0"/>
              <a:t>2020-2024.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z="2400" dirty="0" smtClean="0"/>
              <a:t>Napredak u eksternoj reviziji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004" y="19183"/>
            <a:ext cx="6655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09626"/>
              </p:ext>
            </p:extLst>
          </p:nvPr>
        </p:nvGraphicFramePr>
        <p:xfrm>
          <a:off x="1216691" y="252186"/>
          <a:ext cx="3022800" cy="699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98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TEMELJNA</a:t>
                      </a:r>
                      <a:r>
                        <a:rPr lang="bs-Latn-BA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POGLAVLJA</a:t>
                      </a:r>
                      <a:endParaRPr lang="sr-Latn-ME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7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3515</TotalTime>
  <Words>3627</Words>
  <Application>Microsoft Office PowerPoint</Application>
  <PresentationFormat>Widescreen</PresentationFormat>
  <Paragraphs>505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Gill Sans MT</vt:lpstr>
      <vt:lpstr>Times New Roman</vt:lpstr>
      <vt:lpstr>Wingdings</vt:lpstr>
      <vt:lpstr>Wingdings 3</vt:lpstr>
      <vt:lpstr>Ion</vt:lpstr>
      <vt:lpstr>Document</vt:lpstr>
      <vt:lpstr>Crna Gora između dva izvještaja Evropske komisije Ima li napretka?</vt:lpstr>
      <vt:lpstr>I.   ANALIZIRANA REVIDIRANA METODOLODIJA PROŠIRENJA EU</vt:lpstr>
      <vt:lpstr>II.     PREGOVARAČKA STRUKTURA KONSOLIDOVANA I PRILAGOĐENA NOVOJ METODOLOGIJI</vt:lpstr>
      <vt:lpstr>PowerPoint Presentation</vt:lpstr>
      <vt:lpstr>IV.  USVOJEN IZVJEŠTAJ O REALIZACIJI AP</vt:lpstr>
      <vt:lpstr>V. KLJUČNE PREPORUKE EK SKUPŠTINI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VEĆI GODIŠNJI NAPREDAK – TREND I SAMOPROCJENA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</dc:title>
  <dc:creator>Melita Rastoder</dc:creator>
  <cp:lastModifiedBy>Microsoft account</cp:lastModifiedBy>
  <cp:revision>281</cp:revision>
  <cp:lastPrinted>2020-03-05T10:17:15Z</cp:lastPrinted>
  <dcterms:created xsi:type="dcterms:W3CDTF">2014-04-18T00:54:57Z</dcterms:created>
  <dcterms:modified xsi:type="dcterms:W3CDTF">2022-04-17T23:05:06Z</dcterms:modified>
</cp:coreProperties>
</file>